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17"/>
  </p:notesMasterIdLst>
  <p:sldIdLst>
    <p:sldId id="256" r:id="rId2"/>
    <p:sldId id="261" r:id="rId3"/>
    <p:sldId id="262" r:id="rId4"/>
    <p:sldId id="263" r:id="rId5"/>
    <p:sldId id="264" r:id="rId6"/>
    <p:sldId id="265" r:id="rId7"/>
    <p:sldId id="266" r:id="rId8"/>
    <p:sldId id="267" r:id="rId9"/>
    <p:sldId id="268" r:id="rId10"/>
    <p:sldId id="269" r:id="rId11"/>
    <p:sldId id="257" r:id="rId12"/>
    <p:sldId id="258" r:id="rId13"/>
    <p:sldId id="259" r:id="rId14"/>
    <p:sldId id="260"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ADC16C-75D2-B4A9-C875-7A2650888238}" v="1577" dt="2021-04-28T07:51:16.324"/>
    <p1510:client id="{815AEBA4-1896-4A67-A6E1-D8A4EC6D81F7}" v="3506" dt="2021-04-28T06:10:18.6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1553" autoAdjust="0"/>
  </p:normalViewPr>
  <p:slideViewPr>
    <p:cSldViewPr snapToGrid="0">
      <p:cViewPr varScale="1">
        <p:scale>
          <a:sx n="83" d="100"/>
          <a:sy n="83" d="100"/>
        </p:scale>
        <p:origin x="48" y="12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90C6B-548E-4930-97F4-A88AE2707D39}" type="datetimeFigureOut">
              <a:rPr lang="en-GB"/>
              <a:t>08/03/2023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A9B008-3D57-4840-9622-99125A791AD3}" type="slidenum">
              <a:rPr lang="en-GB"/>
              <a:t>‹#›</a:t>
            </a:fld>
            <a:endParaRPr lang="en-GB"/>
          </a:p>
        </p:txBody>
      </p:sp>
    </p:spTree>
    <p:extLst>
      <p:ext uri="{BB962C8B-B14F-4D97-AF65-F5344CB8AC3E}">
        <p14:creationId xmlns:p14="http://schemas.microsoft.com/office/powerpoint/2010/main" val="786101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1A9B008-3D57-4840-9622-99125A791AD3}" type="slidenum">
              <a:rPr lang="en-GB"/>
              <a:t>2</a:t>
            </a:fld>
            <a:endParaRPr lang="en-GB"/>
          </a:p>
        </p:txBody>
      </p:sp>
    </p:spTree>
    <p:extLst>
      <p:ext uri="{BB962C8B-B14F-4D97-AF65-F5344CB8AC3E}">
        <p14:creationId xmlns:p14="http://schemas.microsoft.com/office/powerpoint/2010/main" val="3260797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1A9B008-3D57-4840-9622-99125A791AD3}" type="slidenum">
              <a:rPr lang="en-GB"/>
              <a:t>3</a:t>
            </a:fld>
            <a:endParaRPr lang="en-GB"/>
          </a:p>
        </p:txBody>
      </p:sp>
    </p:spTree>
    <p:extLst>
      <p:ext uri="{BB962C8B-B14F-4D97-AF65-F5344CB8AC3E}">
        <p14:creationId xmlns:p14="http://schemas.microsoft.com/office/powerpoint/2010/main" val="1046169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1A9B008-3D57-4840-9622-99125A791AD3}" type="slidenum">
              <a:rPr lang="en-GB"/>
              <a:t>5</a:t>
            </a:fld>
            <a:endParaRPr lang="en-GB"/>
          </a:p>
        </p:txBody>
      </p:sp>
    </p:spTree>
    <p:extLst>
      <p:ext uri="{BB962C8B-B14F-4D97-AF65-F5344CB8AC3E}">
        <p14:creationId xmlns:p14="http://schemas.microsoft.com/office/powerpoint/2010/main" val="3011838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1A9B008-3D57-4840-9622-99125A791AD3}" type="slidenum">
              <a:rPr lang="en-GB"/>
              <a:t>6</a:t>
            </a:fld>
            <a:endParaRPr lang="en-GB"/>
          </a:p>
        </p:txBody>
      </p:sp>
    </p:spTree>
    <p:extLst>
      <p:ext uri="{BB962C8B-B14F-4D97-AF65-F5344CB8AC3E}">
        <p14:creationId xmlns:p14="http://schemas.microsoft.com/office/powerpoint/2010/main" val="397479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A9B008-3D57-4840-9622-99125A791AD3}" type="slidenum">
              <a:rPr lang="en-GB"/>
              <a:t>7</a:t>
            </a:fld>
            <a:endParaRPr lang="en-GB"/>
          </a:p>
        </p:txBody>
      </p:sp>
    </p:spTree>
    <p:extLst>
      <p:ext uri="{BB962C8B-B14F-4D97-AF65-F5344CB8AC3E}">
        <p14:creationId xmlns:p14="http://schemas.microsoft.com/office/powerpoint/2010/main" val="24555838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1A9B008-3D57-4840-9622-99125A791AD3}" type="slidenum">
              <a:rPr lang="en-GB"/>
              <a:t>8</a:t>
            </a:fld>
            <a:endParaRPr lang="en-GB"/>
          </a:p>
        </p:txBody>
      </p:sp>
    </p:spTree>
    <p:extLst>
      <p:ext uri="{BB962C8B-B14F-4D97-AF65-F5344CB8AC3E}">
        <p14:creationId xmlns:p14="http://schemas.microsoft.com/office/powerpoint/2010/main" val="30722074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1A9B008-3D57-4840-9622-99125A791AD3}" type="slidenum">
              <a:rPr lang="en-GB"/>
              <a:t>12</a:t>
            </a:fld>
            <a:endParaRPr lang="en-GB"/>
          </a:p>
        </p:txBody>
      </p:sp>
    </p:spTree>
    <p:extLst>
      <p:ext uri="{BB962C8B-B14F-4D97-AF65-F5344CB8AC3E}">
        <p14:creationId xmlns:p14="http://schemas.microsoft.com/office/powerpoint/2010/main" val="2323400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dirty="0">
              <a:cs typeface="Calibri"/>
            </a:endParaRPr>
          </a:p>
        </p:txBody>
      </p:sp>
      <p:sp>
        <p:nvSpPr>
          <p:cNvPr id="4" name="Slide Number Placeholder 3"/>
          <p:cNvSpPr>
            <a:spLocks noGrp="1"/>
          </p:cNvSpPr>
          <p:nvPr>
            <p:ph type="sldNum" sz="quarter" idx="5"/>
          </p:nvPr>
        </p:nvSpPr>
        <p:spPr/>
        <p:txBody>
          <a:bodyPr/>
          <a:lstStyle/>
          <a:p>
            <a:fld id="{11A9B008-3D57-4840-9622-99125A791AD3}" type="slidenum">
              <a:rPr lang="en-GB"/>
              <a:t>13</a:t>
            </a:fld>
            <a:endParaRPr lang="en-GB"/>
          </a:p>
        </p:txBody>
      </p:sp>
    </p:spTree>
    <p:extLst>
      <p:ext uri="{BB962C8B-B14F-4D97-AF65-F5344CB8AC3E}">
        <p14:creationId xmlns:p14="http://schemas.microsoft.com/office/powerpoint/2010/main" val="1674588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A9B008-3D57-4840-9622-99125A791AD3}" type="slidenum">
              <a:rPr lang="en-GB"/>
              <a:t>14</a:t>
            </a:fld>
            <a:endParaRPr lang="en-GB"/>
          </a:p>
        </p:txBody>
      </p:sp>
    </p:spTree>
    <p:extLst>
      <p:ext uri="{BB962C8B-B14F-4D97-AF65-F5344CB8AC3E}">
        <p14:creationId xmlns:p14="http://schemas.microsoft.com/office/powerpoint/2010/main" val="2310416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Wednesday, March 8, 2023</a:t>
            </a:fld>
            <a:endParaRPr lang="en-US" dirty="0"/>
          </a:p>
        </p:txBody>
      </p:sp>
    </p:spTree>
    <p:extLst>
      <p:ext uri="{BB962C8B-B14F-4D97-AF65-F5344CB8AC3E}">
        <p14:creationId xmlns:p14="http://schemas.microsoft.com/office/powerpoint/2010/main" val="36274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Wednesday, March 8, 2023</a:t>
            </a:fld>
            <a:endParaRPr lang="en-US" dirty="0"/>
          </a:p>
        </p:txBody>
      </p:sp>
    </p:spTree>
    <p:extLst>
      <p:ext uri="{BB962C8B-B14F-4D97-AF65-F5344CB8AC3E}">
        <p14:creationId xmlns:p14="http://schemas.microsoft.com/office/powerpoint/2010/main" val="945892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Wednesday, March 8, 2023</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6247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Wednesday, March 8, 2023</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604040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Wednesday, March 8, 2023</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80271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Wednesday, March 8, 2023</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618963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Wednesday, March 8, 2023</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823340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Wednesday, March 8, 2023</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161559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Wednesday, March 8, 2023</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613779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Wednesday, March 8, 2023</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199086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Wednesday, March 8, 2023</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229415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Wednesday, March 8, 2023</a:t>
            </a:fld>
            <a:endParaRPr lang="en-US" dirty="0"/>
          </a:p>
        </p:txBody>
      </p:sp>
    </p:spTree>
    <p:extLst>
      <p:ext uri="{BB962C8B-B14F-4D97-AF65-F5344CB8AC3E}">
        <p14:creationId xmlns:p14="http://schemas.microsoft.com/office/powerpoint/2010/main" val="4066949711"/>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icsr.info/"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8">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8055" y="655200"/>
            <a:ext cx="5432045" cy="1969200"/>
          </a:xfrm>
        </p:spPr>
        <p:txBody>
          <a:bodyPr anchor="b">
            <a:normAutofit/>
          </a:bodyPr>
          <a:lstStyle/>
          <a:p>
            <a:r>
              <a:rPr lang="en-GB" dirty="0">
                <a:cs typeface="Calibri Light"/>
              </a:rPr>
              <a:t>Legal and Ethical Issues</a:t>
            </a:r>
          </a:p>
        </p:txBody>
      </p:sp>
      <p:sp>
        <p:nvSpPr>
          <p:cNvPr id="3" name="Subtitle 2"/>
          <p:cNvSpPr>
            <a:spLocks noGrp="1"/>
          </p:cNvSpPr>
          <p:nvPr>
            <p:ph type="subTitle" idx="1"/>
          </p:nvPr>
        </p:nvSpPr>
        <p:spPr>
          <a:xfrm>
            <a:off x="448055" y="2624400"/>
            <a:ext cx="5432045" cy="3326456"/>
          </a:xfrm>
        </p:spPr>
        <p:txBody>
          <a:bodyPr vert="horz" lIns="0" tIns="0" rIns="91440" bIns="0" rtlCol="0" anchor="t">
            <a:normAutofit/>
          </a:bodyPr>
          <a:lstStyle/>
          <a:p>
            <a:endParaRPr lang="en-GB" sz="6400" dirty="0"/>
          </a:p>
        </p:txBody>
      </p:sp>
      <p:cxnSp>
        <p:nvCxnSpPr>
          <p:cNvPr id="6" name="Straight Connector 10">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2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Picture 3">
            <a:extLst>
              <a:ext uri="{FF2B5EF4-FFF2-40B4-BE49-F238E27FC236}">
                <a16:creationId xmlns:a16="http://schemas.microsoft.com/office/drawing/2014/main" id="{0C9830A7-777C-45C3-A8FB-FB2ADF528F6B}"/>
              </a:ext>
            </a:extLst>
          </p:cNvPr>
          <p:cNvPicPr>
            <a:picLocks noChangeAspect="1"/>
          </p:cNvPicPr>
          <p:nvPr/>
        </p:nvPicPr>
        <p:blipFill rotWithShape="1">
          <a:blip r:embed="rId2"/>
          <a:srcRect l="16300" r="23165" b="6"/>
          <a:stretch/>
        </p:blipFill>
        <p:spPr>
          <a:xfrm>
            <a:off x="6311900" y="10"/>
            <a:ext cx="58801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A3ED61-0B47-44CD-81EC-554F95E00B3B}"/>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Online Safety and Resilience</a:t>
            </a:r>
            <a:endParaRPr lang="en-GB" sz="6400"/>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Graphic 6" descr="No sign">
            <a:extLst>
              <a:ext uri="{FF2B5EF4-FFF2-40B4-BE49-F238E27FC236}">
                <a16:creationId xmlns:a16="http://schemas.microsoft.com/office/drawing/2014/main" id="{CCCF4E20-4D2F-4459-9F58-6A990747A70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000" y="2259000"/>
            <a:ext cx="3492000" cy="3492000"/>
          </a:xfrm>
          <a:prstGeom prst="rect">
            <a:avLst/>
          </a:prstGeom>
        </p:spPr>
      </p:pic>
      <p:sp>
        <p:nvSpPr>
          <p:cNvPr id="3" name="Content Placeholder 2">
            <a:extLst>
              <a:ext uri="{FF2B5EF4-FFF2-40B4-BE49-F238E27FC236}">
                <a16:creationId xmlns:a16="http://schemas.microsoft.com/office/drawing/2014/main" id="{2C879BA3-92D9-46B7-9238-88AC8BFAF9A1}"/>
              </a:ext>
            </a:extLst>
          </p:cNvPr>
          <p:cNvSpPr>
            <a:spLocks noGrp="1"/>
          </p:cNvSpPr>
          <p:nvPr>
            <p:ph idx="1"/>
          </p:nvPr>
        </p:nvSpPr>
        <p:spPr>
          <a:xfrm>
            <a:off x="4366800" y="1944000"/>
            <a:ext cx="7380000" cy="4006800"/>
          </a:xfrm>
        </p:spPr>
        <p:txBody>
          <a:bodyPr vert="horz" lIns="0" tIns="0" rIns="91440" bIns="0" rtlCol="0">
            <a:normAutofit lnSpcReduction="10000"/>
          </a:bodyPr>
          <a:lstStyle/>
          <a:p>
            <a:pPr marL="449580" indent="-447675"/>
            <a:r>
              <a:rPr lang="en-GB" sz="1700">
                <a:ea typeface="Source Sans Pro"/>
              </a:rPr>
              <a:t>Using content blockers can inhibit the positive aspects of the online world</a:t>
            </a:r>
          </a:p>
          <a:p>
            <a:pPr marL="449580" indent="-447675"/>
            <a:r>
              <a:rPr lang="en-GB" sz="1700">
                <a:ea typeface="Source Sans Pro"/>
              </a:rPr>
              <a:t>It can also limit the opportunities for young people to develop resilience.</a:t>
            </a:r>
          </a:p>
          <a:p>
            <a:pPr marL="449580" indent="-447675"/>
            <a:r>
              <a:rPr lang="en-GB" sz="1700">
                <a:ea typeface="Source Sans Pro"/>
              </a:rPr>
              <a:t>As professionals working with young people, we need to understand how they navigate the online world and what they get from the experience.</a:t>
            </a:r>
          </a:p>
          <a:p>
            <a:pPr marL="449580" indent="-447675"/>
            <a:endParaRPr lang="en-GB" sz="1700">
              <a:ea typeface="Source Sans Pro"/>
            </a:endParaRPr>
          </a:p>
          <a:p>
            <a:pPr marL="449580" indent="-447675"/>
            <a:r>
              <a:rPr lang="en-GB" sz="1700">
                <a:ea typeface="Source Sans Pro"/>
              </a:rPr>
              <a:t>What social and psychological factors might make young people more vulnerable to online risk?</a:t>
            </a:r>
          </a:p>
        </p:txBody>
      </p:sp>
    </p:spTree>
    <p:extLst>
      <p:ext uri="{BB962C8B-B14F-4D97-AF65-F5344CB8AC3E}">
        <p14:creationId xmlns:p14="http://schemas.microsoft.com/office/powerpoint/2010/main" val="3076756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74591C-82D4-45D2-ABFC-DB3AB70ACDC6}"/>
              </a:ext>
            </a:extLst>
          </p:cNvPr>
          <p:cNvSpPr>
            <a:spLocks noGrp="1"/>
          </p:cNvSpPr>
          <p:nvPr>
            <p:ph type="title"/>
          </p:nvPr>
        </p:nvSpPr>
        <p:spPr>
          <a:xfrm>
            <a:off x="448056" y="388800"/>
            <a:ext cx="5432044" cy="860400"/>
          </a:xfrm>
        </p:spPr>
        <p:txBody>
          <a:bodyPr anchor="b">
            <a:normAutofit/>
          </a:bodyPr>
          <a:lstStyle/>
          <a:p>
            <a:r>
              <a:rPr lang="en-GB" dirty="0">
                <a:ea typeface="Source Sans Pro Light"/>
              </a:rPr>
              <a:t>Creating Online Identity</a:t>
            </a:r>
            <a:endParaRPr lang="en-GB" dirty="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6F0299F-ABD9-4B7E-A140-87DB15440A73}"/>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lnSpc>
                <a:spcPct val="130000"/>
              </a:lnSpc>
            </a:pPr>
            <a:r>
              <a:rPr lang="en-GB">
                <a:ea typeface="Source Sans Pro"/>
              </a:rPr>
              <a:t>Young people are developing their identity as they navigate through their development. Adolescence is a key time for this.</a:t>
            </a:r>
          </a:p>
          <a:p>
            <a:pPr marL="449580" indent="-447675">
              <a:lnSpc>
                <a:spcPct val="130000"/>
              </a:lnSpc>
            </a:pPr>
            <a:r>
              <a:rPr lang="en-GB">
                <a:ea typeface="Source Sans Pro"/>
              </a:rPr>
              <a:t>Alongside the physical world, they are creating identities online, through blogs, YouTube channels and social networking channels.</a:t>
            </a:r>
          </a:p>
          <a:p>
            <a:pPr marL="449580" indent="-447675">
              <a:lnSpc>
                <a:spcPct val="130000"/>
              </a:lnSpc>
            </a:pPr>
            <a:r>
              <a:rPr lang="en-GB">
                <a:ea typeface="Source Sans Pro"/>
              </a:rPr>
              <a:t>They are controlled by the young person and are an opportunity for them to express themselves, which they may not be able to do comfortably in the physical world. </a:t>
            </a:r>
          </a:p>
        </p:txBody>
      </p:sp>
      <p:pic>
        <p:nvPicPr>
          <p:cNvPr id="4" name="Picture 4" descr="A picture containing text, table, indoor, person&#10;&#10;Description automatically generated">
            <a:extLst>
              <a:ext uri="{FF2B5EF4-FFF2-40B4-BE49-F238E27FC236}">
                <a16:creationId xmlns:a16="http://schemas.microsoft.com/office/drawing/2014/main" id="{A797ECEF-1882-454F-94AB-92D47DCCA4C3}"/>
              </a:ext>
            </a:extLst>
          </p:cNvPr>
          <p:cNvPicPr>
            <a:picLocks noChangeAspect="1"/>
          </p:cNvPicPr>
          <p:nvPr/>
        </p:nvPicPr>
        <p:blipFill rotWithShape="1">
          <a:blip r:embed="rId3"/>
          <a:srcRect l="10153" r="23905" b="-1"/>
          <a:stretch/>
        </p:blipFill>
        <p:spPr>
          <a:xfrm>
            <a:off x="6307308" y="450000"/>
            <a:ext cx="5441280" cy="5508000"/>
          </a:xfrm>
          <a:prstGeom prst="rect">
            <a:avLst/>
          </a:prstGeom>
        </p:spPr>
      </p:pic>
    </p:spTree>
    <p:extLst>
      <p:ext uri="{BB962C8B-B14F-4D97-AF65-F5344CB8AC3E}">
        <p14:creationId xmlns:p14="http://schemas.microsoft.com/office/powerpoint/2010/main" val="3791760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CB9192-FE31-4815-A927-BCFDEE24A22E}"/>
              </a:ext>
            </a:extLst>
          </p:cNvPr>
          <p:cNvSpPr>
            <a:spLocks noGrp="1"/>
          </p:cNvSpPr>
          <p:nvPr>
            <p:ph type="title"/>
          </p:nvPr>
        </p:nvSpPr>
        <p:spPr>
          <a:xfrm>
            <a:off x="448056" y="388800"/>
            <a:ext cx="5432044" cy="860400"/>
          </a:xfrm>
        </p:spPr>
        <p:txBody>
          <a:bodyPr anchor="b">
            <a:normAutofit/>
          </a:bodyPr>
          <a:lstStyle/>
          <a:p>
            <a:r>
              <a:rPr lang="en-GB" dirty="0">
                <a:ea typeface="Source Sans Pro Light"/>
              </a:rPr>
              <a:t>Creating Online Identities</a:t>
            </a:r>
            <a:endParaRPr lang="en-GB" dirty="0"/>
          </a:p>
        </p:txBody>
      </p:sp>
      <p:cxnSp>
        <p:nvCxnSpPr>
          <p:cNvPr id="7"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58DBB4-B7BA-4B58-83A3-49685B47F104}"/>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lnSpc>
                <a:spcPct val="130000"/>
              </a:lnSpc>
            </a:pPr>
            <a:r>
              <a:rPr lang="en-GB" sz="1500">
                <a:ea typeface="Source Sans Pro"/>
              </a:rPr>
              <a:t>Being part of a group is very important for young people. However, developing online identities can cause issues, due to the impact of peer pressure and the desire to fit in.</a:t>
            </a:r>
          </a:p>
          <a:p>
            <a:pPr marL="449580" indent="-447675">
              <a:lnSpc>
                <a:spcPct val="130000"/>
              </a:lnSpc>
            </a:pPr>
            <a:r>
              <a:rPr lang="en-GB" sz="1500">
                <a:ea typeface="Source Sans Pro"/>
              </a:rPr>
              <a:t>There may be social expectations and they may feel pressure.</a:t>
            </a:r>
          </a:p>
          <a:p>
            <a:pPr marL="449580" indent="-447675">
              <a:lnSpc>
                <a:spcPct val="130000"/>
              </a:lnSpc>
            </a:pPr>
            <a:r>
              <a:rPr lang="en-GB" sz="1500">
                <a:ea typeface="Source Sans Pro"/>
              </a:rPr>
              <a:t>Young people will potentially be judged by their online audience, and they can either shrug this off, or take it to heart.</a:t>
            </a:r>
          </a:p>
          <a:p>
            <a:pPr marL="449580" indent="-447675">
              <a:lnSpc>
                <a:spcPct val="130000"/>
              </a:lnSpc>
            </a:pPr>
            <a:r>
              <a:rPr lang="en-GB" sz="1500">
                <a:ea typeface="Source Sans Pro"/>
              </a:rPr>
              <a:t>Either way, they need to learn how to respond to this and to develop resilience. </a:t>
            </a:r>
          </a:p>
        </p:txBody>
      </p:sp>
      <p:pic>
        <p:nvPicPr>
          <p:cNvPr id="4" name="Picture 4">
            <a:extLst>
              <a:ext uri="{FF2B5EF4-FFF2-40B4-BE49-F238E27FC236}">
                <a16:creationId xmlns:a16="http://schemas.microsoft.com/office/drawing/2014/main" id="{FBAB4168-7D13-4297-9F14-1B249FA43901}"/>
              </a:ext>
            </a:extLst>
          </p:cNvPr>
          <p:cNvPicPr>
            <a:picLocks noChangeAspect="1"/>
          </p:cNvPicPr>
          <p:nvPr/>
        </p:nvPicPr>
        <p:blipFill>
          <a:blip r:embed="rId2"/>
          <a:stretch>
            <a:fillRect/>
          </a:stretch>
        </p:blipFill>
        <p:spPr>
          <a:xfrm>
            <a:off x="6307308" y="1408378"/>
            <a:ext cx="5441280" cy="3591244"/>
          </a:xfrm>
          <a:prstGeom prst="rect">
            <a:avLst/>
          </a:prstGeom>
        </p:spPr>
      </p:pic>
    </p:spTree>
    <p:extLst>
      <p:ext uri="{BB962C8B-B14F-4D97-AF65-F5344CB8AC3E}">
        <p14:creationId xmlns:p14="http://schemas.microsoft.com/office/powerpoint/2010/main" val="2633892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FE5CC1-0CE9-4D1B-8C70-6E952C4C5111}"/>
              </a:ext>
            </a:extLst>
          </p:cNvPr>
          <p:cNvSpPr>
            <a:spLocks noGrp="1"/>
          </p:cNvSpPr>
          <p:nvPr>
            <p:ph type="title"/>
          </p:nvPr>
        </p:nvSpPr>
        <p:spPr>
          <a:xfrm>
            <a:off x="448056" y="388800"/>
            <a:ext cx="5432044" cy="860400"/>
          </a:xfrm>
        </p:spPr>
        <p:txBody>
          <a:bodyPr anchor="b">
            <a:normAutofit/>
          </a:bodyPr>
          <a:lstStyle/>
          <a:p>
            <a:r>
              <a:rPr lang="en-GB">
                <a:ea typeface="Source Sans Pro Light"/>
              </a:rPr>
              <a:t>Thoughts?</a:t>
            </a:r>
            <a:endParaRPr lang="en-GB"/>
          </a:p>
        </p:txBody>
      </p:sp>
      <p:cxnSp>
        <p:nvCxnSpPr>
          <p:cNvPr id="25" name="Straight Connector 24">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315A50-D7D5-4D2B-B359-9AE6B791CFEE}"/>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a:ea typeface="Source Sans Pro"/>
              </a:rPr>
              <a:t>How much tine do you think young people have for 'alone' time?</a:t>
            </a:r>
          </a:p>
          <a:p>
            <a:pPr marL="449580" indent="-447675"/>
            <a:endParaRPr lang="en-GB">
              <a:ea typeface="Source Sans Pro"/>
            </a:endParaRPr>
          </a:p>
          <a:p>
            <a:pPr marL="449580" indent="-447675"/>
            <a:r>
              <a:rPr lang="en-GB">
                <a:ea typeface="Source Sans Pro"/>
              </a:rPr>
              <a:t>Online communication and engagement with non-verbal communication and 'text speak'.</a:t>
            </a:r>
          </a:p>
          <a:p>
            <a:pPr marL="449580" indent="-447675"/>
            <a:endParaRPr lang="en-GB">
              <a:ea typeface="Source Sans Pro"/>
            </a:endParaRPr>
          </a:p>
          <a:p>
            <a:pPr marL="449580" indent="-447675"/>
            <a:r>
              <a:rPr lang="en-GB">
                <a:ea typeface="Source Sans Pro"/>
              </a:rPr>
              <a:t>However, what are the positive aspects of online communication for YP? </a:t>
            </a:r>
          </a:p>
          <a:p>
            <a:pPr marL="449580" indent="-447675"/>
            <a:endParaRPr lang="en-GB">
              <a:ea typeface="Source Sans Pro"/>
            </a:endParaRPr>
          </a:p>
        </p:txBody>
      </p:sp>
      <p:pic>
        <p:nvPicPr>
          <p:cNvPr id="18" name="Picture 18">
            <a:extLst>
              <a:ext uri="{FF2B5EF4-FFF2-40B4-BE49-F238E27FC236}">
                <a16:creationId xmlns:a16="http://schemas.microsoft.com/office/drawing/2014/main" id="{EE8CAF58-A61C-4DBE-9256-A60D51D8FA68}"/>
              </a:ext>
            </a:extLst>
          </p:cNvPr>
          <p:cNvPicPr>
            <a:picLocks noChangeAspect="1"/>
          </p:cNvPicPr>
          <p:nvPr/>
        </p:nvPicPr>
        <p:blipFill rotWithShape="1">
          <a:blip r:embed="rId3"/>
          <a:srcRect l="29717" r="4341" b="-1"/>
          <a:stretch/>
        </p:blipFill>
        <p:spPr>
          <a:xfrm>
            <a:off x="6307308" y="450000"/>
            <a:ext cx="5441280" cy="5508000"/>
          </a:xfrm>
          <a:prstGeom prst="rect">
            <a:avLst/>
          </a:prstGeom>
        </p:spPr>
      </p:pic>
    </p:spTree>
    <p:extLst>
      <p:ext uri="{BB962C8B-B14F-4D97-AF65-F5344CB8AC3E}">
        <p14:creationId xmlns:p14="http://schemas.microsoft.com/office/powerpoint/2010/main" val="4118321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102C16-C416-42BC-BFF3-170375CAA955}"/>
              </a:ext>
            </a:extLst>
          </p:cNvPr>
          <p:cNvSpPr>
            <a:spLocks noGrp="1"/>
          </p:cNvSpPr>
          <p:nvPr>
            <p:ph type="title"/>
          </p:nvPr>
        </p:nvSpPr>
        <p:spPr>
          <a:xfrm>
            <a:off x="448056" y="388800"/>
            <a:ext cx="5432044" cy="860400"/>
          </a:xfrm>
        </p:spPr>
        <p:txBody>
          <a:bodyPr anchor="b">
            <a:normAutofit/>
          </a:bodyPr>
          <a:lstStyle/>
          <a:p>
            <a:r>
              <a:rPr lang="en-GB">
                <a:ea typeface="Source Sans Pro Light"/>
              </a:rPr>
              <a:t>Cyberbullying</a:t>
            </a:r>
            <a:endParaRPr lang="en-GB"/>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F229CD-376A-4E20-85EB-06A47AAF65D1}"/>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a:ea typeface="Source Sans Pro"/>
              </a:rPr>
              <a:t>What is this?</a:t>
            </a:r>
          </a:p>
          <a:p>
            <a:pPr marL="449580" indent="-447675"/>
            <a:endParaRPr lang="en-GB">
              <a:ea typeface="Source Sans Pro"/>
            </a:endParaRPr>
          </a:p>
          <a:p>
            <a:pPr marL="449580" indent="-447675"/>
            <a:r>
              <a:rPr lang="en-GB">
                <a:ea typeface="Source Sans Pro"/>
              </a:rPr>
              <a:t>How can we explore this with our children and young people? </a:t>
            </a:r>
          </a:p>
          <a:p>
            <a:pPr marL="449580" indent="-447675"/>
            <a:endParaRPr lang="en-GB">
              <a:ea typeface="Source Sans Pro"/>
            </a:endParaRPr>
          </a:p>
        </p:txBody>
      </p:sp>
      <p:pic>
        <p:nvPicPr>
          <p:cNvPr id="4" name="Picture 4" descr="Icon&#10;&#10;Description automatically generated">
            <a:extLst>
              <a:ext uri="{FF2B5EF4-FFF2-40B4-BE49-F238E27FC236}">
                <a16:creationId xmlns:a16="http://schemas.microsoft.com/office/drawing/2014/main" id="{3872EE05-24AC-4821-A665-3478F8EF48E2}"/>
              </a:ext>
            </a:extLst>
          </p:cNvPr>
          <p:cNvPicPr>
            <a:picLocks noChangeAspect="1"/>
          </p:cNvPicPr>
          <p:nvPr/>
        </p:nvPicPr>
        <p:blipFill>
          <a:blip r:embed="rId3"/>
          <a:stretch>
            <a:fillRect/>
          </a:stretch>
        </p:blipFill>
        <p:spPr>
          <a:xfrm>
            <a:off x="6307308" y="1558013"/>
            <a:ext cx="5441280" cy="3291974"/>
          </a:xfrm>
          <a:prstGeom prst="rect">
            <a:avLst/>
          </a:prstGeom>
        </p:spPr>
      </p:pic>
    </p:spTree>
    <p:extLst>
      <p:ext uri="{BB962C8B-B14F-4D97-AF65-F5344CB8AC3E}">
        <p14:creationId xmlns:p14="http://schemas.microsoft.com/office/powerpoint/2010/main" val="2159525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6B575-48EF-4F25-80AC-AFD5CD1EC355}"/>
              </a:ext>
            </a:extLst>
          </p:cNvPr>
          <p:cNvSpPr>
            <a:spLocks noGrp="1"/>
          </p:cNvSpPr>
          <p:nvPr>
            <p:ph type="title"/>
          </p:nvPr>
        </p:nvSpPr>
        <p:spPr>
          <a:xfrm>
            <a:off x="448056" y="388800"/>
            <a:ext cx="5432044" cy="860400"/>
          </a:xfrm>
        </p:spPr>
        <p:txBody>
          <a:bodyPr anchor="b">
            <a:normAutofit/>
          </a:bodyPr>
          <a:lstStyle/>
          <a:p>
            <a:r>
              <a:rPr lang="en-GB">
                <a:ea typeface="Source Sans Pro Light"/>
              </a:rPr>
              <a:t>Radicalisation</a:t>
            </a:r>
            <a:endParaRPr lang="en-GB"/>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C99535-2162-4D16-8E14-AEB5A9BE3F8C}"/>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lnSpc>
                <a:spcPct val="130000"/>
              </a:lnSpc>
            </a:pPr>
            <a:r>
              <a:rPr lang="en-GB" sz="1700">
                <a:ea typeface="Source Sans Pro"/>
              </a:rPr>
              <a:t>Grooming and radicalising by political extremists.</a:t>
            </a:r>
          </a:p>
          <a:p>
            <a:pPr marL="449580" indent="-447675">
              <a:lnSpc>
                <a:spcPct val="130000"/>
              </a:lnSpc>
            </a:pPr>
            <a:endParaRPr lang="en-GB" sz="1700">
              <a:ea typeface="Source Sans Pro"/>
            </a:endParaRPr>
          </a:p>
          <a:p>
            <a:pPr marL="449580" indent="-447675">
              <a:lnSpc>
                <a:spcPct val="130000"/>
              </a:lnSpc>
            </a:pPr>
            <a:r>
              <a:rPr lang="en-GB" sz="1700">
                <a:ea typeface="Source Sans Pro"/>
              </a:rPr>
              <a:t>There is growing concern that vulnerable young people are at risk from being groomed and radicalised, exploited and recruited by extremist networks across the globe.</a:t>
            </a:r>
          </a:p>
          <a:p>
            <a:pPr marL="449580" indent="-447675">
              <a:lnSpc>
                <a:spcPct val="130000"/>
              </a:lnSpc>
            </a:pPr>
            <a:endParaRPr lang="en-GB" sz="1700">
              <a:ea typeface="Source Sans Pro"/>
            </a:endParaRPr>
          </a:p>
          <a:p>
            <a:pPr marL="449580" indent="-447675">
              <a:lnSpc>
                <a:spcPct val="130000"/>
              </a:lnSpc>
            </a:pPr>
            <a:r>
              <a:rPr lang="en-GB" sz="1700">
                <a:ea typeface="Source Sans Pro"/>
              </a:rPr>
              <a:t>International Centre for the Study of Radicalisation and Political Violence</a:t>
            </a:r>
          </a:p>
          <a:p>
            <a:pPr marL="449580" indent="-447675">
              <a:lnSpc>
                <a:spcPct val="130000"/>
              </a:lnSpc>
            </a:pPr>
            <a:r>
              <a:rPr lang="en-GB" sz="1700">
                <a:ea typeface="+mn-lt"/>
                <a:cs typeface="+mn-lt"/>
                <a:hlinkClick r:id="rId3">
                  <a:extLst>
                    <a:ext uri="{A12FA001-AC4F-418D-AE19-62706E023703}">
                      <ahyp:hlinkClr xmlns:ahyp="http://schemas.microsoft.com/office/drawing/2018/hyperlinkcolor" val="tx"/>
                    </a:ext>
                  </a:extLst>
                </a:hlinkClick>
              </a:rPr>
              <a:t>https://icsr.info/</a:t>
            </a:r>
            <a:r>
              <a:rPr lang="en-GB" sz="1700">
                <a:ea typeface="+mn-lt"/>
                <a:cs typeface="+mn-lt"/>
              </a:rPr>
              <a:t> </a:t>
            </a:r>
          </a:p>
        </p:txBody>
      </p:sp>
      <p:pic>
        <p:nvPicPr>
          <p:cNvPr id="4" name="Picture 4" descr="Text&#10;&#10;Description automatically generated">
            <a:extLst>
              <a:ext uri="{FF2B5EF4-FFF2-40B4-BE49-F238E27FC236}">
                <a16:creationId xmlns:a16="http://schemas.microsoft.com/office/drawing/2014/main" id="{AB6CCCDF-709C-4A0F-81A9-2757A26FFBAD}"/>
              </a:ext>
            </a:extLst>
          </p:cNvPr>
          <p:cNvPicPr>
            <a:picLocks noChangeAspect="1"/>
          </p:cNvPicPr>
          <p:nvPr/>
        </p:nvPicPr>
        <p:blipFill>
          <a:blip r:embed="rId4"/>
          <a:stretch>
            <a:fillRect/>
          </a:stretch>
        </p:blipFill>
        <p:spPr>
          <a:xfrm>
            <a:off x="6307308" y="1068298"/>
            <a:ext cx="5441280" cy="4271403"/>
          </a:xfrm>
          <a:prstGeom prst="rect">
            <a:avLst/>
          </a:prstGeom>
        </p:spPr>
      </p:pic>
    </p:spTree>
    <p:extLst>
      <p:ext uri="{BB962C8B-B14F-4D97-AF65-F5344CB8AC3E}">
        <p14:creationId xmlns:p14="http://schemas.microsoft.com/office/powerpoint/2010/main" val="3357936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54282-73EF-4966-859A-EB4FAD27A5BE}"/>
              </a:ext>
            </a:extLst>
          </p:cNvPr>
          <p:cNvSpPr>
            <a:spLocks noGrp="1"/>
          </p:cNvSpPr>
          <p:nvPr>
            <p:ph type="title"/>
          </p:nvPr>
        </p:nvSpPr>
        <p:spPr>
          <a:xfrm>
            <a:off x="448056" y="388800"/>
            <a:ext cx="5432044" cy="860400"/>
          </a:xfrm>
        </p:spPr>
        <p:txBody>
          <a:bodyPr anchor="b">
            <a:normAutofit/>
          </a:bodyPr>
          <a:lstStyle/>
          <a:p>
            <a:r>
              <a:rPr lang="en-GB">
                <a:ea typeface="Source Sans Pro Light"/>
              </a:rPr>
              <a:t>Positive Impacts</a:t>
            </a:r>
            <a:endParaRPr lang="en-GB"/>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0B1C5D-73AB-48F7-81FA-CDB29000854E}"/>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a:ea typeface="Source Sans Pro"/>
              </a:rPr>
              <a:t>What do you think might be the positive impacts of the internet, for young people </a:t>
            </a:r>
          </a:p>
        </p:txBody>
      </p:sp>
      <p:pic>
        <p:nvPicPr>
          <p:cNvPr id="4" name="Picture 4" descr="A picture containing text, person, computer, indoor&#10;&#10;Description automatically generated">
            <a:extLst>
              <a:ext uri="{FF2B5EF4-FFF2-40B4-BE49-F238E27FC236}">
                <a16:creationId xmlns:a16="http://schemas.microsoft.com/office/drawing/2014/main" id="{D4A42CF5-6A19-4C45-8C18-B750B7E6CA3F}"/>
              </a:ext>
            </a:extLst>
          </p:cNvPr>
          <p:cNvPicPr>
            <a:picLocks noChangeAspect="1"/>
          </p:cNvPicPr>
          <p:nvPr/>
        </p:nvPicPr>
        <p:blipFill>
          <a:blip r:embed="rId3"/>
          <a:stretch>
            <a:fillRect/>
          </a:stretch>
        </p:blipFill>
        <p:spPr>
          <a:xfrm>
            <a:off x="6307308" y="1394774"/>
            <a:ext cx="5441280" cy="3618451"/>
          </a:xfrm>
          <a:prstGeom prst="rect">
            <a:avLst/>
          </a:prstGeom>
        </p:spPr>
      </p:pic>
    </p:spTree>
    <p:extLst>
      <p:ext uri="{BB962C8B-B14F-4D97-AF65-F5344CB8AC3E}">
        <p14:creationId xmlns:p14="http://schemas.microsoft.com/office/powerpoint/2010/main" val="2740669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833E31-383C-4923-B0AE-3A62F220AC03}"/>
              </a:ext>
            </a:extLst>
          </p:cNvPr>
          <p:cNvSpPr>
            <a:spLocks noGrp="1"/>
          </p:cNvSpPr>
          <p:nvPr>
            <p:ph type="title"/>
          </p:nvPr>
        </p:nvSpPr>
        <p:spPr>
          <a:xfrm>
            <a:off x="448056" y="388800"/>
            <a:ext cx="5432044" cy="860400"/>
          </a:xfrm>
        </p:spPr>
        <p:txBody>
          <a:bodyPr anchor="b">
            <a:normAutofit/>
          </a:bodyPr>
          <a:lstStyle/>
          <a:p>
            <a:r>
              <a:rPr lang="en-GB" sz="3000">
                <a:ea typeface="Source Sans Pro Light"/>
              </a:rPr>
              <a:t>What do young people do to avoid trolling and online risk?</a:t>
            </a:r>
            <a:endParaRPr lang="en-GB" sz="30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4E629E-B580-4A8C-A1AD-62E5F45AE042}"/>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a:ea typeface="Source Sans Pro"/>
              </a:rPr>
              <a:t>Ignore or shrug off the unwanted content</a:t>
            </a:r>
          </a:p>
          <a:p>
            <a:pPr marL="449580" indent="-447675"/>
            <a:r>
              <a:rPr lang="en-GB">
                <a:ea typeface="Source Sans Pro"/>
              </a:rPr>
              <a:t>Challenge trolls</a:t>
            </a:r>
          </a:p>
          <a:p>
            <a:pPr marL="449580" indent="-447675"/>
            <a:r>
              <a:rPr lang="en-GB">
                <a:ea typeface="Source Sans Pro"/>
              </a:rPr>
              <a:t>Block the content themselves</a:t>
            </a:r>
          </a:p>
          <a:p>
            <a:pPr marL="449580" indent="-447675"/>
            <a:r>
              <a:rPr lang="en-GB">
                <a:ea typeface="Source Sans Pro"/>
              </a:rPr>
              <a:t>Report (through moderators of games for example)</a:t>
            </a:r>
          </a:p>
          <a:p>
            <a:pPr marL="449580" indent="-447675"/>
            <a:r>
              <a:rPr lang="en-GB">
                <a:ea typeface="Source Sans Pro"/>
              </a:rPr>
              <a:t>Seek advice</a:t>
            </a:r>
          </a:p>
          <a:p>
            <a:pPr marL="449580" indent="-447675"/>
            <a:r>
              <a:rPr lang="en-GB">
                <a:ea typeface="Source Sans Pro"/>
              </a:rPr>
              <a:t>Change or delete their profiles</a:t>
            </a:r>
          </a:p>
          <a:p>
            <a:pPr marL="449580" indent="-447675"/>
            <a:r>
              <a:rPr lang="en-GB">
                <a:ea typeface="Source Sans Pro"/>
              </a:rPr>
              <a:t>Change their settings. </a:t>
            </a:r>
          </a:p>
        </p:txBody>
      </p:sp>
      <p:pic>
        <p:nvPicPr>
          <p:cNvPr id="4" name="Picture 4" descr="A picture containing text, indoor, person, computer&#10;&#10;Description automatically generated">
            <a:extLst>
              <a:ext uri="{FF2B5EF4-FFF2-40B4-BE49-F238E27FC236}">
                <a16:creationId xmlns:a16="http://schemas.microsoft.com/office/drawing/2014/main" id="{5D4C1586-3D6A-4350-83E4-039B43D158C5}"/>
              </a:ext>
            </a:extLst>
          </p:cNvPr>
          <p:cNvPicPr>
            <a:picLocks noChangeAspect="1"/>
          </p:cNvPicPr>
          <p:nvPr/>
        </p:nvPicPr>
        <p:blipFill>
          <a:blip r:embed="rId2"/>
          <a:stretch>
            <a:fillRect/>
          </a:stretch>
        </p:blipFill>
        <p:spPr>
          <a:xfrm>
            <a:off x="6307308" y="1394774"/>
            <a:ext cx="5441280" cy="3618451"/>
          </a:xfrm>
          <a:prstGeom prst="rect">
            <a:avLst/>
          </a:prstGeom>
        </p:spPr>
      </p:pic>
    </p:spTree>
    <p:extLst>
      <p:ext uri="{BB962C8B-B14F-4D97-AF65-F5344CB8AC3E}">
        <p14:creationId xmlns:p14="http://schemas.microsoft.com/office/powerpoint/2010/main" val="2503903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B6B5C-D33C-42ED-A69E-5407C7325412}"/>
              </a:ext>
            </a:extLst>
          </p:cNvPr>
          <p:cNvSpPr>
            <a:spLocks noGrp="1"/>
          </p:cNvSpPr>
          <p:nvPr>
            <p:ph type="title"/>
          </p:nvPr>
        </p:nvSpPr>
        <p:spPr>
          <a:xfrm>
            <a:off x="448056" y="388800"/>
            <a:ext cx="5432044" cy="860400"/>
          </a:xfrm>
        </p:spPr>
        <p:txBody>
          <a:bodyPr anchor="b">
            <a:normAutofit/>
          </a:bodyPr>
          <a:lstStyle/>
          <a:p>
            <a:r>
              <a:rPr lang="en-GB">
                <a:ea typeface="Source Sans Pro Light"/>
              </a:rPr>
              <a:t>What can we do?</a:t>
            </a:r>
            <a:endParaRPr lang="en-GB"/>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B4B74C-077D-4FD8-B4F8-8A422A02E23A}"/>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a:ea typeface="Source Sans Pro"/>
              </a:rPr>
              <a:t>Support and develop training in e-safety for CYP</a:t>
            </a:r>
          </a:p>
          <a:p>
            <a:pPr marL="449580" indent="-447675"/>
            <a:r>
              <a:rPr lang="en-GB">
                <a:ea typeface="Source Sans Pro"/>
              </a:rPr>
              <a:t>Engage in open conversations</a:t>
            </a:r>
          </a:p>
          <a:p>
            <a:pPr marL="449580" indent="-447675"/>
            <a:r>
              <a:rPr lang="en-GB">
                <a:ea typeface="Source Sans Pro"/>
              </a:rPr>
              <a:t>Show them how to use content blockers</a:t>
            </a:r>
          </a:p>
          <a:p>
            <a:pPr marL="449580" indent="-447675"/>
            <a:r>
              <a:rPr lang="en-GB">
                <a:ea typeface="Source Sans Pro"/>
              </a:rPr>
              <a:t>Enable them to challenge the trolling behaviours</a:t>
            </a:r>
          </a:p>
          <a:p>
            <a:pPr marL="449580" indent="-447675"/>
            <a:r>
              <a:rPr lang="en-GB">
                <a:ea typeface="Source Sans Pro"/>
              </a:rPr>
              <a:t>Build further connections in the physical world</a:t>
            </a:r>
          </a:p>
          <a:p>
            <a:pPr marL="449580" indent="-447675"/>
            <a:r>
              <a:rPr lang="en-GB">
                <a:ea typeface="Source Sans Pro"/>
              </a:rPr>
              <a:t>See if there is any underlying problems that may make them more vulnerable. </a:t>
            </a:r>
          </a:p>
        </p:txBody>
      </p:sp>
      <p:pic>
        <p:nvPicPr>
          <p:cNvPr id="4" name="Picture 4">
            <a:extLst>
              <a:ext uri="{FF2B5EF4-FFF2-40B4-BE49-F238E27FC236}">
                <a16:creationId xmlns:a16="http://schemas.microsoft.com/office/drawing/2014/main" id="{C1A312DB-1684-4A74-81CB-30C72D537FC3}"/>
              </a:ext>
            </a:extLst>
          </p:cNvPr>
          <p:cNvPicPr>
            <a:picLocks noChangeAspect="1"/>
          </p:cNvPicPr>
          <p:nvPr/>
        </p:nvPicPr>
        <p:blipFill>
          <a:blip r:embed="rId2"/>
          <a:stretch>
            <a:fillRect/>
          </a:stretch>
        </p:blipFill>
        <p:spPr>
          <a:xfrm>
            <a:off x="6307308" y="1394774"/>
            <a:ext cx="5441280" cy="3618451"/>
          </a:xfrm>
          <a:prstGeom prst="rect">
            <a:avLst/>
          </a:prstGeom>
        </p:spPr>
      </p:pic>
    </p:spTree>
    <p:extLst>
      <p:ext uri="{BB962C8B-B14F-4D97-AF65-F5344CB8AC3E}">
        <p14:creationId xmlns:p14="http://schemas.microsoft.com/office/powerpoint/2010/main" val="1291061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E79C5-96CE-476D-818B-A5DE07EAEC25}"/>
              </a:ext>
            </a:extLst>
          </p:cNvPr>
          <p:cNvSpPr>
            <a:spLocks noGrp="1"/>
          </p:cNvSpPr>
          <p:nvPr>
            <p:ph type="title"/>
          </p:nvPr>
        </p:nvSpPr>
        <p:spPr>
          <a:xfrm>
            <a:off x="448056" y="388800"/>
            <a:ext cx="5432044" cy="860400"/>
          </a:xfrm>
        </p:spPr>
        <p:txBody>
          <a:bodyPr anchor="b">
            <a:normAutofit/>
          </a:bodyPr>
          <a:lstStyle/>
          <a:p>
            <a:r>
              <a:rPr lang="en-GB" dirty="0">
                <a:ea typeface="Source Sans Pro Light"/>
              </a:rPr>
              <a:t>Ben's Story</a:t>
            </a:r>
            <a:endParaRPr lang="en-GB" dirty="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7C73DC-7802-429B-A052-AC2524592EF2}"/>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lnSpc>
                <a:spcPct val="130000"/>
              </a:lnSpc>
            </a:pPr>
            <a:r>
              <a:rPr lang="en-GB" sz="1300">
                <a:ea typeface="Source Sans Pro"/>
              </a:rPr>
              <a:t>Ben is an 8-year-old boy who has been attending weekly play therapy sessions with a child psychotherapist for the last eighteen months following the divorce of his parents. He now lives three days with his dad and the remaining days with his mum.</a:t>
            </a:r>
          </a:p>
          <a:p>
            <a:pPr marL="449580" indent="-447675">
              <a:lnSpc>
                <a:spcPct val="130000"/>
              </a:lnSpc>
            </a:pPr>
            <a:r>
              <a:rPr lang="en-GB" sz="1300">
                <a:ea typeface="Source Sans Pro"/>
              </a:rPr>
              <a:t>Ben is engaging well with the play therapy and particularly likes working with the clay materials. Recently he has started to engage at depth, exploring his thoughts and feelings about the separation.</a:t>
            </a:r>
          </a:p>
          <a:p>
            <a:pPr marL="449580" indent="-447675">
              <a:lnSpc>
                <a:spcPct val="130000"/>
              </a:lnSpc>
            </a:pPr>
            <a:r>
              <a:rPr lang="en-GB" sz="1300">
                <a:ea typeface="Source Sans Pro"/>
              </a:rPr>
              <a:t>Both parents are paying for the therapy and are consenting to the work, and they are now starting to notice positive change in his behaviour at home and his engagement with school.</a:t>
            </a:r>
          </a:p>
          <a:p>
            <a:pPr marL="449580" indent="-447675">
              <a:lnSpc>
                <a:spcPct val="130000"/>
              </a:lnSpc>
            </a:pPr>
            <a:r>
              <a:rPr lang="en-GB" sz="1300">
                <a:ea typeface="Source Sans Pro"/>
              </a:rPr>
              <a:t>Ben seems to enjoy attending the sessions. </a:t>
            </a:r>
          </a:p>
          <a:p>
            <a:pPr marL="449580" indent="-447675">
              <a:lnSpc>
                <a:spcPct val="130000"/>
              </a:lnSpc>
            </a:pPr>
            <a:endParaRPr lang="en-GB" sz="1300">
              <a:ea typeface="Source Sans Pro"/>
            </a:endParaRPr>
          </a:p>
          <a:p>
            <a:pPr marL="449580" indent="-447675">
              <a:lnSpc>
                <a:spcPct val="130000"/>
              </a:lnSpc>
            </a:pPr>
            <a:r>
              <a:rPr lang="en-GB" sz="1300">
                <a:ea typeface="Source Sans Pro"/>
              </a:rPr>
              <a:t>(Jenkins, 2012)</a:t>
            </a:r>
          </a:p>
        </p:txBody>
      </p:sp>
      <p:pic>
        <p:nvPicPr>
          <p:cNvPr id="4" name="Picture 4" descr="A picture containing person, tree, child, outdoor&#10;&#10;Description automatically generated">
            <a:extLst>
              <a:ext uri="{FF2B5EF4-FFF2-40B4-BE49-F238E27FC236}">
                <a16:creationId xmlns:a16="http://schemas.microsoft.com/office/drawing/2014/main" id="{95B1D9EC-5A4D-4E5A-B93B-193606C00199}"/>
              </a:ext>
            </a:extLst>
          </p:cNvPr>
          <p:cNvPicPr>
            <a:picLocks noChangeAspect="1"/>
          </p:cNvPicPr>
          <p:nvPr/>
        </p:nvPicPr>
        <p:blipFill rotWithShape="1">
          <a:blip r:embed="rId2"/>
          <a:srcRect l="26390" r="9891" b="1"/>
          <a:stretch/>
        </p:blipFill>
        <p:spPr>
          <a:xfrm>
            <a:off x="6307308" y="450000"/>
            <a:ext cx="5441280" cy="5508000"/>
          </a:xfrm>
          <a:prstGeom prst="rect">
            <a:avLst/>
          </a:prstGeom>
        </p:spPr>
      </p:pic>
    </p:spTree>
    <p:extLst>
      <p:ext uri="{BB962C8B-B14F-4D97-AF65-F5344CB8AC3E}">
        <p14:creationId xmlns:p14="http://schemas.microsoft.com/office/powerpoint/2010/main" val="2531768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358D9-F09A-411C-AA8A-C692EB568C21}"/>
              </a:ext>
            </a:extLst>
          </p:cNvPr>
          <p:cNvSpPr>
            <a:spLocks noGrp="1"/>
          </p:cNvSpPr>
          <p:nvPr>
            <p:ph type="title"/>
          </p:nvPr>
        </p:nvSpPr>
        <p:spPr/>
        <p:txBody>
          <a:bodyPr/>
          <a:lstStyle/>
          <a:p>
            <a:r>
              <a:rPr lang="en-GB" dirty="0">
                <a:ea typeface="Source Sans Pro Light"/>
              </a:rPr>
              <a:t>Think about the following questions</a:t>
            </a:r>
            <a:endParaRPr lang="en-GB" dirty="0"/>
          </a:p>
        </p:txBody>
      </p:sp>
      <p:sp>
        <p:nvSpPr>
          <p:cNvPr id="3" name="Content Placeholder 2">
            <a:extLst>
              <a:ext uri="{FF2B5EF4-FFF2-40B4-BE49-F238E27FC236}">
                <a16:creationId xmlns:a16="http://schemas.microsoft.com/office/drawing/2014/main" id="{0E560AF0-7049-4C41-A45F-7607AA840FB3}"/>
              </a:ext>
            </a:extLst>
          </p:cNvPr>
          <p:cNvSpPr>
            <a:spLocks noGrp="1"/>
          </p:cNvSpPr>
          <p:nvPr>
            <p:ph idx="1"/>
          </p:nvPr>
        </p:nvSpPr>
        <p:spPr/>
        <p:txBody>
          <a:bodyPr vert="horz" wrap="square" lIns="0" tIns="0" rIns="91440" bIns="0" rtlCol="0" anchor="t">
            <a:normAutofit fontScale="92500" lnSpcReduction="20000"/>
          </a:bodyPr>
          <a:lstStyle/>
          <a:p>
            <a:pPr marL="449580" indent="-447675"/>
            <a:r>
              <a:rPr lang="en-GB" b="1" dirty="0">
                <a:solidFill>
                  <a:srgbClr val="E8E2E3"/>
                </a:solidFill>
                <a:ea typeface="Source Sans Pro"/>
              </a:rPr>
              <a:t>Competence</a:t>
            </a:r>
          </a:p>
          <a:p>
            <a:pPr marL="449580" indent="-447675"/>
            <a:r>
              <a:rPr lang="en-GB" dirty="0">
                <a:solidFill>
                  <a:srgbClr val="E8E2E3"/>
                </a:solidFill>
                <a:ea typeface="Source Sans Pro"/>
              </a:rPr>
              <a:t>How much competence would Ben have in this situation, and at what age would he be considered as acquiring competence?</a:t>
            </a:r>
            <a:endParaRPr lang="en-GB" dirty="0">
              <a:solidFill>
                <a:srgbClr val="E8E2E3">
                  <a:alpha val="55000"/>
                </a:srgbClr>
              </a:solidFill>
              <a:ea typeface="Source Sans Pro"/>
            </a:endParaRPr>
          </a:p>
          <a:p>
            <a:pPr marL="449580" indent="-447675"/>
            <a:r>
              <a:rPr lang="en-GB" b="1" dirty="0">
                <a:solidFill>
                  <a:srgbClr val="E8E2E3"/>
                </a:solidFill>
                <a:ea typeface="Source Sans Pro"/>
              </a:rPr>
              <a:t>Consent</a:t>
            </a:r>
          </a:p>
          <a:p>
            <a:pPr marL="449580" indent="-447675"/>
            <a:r>
              <a:rPr lang="en-GB" dirty="0">
                <a:solidFill>
                  <a:srgbClr val="E8E2E3"/>
                </a:solidFill>
                <a:ea typeface="Source Sans Pro"/>
              </a:rPr>
              <a:t>To what extent, if any, can Ben consent to therapy and can his mother consent on his behalf?</a:t>
            </a:r>
          </a:p>
          <a:p>
            <a:pPr marL="449580" indent="-447675"/>
            <a:r>
              <a:rPr lang="en-GB" b="1" dirty="0">
                <a:solidFill>
                  <a:srgbClr val="E8E2E3"/>
                </a:solidFill>
                <a:ea typeface="Source Sans Pro"/>
              </a:rPr>
              <a:t>Confidentiality</a:t>
            </a:r>
          </a:p>
          <a:p>
            <a:pPr marL="449580" indent="-447675"/>
            <a:r>
              <a:rPr lang="en-GB" dirty="0">
                <a:solidFill>
                  <a:srgbClr val="E8E2E3"/>
                </a:solidFill>
                <a:ea typeface="Source Sans Pro"/>
              </a:rPr>
              <a:t>What rights, if any, does Ben have to confidentiality?</a:t>
            </a:r>
            <a:endParaRPr lang="en-GB" b="1" dirty="0">
              <a:solidFill>
                <a:srgbClr val="E8E2E3">
                  <a:alpha val="55000"/>
                </a:srgbClr>
              </a:solidFill>
              <a:ea typeface="Source Sans Pro"/>
            </a:endParaRPr>
          </a:p>
          <a:p>
            <a:pPr marL="449580" indent="-447675"/>
            <a:r>
              <a:rPr lang="en-GB" dirty="0">
                <a:solidFill>
                  <a:srgbClr val="E8E2E3"/>
                </a:solidFill>
                <a:ea typeface="Source Sans Pro"/>
              </a:rPr>
              <a:t>What rights, if any, do Ben's parents have to confidentiality or to demand that the therapist doesn't maintain Ben's confidence?</a:t>
            </a:r>
            <a:endParaRPr lang="en-GB" dirty="0">
              <a:solidFill>
                <a:srgbClr val="E8E2E3">
                  <a:alpha val="55000"/>
                </a:srgbClr>
              </a:solidFill>
              <a:ea typeface="Source Sans Pro"/>
            </a:endParaRPr>
          </a:p>
          <a:p>
            <a:pPr marL="449580" indent="-447675"/>
            <a:endParaRPr lang="en-GB" b="1" dirty="0">
              <a:solidFill>
                <a:srgbClr val="E8E2E3">
                  <a:alpha val="55000"/>
                </a:srgbClr>
              </a:solidFill>
              <a:ea typeface="Source Sans Pro"/>
            </a:endParaRPr>
          </a:p>
        </p:txBody>
      </p:sp>
    </p:spTree>
    <p:extLst>
      <p:ext uri="{BB962C8B-B14F-4D97-AF65-F5344CB8AC3E}">
        <p14:creationId xmlns:p14="http://schemas.microsoft.com/office/powerpoint/2010/main" val="2786655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99AC95-9FC1-42BD-A490-2EDBABE7C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71883C-CEC5-488A-AAEA-C1822DBCCA4C}"/>
              </a:ext>
            </a:extLst>
          </p:cNvPr>
          <p:cNvSpPr>
            <a:spLocks noGrp="1"/>
          </p:cNvSpPr>
          <p:nvPr>
            <p:ph type="title"/>
          </p:nvPr>
        </p:nvSpPr>
        <p:spPr>
          <a:xfrm>
            <a:off x="448056" y="388800"/>
            <a:ext cx="7380000" cy="860400"/>
          </a:xfrm>
        </p:spPr>
        <p:txBody>
          <a:bodyPr anchor="b">
            <a:normAutofit/>
          </a:bodyPr>
          <a:lstStyle/>
          <a:p>
            <a:r>
              <a:rPr lang="en-GB" dirty="0">
                <a:ea typeface="Source Sans Pro Light"/>
              </a:rPr>
              <a:t>Katie's Story</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73836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A6E0B06-A2DA-4C77-A821-0DA6B760A915}"/>
              </a:ext>
            </a:extLst>
          </p:cNvPr>
          <p:cNvSpPr>
            <a:spLocks noGrp="1"/>
          </p:cNvSpPr>
          <p:nvPr>
            <p:ph idx="1"/>
          </p:nvPr>
        </p:nvSpPr>
        <p:spPr>
          <a:xfrm>
            <a:off x="448056" y="1944000"/>
            <a:ext cx="7380000" cy="4006800"/>
          </a:xfrm>
        </p:spPr>
        <p:txBody>
          <a:bodyPr vert="horz" lIns="0" tIns="0" rIns="91440" bIns="0" rtlCol="0">
            <a:normAutofit lnSpcReduction="10000"/>
          </a:bodyPr>
          <a:lstStyle/>
          <a:p>
            <a:pPr marL="449580" indent="-447675">
              <a:lnSpc>
                <a:spcPct val="130000"/>
              </a:lnSpc>
            </a:pPr>
            <a:r>
              <a:rPr lang="en-GB" sz="1500">
                <a:ea typeface="Source Sans Pro"/>
              </a:rPr>
              <a:t>Katie is 13. She has spent many years of her young life in and out of hospital due to a heart condition. The doctors are now informing Katie and her parents that she needs life-saving treatment of a heart transplant.</a:t>
            </a:r>
          </a:p>
          <a:p>
            <a:pPr marL="449580" indent="-447675">
              <a:lnSpc>
                <a:spcPct val="130000"/>
              </a:lnSpc>
            </a:pPr>
            <a:r>
              <a:rPr lang="en-GB" sz="1500">
                <a:ea typeface="Source Sans Pro"/>
              </a:rPr>
              <a:t>Katie is an intelligent young person, she has been informed about the procedure, in age-appropriate language by her consultant and the supporting health care team.</a:t>
            </a:r>
          </a:p>
          <a:p>
            <a:pPr marL="449580" indent="-447675">
              <a:lnSpc>
                <a:spcPct val="130000"/>
              </a:lnSpc>
            </a:pPr>
            <a:r>
              <a:rPr lang="en-GB" sz="1500">
                <a:ea typeface="Source Sans Pro"/>
              </a:rPr>
              <a:t>Despite the health challenges that she has experienced, she has continued to be able to be with her friends, kept up consistently with the demands of her schoolwork and has enjoyed regular hobbies.</a:t>
            </a:r>
          </a:p>
          <a:p>
            <a:pPr marL="449580" indent="-447675">
              <a:lnSpc>
                <a:spcPct val="130000"/>
              </a:lnSpc>
            </a:pPr>
            <a:r>
              <a:rPr lang="en-GB" sz="1500">
                <a:ea typeface="Source Sans Pro"/>
              </a:rPr>
              <a:t>However, Katie is refusing the transplant. </a:t>
            </a:r>
          </a:p>
          <a:p>
            <a:pPr marL="449580" indent="-447675">
              <a:lnSpc>
                <a:spcPct val="130000"/>
              </a:lnSpc>
            </a:pPr>
            <a:r>
              <a:rPr lang="en-GB" sz="1500">
                <a:ea typeface="Source Sans Pro"/>
              </a:rPr>
              <a:t>Can Katie's health care team proceed without her consent, but with her parent's consent? </a:t>
            </a:r>
          </a:p>
          <a:p>
            <a:pPr marL="449580" indent="-447675">
              <a:lnSpc>
                <a:spcPct val="130000"/>
              </a:lnSpc>
            </a:pPr>
            <a:endParaRPr lang="en-GB" sz="1500">
              <a:ea typeface="Source Sans Pro"/>
            </a:endParaRPr>
          </a:p>
        </p:txBody>
      </p:sp>
      <p:pic>
        <p:nvPicPr>
          <p:cNvPr id="4" name="Picture 4" descr="A picture containing outdoor, person, sky, grass&#10;&#10;Description automatically generated">
            <a:extLst>
              <a:ext uri="{FF2B5EF4-FFF2-40B4-BE49-F238E27FC236}">
                <a16:creationId xmlns:a16="http://schemas.microsoft.com/office/drawing/2014/main" id="{742341D4-8379-4AD1-8B84-731F69440C1E}"/>
              </a:ext>
            </a:extLst>
          </p:cNvPr>
          <p:cNvPicPr>
            <a:picLocks noChangeAspect="1"/>
          </p:cNvPicPr>
          <p:nvPr/>
        </p:nvPicPr>
        <p:blipFill>
          <a:blip r:embed="rId3"/>
          <a:stretch>
            <a:fillRect/>
          </a:stretch>
        </p:blipFill>
        <p:spPr>
          <a:xfrm>
            <a:off x="8256588" y="588270"/>
            <a:ext cx="3492000" cy="5231460"/>
          </a:xfrm>
          <a:prstGeom prst="rect">
            <a:avLst/>
          </a:prstGeom>
        </p:spPr>
      </p:pic>
    </p:spTree>
    <p:extLst>
      <p:ext uri="{BB962C8B-B14F-4D97-AF65-F5344CB8AC3E}">
        <p14:creationId xmlns:p14="http://schemas.microsoft.com/office/powerpoint/2010/main" val="629298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4F6AB-04A1-4E3E-9799-10D321B100A7}"/>
              </a:ext>
            </a:extLst>
          </p:cNvPr>
          <p:cNvSpPr>
            <a:spLocks noGrp="1"/>
          </p:cNvSpPr>
          <p:nvPr>
            <p:ph type="title"/>
          </p:nvPr>
        </p:nvSpPr>
        <p:spPr/>
        <p:txBody>
          <a:bodyPr/>
          <a:lstStyle/>
          <a:p>
            <a:r>
              <a:rPr lang="en-GB" dirty="0">
                <a:ea typeface="Source Sans Pro Light"/>
              </a:rPr>
              <a:t>Hannah's Choice</a:t>
            </a:r>
            <a:endParaRPr lang="en-GB" dirty="0"/>
          </a:p>
        </p:txBody>
      </p:sp>
      <p:pic>
        <p:nvPicPr>
          <p:cNvPr id="4" name="Picture 4" descr="Text&#10;&#10;Description automatically generated">
            <a:extLst>
              <a:ext uri="{FF2B5EF4-FFF2-40B4-BE49-F238E27FC236}">
                <a16:creationId xmlns:a16="http://schemas.microsoft.com/office/drawing/2014/main" id="{B3414AC6-935E-4275-A72F-0DC9DA3A8194}"/>
              </a:ext>
            </a:extLst>
          </p:cNvPr>
          <p:cNvPicPr>
            <a:picLocks noGrp="1" noChangeAspect="1"/>
          </p:cNvPicPr>
          <p:nvPr>
            <p:ph idx="1"/>
          </p:nvPr>
        </p:nvPicPr>
        <p:blipFill>
          <a:blip r:embed="rId3"/>
          <a:stretch>
            <a:fillRect/>
          </a:stretch>
        </p:blipFill>
        <p:spPr>
          <a:xfrm>
            <a:off x="4848253" y="1735200"/>
            <a:ext cx="2492806" cy="3783013"/>
          </a:xfrm>
        </p:spPr>
      </p:pic>
    </p:spTree>
    <p:extLst>
      <p:ext uri="{BB962C8B-B14F-4D97-AF65-F5344CB8AC3E}">
        <p14:creationId xmlns:p14="http://schemas.microsoft.com/office/powerpoint/2010/main" val="38286941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DE9F67-0F2F-4DD2-B458-8E949E490B78}"/>
              </a:ext>
            </a:extLst>
          </p:cNvPr>
          <p:cNvSpPr>
            <a:spLocks noGrp="1"/>
          </p:cNvSpPr>
          <p:nvPr>
            <p:ph type="title"/>
          </p:nvPr>
        </p:nvSpPr>
        <p:spPr>
          <a:xfrm>
            <a:off x="448056" y="388800"/>
            <a:ext cx="5432044" cy="860400"/>
          </a:xfrm>
        </p:spPr>
        <p:txBody>
          <a:bodyPr anchor="b">
            <a:normAutofit/>
          </a:bodyPr>
          <a:lstStyle/>
          <a:p>
            <a:r>
              <a:rPr lang="en-GB">
                <a:ea typeface="Source Sans Pro Light"/>
              </a:rPr>
              <a:t>Thoughts</a:t>
            </a:r>
            <a:endParaRPr lang="en-GB"/>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B81ED2-B2C1-48F9-84D4-0734A3EA5DF9}"/>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a:ea typeface="Source Sans Pro"/>
              </a:rPr>
              <a:t>This week we've been exploring  safeguarding, ethics and the legal framework.</a:t>
            </a:r>
          </a:p>
          <a:p>
            <a:pPr marL="449580" indent="-447675"/>
            <a:endParaRPr lang="en-GB">
              <a:ea typeface="Source Sans Pro"/>
            </a:endParaRPr>
          </a:p>
          <a:p>
            <a:pPr marL="449580" indent="-447675"/>
            <a:r>
              <a:rPr lang="en-GB">
                <a:ea typeface="Source Sans Pro"/>
              </a:rPr>
              <a:t>What are your thoughts surrounding this area now?</a:t>
            </a:r>
          </a:p>
        </p:txBody>
      </p:sp>
      <p:pic>
        <p:nvPicPr>
          <p:cNvPr id="4" name="Picture 4" descr="Many question marks on black background">
            <a:extLst>
              <a:ext uri="{FF2B5EF4-FFF2-40B4-BE49-F238E27FC236}">
                <a16:creationId xmlns:a16="http://schemas.microsoft.com/office/drawing/2014/main" id="{C943AA83-FD3C-4544-BE23-5C5153BF7097}"/>
              </a:ext>
            </a:extLst>
          </p:cNvPr>
          <p:cNvPicPr>
            <a:picLocks noChangeAspect="1"/>
          </p:cNvPicPr>
          <p:nvPr/>
        </p:nvPicPr>
        <p:blipFill>
          <a:blip r:embed="rId2"/>
          <a:stretch>
            <a:fillRect/>
          </a:stretch>
        </p:blipFill>
        <p:spPr>
          <a:xfrm>
            <a:off x="6307308" y="1544410"/>
            <a:ext cx="5441280" cy="3319180"/>
          </a:xfrm>
          <a:prstGeom prst="rect">
            <a:avLst/>
          </a:prstGeom>
        </p:spPr>
      </p:pic>
    </p:spTree>
    <p:extLst>
      <p:ext uri="{BB962C8B-B14F-4D97-AF65-F5344CB8AC3E}">
        <p14:creationId xmlns:p14="http://schemas.microsoft.com/office/powerpoint/2010/main" val="254734476"/>
      </p:ext>
    </p:extLst>
  </p:cSld>
  <p:clrMapOvr>
    <a:masterClrMapping/>
  </p:clrMapOvr>
</p:sld>
</file>

<file path=ppt/theme/theme1.xml><?xml version="1.0" encoding="utf-8"?>
<a:theme xmlns:a="http://schemas.openxmlformats.org/drawingml/2006/main" name="ThinLineVTI">
  <a:themeElements>
    <a:clrScheme name="AnalogousFromRegularSeedLeftStep">
      <a:dk1>
        <a:srgbClr val="000000"/>
      </a:dk1>
      <a:lt1>
        <a:srgbClr val="FFFFFF"/>
      </a:lt1>
      <a:dk2>
        <a:srgbClr val="351E1E"/>
      </a:dk2>
      <a:lt2>
        <a:srgbClr val="E8E2E3"/>
      </a:lt2>
      <a:accent1>
        <a:srgbClr val="46B198"/>
      </a:accent1>
      <a:accent2>
        <a:srgbClr val="3BB164"/>
      </a:accent2>
      <a:accent3>
        <a:srgbClr val="4FB648"/>
      </a:accent3>
      <a:accent4>
        <a:srgbClr val="74B13B"/>
      </a:accent4>
      <a:accent5>
        <a:srgbClr val="9DA742"/>
      </a:accent5>
      <a:accent6>
        <a:srgbClr val="B18C3B"/>
      </a:accent6>
      <a:hlink>
        <a:srgbClr val="BF3F5D"/>
      </a:hlink>
      <a:folHlink>
        <a:srgbClr val="7F7F7F"/>
      </a:folHlink>
    </a:clrScheme>
    <a:fontScheme name="Custom 3">
      <a:majorFont>
        <a:latin typeface="Source Sans Pro Light"/>
        <a:ea typeface=""/>
        <a:cs typeface=""/>
      </a:majorFont>
      <a:minorFont>
        <a:latin typeface="Source Sans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144</TotalTime>
  <Words>845</Words>
  <Application>Microsoft Office PowerPoint</Application>
  <PresentationFormat>Widescreen</PresentationFormat>
  <Paragraphs>86</Paragraphs>
  <Slides>15</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Source Sans Pro</vt:lpstr>
      <vt:lpstr>Source Sans Pro Light</vt:lpstr>
      <vt:lpstr>ThinLineVTI</vt:lpstr>
      <vt:lpstr>Legal and Ethical Issues</vt:lpstr>
      <vt:lpstr>Online Safety and Resilience</vt:lpstr>
      <vt:lpstr>Creating Online Identity</vt:lpstr>
      <vt:lpstr>Creating Online Identities</vt:lpstr>
      <vt:lpstr>Thoughts?</vt:lpstr>
      <vt:lpstr>Cyberbullying</vt:lpstr>
      <vt:lpstr>Radicalisation</vt:lpstr>
      <vt:lpstr>Positive Impacts</vt:lpstr>
      <vt:lpstr>What do young people do to avoid trolling and online risk?</vt:lpstr>
      <vt:lpstr>What can we do?</vt:lpstr>
      <vt:lpstr>Ben's Story</vt:lpstr>
      <vt:lpstr>Think about the following questions</vt:lpstr>
      <vt:lpstr>Katie's Story</vt:lpstr>
      <vt:lpstr>Hannah's Choice</vt:lpstr>
      <vt:lpstr>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304</cp:revision>
  <dcterms:created xsi:type="dcterms:W3CDTF">2021-04-28T05:23:07Z</dcterms:created>
  <dcterms:modified xsi:type="dcterms:W3CDTF">2023-03-08T09:32:01Z</dcterms:modified>
</cp:coreProperties>
</file>