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86" r:id="rId5"/>
    <p:sldId id="272" r:id="rId6"/>
    <p:sldId id="274" r:id="rId7"/>
    <p:sldId id="268" r:id="rId8"/>
    <p:sldId id="270" r:id="rId9"/>
    <p:sldId id="271" r:id="rId10"/>
    <p:sldId id="288" r:id="rId11"/>
    <p:sldId id="289" r:id="rId12"/>
    <p:sldId id="290" r:id="rId13"/>
    <p:sldId id="291" r:id="rId14"/>
    <p:sldId id="292" r:id="rId15"/>
    <p:sldId id="294" r:id="rId16"/>
    <p:sldId id="295" r:id="rId17"/>
    <p:sldId id="308" r:id="rId18"/>
    <p:sldId id="309" r:id="rId19"/>
    <p:sldId id="297" r:id="rId20"/>
    <p:sldId id="307" r:id="rId21"/>
    <p:sldId id="299" r:id="rId22"/>
    <p:sldId id="300" r:id="rId23"/>
    <p:sldId id="301" r:id="rId24"/>
    <p:sldId id="302" r:id="rId25"/>
    <p:sldId id="303" r:id="rId26"/>
    <p:sldId id="305" r:id="rId27"/>
    <p:sldId id="304" r:id="rId28"/>
    <p:sldId id="306" r:id="rId29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432">
          <p15:clr>
            <a:srgbClr val="A4A3A4"/>
          </p15:clr>
        </p15:guide>
        <p15:guide id="4" orient="horz" pos="3072">
          <p15:clr>
            <a:srgbClr val="A4A3A4"/>
          </p15:clr>
        </p15:guide>
        <p15:guide id="5" orient="horz" pos="3408">
          <p15:clr>
            <a:srgbClr val="A4A3A4"/>
          </p15:clr>
        </p15:guide>
        <p15:guide id="6" pos="3839">
          <p15:clr>
            <a:srgbClr val="A4A3A4"/>
          </p15:clr>
        </p15:guide>
        <p15:guide id="7" pos="383">
          <p15:clr>
            <a:srgbClr val="A4A3A4"/>
          </p15:clr>
        </p15:guide>
        <p15:guide id="8" pos="7295">
          <p15:clr>
            <a:srgbClr val="A4A3A4"/>
          </p15:clr>
        </p15:guide>
        <p15:guide id="9" pos="815">
          <p15:clr>
            <a:srgbClr val="A4A3A4"/>
          </p15:clr>
        </p15:guide>
        <p15:guide id="10" pos="2879">
          <p15:clr>
            <a:srgbClr val="A4A3A4"/>
          </p15:clr>
        </p15:guide>
        <p15:guide id="11" pos="30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77358" autoAdjust="0"/>
  </p:normalViewPr>
  <p:slideViewPr>
    <p:cSldViewPr>
      <p:cViewPr varScale="1">
        <p:scale>
          <a:sx n="60" d="100"/>
          <a:sy n="60" d="100"/>
        </p:scale>
        <p:origin x="720" y="72"/>
      </p:cViewPr>
      <p:guideLst>
        <p:guide orient="horz" pos="2160"/>
        <p:guide orient="horz" pos="3888"/>
        <p:guide orient="horz" pos="432"/>
        <p:guide orient="horz" pos="3072"/>
        <p:guide orient="horz" pos="3408"/>
        <p:guide pos="3839"/>
        <p:guide pos="383"/>
        <p:guide pos="7295"/>
        <p:guide pos="815"/>
        <p:guide pos="2879"/>
        <p:guide pos="3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0" d="100"/>
          <a:sy n="80" d="100"/>
        </p:scale>
        <p:origin x="3174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1515753570682224E-2"/>
          <c:y val="4.8581351507465072E-2"/>
          <c:w val="0.95016766559471066"/>
          <c:h val="0.9028372969850698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BH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9</c:v>
                </c:pt>
                <c:pt idx="1">
                  <c:v>10</c:v>
                </c:pt>
                <c:pt idx="2">
                  <c:v>10</c:v>
                </c:pt>
                <c:pt idx="3">
                  <c:v>18</c:v>
                </c:pt>
                <c:pt idx="4">
                  <c:v>23</c:v>
                </c:pt>
                <c:pt idx="5">
                  <c:v>13</c:v>
                </c:pt>
                <c:pt idx="6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SF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27</c:v>
                </c:pt>
                <c:pt idx="1">
                  <c:v>5</c:v>
                </c:pt>
                <c:pt idx="2">
                  <c:v>28</c:v>
                </c:pt>
                <c:pt idx="3">
                  <c:v>4</c:v>
                </c:pt>
                <c:pt idx="4">
                  <c:v>5</c:v>
                </c:pt>
                <c:pt idx="5">
                  <c:v>3</c:v>
                </c:pt>
                <c:pt idx="6">
                  <c:v>10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rgbClr val="99CC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12</c:v>
                </c:pt>
                <c:pt idx="1">
                  <c:v>31</c:v>
                </c:pt>
                <c:pt idx="2">
                  <c:v>17</c:v>
                </c:pt>
                <c:pt idx="3">
                  <c:v>4</c:v>
                </c:pt>
                <c:pt idx="4">
                  <c:v>12</c:v>
                </c:pt>
                <c:pt idx="5">
                  <c:v>11</c:v>
                </c:pt>
                <c:pt idx="6">
                  <c:v>15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TB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Sheet1!$E$2:$E$8</c:f>
              <c:numCache>
                <c:formatCode>General</c:formatCode>
                <c:ptCount val="7"/>
                <c:pt idx="0">
                  <c:v>9</c:v>
                </c:pt>
                <c:pt idx="1">
                  <c:v>24</c:v>
                </c:pt>
                <c:pt idx="2">
                  <c:v>5</c:v>
                </c:pt>
                <c:pt idx="3">
                  <c:v>32</c:v>
                </c:pt>
                <c:pt idx="4">
                  <c:v>14</c:v>
                </c:pt>
                <c:pt idx="5">
                  <c:v>21</c:v>
                </c:pt>
                <c:pt idx="6">
                  <c:v>9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C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Sheet1!$F$2:$F$8</c:f>
              <c:numCache>
                <c:formatCode>General</c:formatCode>
                <c:ptCount val="7"/>
                <c:pt idx="0">
                  <c:v>23</c:v>
                </c:pt>
                <c:pt idx="1">
                  <c:v>16</c:v>
                </c:pt>
                <c:pt idx="2">
                  <c:v>22</c:v>
                </c:pt>
                <c:pt idx="3">
                  <c:v>20</c:v>
                </c:pt>
                <c:pt idx="4">
                  <c:v>18</c:v>
                </c:pt>
                <c:pt idx="5">
                  <c:v>20</c:v>
                </c:pt>
                <c:pt idx="6">
                  <c:v>16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TI</c:v>
                </c:pt>
              </c:strCache>
            </c:strRef>
          </c:tx>
          <c:spPr>
            <a:solidFill>
              <a:srgbClr val="99CC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NMC</c:v>
                </c:pt>
                <c:pt idx="1">
                  <c:v>ST F</c:v>
                </c:pt>
                <c:pt idx="2">
                  <c:v>WAT</c:v>
                </c:pt>
                <c:pt idx="3">
                  <c:v>BP</c:v>
                </c:pt>
                <c:pt idx="4">
                  <c:v>SLA</c:v>
                </c:pt>
                <c:pt idx="5">
                  <c:v>ROM</c:v>
                </c:pt>
                <c:pt idx="6">
                  <c:v>WOOL</c:v>
                </c:pt>
              </c:strCache>
            </c:strRef>
          </c:cat>
          <c:val>
            <c:numRef>
              <c:f>Sheet1!$G$2:$G$8</c:f>
              <c:numCache>
                <c:formatCode>General</c:formatCode>
                <c:ptCount val="7"/>
                <c:pt idx="0">
                  <c:v>17</c:v>
                </c:pt>
                <c:pt idx="1">
                  <c:v>11</c:v>
                </c:pt>
                <c:pt idx="2">
                  <c:v>17</c:v>
                </c:pt>
                <c:pt idx="3">
                  <c:v>21</c:v>
                </c:pt>
                <c:pt idx="4">
                  <c:v>25</c:v>
                </c:pt>
                <c:pt idx="5">
                  <c:v>30</c:v>
                </c:pt>
                <c:pt idx="6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8"/>
        <c:overlap val="100"/>
        <c:axId val="303736320"/>
        <c:axId val="303736712"/>
      </c:barChart>
      <c:catAx>
        <c:axId val="3037363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303736712"/>
        <c:crosses val="autoZero"/>
        <c:auto val="1"/>
        <c:lblAlgn val="ctr"/>
        <c:lblOffset val="100"/>
        <c:noMultiLvlLbl val="0"/>
      </c:catAx>
      <c:valAx>
        <c:axId val="303736712"/>
        <c:scaling>
          <c:orientation val="minMax"/>
          <c:max val="1"/>
          <c:min val="0"/>
        </c:scaling>
        <c:delete val="1"/>
        <c:axPos val="l"/>
        <c:numFmt formatCode="0%" sourceLinked="1"/>
        <c:majorTickMark val="out"/>
        <c:minorTickMark val="none"/>
        <c:tickLblPos val="none"/>
        <c:crossAx val="303736320"/>
        <c:crosses val="autoZero"/>
        <c:crossBetween val="between"/>
      </c:valAx>
      <c:spPr>
        <a:noFill/>
        <a:ln w="25389">
          <a:noFill/>
        </a:ln>
      </c:spPr>
    </c:plotArea>
    <c:plotVisOnly val="1"/>
    <c:dispBlanksAs val="gap"/>
    <c:showDLblsOverMax val="0"/>
  </c:chart>
  <c:txPr>
    <a:bodyPr/>
    <a:lstStyle/>
    <a:p>
      <a:pPr>
        <a:defRPr sz="1799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CEC3D-96F7-401F-9673-3EE7F75C9C5B}" type="datetimeFigureOut">
              <a:rPr lang="en-US"/>
              <a:t>11/21/2018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ED8CD-4E4C-49AC-BDC6-2963BA49E54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34179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BCF4-D26D-4DAF-9F57-FE1E61FE7935}" type="datetimeFigureOut">
              <a:rPr lang="en-US"/>
              <a:t>11/21/2018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91549-43BF-425A-AF25-75262019208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9286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91549-43BF-425A-AF25-75262019208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78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91549-43BF-425A-AF25-75262019208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171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1542" y="-1"/>
            <a:ext cx="12190413" cy="6858001"/>
            <a:chOff x="-1588" y="0"/>
            <a:chExt cx="12190413" cy="6858001"/>
          </a:xfrm>
        </p:grpSpPr>
        <p:sp>
          <p:nvSpPr>
            <p:cNvPr id="11" name="Rectangle 10"/>
            <p:cNvSpPr/>
            <p:nvPr/>
          </p:nvSpPr>
          <p:spPr>
            <a:xfrm>
              <a:off x="-1588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73625" y="0"/>
              <a:ext cx="7315200" cy="6858001"/>
            </a:xfrm>
            <a:prstGeom prst="rect">
              <a:avLst/>
            </a:prstGeom>
          </p:spPr>
        </p:pic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AD2365B-5397-4552-89D2-3C31D6B894C4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 bwMode="lt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 bwMode="lt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8013" y="685801"/>
            <a:ext cx="3962400" cy="4724399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942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E4A86-2703-4937-ABF7-D8FBDB5C3D3E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4241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2F23-BD92-4B7B-9DFF-42EEC8F21ED4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6425" y="5410200"/>
            <a:ext cx="8231187" cy="762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3" y="2590800"/>
            <a:ext cx="8229599" cy="28194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0470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B7EA-8738-442B-ADC7-3A7E6F5C49CD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1614" y="685800"/>
            <a:ext cx="5029199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3" y="685800"/>
            <a:ext cx="5029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2207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5692D-78A6-499F-901A-E660774CC8EE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50025" y="1676400"/>
            <a:ext cx="502920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51613" y="685800"/>
            <a:ext cx="502920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664" y="1676400"/>
            <a:ext cx="502920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664" y="685800"/>
            <a:ext cx="5029200" cy="9906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6480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6F355-F21B-43C0-ABBD-B5AEBBE279A6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236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95E7-F437-40FB-91EE-0B08B57CB523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4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09EEF-87D9-4049-9A5D-A2B5E4C83A85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5212" y="685800"/>
            <a:ext cx="670417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72440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069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D992-82F2-4752-BCD7-4BDCCFA26099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5213" y="685800"/>
            <a:ext cx="6705600" cy="5486400"/>
          </a:xfrm>
          <a:ln w="63500">
            <a:solidFill>
              <a:schemeClr val="bg1"/>
            </a:solidFill>
            <a:miter lim="800000"/>
          </a:ln>
        </p:spPr>
        <p:txBody>
          <a:bodyPr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724400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742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D474-84CF-40A5-B032-DFFDE135438A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343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6EF-6B90-465F-AC36-47BDECADBD65}" type="datetime1">
              <a:rPr lang="en-US" smtClean="0"/>
              <a:t>11/21/2018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1473-23EB-4724-8B59-FE6D21D89FA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685800"/>
            <a:ext cx="9474253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85412" y="685800"/>
            <a:ext cx="1295401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7056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588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590C4DA-EDE6-465C-B91D-0B6D7078AFBA}" type="datetime1">
              <a:rPr lang="en-US" smtClean="0"/>
              <a:pPr/>
              <a:t>11/21/2018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3F31473-23EB-4724-8B59-FE6D21D89FA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10287000" cy="4190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435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5950" indent="-28575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Corbe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80744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6479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48840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532888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916936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300984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13.pn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780" y="685801"/>
            <a:ext cx="4248472" cy="4831431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National Waterfront Museum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07" y="4221088"/>
            <a:ext cx="1656184" cy="209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9850" y="716287"/>
            <a:ext cx="6167073" cy="707886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GB" sz="4000" dirty="0"/>
              <a:t>National Museum Wales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29850" y="1585419"/>
            <a:ext cx="94170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7 sights across Wales – which are all FREE to go to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Attract over 1.6 </a:t>
            </a:r>
            <a:r>
              <a:rPr lang="en-GB" sz="2800" dirty="0"/>
              <a:t>million </a:t>
            </a:r>
            <a:r>
              <a:rPr lang="en-GB" sz="2800" dirty="0" smtClean="0"/>
              <a:t>visitors </a:t>
            </a:r>
            <a:r>
              <a:rPr lang="en-GB" sz="2800" dirty="0"/>
              <a:t>annually across all sites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47199" y="2798716"/>
            <a:ext cx="7920318" cy="1261884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000" dirty="0"/>
              <a:t>National Waterfront Museum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006180" y="3862364"/>
            <a:ext cx="7989738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/>
              <a:t>Story of </a:t>
            </a:r>
            <a:r>
              <a:rPr lang="en-GB" sz="2500" smtClean="0"/>
              <a:t>Industry and innovation </a:t>
            </a:r>
            <a:r>
              <a:rPr lang="en-GB" sz="2500" dirty="0" smtClean="0"/>
              <a:t>in Wales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/>
              <a:t>Celebrated </a:t>
            </a:r>
            <a:r>
              <a:rPr lang="en-GB" sz="2500" dirty="0"/>
              <a:t>our </a:t>
            </a:r>
            <a:r>
              <a:rPr lang="en-GB" sz="2500" dirty="0" smtClean="0"/>
              <a:t>11</a:t>
            </a:r>
            <a:r>
              <a:rPr lang="en-GB" sz="2500" baseline="30000" dirty="0" smtClean="0"/>
              <a:t>th</a:t>
            </a:r>
            <a:r>
              <a:rPr lang="en-GB" sz="2500" dirty="0" smtClean="0"/>
              <a:t> </a:t>
            </a:r>
            <a:r>
              <a:rPr lang="en-GB" sz="2500" dirty="0"/>
              <a:t>birthday this </a:t>
            </a:r>
            <a:r>
              <a:rPr lang="en-GB" sz="2500" dirty="0" smtClean="0"/>
              <a:t>October</a:t>
            </a:r>
            <a:endParaRPr lang="en-GB" sz="2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/>
              <a:t>Average </a:t>
            </a:r>
            <a:r>
              <a:rPr lang="en-GB" sz="2500" dirty="0"/>
              <a:t>250,000 </a:t>
            </a:r>
            <a:r>
              <a:rPr lang="en-GB" sz="2500" dirty="0" smtClean="0"/>
              <a:t>visitors per </a:t>
            </a:r>
            <a:r>
              <a:rPr lang="en-GB" sz="2500" dirty="0"/>
              <a:t>annum </a:t>
            </a:r>
            <a:endParaRPr lang="en-GB" sz="25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/>
              <a:t>Over two million visitors welcomed since opening in </a:t>
            </a:r>
            <a:r>
              <a:rPr lang="en-GB" sz="2500" dirty="0" smtClean="0"/>
              <a:t>2005</a:t>
            </a:r>
          </a:p>
          <a:p>
            <a:endParaRPr lang="en-GB" sz="25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/>
              <a:t>My role in the Museum is in the events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/>
              <a:t>Programme over 250 public events per year</a:t>
            </a:r>
          </a:p>
          <a:p>
            <a:endParaRPr lang="en-GB" sz="2500" dirty="0" smtClean="0"/>
          </a:p>
          <a:p>
            <a:endParaRPr lang="en-GB" sz="2500" dirty="0" smtClean="0"/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2996952"/>
            <a:ext cx="3744416" cy="249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2414" y="1398982"/>
            <a:ext cx="10287000" cy="547260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Faced with cuts from the Welsh Assembly</a:t>
            </a:r>
          </a:p>
          <a:p>
            <a:r>
              <a:rPr lang="en-GB" dirty="0" smtClean="0"/>
              <a:t>Led to change programme, people had to reapply for their jobs on a lower paygrades</a:t>
            </a:r>
          </a:p>
          <a:p>
            <a:r>
              <a:rPr lang="en-GB" dirty="0" smtClean="0"/>
              <a:t>Voluntary redundancies</a:t>
            </a:r>
          </a:p>
          <a:p>
            <a:r>
              <a:rPr lang="en-GB" dirty="0" smtClean="0"/>
              <a:t>Industrial dispute over weekend pay and contracts </a:t>
            </a:r>
          </a:p>
          <a:p>
            <a:r>
              <a:rPr lang="en-GB" dirty="0" smtClean="0"/>
              <a:t>Longest industrial dispute since the mid 80’s</a:t>
            </a:r>
          </a:p>
          <a:p>
            <a:r>
              <a:rPr lang="en-GB" dirty="0" smtClean="0"/>
              <a:t>Establish Historic </a:t>
            </a:r>
            <a:r>
              <a:rPr lang="en-GB" dirty="0"/>
              <a:t>Wales </a:t>
            </a:r>
            <a:endParaRPr lang="en-GB" dirty="0" smtClean="0"/>
          </a:p>
          <a:p>
            <a:r>
              <a:rPr lang="en-GB" dirty="0" smtClean="0"/>
              <a:t>Merge </a:t>
            </a:r>
            <a:r>
              <a:rPr lang="en-GB" dirty="0"/>
              <a:t>some of the commercial functions of </a:t>
            </a:r>
            <a:r>
              <a:rPr lang="en-GB" dirty="0" err="1"/>
              <a:t>Cadw</a:t>
            </a:r>
            <a:r>
              <a:rPr lang="en-GB" dirty="0"/>
              <a:t> with those of National Museum </a:t>
            </a:r>
            <a:r>
              <a:rPr lang="en-GB" dirty="0" smtClean="0"/>
              <a:t>Wales</a:t>
            </a:r>
          </a:p>
          <a:p>
            <a:r>
              <a:rPr lang="en-GB" dirty="0" smtClean="0"/>
              <a:t>Undermining Museums </a:t>
            </a:r>
            <a:r>
              <a:rPr lang="en-GB" dirty="0"/>
              <a:t>independence </a:t>
            </a: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5780" y="188640"/>
            <a:ext cx="10971372" cy="1066800"/>
          </a:xfrm>
        </p:spPr>
        <p:txBody>
          <a:bodyPr/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Current Issues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266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0076" y="692696"/>
            <a:ext cx="43840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Event Programming 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3812" y="1988840"/>
            <a:ext cx="110892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NWM events are programmed in three 4 monthly blocks</a:t>
            </a:r>
          </a:p>
          <a:p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Bilingual - Web &amp; Printed What’s On guide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One off initiatives, Dylan Thomas centenary events, Solar eclipse breakfast, British Science Festival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Yearly National Initiatives - British Science Week, The Big Draw </a:t>
            </a:r>
            <a:r>
              <a:rPr lang="en-GB" sz="2400" b="1" dirty="0"/>
              <a:t>&amp;</a:t>
            </a:r>
            <a:r>
              <a:rPr lang="en-GB" sz="2400" b="1" dirty="0" smtClean="0"/>
              <a:t> Museums at Night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Welsh Calendar - Mari </a:t>
            </a:r>
            <a:r>
              <a:rPr lang="en-GB" sz="2400" b="1" dirty="0" err="1" smtClean="0"/>
              <a:t>Lwyd</a:t>
            </a:r>
            <a:r>
              <a:rPr lang="en-GB" sz="2400" b="1" dirty="0" smtClean="0"/>
              <a:t>, </a:t>
            </a:r>
            <a:r>
              <a:rPr lang="en-GB" sz="2400" b="1" dirty="0" err="1"/>
              <a:t>Santes</a:t>
            </a:r>
            <a:r>
              <a:rPr lang="en-GB" sz="2400" b="1" dirty="0"/>
              <a:t> </a:t>
            </a:r>
            <a:r>
              <a:rPr lang="en-GB" sz="2400" b="1" dirty="0" err="1" smtClean="0"/>
              <a:t>Dwynwen</a:t>
            </a:r>
            <a:r>
              <a:rPr lang="en-GB" sz="2400" b="1" dirty="0" smtClean="0"/>
              <a:t>, St David’s Day, </a:t>
            </a:r>
            <a:r>
              <a:rPr lang="en-GB" sz="2400" b="1" dirty="0" err="1" smtClean="0"/>
              <a:t>Calan</a:t>
            </a:r>
            <a:r>
              <a:rPr lang="en-GB" sz="2400" b="1" dirty="0" smtClean="0"/>
              <a:t> Mai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Seasonal Events, Summer holidays, Easter, Christmas</a:t>
            </a:r>
          </a:p>
          <a:p>
            <a:endParaRPr lang="en-GB" sz="1400" b="1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780" y="260648"/>
            <a:ext cx="2494013" cy="249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25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85900" y="2132856"/>
            <a:ext cx="94330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Cultural diverse important dates in the year, Chinese new year, Diwali</a:t>
            </a:r>
          </a:p>
          <a:p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Partnership </a:t>
            </a:r>
            <a:r>
              <a:rPr lang="en-GB" sz="2400" b="1" dirty="0"/>
              <a:t>programming – Oxfam, Swansea Museum, Historical </a:t>
            </a:r>
            <a:r>
              <a:rPr lang="en-GB" sz="2400" b="1" dirty="0" smtClean="0"/>
              <a:t>Association, Swansea University, Trinity St David’s</a:t>
            </a:r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NWMs In-house </a:t>
            </a:r>
            <a:r>
              <a:rPr lang="en-GB" sz="2400" b="1" dirty="0" smtClean="0"/>
              <a:t>exhibitions / themes displays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P</a:t>
            </a:r>
            <a:r>
              <a:rPr lang="en-GB" sz="2400" b="1" dirty="0" smtClean="0"/>
              <a:t>lus </a:t>
            </a:r>
            <a:r>
              <a:rPr lang="en-GB" sz="2400" b="1" dirty="0"/>
              <a:t>regular </a:t>
            </a:r>
            <a:r>
              <a:rPr lang="en-GB" sz="2400" b="1" dirty="0" smtClean="0"/>
              <a:t>monthly events that the public enjoy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2385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3932" y="620688"/>
            <a:ext cx="80516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STRATEGIC AIMS FOR PUBLIC EVENTS </a:t>
            </a:r>
          </a:p>
          <a:p>
            <a:pPr algn="ctr"/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WATERFRONT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71601" y="2276872"/>
            <a:ext cx="1101722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Enrich &amp; enhance the experience of a visit</a:t>
            </a:r>
          </a:p>
          <a:p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Provide Learning outcomes to be accessible &amp; enjoyable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Encourage repeat visits through offering year round variety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Broaden partnership work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Assist interpretation of display collections for different audiences</a:t>
            </a:r>
          </a:p>
          <a:p>
            <a:endParaRPr lang="en-GB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Increase visits from under represented groups</a:t>
            </a:r>
          </a:p>
          <a:p>
            <a:endParaRPr lang="en-GB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 smtClean="0"/>
              <a:t>Raise the profile of the Museum &amp; further it’s strategic aims</a:t>
            </a:r>
            <a:endParaRPr lang="en-GB" sz="24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04" y="2204864"/>
            <a:ext cx="2215133" cy="221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42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/>
          <p:cNvSpPr txBox="1">
            <a:spLocks/>
          </p:cNvSpPr>
          <p:nvPr/>
        </p:nvSpPr>
        <p:spPr>
          <a:xfrm>
            <a:off x="233993" y="114218"/>
            <a:ext cx="11844064" cy="7826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 smtClean="0">
                <a:latin typeface="+mn-lt"/>
              </a:rPr>
              <a:t>National Waterfront Museum continues to attract a high proportion of repeat visits in last 12 months. Significantly more revisit than other museums.</a:t>
            </a:r>
          </a:p>
          <a:p>
            <a:pPr algn="ctr"/>
            <a:endParaRPr lang="en-GB" sz="2800" b="1" dirty="0">
              <a:latin typeface="+mn-lt"/>
            </a:endParaRPr>
          </a:p>
          <a:p>
            <a:pPr algn="ctr"/>
            <a:endParaRPr lang="en-GB" sz="2800" b="1" dirty="0">
              <a:latin typeface="+mn-lt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3976786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30" name="Rounded Rectangle 29"/>
          <p:cNvSpPr/>
          <p:nvPr/>
        </p:nvSpPr>
        <p:spPr bwMode="auto">
          <a:xfrm>
            <a:off x="3758419" y="2143002"/>
            <a:ext cx="966414" cy="748534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35232" y="1404337"/>
            <a:ext cx="812787" cy="738664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National</a:t>
            </a:r>
            <a:br>
              <a:rPr lang="en-GB" sz="1400" dirty="0" smtClean="0"/>
            </a:br>
            <a:r>
              <a:rPr lang="en-GB" sz="1400" dirty="0" smtClean="0"/>
              <a:t>Waterfront</a:t>
            </a:r>
            <a:br>
              <a:rPr lang="en-GB" sz="1400" dirty="0" smtClean="0"/>
            </a:br>
            <a:r>
              <a:rPr lang="en-GB" sz="1400" dirty="0" smtClean="0"/>
              <a:t>Museum</a:t>
            </a:r>
          </a:p>
        </p:txBody>
      </p:sp>
      <p:sp>
        <p:nvSpPr>
          <p:cNvPr id="32" name="Freeform 31"/>
          <p:cNvSpPr/>
          <p:nvPr/>
        </p:nvSpPr>
        <p:spPr>
          <a:xfrm>
            <a:off x="5104586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33" name="Rounded Rectangle 32"/>
          <p:cNvSpPr/>
          <p:nvPr/>
        </p:nvSpPr>
        <p:spPr bwMode="auto">
          <a:xfrm>
            <a:off x="4886219" y="2143002"/>
            <a:ext cx="966414" cy="748534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39395" y="1619781"/>
            <a:ext cx="460062" cy="523220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Big Pit</a:t>
            </a:r>
            <a:br>
              <a:rPr lang="en-GB" sz="1400" dirty="0" smtClean="0"/>
            </a:br>
            <a:r>
              <a:rPr lang="en-GB" sz="1400" dirty="0" smtClean="0"/>
              <a:t>NCM</a:t>
            </a:r>
          </a:p>
        </p:txBody>
      </p:sp>
      <p:sp>
        <p:nvSpPr>
          <p:cNvPr id="35" name="Freeform 34"/>
          <p:cNvSpPr/>
          <p:nvPr/>
        </p:nvSpPr>
        <p:spPr>
          <a:xfrm>
            <a:off x="6232385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36" name="Rounded Rectangle 35"/>
          <p:cNvSpPr/>
          <p:nvPr/>
        </p:nvSpPr>
        <p:spPr bwMode="auto">
          <a:xfrm>
            <a:off x="7141818" y="2181563"/>
            <a:ext cx="966414" cy="748534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40776" y="1357934"/>
            <a:ext cx="620298" cy="738664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National</a:t>
            </a:r>
            <a:br>
              <a:rPr lang="en-GB" sz="1400" dirty="0" smtClean="0"/>
            </a:br>
            <a:r>
              <a:rPr lang="en-GB" sz="1400" dirty="0" smtClean="0"/>
              <a:t>Roman</a:t>
            </a:r>
            <a:br>
              <a:rPr lang="en-GB" sz="1400" dirty="0" smtClean="0"/>
            </a:br>
            <a:r>
              <a:rPr lang="en-GB" sz="1400" dirty="0" smtClean="0"/>
              <a:t>Legion</a:t>
            </a:r>
          </a:p>
        </p:txBody>
      </p:sp>
      <p:sp>
        <p:nvSpPr>
          <p:cNvPr id="38" name="Freeform 37"/>
          <p:cNvSpPr/>
          <p:nvPr/>
        </p:nvSpPr>
        <p:spPr>
          <a:xfrm>
            <a:off x="7360185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39" name="Rounded Rectangle 38"/>
          <p:cNvSpPr/>
          <p:nvPr/>
        </p:nvSpPr>
        <p:spPr bwMode="auto">
          <a:xfrm>
            <a:off x="6009726" y="2143002"/>
            <a:ext cx="966414" cy="748534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69928" y="1404337"/>
            <a:ext cx="646010" cy="738664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National</a:t>
            </a:r>
            <a:br>
              <a:rPr lang="en-GB" sz="1400" dirty="0" smtClean="0"/>
            </a:br>
            <a:r>
              <a:rPr lang="en-GB" sz="1400" dirty="0" smtClean="0"/>
              <a:t>Slate</a:t>
            </a:r>
            <a:br>
              <a:rPr lang="en-GB" sz="1400" dirty="0" smtClean="0"/>
            </a:br>
            <a:r>
              <a:rPr lang="en-GB" sz="1400" dirty="0" smtClean="0"/>
              <a:t>Museum</a:t>
            </a:r>
          </a:p>
        </p:txBody>
      </p:sp>
      <p:sp>
        <p:nvSpPr>
          <p:cNvPr id="41" name="Freeform 40"/>
          <p:cNvSpPr/>
          <p:nvPr/>
        </p:nvSpPr>
        <p:spPr>
          <a:xfrm>
            <a:off x="8487986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42" name="Rounded Rectangle 41"/>
          <p:cNvSpPr/>
          <p:nvPr/>
        </p:nvSpPr>
        <p:spPr bwMode="auto">
          <a:xfrm>
            <a:off x="8269619" y="2143002"/>
            <a:ext cx="966414" cy="748534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429821" y="1404337"/>
            <a:ext cx="646010" cy="738664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National</a:t>
            </a:r>
            <a:br>
              <a:rPr lang="en-GB" sz="1400" dirty="0" smtClean="0"/>
            </a:br>
            <a:r>
              <a:rPr lang="en-GB" sz="1400" dirty="0" smtClean="0"/>
              <a:t>Wool</a:t>
            </a:r>
            <a:br>
              <a:rPr lang="en-GB" sz="1400" dirty="0" smtClean="0"/>
            </a:br>
            <a:r>
              <a:rPr lang="en-GB" sz="1400" dirty="0" smtClean="0"/>
              <a:t>Museum</a:t>
            </a:r>
          </a:p>
        </p:txBody>
      </p:sp>
      <p:sp>
        <p:nvSpPr>
          <p:cNvPr id="44" name="Freeform 43"/>
          <p:cNvSpPr/>
          <p:nvPr/>
        </p:nvSpPr>
        <p:spPr>
          <a:xfrm>
            <a:off x="2848986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45" name="Rounded Rectangle 44"/>
          <p:cNvSpPr/>
          <p:nvPr/>
        </p:nvSpPr>
        <p:spPr bwMode="auto">
          <a:xfrm>
            <a:off x="2630620" y="2143002"/>
            <a:ext cx="966414" cy="748534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74055" y="1619781"/>
            <a:ext cx="679545" cy="523220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St </a:t>
            </a:r>
            <a:r>
              <a:rPr lang="en-GB" sz="1400" dirty="0" err="1" smtClean="0"/>
              <a:t>Fagans</a:t>
            </a:r>
            <a:r>
              <a:rPr lang="en-GB" sz="1400" dirty="0" smtClean="0"/>
              <a:t/>
            </a:r>
            <a:br>
              <a:rPr lang="en-GB" sz="1400" dirty="0" smtClean="0"/>
            </a:br>
            <a:r>
              <a:rPr lang="en-GB" sz="1400" dirty="0" smtClean="0"/>
              <a:t>NHM</a:t>
            </a:r>
          </a:p>
        </p:txBody>
      </p:sp>
      <p:sp>
        <p:nvSpPr>
          <p:cNvPr id="47" name="Freeform 46"/>
          <p:cNvSpPr/>
          <p:nvPr/>
        </p:nvSpPr>
        <p:spPr>
          <a:xfrm>
            <a:off x="1721187" y="2828499"/>
            <a:ext cx="529681" cy="769799"/>
          </a:xfrm>
          <a:custGeom>
            <a:avLst/>
            <a:gdLst>
              <a:gd name="connsiteX0" fmla="*/ 0 w 769799"/>
              <a:gd name="connsiteY0" fmla="*/ 423389 h 769799"/>
              <a:gd name="connsiteX1" fmla="*/ 173205 w 769799"/>
              <a:gd name="connsiteY1" fmla="*/ 423389 h 769799"/>
              <a:gd name="connsiteX2" fmla="*/ 173205 w 769799"/>
              <a:gd name="connsiteY2" fmla="*/ 0 h 769799"/>
              <a:gd name="connsiteX3" fmla="*/ 596594 w 769799"/>
              <a:gd name="connsiteY3" fmla="*/ 0 h 769799"/>
              <a:gd name="connsiteX4" fmla="*/ 596594 w 769799"/>
              <a:gd name="connsiteY4" fmla="*/ 423389 h 769799"/>
              <a:gd name="connsiteX5" fmla="*/ 769799 w 769799"/>
              <a:gd name="connsiteY5" fmla="*/ 423389 h 769799"/>
              <a:gd name="connsiteX6" fmla="*/ 384900 w 769799"/>
              <a:gd name="connsiteY6" fmla="*/ 769799 h 769799"/>
              <a:gd name="connsiteX7" fmla="*/ 0 w 769799"/>
              <a:gd name="connsiteY7" fmla="*/ 423389 h 769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799" h="769799">
                <a:moveTo>
                  <a:pt x="0" y="423389"/>
                </a:moveTo>
                <a:lnTo>
                  <a:pt x="173205" y="423389"/>
                </a:lnTo>
                <a:lnTo>
                  <a:pt x="173205" y="0"/>
                </a:lnTo>
                <a:lnTo>
                  <a:pt x="596594" y="0"/>
                </a:lnTo>
                <a:lnTo>
                  <a:pt x="596594" y="423389"/>
                </a:lnTo>
                <a:lnTo>
                  <a:pt x="769799" y="423389"/>
                </a:lnTo>
                <a:lnTo>
                  <a:pt x="384900" y="769799"/>
                </a:lnTo>
                <a:lnTo>
                  <a:pt x="0" y="423389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z="190500" prstMaterial="clear">
            <a:bevelT h="63500"/>
          </a:sp3d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3525" tIns="20320" rIns="193525" bIns="210845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</a:pPr>
            <a:endParaRPr lang="en-GB"/>
          </a:p>
        </p:txBody>
      </p:sp>
      <p:sp>
        <p:nvSpPr>
          <p:cNvPr id="48" name="Rounded Rectangle 47"/>
          <p:cNvSpPr/>
          <p:nvPr/>
        </p:nvSpPr>
        <p:spPr bwMode="auto">
          <a:xfrm>
            <a:off x="1502820" y="2143002"/>
            <a:ext cx="966414" cy="748534"/>
          </a:xfrm>
          <a:prstGeom prst="round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63022" y="1404337"/>
            <a:ext cx="646010" cy="738664"/>
          </a:xfrm>
          <a:prstGeom prst="rect">
            <a:avLst/>
          </a:prstGeom>
          <a:noFill/>
        </p:spPr>
        <p:txBody>
          <a:bodyPr wrap="none" lIns="0" rIns="0" rtlCol="0" anchor="b">
            <a:spAutoFit/>
          </a:bodyPr>
          <a:lstStyle/>
          <a:p>
            <a:pPr algn="ctr"/>
            <a:r>
              <a:rPr lang="en-GB" sz="1400" dirty="0" smtClean="0"/>
              <a:t>National</a:t>
            </a:r>
            <a:br>
              <a:rPr lang="en-GB" sz="1400" dirty="0" smtClean="0"/>
            </a:br>
            <a:r>
              <a:rPr lang="en-GB" sz="1400" dirty="0" smtClean="0"/>
              <a:t>Museum</a:t>
            </a:r>
            <a:br>
              <a:rPr lang="en-GB" sz="1400" dirty="0" smtClean="0"/>
            </a:br>
            <a:r>
              <a:rPr lang="en-GB" sz="1400" dirty="0" smtClean="0"/>
              <a:t>Cardiff</a:t>
            </a:r>
          </a:p>
        </p:txBody>
      </p:sp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844937"/>
              </p:ext>
            </p:extLst>
          </p:nvPr>
        </p:nvGraphicFramePr>
        <p:xfrm>
          <a:off x="207036" y="3654192"/>
          <a:ext cx="9142082" cy="252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575"/>
                <a:gridCol w="1130061"/>
                <a:gridCol w="1056490"/>
                <a:gridCol w="1114925"/>
                <a:gridCol w="1223741"/>
                <a:gridCol w="1175752"/>
                <a:gridCol w="1183113"/>
                <a:gridCol w="1024425"/>
              </a:tblGrid>
              <a:tr h="42288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Repeat visit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61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65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</a:tr>
              <a:tr h="741326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% Visited in last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12 months</a:t>
                      </a:r>
                      <a:b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800" b="0" baseline="0" dirty="0" smtClean="0">
                          <a:solidFill>
                            <a:schemeClr val="tx1"/>
                          </a:solidFill>
                        </a:rPr>
                        <a:t>(all visitors)</a:t>
                      </a:r>
                      <a:endParaRPr lang="en-GB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</a:tr>
              <a:tr h="76697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Mean 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repeat visits in last year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800" b="0" baseline="0" dirty="0" smtClean="0">
                          <a:solidFill>
                            <a:schemeClr val="tx1"/>
                          </a:solidFill>
                        </a:rPr>
                        <a:t>(repeat visitors)</a:t>
                      </a:r>
                      <a:endParaRPr lang="en-GB" sz="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4.46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5.13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5.89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1.90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2.14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3.13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4.71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</a:tr>
              <a:tr h="596533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% Day trippers from home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600" b="0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alpha val="18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2043905" y="966718"/>
            <a:ext cx="6430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C00000"/>
                </a:solidFill>
              </a:rPr>
              <a:t>Visit patterns in focus: Site comparison (2012-13</a:t>
            </a:r>
            <a:r>
              <a:rPr lang="en-GB" sz="2000" b="1" dirty="0" smtClean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53" name="Rounded Rectangle 52"/>
          <p:cNvSpPr/>
          <p:nvPr/>
        </p:nvSpPr>
        <p:spPr bwMode="auto">
          <a:xfrm>
            <a:off x="3690308" y="1479790"/>
            <a:ext cx="1138687" cy="4761781"/>
          </a:xfrm>
          <a:prstGeom prst="roundRect">
            <a:avLst/>
          </a:prstGeom>
          <a:noFill/>
          <a:ln w="158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860" y="2636912"/>
            <a:ext cx="1143000" cy="14478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9630469" y="4221088"/>
            <a:ext cx="2135781" cy="1015663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2000" b="1" dirty="0" smtClean="0"/>
              <a:t>NWM</a:t>
            </a:r>
          </a:p>
          <a:p>
            <a:pPr algn="ctr"/>
            <a:r>
              <a:rPr lang="en-GB" sz="2000" b="1" dirty="0" err="1" smtClean="0"/>
              <a:t>Bdrc</a:t>
            </a:r>
            <a:r>
              <a:rPr lang="en-GB" sz="2000" b="1" dirty="0" smtClean="0"/>
              <a:t> 2012-13 Research Findings</a:t>
            </a:r>
          </a:p>
        </p:txBody>
      </p:sp>
    </p:spTree>
    <p:extLst>
      <p:ext uri="{BB962C8B-B14F-4D97-AF65-F5344CB8AC3E}">
        <p14:creationId xmlns:p14="http://schemas.microsoft.com/office/powerpoint/2010/main" val="293214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 txBox="1">
            <a:spLocks/>
          </p:cNvSpPr>
          <p:nvPr/>
        </p:nvSpPr>
        <p:spPr>
          <a:xfrm>
            <a:off x="227012" y="137749"/>
            <a:ext cx="11772056" cy="8382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 smtClean="0">
                <a:latin typeface="+mn-lt"/>
              </a:rPr>
              <a:t>NWM repeat visits are generated by ‘special focus’ audiences – motivated to visit by ‘ever-changing’ programme.  </a:t>
            </a:r>
            <a:endParaRPr lang="en-GB" sz="2800" b="1" dirty="0">
              <a:latin typeface="+mn-lt"/>
            </a:endParaRPr>
          </a:p>
        </p:txBody>
      </p:sp>
      <p:sp>
        <p:nvSpPr>
          <p:cNvPr id="34" name="Rounded Rectangle 38"/>
          <p:cNvSpPr>
            <a:spLocks noChangeArrowheads="1"/>
          </p:cNvSpPr>
          <p:nvPr/>
        </p:nvSpPr>
        <p:spPr bwMode="auto">
          <a:xfrm>
            <a:off x="1955012" y="3167490"/>
            <a:ext cx="198310" cy="190423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3200"/>
          </a:p>
        </p:txBody>
      </p:sp>
      <p:sp>
        <p:nvSpPr>
          <p:cNvPr id="35" name="Rounded Rectangle 38"/>
          <p:cNvSpPr>
            <a:spLocks noChangeArrowheads="1"/>
          </p:cNvSpPr>
          <p:nvPr/>
        </p:nvSpPr>
        <p:spPr bwMode="auto">
          <a:xfrm>
            <a:off x="1955012" y="3629127"/>
            <a:ext cx="198310" cy="190423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105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6" name="Rounded Rectangle 38"/>
          <p:cNvSpPr>
            <a:spLocks noChangeArrowheads="1"/>
          </p:cNvSpPr>
          <p:nvPr/>
        </p:nvSpPr>
        <p:spPr bwMode="auto">
          <a:xfrm>
            <a:off x="1955012" y="4070589"/>
            <a:ext cx="198310" cy="190423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105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7" name="Rounded Rectangle 38"/>
          <p:cNvSpPr>
            <a:spLocks noChangeArrowheads="1"/>
          </p:cNvSpPr>
          <p:nvPr/>
        </p:nvSpPr>
        <p:spPr bwMode="auto">
          <a:xfrm>
            <a:off x="1955012" y="4478958"/>
            <a:ext cx="198310" cy="190423"/>
          </a:xfrm>
          <a:prstGeom prst="roundRect">
            <a:avLst>
              <a:gd name="adj" fmla="val 16667"/>
            </a:avLst>
          </a:prstGeom>
          <a:solidFill>
            <a:srgbClr val="99CC00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105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8" name="Rounded Rectangle 38"/>
          <p:cNvSpPr>
            <a:spLocks noChangeArrowheads="1"/>
          </p:cNvSpPr>
          <p:nvPr/>
        </p:nvSpPr>
        <p:spPr bwMode="auto">
          <a:xfrm>
            <a:off x="2024829" y="4948420"/>
            <a:ext cx="198310" cy="19042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105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9" name="Rounded Rectangle 38"/>
          <p:cNvSpPr>
            <a:spLocks noChangeArrowheads="1"/>
          </p:cNvSpPr>
          <p:nvPr/>
        </p:nvSpPr>
        <p:spPr bwMode="auto">
          <a:xfrm>
            <a:off x="2000120" y="5377527"/>
            <a:ext cx="198310" cy="19042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/>
        </p:spPr>
        <p:txBody>
          <a:bodyPr/>
          <a:lstStyle/>
          <a:p>
            <a:pPr eaLnBrk="0" hangingPunct="0"/>
            <a:endParaRPr lang="en-GB" sz="105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48590" y="3122497"/>
            <a:ext cx="14624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Topic Interest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48590" y="3609534"/>
            <a:ext cx="14624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Children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48590" y="4050996"/>
            <a:ext cx="14624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Tick Box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48590" y="4472065"/>
            <a:ext cx="14624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Social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20279" y="4884927"/>
            <a:ext cx="12709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Special Focus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20280" y="5328671"/>
            <a:ext cx="127099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smtClean="0"/>
              <a:t>Broaden Horizons</a:t>
            </a:r>
          </a:p>
        </p:txBody>
      </p:sp>
      <p:graphicFrame>
        <p:nvGraphicFramePr>
          <p:cNvPr id="4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3516151"/>
              </p:ext>
            </p:extLst>
          </p:nvPr>
        </p:nvGraphicFramePr>
        <p:xfrm>
          <a:off x="2193895" y="2607346"/>
          <a:ext cx="6056886" cy="3582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7" name="Rounded Rectangle 46"/>
          <p:cNvSpPr/>
          <p:nvPr/>
        </p:nvSpPr>
        <p:spPr bwMode="auto">
          <a:xfrm>
            <a:off x="4125020" y="2143854"/>
            <a:ext cx="538947" cy="597545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17010" y="1782467"/>
            <a:ext cx="430888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WAT</a:t>
            </a:r>
          </a:p>
        </p:txBody>
      </p:sp>
      <p:sp>
        <p:nvSpPr>
          <p:cNvPr id="49" name="Rounded Rectangle 48"/>
          <p:cNvSpPr/>
          <p:nvPr/>
        </p:nvSpPr>
        <p:spPr bwMode="auto">
          <a:xfrm>
            <a:off x="4937922" y="2217638"/>
            <a:ext cx="541829" cy="562489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122428" y="1794134"/>
            <a:ext cx="250308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BP</a:t>
            </a:r>
          </a:p>
        </p:txBody>
      </p:sp>
      <p:sp>
        <p:nvSpPr>
          <p:cNvPr id="51" name="Rounded Rectangle 50"/>
          <p:cNvSpPr/>
          <p:nvPr/>
        </p:nvSpPr>
        <p:spPr bwMode="auto">
          <a:xfrm>
            <a:off x="5822683" y="2151742"/>
            <a:ext cx="499229" cy="566049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797694" y="1767721"/>
            <a:ext cx="459495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NSM</a:t>
            </a:r>
          </a:p>
        </p:txBody>
      </p:sp>
      <p:sp>
        <p:nvSpPr>
          <p:cNvPr id="53" name="Rounded Rectangle 52"/>
          <p:cNvSpPr/>
          <p:nvPr/>
        </p:nvSpPr>
        <p:spPr bwMode="auto">
          <a:xfrm>
            <a:off x="7443728" y="2151742"/>
            <a:ext cx="555156" cy="579909"/>
          </a:xfrm>
          <a:prstGeom prst="roundRect">
            <a:avLst>
              <a:gd name="adj" fmla="val 3193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4" name="Rounded Rectangle 53"/>
          <p:cNvSpPr/>
          <p:nvPr/>
        </p:nvSpPr>
        <p:spPr bwMode="auto">
          <a:xfrm>
            <a:off x="3369350" y="2108522"/>
            <a:ext cx="513114" cy="584414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399344" y="1769491"/>
            <a:ext cx="376821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ST F</a:t>
            </a:r>
          </a:p>
        </p:txBody>
      </p:sp>
      <p:sp>
        <p:nvSpPr>
          <p:cNvPr id="56" name="Rounded Rectangle 55"/>
          <p:cNvSpPr/>
          <p:nvPr/>
        </p:nvSpPr>
        <p:spPr bwMode="auto">
          <a:xfrm>
            <a:off x="2514108" y="2155301"/>
            <a:ext cx="522310" cy="562490"/>
          </a:xfrm>
          <a:prstGeom prst="round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512664" y="1769491"/>
            <a:ext cx="472012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NMC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350757" y="1767721"/>
            <a:ext cx="557830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NWM</a:t>
            </a:r>
          </a:p>
        </p:txBody>
      </p:sp>
      <p:sp>
        <p:nvSpPr>
          <p:cNvPr id="59" name="Rounded Rectangle 58"/>
          <p:cNvSpPr/>
          <p:nvPr/>
        </p:nvSpPr>
        <p:spPr bwMode="auto">
          <a:xfrm>
            <a:off x="6559013" y="2151742"/>
            <a:ext cx="551783" cy="604482"/>
          </a:xfrm>
          <a:prstGeom prst="round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57416" y="1794134"/>
            <a:ext cx="575710" cy="33855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1600" b="1" dirty="0" smtClean="0"/>
              <a:t>NRLM</a:t>
            </a:r>
          </a:p>
        </p:txBody>
      </p:sp>
      <p:sp>
        <p:nvSpPr>
          <p:cNvPr id="62" name="Rounded Rectangle 61"/>
          <p:cNvSpPr/>
          <p:nvPr/>
        </p:nvSpPr>
        <p:spPr bwMode="auto">
          <a:xfrm>
            <a:off x="4050120" y="1760501"/>
            <a:ext cx="856315" cy="4689981"/>
          </a:xfrm>
          <a:prstGeom prst="roundRect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32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97102" y="1321303"/>
            <a:ext cx="4004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C00000"/>
                </a:solidFill>
              </a:rPr>
              <a:t> </a:t>
            </a:r>
            <a:r>
              <a:rPr lang="en-GB" sz="2400" b="1" dirty="0">
                <a:solidFill>
                  <a:srgbClr val="C00000"/>
                </a:solidFill>
              </a:rPr>
              <a:t>Site comparison (2012-2013)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56" y="2813212"/>
            <a:ext cx="1143000" cy="144780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8758708" y="4306820"/>
            <a:ext cx="2135781" cy="1015663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GB" sz="2000" b="1" dirty="0" smtClean="0"/>
              <a:t>NWM</a:t>
            </a:r>
          </a:p>
          <a:p>
            <a:pPr algn="ctr"/>
            <a:r>
              <a:rPr lang="en-GB" sz="2000" b="1" dirty="0" err="1" smtClean="0"/>
              <a:t>Bdrc</a:t>
            </a:r>
            <a:r>
              <a:rPr lang="en-GB" sz="2000" b="1" dirty="0" smtClean="0"/>
              <a:t> 2012-13 Research Findings</a:t>
            </a:r>
          </a:p>
        </p:txBody>
      </p:sp>
    </p:spTree>
    <p:extLst>
      <p:ext uri="{BB962C8B-B14F-4D97-AF65-F5344CB8AC3E}">
        <p14:creationId xmlns:p14="http://schemas.microsoft.com/office/powerpoint/2010/main" val="68373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The Penydarren loco operational for the fist time at NWMS08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972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NWMS200506highlights 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318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DSC_002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2" y="646114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SC_002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2" y="620689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22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_00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892" y="476672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855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SC_0066n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884" y="332656"/>
            <a:ext cx="9324975" cy="620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02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NWMS200506highlights 0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421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WMSweddingandlibrary 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060" y="92822"/>
            <a:ext cx="5002460" cy="6765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93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2" y="32957"/>
            <a:ext cx="6192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6" y="0"/>
            <a:ext cx="10285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2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4" descr="DSC_00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404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36" y="548680"/>
            <a:ext cx="6480720" cy="589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5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NWMS200506highlights 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267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84" y="0"/>
            <a:ext cx="10277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3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2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7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37" y="0"/>
            <a:ext cx="103223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3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36" y="1124744"/>
            <a:ext cx="6917754" cy="460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72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236" y="1052736"/>
            <a:ext cx="2869853" cy="500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75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908" y="404664"/>
            <a:ext cx="9251173" cy="616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8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7868" y="2159422"/>
            <a:ext cx="794295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/>
              <a:t>Budget of £30k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/>
              <a:t>Put on over 250 events a year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/>
              <a:t>Conception to delivery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/>
              <a:t>Team of two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/>
              <a:t>Thank you any questions??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03392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ales presentation on product or serv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Sales presentation on product or service" id="{7EE400BE-508E-476C-BFCF-E5A4B7CBB911}" vid="{528475A2-2519-44AA-B642-41944284C867}"/>
    </a:ext>
  </a:extLst>
</a:theme>
</file>

<file path=ppt/theme/theme2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650A9AA-52B9-4BCE-8F7B-96CF968CD3C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sales presentation on product or service</Template>
  <TotalTime>0</TotalTime>
  <Words>483</Words>
  <Application>Microsoft Office PowerPoint</Application>
  <PresentationFormat>Custom</PresentationFormat>
  <Paragraphs>126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ＭＳ Ｐゴシック</vt:lpstr>
      <vt:lpstr>Arial</vt:lpstr>
      <vt:lpstr>Calibri</vt:lpstr>
      <vt:lpstr>Cambria</vt:lpstr>
      <vt:lpstr>Corbel</vt:lpstr>
      <vt:lpstr>Sales presentation on product or service</vt:lpstr>
      <vt:lpstr> National Waterfront Museum   </vt:lpstr>
      <vt:lpstr>PowerPoint Presentation</vt:lpstr>
      <vt:lpstr>Current Issues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2015-04-08T15:37:54Z</dcterms:created>
  <dcterms:modified xsi:type="dcterms:W3CDTF">2018-11-21T15:52:23Z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TC034605559991</vt:lpwstr>
  </property>
</Properties>
</file>