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6" r:id="rId3"/>
    <p:sldId id="257" r:id="rId4"/>
    <p:sldId id="258" r:id="rId5"/>
    <p:sldId id="268" r:id="rId6"/>
    <p:sldId id="259" r:id="rId7"/>
    <p:sldId id="269" r:id="rId8"/>
    <p:sldId id="261"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256511E-0308-3011-BD10-0DC4758A2292}" name="sevdalina velinova" initials="sv" userId="806182cbd51c8ee7"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Среден стил 2 - Акцент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Без стил, без мрежа">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636" autoAdjust="0"/>
  </p:normalViewPr>
  <p:slideViewPr>
    <p:cSldViewPr snapToGrid="0">
      <p:cViewPr>
        <p:scale>
          <a:sx n="66" d="100"/>
          <a:sy n="66" d="100"/>
        </p:scale>
        <p:origin x="1301" y="-130"/>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8/10/relationships/authors" Targe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9C93A0-2916-46D2-AA35-E6BDCA11072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6ADF5CB-3A9F-4897-85BE-92EB58FEBD6B}">
      <dgm:prSet custT="1"/>
      <dgm:spPr/>
      <dgm:t>
        <a:bodyPr/>
        <a:lstStyle/>
        <a:p>
          <a:r>
            <a:rPr lang="en-US" sz="1800" dirty="0"/>
            <a:t>UK's National Health Service has long struggled with nurse retention and has been looking for more effective retention methods</a:t>
          </a:r>
        </a:p>
      </dgm:t>
    </dgm:pt>
    <dgm:pt modelId="{E4369639-EEA1-4DF7-A370-0FD58D589670}" type="parTrans" cxnId="{B2C15A62-3856-4877-8744-37A792967F37}">
      <dgm:prSet/>
      <dgm:spPr/>
      <dgm:t>
        <a:bodyPr/>
        <a:lstStyle/>
        <a:p>
          <a:endParaRPr lang="en-US"/>
        </a:p>
      </dgm:t>
    </dgm:pt>
    <dgm:pt modelId="{70DAEDBF-D35D-467E-8B4B-86500B6A3C97}" type="sibTrans" cxnId="{B2C15A62-3856-4877-8744-37A792967F37}">
      <dgm:prSet/>
      <dgm:spPr/>
      <dgm:t>
        <a:bodyPr/>
        <a:lstStyle/>
        <a:p>
          <a:endParaRPr lang="en-US"/>
        </a:p>
      </dgm:t>
    </dgm:pt>
    <dgm:pt modelId="{7298EC7A-CF0D-47A3-836C-2144600E34BE}">
      <dgm:prSet/>
      <dgm:spPr/>
      <dgm:t>
        <a:bodyPr/>
        <a:lstStyle/>
        <a:p>
          <a:r>
            <a:rPr lang="en-US" dirty="0"/>
            <a:t>One of the most significant parts of the organization, particularly in terms of growth for the company and its workers, is how well the organization retains its best personnel.</a:t>
          </a:r>
        </a:p>
      </dgm:t>
    </dgm:pt>
    <dgm:pt modelId="{4D73833A-F43A-41D9-853C-B87F1A95C3D6}" type="parTrans" cxnId="{6823D26D-9166-4DEA-84CF-F5779E756322}">
      <dgm:prSet/>
      <dgm:spPr/>
      <dgm:t>
        <a:bodyPr/>
        <a:lstStyle/>
        <a:p>
          <a:endParaRPr lang="en-US"/>
        </a:p>
      </dgm:t>
    </dgm:pt>
    <dgm:pt modelId="{D5F3A636-9B85-465E-AD6D-B073B058B70C}" type="sibTrans" cxnId="{6823D26D-9166-4DEA-84CF-F5779E756322}">
      <dgm:prSet/>
      <dgm:spPr/>
      <dgm:t>
        <a:bodyPr/>
        <a:lstStyle/>
        <a:p>
          <a:endParaRPr lang="en-US"/>
        </a:p>
      </dgm:t>
    </dgm:pt>
    <dgm:pt modelId="{62E02226-02F7-4CA4-9A08-B0B92BFE62E0}">
      <dgm:prSet/>
      <dgm:spPr/>
      <dgm:t>
        <a:bodyPr/>
        <a:lstStyle/>
        <a:p>
          <a:r>
            <a:rPr lang="en-US" dirty="0"/>
            <a:t> Manager  can use management planning to influence the organization's strategic direction and adapt to changing organizational demands.</a:t>
          </a:r>
        </a:p>
      </dgm:t>
    </dgm:pt>
    <dgm:pt modelId="{645B7B0A-FDAE-43DB-BCEF-F8F218CBD807}" type="parTrans" cxnId="{CDFE27EE-C438-4945-AF58-5F4524D567EB}">
      <dgm:prSet/>
      <dgm:spPr/>
      <dgm:t>
        <a:bodyPr/>
        <a:lstStyle/>
        <a:p>
          <a:endParaRPr lang="en-US"/>
        </a:p>
      </dgm:t>
    </dgm:pt>
    <dgm:pt modelId="{C7EC355E-E323-476A-977C-F533788A85E7}" type="sibTrans" cxnId="{CDFE27EE-C438-4945-AF58-5F4524D567EB}">
      <dgm:prSet/>
      <dgm:spPr/>
      <dgm:t>
        <a:bodyPr/>
        <a:lstStyle/>
        <a:p>
          <a:endParaRPr lang="en-US"/>
        </a:p>
      </dgm:t>
    </dgm:pt>
    <dgm:pt modelId="{504096DC-4B19-4D1F-9A9F-7088BE0DB185}" type="pres">
      <dgm:prSet presAssocID="{4F9C93A0-2916-46D2-AA35-E6BDCA11072C}" presName="diagram" presStyleCnt="0">
        <dgm:presLayoutVars>
          <dgm:dir/>
          <dgm:resizeHandles val="exact"/>
        </dgm:presLayoutVars>
      </dgm:prSet>
      <dgm:spPr/>
    </dgm:pt>
    <dgm:pt modelId="{2C1E8027-5613-4286-A7D0-402D591C68F3}" type="pres">
      <dgm:prSet presAssocID="{16ADF5CB-3A9F-4897-85BE-92EB58FEBD6B}" presName="node" presStyleLbl="node1" presStyleIdx="0" presStyleCnt="3">
        <dgm:presLayoutVars>
          <dgm:bulletEnabled val="1"/>
        </dgm:presLayoutVars>
      </dgm:prSet>
      <dgm:spPr/>
    </dgm:pt>
    <dgm:pt modelId="{47555D3E-06FA-4E11-B66E-5EB7F4E0DBBC}" type="pres">
      <dgm:prSet presAssocID="{70DAEDBF-D35D-467E-8B4B-86500B6A3C97}" presName="sibTrans" presStyleCnt="0"/>
      <dgm:spPr/>
    </dgm:pt>
    <dgm:pt modelId="{F2FF5161-F6CE-4447-B3AC-0C235388F967}" type="pres">
      <dgm:prSet presAssocID="{7298EC7A-CF0D-47A3-836C-2144600E34BE}" presName="node" presStyleLbl="node1" presStyleIdx="1" presStyleCnt="3">
        <dgm:presLayoutVars>
          <dgm:bulletEnabled val="1"/>
        </dgm:presLayoutVars>
      </dgm:prSet>
      <dgm:spPr/>
    </dgm:pt>
    <dgm:pt modelId="{2FA4E1AB-057B-498F-8483-8AA1E96151D3}" type="pres">
      <dgm:prSet presAssocID="{D5F3A636-9B85-465E-AD6D-B073B058B70C}" presName="sibTrans" presStyleCnt="0"/>
      <dgm:spPr/>
    </dgm:pt>
    <dgm:pt modelId="{F3A33CFA-4435-4ADE-90B4-F963B92C5876}" type="pres">
      <dgm:prSet presAssocID="{62E02226-02F7-4CA4-9A08-B0B92BFE62E0}" presName="node" presStyleLbl="node1" presStyleIdx="2" presStyleCnt="3">
        <dgm:presLayoutVars>
          <dgm:bulletEnabled val="1"/>
        </dgm:presLayoutVars>
      </dgm:prSet>
      <dgm:spPr/>
    </dgm:pt>
  </dgm:ptLst>
  <dgm:cxnLst>
    <dgm:cxn modelId="{E1AD750A-3D3A-476C-BC2E-E3DAD23ECB3D}" type="presOf" srcId="{7298EC7A-CF0D-47A3-836C-2144600E34BE}" destId="{F2FF5161-F6CE-4447-B3AC-0C235388F967}" srcOrd="0" destOrd="0" presId="urn:microsoft.com/office/officeart/2005/8/layout/default"/>
    <dgm:cxn modelId="{96CA332C-FD0A-437D-9D1C-179AD6DE2292}" type="presOf" srcId="{16ADF5CB-3A9F-4897-85BE-92EB58FEBD6B}" destId="{2C1E8027-5613-4286-A7D0-402D591C68F3}" srcOrd="0" destOrd="0" presId="urn:microsoft.com/office/officeart/2005/8/layout/default"/>
    <dgm:cxn modelId="{98B4C72F-58BA-4642-A4C7-AD47AE12B190}" type="presOf" srcId="{4F9C93A0-2916-46D2-AA35-E6BDCA11072C}" destId="{504096DC-4B19-4D1F-9A9F-7088BE0DB185}" srcOrd="0" destOrd="0" presId="urn:microsoft.com/office/officeart/2005/8/layout/default"/>
    <dgm:cxn modelId="{CA9E5762-9C46-4E7F-91AF-BABF309A3491}" type="presOf" srcId="{62E02226-02F7-4CA4-9A08-B0B92BFE62E0}" destId="{F3A33CFA-4435-4ADE-90B4-F963B92C5876}" srcOrd="0" destOrd="0" presId="urn:microsoft.com/office/officeart/2005/8/layout/default"/>
    <dgm:cxn modelId="{B2C15A62-3856-4877-8744-37A792967F37}" srcId="{4F9C93A0-2916-46D2-AA35-E6BDCA11072C}" destId="{16ADF5CB-3A9F-4897-85BE-92EB58FEBD6B}" srcOrd="0" destOrd="0" parTransId="{E4369639-EEA1-4DF7-A370-0FD58D589670}" sibTransId="{70DAEDBF-D35D-467E-8B4B-86500B6A3C97}"/>
    <dgm:cxn modelId="{6823D26D-9166-4DEA-84CF-F5779E756322}" srcId="{4F9C93A0-2916-46D2-AA35-E6BDCA11072C}" destId="{7298EC7A-CF0D-47A3-836C-2144600E34BE}" srcOrd="1" destOrd="0" parTransId="{4D73833A-F43A-41D9-853C-B87F1A95C3D6}" sibTransId="{D5F3A636-9B85-465E-AD6D-B073B058B70C}"/>
    <dgm:cxn modelId="{CDFE27EE-C438-4945-AF58-5F4524D567EB}" srcId="{4F9C93A0-2916-46D2-AA35-E6BDCA11072C}" destId="{62E02226-02F7-4CA4-9A08-B0B92BFE62E0}" srcOrd="2" destOrd="0" parTransId="{645B7B0A-FDAE-43DB-BCEF-F8F218CBD807}" sibTransId="{C7EC355E-E323-476A-977C-F533788A85E7}"/>
    <dgm:cxn modelId="{D8AAB121-E49B-4C5E-AFC8-B650F12CD88E}" type="presParOf" srcId="{504096DC-4B19-4D1F-9A9F-7088BE0DB185}" destId="{2C1E8027-5613-4286-A7D0-402D591C68F3}" srcOrd="0" destOrd="0" presId="urn:microsoft.com/office/officeart/2005/8/layout/default"/>
    <dgm:cxn modelId="{A657D1D0-FE27-4573-91DD-AF296867C346}" type="presParOf" srcId="{504096DC-4B19-4D1F-9A9F-7088BE0DB185}" destId="{47555D3E-06FA-4E11-B66E-5EB7F4E0DBBC}" srcOrd="1" destOrd="0" presId="urn:microsoft.com/office/officeart/2005/8/layout/default"/>
    <dgm:cxn modelId="{4F692A9A-B180-458E-94C3-DDBC7AF86F4B}" type="presParOf" srcId="{504096DC-4B19-4D1F-9A9F-7088BE0DB185}" destId="{F2FF5161-F6CE-4447-B3AC-0C235388F967}" srcOrd="2" destOrd="0" presId="urn:microsoft.com/office/officeart/2005/8/layout/default"/>
    <dgm:cxn modelId="{8A74FCAD-1D32-46ED-B30D-EC9B23600CB5}" type="presParOf" srcId="{504096DC-4B19-4D1F-9A9F-7088BE0DB185}" destId="{2FA4E1AB-057B-498F-8483-8AA1E96151D3}" srcOrd="3" destOrd="0" presId="urn:microsoft.com/office/officeart/2005/8/layout/default"/>
    <dgm:cxn modelId="{3C371EA2-15F6-455B-ABC8-438E476173E7}" type="presParOf" srcId="{504096DC-4B19-4D1F-9A9F-7088BE0DB185}" destId="{F3A33CFA-4435-4ADE-90B4-F963B92C587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E8027-5613-4286-A7D0-402D591C68F3}">
      <dsp:nvSpPr>
        <dsp:cNvPr id="0" name=""/>
        <dsp:cNvSpPr/>
      </dsp:nvSpPr>
      <dsp:spPr>
        <a:xfrm>
          <a:off x="1623218" y="344"/>
          <a:ext cx="3246437" cy="1947862"/>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UK's National Health Service has long struggled with nurse retention and has been looking for more effective retention methods</a:t>
          </a:r>
        </a:p>
      </dsp:txBody>
      <dsp:txXfrm>
        <a:off x="1623218" y="344"/>
        <a:ext cx="3246437" cy="1947862"/>
      </dsp:txXfrm>
    </dsp:sp>
    <dsp:sp modelId="{F2FF5161-F6CE-4447-B3AC-0C235388F967}">
      <dsp:nvSpPr>
        <dsp:cNvPr id="0" name=""/>
        <dsp:cNvSpPr/>
      </dsp:nvSpPr>
      <dsp:spPr>
        <a:xfrm>
          <a:off x="1623218" y="2272851"/>
          <a:ext cx="3246437" cy="1947862"/>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One of the most significant parts of the organization, particularly in terms of growth for the company and its workers, is how well the organization retains its best personnel.</a:t>
          </a:r>
        </a:p>
      </dsp:txBody>
      <dsp:txXfrm>
        <a:off x="1623218" y="2272851"/>
        <a:ext cx="3246437" cy="1947862"/>
      </dsp:txXfrm>
    </dsp:sp>
    <dsp:sp modelId="{F3A33CFA-4435-4ADE-90B4-F963B92C5876}">
      <dsp:nvSpPr>
        <dsp:cNvPr id="0" name=""/>
        <dsp:cNvSpPr/>
      </dsp:nvSpPr>
      <dsp:spPr>
        <a:xfrm>
          <a:off x="1623218" y="4545357"/>
          <a:ext cx="3246437" cy="194786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 Manager  can use management planning to influence the organization's strategic direction and adapt to changing organizational demands.</a:t>
          </a:r>
        </a:p>
      </dsp:txBody>
      <dsp:txXfrm>
        <a:off x="1623218" y="4545357"/>
        <a:ext cx="3246437" cy="194786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412135-C581-4354-A58E-2558C0EC94BC}" type="datetimeFigureOut">
              <a:rPr lang="en-US" smtClean="0"/>
              <a:t>7/9/2022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70FB02-D702-49C0-8ED2-F564E7920C04}" type="slidenum">
              <a:rPr lang="en-US" smtClean="0"/>
              <a:t>‹#›</a:t>
            </a:fld>
            <a:endParaRPr lang="en-US"/>
          </a:p>
        </p:txBody>
      </p:sp>
    </p:spTree>
    <p:extLst>
      <p:ext uri="{BB962C8B-B14F-4D97-AF65-F5344CB8AC3E}">
        <p14:creationId xmlns:p14="http://schemas.microsoft.com/office/powerpoint/2010/main" val="1023549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powerpoint.sage-fox.com/" TargetMode="External"/><Relationship Id="rId4" Type="http://schemas.openxmlformats.org/officeDocument/2006/relationships/hyperlink" Target="http://www.skillsforcare.org.uk/stateof?fbclid=IwAR0ZAetUTNYJ28SPJvTSwgmRy4KD53gtAS24v8LokxNC8gwYWbYHfQCrX5c"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F70FB02-D702-49C0-8ED2-F564E7920C04}" type="slidenum">
              <a:rPr lang="en-US" smtClean="0"/>
              <a:t>1</a:t>
            </a:fld>
            <a:endParaRPr lang="en-US"/>
          </a:p>
        </p:txBody>
      </p:sp>
    </p:spTree>
    <p:extLst>
      <p:ext uri="{BB962C8B-B14F-4D97-AF65-F5344CB8AC3E}">
        <p14:creationId xmlns:p14="http://schemas.microsoft.com/office/powerpoint/2010/main" val="2483658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9F70FB02-D702-49C0-8ED2-F564E7920C04}" type="slidenum">
              <a:rPr lang="en-US" smtClean="0"/>
              <a:t>2</a:t>
            </a:fld>
            <a:endParaRPr lang="en-US"/>
          </a:p>
        </p:txBody>
      </p:sp>
    </p:spTree>
    <p:extLst>
      <p:ext uri="{BB962C8B-B14F-4D97-AF65-F5344CB8AC3E}">
        <p14:creationId xmlns:p14="http://schemas.microsoft.com/office/powerpoint/2010/main" val="3545396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9F70FB02-D702-49C0-8ED2-F564E7920C04}" type="slidenum">
              <a:rPr lang="en-US" smtClean="0"/>
              <a:t>3</a:t>
            </a:fld>
            <a:endParaRPr lang="en-US"/>
          </a:p>
        </p:txBody>
      </p:sp>
    </p:spTree>
    <p:extLst>
      <p:ext uri="{BB962C8B-B14F-4D97-AF65-F5344CB8AC3E}">
        <p14:creationId xmlns:p14="http://schemas.microsoft.com/office/powerpoint/2010/main" val="422466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i="0" dirty="0">
                <a:latin typeface="Arial" panose="020B0604020202020204" pitchFamily="34" charset="0"/>
                <a:cs typeface="Arial" panose="020B0604020202020204" pitchFamily="34" charset="0"/>
              </a:rPr>
              <a:t>“Nursing shortage "is defined generally as the gap between the available number of nurses and the desired, or even the optimum ,number of nursing staff(Buchan, 2006)The current shortage of nurses represent a major long term and growing problem for NHS and urgently need to deal with this problem.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i="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i="0" dirty="0">
                <a:latin typeface="Arial" panose="020B0604020202020204" pitchFamily="34" charset="0"/>
                <a:cs typeface="Arial" panose="020B0604020202020204" pitchFamily="34" charset="0"/>
              </a:rPr>
              <a:t>Studies show that there is a direct relationship between the availability of nursing staff and nurses` productivity and ,hence, the quality of care”(Ceci&amp;Mclntyre,2001;Aiken et al.,2002;Dehgan-Nayeri et al.,2006)</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There is an urgent need to increase the number of people working in residential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Proper care home </a:t>
            </a:r>
            <a:r>
              <a:rPr lang="en-GB" sz="1100" dirty="0">
                <a:latin typeface="Arial" panose="020B0604020202020204" pitchFamily="34" charset="0"/>
                <a:cs typeface="Arial" panose="020B0604020202020204" pitchFamily="34" charset="0"/>
              </a:rPr>
              <a:t> have clearly  understand  the causes of the staff shortage and management needs to know all solutions to solve complex problem.</a:t>
            </a:r>
          </a:p>
        </p:txBody>
      </p:sp>
      <p:sp>
        <p:nvSpPr>
          <p:cNvPr id="4" name="Slide Number Placeholder 3"/>
          <p:cNvSpPr>
            <a:spLocks noGrp="1"/>
          </p:cNvSpPr>
          <p:nvPr>
            <p:ph type="sldNum" sz="quarter" idx="10"/>
          </p:nvPr>
        </p:nvSpPr>
        <p:spPr/>
        <p:txBody>
          <a:bodyPr/>
          <a:lstStyle/>
          <a:p>
            <a:fld id="{9F70FB02-D702-49C0-8ED2-F564E7920C04}" type="slidenum">
              <a:rPr lang="en-US" smtClean="0"/>
              <a:t>4</a:t>
            </a:fld>
            <a:endParaRPr lang="en-US"/>
          </a:p>
        </p:txBody>
      </p:sp>
    </p:spTree>
    <p:extLst>
      <p:ext uri="{BB962C8B-B14F-4D97-AF65-F5344CB8AC3E}">
        <p14:creationId xmlns:p14="http://schemas.microsoft.com/office/powerpoint/2010/main" val="1433662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sz="1200" b="1" kern="1200" dirty="0">
                <a:solidFill>
                  <a:schemeClr val="accent4">
                    <a:lumMod val="75000"/>
                  </a:schemeClr>
                </a:solidFill>
                <a:effectLst/>
                <a:latin typeface="+mn-lt"/>
                <a:ea typeface="+mn-ea"/>
                <a:cs typeface="+mn-cs"/>
              </a:rPr>
              <a:t>Pestel analysis is a tool that used to identify macro factors facing on organization. Pestel is acronym from political, economic, social, technological, environmental, legal factors impact on organization.</a:t>
            </a:r>
          </a:p>
          <a:p>
            <a:pPr marL="0" algn="l" defTabSz="914400" rtl="0" eaLnBrk="1" latinLnBrk="0" hangingPunct="1"/>
            <a:r>
              <a:rPr lang="en-US" sz="1200" b="1" kern="1200" dirty="0">
                <a:solidFill>
                  <a:srgbClr val="FF0000"/>
                </a:solidFill>
                <a:effectLst/>
                <a:latin typeface="+mn-lt"/>
                <a:ea typeface="+mn-ea"/>
                <a:cs typeface="+mn-cs"/>
              </a:rPr>
              <a:t>P</a:t>
            </a:r>
            <a:r>
              <a:rPr lang="en-US" sz="1200" b="1" kern="1200" dirty="0">
                <a:solidFill>
                  <a:schemeClr val="accent1">
                    <a:lumMod val="50000"/>
                  </a:schemeClr>
                </a:solidFill>
                <a:effectLst/>
                <a:latin typeface="+mn-lt"/>
                <a:ea typeface="+mn-ea"/>
                <a:cs typeface="+mn-cs"/>
              </a:rPr>
              <a:t>olitical: </a:t>
            </a:r>
          </a:p>
          <a:p>
            <a:r>
              <a:rPr lang="en-US" sz="1200" b="1" kern="1200" dirty="0">
                <a:solidFill>
                  <a:schemeClr val="tx1"/>
                </a:solidFill>
                <a:effectLst/>
                <a:latin typeface="+mn-lt"/>
                <a:ea typeface="+mn-ea"/>
                <a:cs typeface="+mn-cs"/>
              </a:rPr>
              <a:t>-Brexit , migration restrictions- </a:t>
            </a:r>
            <a:r>
              <a:rPr lang="en-US" sz="1200" b="0" kern="1200" dirty="0">
                <a:solidFill>
                  <a:schemeClr val="tx1"/>
                </a:solidFill>
                <a:effectLst/>
                <a:latin typeface="+mn-lt"/>
                <a:ea typeface="+mn-ea"/>
                <a:cs typeface="+mn-cs"/>
              </a:rPr>
              <a:t>T</a:t>
            </a:r>
            <a:r>
              <a:rPr lang="en-US" sz="1200" kern="1200" dirty="0">
                <a:solidFill>
                  <a:schemeClr val="tx1"/>
                </a:solidFill>
                <a:effectLst/>
                <a:latin typeface="+mn-lt"/>
                <a:ea typeface="+mn-ea"/>
                <a:cs typeface="+mn-cs"/>
              </a:rPr>
              <a:t>he new rules effectively mean that people cannot come to the UK to take up care worker roles(Skills for care 2021).</a:t>
            </a:r>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Economic downturn</a:t>
            </a:r>
            <a:r>
              <a:rPr lang="en-US" sz="1200" b="1" i="0" kern="1200" dirty="0">
                <a:solidFill>
                  <a:schemeClr val="tx1"/>
                </a:solidFill>
                <a:effectLst/>
                <a:latin typeface="+mn-lt"/>
                <a:ea typeface="+mn-ea"/>
                <a:cs typeface="+mn-cs"/>
              </a:rPr>
              <a:t>-</a:t>
            </a:r>
            <a:r>
              <a:rPr lang="en-US" sz="1200" i="1" kern="1200" dirty="0">
                <a:solidFill>
                  <a:schemeClr val="tx1"/>
                </a:solidFill>
                <a:effectLst/>
                <a:latin typeface="+mn-lt"/>
                <a:ea typeface="+mn-ea"/>
                <a:cs typeface="+mn-cs"/>
              </a:rPr>
              <a:t>The NHS has never been a great place to work for medical professionals because of its low pay (</a:t>
            </a:r>
            <a:r>
              <a:rPr lang="en-US" sz="1200" i="1" kern="1200" dirty="0" err="1">
                <a:solidFill>
                  <a:schemeClr val="tx1"/>
                </a:solidFill>
                <a:effectLst/>
                <a:latin typeface="+mn-lt"/>
                <a:ea typeface="+mn-ea"/>
                <a:cs typeface="+mn-cs"/>
              </a:rPr>
              <a:t>Regenold</a:t>
            </a:r>
            <a:r>
              <a:rPr lang="en-US" sz="1200" i="1" kern="1200" dirty="0">
                <a:solidFill>
                  <a:schemeClr val="tx1"/>
                </a:solidFill>
                <a:effectLst/>
                <a:latin typeface="+mn-lt"/>
                <a:ea typeface="+mn-ea"/>
                <a:cs typeface="+mn-cs"/>
              </a:rPr>
              <a:t>, and </a:t>
            </a:r>
            <a:r>
              <a:rPr lang="en-US" sz="1200" i="1" kern="1200" dirty="0" err="1">
                <a:solidFill>
                  <a:schemeClr val="tx1"/>
                </a:solidFill>
                <a:effectLst/>
                <a:latin typeface="+mn-lt"/>
                <a:ea typeface="+mn-ea"/>
                <a:cs typeface="+mn-cs"/>
              </a:rPr>
              <a:t>Vindrola-Padros</a:t>
            </a:r>
            <a:r>
              <a:rPr lang="en-US" sz="1200" i="1" kern="1200" dirty="0">
                <a:solidFill>
                  <a:schemeClr val="tx1"/>
                </a:solidFill>
                <a:effectLst/>
                <a:latin typeface="+mn-lt"/>
                <a:ea typeface="+mn-ea"/>
                <a:cs typeface="+mn-cs"/>
              </a:rPr>
              <a:t> ., 2021).</a:t>
            </a:r>
          </a:p>
          <a:p>
            <a:r>
              <a:rPr lang="en-US" sz="1200" b="0" i="1"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Social: </a:t>
            </a:r>
          </a:p>
          <a:p>
            <a:r>
              <a:rPr lang="en-US" sz="1200" b="1" kern="1200" dirty="0">
                <a:solidFill>
                  <a:schemeClr val="tx1"/>
                </a:solidFill>
                <a:effectLst/>
                <a:latin typeface="+mn-lt"/>
                <a:ea typeface="+mn-ea"/>
                <a:cs typeface="+mn-cs"/>
              </a:rPr>
              <a:t>-Technological-</a:t>
            </a:r>
            <a:r>
              <a:rPr lang="en-US" sz="1200" b="0" kern="1200" dirty="0">
                <a:solidFill>
                  <a:schemeClr val="tx1"/>
                </a:solidFill>
                <a:effectLst/>
                <a:latin typeface="+mn-lt"/>
                <a:ea typeface="+mn-ea"/>
                <a:cs typeface="+mn-cs"/>
              </a:rPr>
              <a:t>The technology advances also affect nurses staying in the profession. As they can struggle with technology and remove themselves from profession.</a:t>
            </a:r>
          </a:p>
          <a:p>
            <a:r>
              <a:rPr lang="en-US" sz="1200" b="0"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Environmental </a:t>
            </a:r>
          </a:p>
          <a:p>
            <a:r>
              <a:rPr lang="en-GB" sz="1200" b="0" i="0" kern="1200" dirty="0">
                <a:solidFill>
                  <a:srgbClr val="000000"/>
                </a:solidFill>
                <a:effectLst/>
                <a:latin typeface="Roboto" panose="02000000000000000000" pitchFamily="2" charset="0"/>
                <a:ea typeface="+mn-ea"/>
                <a:cs typeface="+mn-cs"/>
              </a:rPr>
              <a:t>-</a:t>
            </a:r>
            <a:r>
              <a:rPr lang="en-US" sz="1200" b="1" kern="1200" dirty="0">
                <a:solidFill>
                  <a:schemeClr val="tx1"/>
                </a:solidFill>
                <a:effectLst/>
                <a:latin typeface="+mn-lt"/>
                <a:ea typeface="+mn-ea"/>
                <a:cs typeface="+mn-cs"/>
              </a:rPr>
              <a:t>Legal</a:t>
            </a:r>
          </a:p>
          <a:p>
            <a:r>
              <a:rPr lang="en-US" sz="1200" b="1" kern="1200" dirty="0">
                <a:solidFill>
                  <a:schemeClr val="tx1"/>
                </a:solidFill>
                <a:effectLst/>
                <a:latin typeface="+mn-lt"/>
                <a:ea typeface="+mn-ea"/>
                <a:cs typeface="+mn-cs"/>
              </a:rPr>
              <a:t>-Litigation</a:t>
            </a:r>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In the UK, healthcare-related litigation has increased steadily in recent years, and this trend does not seem to be slowing down any time soon (Gordon et al., 2020). Unfortunately, the healthcare system will have to spend significantly on costly legal defenses and settlements</a:t>
            </a:r>
            <a:r>
              <a:rPr lang="en-US" sz="1200" kern="1200" dirty="0">
                <a:solidFill>
                  <a:schemeClr val="tx1"/>
                </a:solidFill>
                <a:effectLst/>
                <a:latin typeface="+mn-lt"/>
                <a:ea typeface="+mn-ea"/>
                <a:cs typeface="+mn-cs"/>
              </a:rPr>
              <a:t>.</a:t>
            </a:r>
          </a:p>
          <a:p>
            <a:endParaRPr lang="en-US" sz="1200" kern="1200" dirty="0">
              <a:solidFill>
                <a:schemeClr val="tx1"/>
              </a:solidFill>
              <a:effectLst/>
              <a:latin typeface="+mn-lt"/>
              <a:ea typeface="+mn-ea"/>
              <a:cs typeface="+mn-cs"/>
            </a:endParaRPr>
          </a:p>
          <a:p>
            <a:r>
              <a:rPr lang="en-GB" b="0" i="0" dirty="0">
                <a:solidFill>
                  <a:srgbClr val="000000"/>
                </a:solidFill>
                <a:effectLst/>
                <a:latin typeface="Roboto" panose="02000000000000000000" pitchFamily="2" charset="0"/>
              </a:rPr>
              <a:t>The NHS is currently under pressure from a lot of aspects.</a:t>
            </a:r>
            <a:endParaRPr lang="en-US" sz="1200" kern="1200" dirty="0">
              <a:solidFill>
                <a:schemeClr val="tx1"/>
              </a:solidFill>
              <a:effectLst/>
              <a:latin typeface="+mn-lt"/>
              <a:ea typeface="+mn-ea"/>
              <a:cs typeface="+mn-cs"/>
            </a:endParaRPr>
          </a:p>
          <a:p>
            <a:endParaRPr lang="en-GB" dirty="0"/>
          </a:p>
        </p:txBody>
      </p:sp>
      <p:sp>
        <p:nvSpPr>
          <p:cNvPr id="4" name="Контейнер за номер на слайда 3"/>
          <p:cNvSpPr>
            <a:spLocks noGrp="1"/>
          </p:cNvSpPr>
          <p:nvPr>
            <p:ph type="sldNum" sz="quarter" idx="5"/>
          </p:nvPr>
        </p:nvSpPr>
        <p:spPr/>
        <p:txBody>
          <a:bodyPr/>
          <a:lstStyle/>
          <a:p>
            <a:fld id="{9F70FB02-D702-49C0-8ED2-F564E7920C04}" type="slidenum">
              <a:rPr lang="en-US" smtClean="0"/>
              <a:t>5</a:t>
            </a:fld>
            <a:endParaRPr lang="en-US"/>
          </a:p>
        </p:txBody>
      </p:sp>
    </p:spTree>
    <p:extLst>
      <p:ext uri="{BB962C8B-B14F-4D97-AF65-F5344CB8AC3E}">
        <p14:creationId xmlns:p14="http://schemas.microsoft.com/office/powerpoint/2010/main" val="2374774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Cause </a:t>
            </a:r>
            <a:r>
              <a:rPr lang="en-US" sz="1100" b="1" kern="1200" dirty="0">
                <a:solidFill>
                  <a:schemeClr val="tx1"/>
                </a:solidFill>
                <a:effectLst/>
                <a:latin typeface="Arial" panose="020B0604020202020204" pitchFamily="34" charset="0"/>
                <a:ea typeface="+mn-ea"/>
                <a:cs typeface="Arial" panose="020B0604020202020204" pitchFamily="34" charset="0"/>
              </a:rPr>
              <a:t>and effect analyzing tool </a:t>
            </a:r>
            <a:r>
              <a:rPr lang="en-US" sz="1100" kern="1200" dirty="0">
                <a:solidFill>
                  <a:schemeClr val="tx1"/>
                </a:solidFill>
                <a:effectLst/>
                <a:latin typeface="Arial" panose="020B0604020202020204" pitchFamily="34" charset="0"/>
                <a:ea typeface="+mn-ea"/>
                <a:cs typeface="Arial" panose="020B0604020202020204" pitchFamily="34" charset="0"/>
              </a:rPr>
              <a:t>helps </a:t>
            </a:r>
            <a:r>
              <a:rPr lang="en-GB" sz="1100" b="0" i="0" dirty="0">
                <a:solidFill>
                  <a:srgbClr val="BDC1C6"/>
                </a:solidFill>
                <a:effectLst/>
                <a:latin typeface="Arial" panose="020B0604020202020204" pitchFamily="34" charset="0"/>
                <a:cs typeface="Arial" panose="020B0604020202020204" pitchFamily="34" charset="0"/>
              </a:rPr>
              <a:t>in brainstorming </a:t>
            </a:r>
            <a:r>
              <a:rPr lang="en-US" sz="1100" kern="1200" dirty="0">
                <a:solidFill>
                  <a:schemeClr val="tx1"/>
                </a:solidFill>
                <a:effectLst/>
                <a:latin typeface="Arial" panose="020B0604020202020204" pitchFamily="34" charset="0"/>
                <a:ea typeface="+mn-ea"/>
                <a:cs typeface="Arial" panose="020B0604020202020204" pitchFamily="34" charset="0"/>
              </a:rPr>
              <a:t> to find main factors  caused of current shortage in the nursing workforce .</a:t>
            </a:r>
            <a:r>
              <a:rPr lang="en-GB" sz="1100" b="0" i="0" dirty="0">
                <a:solidFill>
                  <a:srgbClr val="BDC1C6"/>
                </a:solidFill>
                <a:effectLst/>
                <a:latin typeface="Arial" panose="020B0604020202020204" pitchFamily="34" charset="0"/>
                <a:cs typeface="Arial" panose="020B0604020202020204" pitchFamily="34" charset="0"/>
              </a:rPr>
              <a:t> A fishbone diagram is a visual way to </a:t>
            </a:r>
            <a:r>
              <a:rPr lang="en-GB" sz="1100" b="1" i="0" dirty="0">
                <a:solidFill>
                  <a:srgbClr val="BDC1C6"/>
                </a:solidFill>
                <a:effectLst/>
                <a:latin typeface="Arial" panose="020B0604020202020204" pitchFamily="34" charset="0"/>
                <a:cs typeface="Arial" panose="020B0604020202020204" pitchFamily="34" charset="0"/>
              </a:rPr>
              <a:t>categorizing the potential causes of a problem</a:t>
            </a:r>
            <a:r>
              <a:rPr lang="en-US" sz="1100" kern="1200" dirty="0">
                <a:solidFill>
                  <a:schemeClr val="tx1"/>
                </a:solidFill>
                <a:effectLst/>
                <a:latin typeface="Arial" panose="020B0604020202020204" pitchFamily="34" charset="0"/>
                <a:ea typeface="+mn-ea"/>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aim is to discover the root cause of the staff shortage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kern="1200" dirty="0">
                <a:solidFill>
                  <a:schemeClr val="tx1"/>
                </a:solidFill>
                <a:effectLst/>
                <a:latin typeface="Arial" panose="020B0604020202020204" pitchFamily="34" charset="0"/>
                <a:ea typeface="+mn-ea"/>
                <a:cs typeface="Arial" panose="020B0604020202020204" pitchFamily="34" charset="0"/>
              </a:rPr>
              <a:t>After the causes of problem are known can start designing right solutions.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kern="1200" dirty="0">
              <a:solidFill>
                <a:schemeClr val="tx1"/>
              </a:solidFill>
              <a:effectLst/>
              <a:latin typeface="Arial" panose="020B0604020202020204" pitchFamily="34" charset="0"/>
              <a:ea typeface="+mn-ea"/>
              <a:cs typeface="Arial" panose="020B0604020202020204" pitchFamily="34" charset="0"/>
            </a:endParaRPr>
          </a:p>
          <a:p>
            <a:r>
              <a:rPr lang="en-US" sz="1100" b="1" i="1" dirty="0">
                <a:latin typeface="Arial" panose="020B0604020202020204" pitchFamily="34" charset="0"/>
                <a:cs typeface="Arial" panose="020B0604020202020204" pitchFamily="34" charset="0"/>
              </a:rPr>
              <a:t>All of these potential reasons caused staff shortage .</a:t>
            </a:r>
          </a:p>
        </p:txBody>
      </p:sp>
      <p:sp>
        <p:nvSpPr>
          <p:cNvPr id="4" name="Slide Number Placeholder 3"/>
          <p:cNvSpPr>
            <a:spLocks noGrp="1"/>
          </p:cNvSpPr>
          <p:nvPr>
            <p:ph type="sldNum" sz="quarter" idx="10"/>
          </p:nvPr>
        </p:nvSpPr>
        <p:spPr/>
        <p:txBody>
          <a:bodyPr/>
          <a:lstStyle/>
          <a:p>
            <a:fld id="{9F70FB02-D702-49C0-8ED2-F564E7920C04}" type="slidenum">
              <a:rPr lang="en-US" smtClean="0"/>
              <a:t>6</a:t>
            </a:fld>
            <a:endParaRPr lang="en-US"/>
          </a:p>
        </p:txBody>
      </p:sp>
    </p:spTree>
    <p:extLst>
      <p:ext uri="{BB962C8B-B14F-4D97-AF65-F5344CB8AC3E}">
        <p14:creationId xmlns:p14="http://schemas.microsoft.com/office/powerpoint/2010/main" val="757939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b="1" dirty="0">
                <a:solidFill>
                  <a:schemeClr val="accent1">
                    <a:lumMod val="50000"/>
                  </a:schemeClr>
                </a:solidFill>
              </a:rPr>
              <a:t>Proper care organisation can respond with number of actions :</a:t>
            </a:r>
          </a:p>
          <a:p>
            <a:endParaRPr lang="en-GB" b="1" dirty="0">
              <a:solidFill>
                <a:schemeClr val="accent1">
                  <a:lumMod val="50000"/>
                </a:schemeClr>
              </a:solidFill>
            </a:endParaRPr>
          </a:p>
          <a:p>
            <a:r>
              <a:rPr lang="en-GB" b="1" dirty="0">
                <a:solidFill>
                  <a:schemeClr val="accent1">
                    <a:lumMod val="50000"/>
                  </a:schemeClr>
                </a:solidFill>
              </a:rPr>
              <a:t>Education and training</a:t>
            </a:r>
            <a:r>
              <a:rPr lang="en-GB" dirty="0"/>
              <a: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Pay and reward</a:t>
            </a:r>
            <a:endParaRPr lang="en-GB" dirty="0"/>
          </a:p>
          <a:p>
            <a:r>
              <a:rPr lang="en-GB" b="1" dirty="0"/>
              <a:t>Attractive workplace </a:t>
            </a:r>
          </a:p>
          <a:p>
            <a:endParaRPr lang="en-GB" dirty="0"/>
          </a:p>
          <a:p>
            <a:r>
              <a:rPr lang="en-GB" dirty="0"/>
              <a:t>Proper care home needs  improved management supporting staff and provide clearly culture of organisation where nurses are not feeling overworked, underpaid or poorly treated.</a:t>
            </a:r>
          </a:p>
          <a:p>
            <a:r>
              <a:rPr lang="en-GB" dirty="0"/>
              <a:t>Also, can improving life-work balance for staff providing more faxable working options.</a:t>
            </a:r>
            <a:r>
              <a:rPr lang="en-US" sz="1200" kern="1200" dirty="0">
                <a:solidFill>
                  <a:schemeClr val="tx1"/>
                </a:solidFill>
                <a:effectLst/>
                <a:latin typeface="+mn-lt"/>
                <a:ea typeface="+mn-ea"/>
                <a:cs typeface="+mn-cs"/>
              </a:rPr>
              <a:t> Organizations needs create ways to meet the needs of nurses while providing the best and safest care to the patients.(Haddad LM , </a:t>
            </a:r>
            <a:r>
              <a:rPr lang="en-US" sz="1200" kern="1200" dirty="0" err="1">
                <a:solidFill>
                  <a:schemeClr val="tx1"/>
                </a:solidFill>
                <a:effectLst/>
                <a:latin typeface="+mn-lt"/>
                <a:ea typeface="+mn-ea"/>
                <a:cs typeface="+mn-cs"/>
              </a:rPr>
              <a:t>Annamaraju</a:t>
            </a:r>
            <a:r>
              <a:rPr lang="en-US" sz="1200" kern="1200" dirty="0">
                <a:solidFill>
                  <a:schemeClr val="tx1"/>
                </a:solidFill>
                <a:effectLst/>
                <a:latin typeface="+mn-lt"/>
                <a:ea typeface="+mn-ea"/>
                <a:cs typeface="+mn-cs"/>
              </a:rPr>
              <a:t> P,2022)</a:t>
            </a:r>
          </a:p>
          <a:p>
            <a:r>
              <a:rPr lang="en-US" sz="1200" kern="1200" dirty="0">
                <a:solidFill>
                  <a:schemeClr val="tx1"/>
                </a:solidFill>
                <a:effectLst/>
                <a:latin typeface="+mn-lt"/>
                <a:ea typeface="+mn-ea"/>
                <a:cs typeface="+mn-cs"/>
              </a:rPr>
              <a:t>An environment that motivates nurses is necessary to sustain the nursing workforce</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International recruitment </a:t>
            </a:r>
            <a:r>
              <a:rPr lang="en-GB" b="0" dirty="0"/>
              <a:t>–relaxing visa restriction for NHS workers. Also, “this should include boosting international recruitment after Brexit, expanding training places, apprenticeships and financial invectives to attract staff”.(IACOBUCCI,G.,2018)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r>
              <a:rPr lang="en-GB" b="1" dirty="0"/>
              <a:t>Technological </a:t>
            </a:r>
            <a:r>
              <a:rPr lang="en-GB" b="0" dirty="0"/>
              <a:t>support- Technological advances  have </a:t>
            </a:r>
            <a:r>
              <a:rPr lang="en-GB" dirty="0"/>
              <a:t>potential to improve the quality of  care in all settings and reduce pressure on staff.(Beech J.,2019). </a:t>
            </a:r>
          </a:p>
          <a:p>
            <a:r>
              <a:rPr lang="en-GB" dirty="0"/>
              <a:t>Proper care home needs  to ensure workforce is equipped with the right technological skills  to deliver more effective care for changing patients needs .</a:t>
            </a:r>
            <a:endParaRPr lang="en-GB" b="1" dirty="0"/>
          </a:p>
          <a:p>
            <a:r>
              <a:rPr lang="en-GB" b="1" dirty="0">
                <a:solidFill>
                  <a:schemeClr val="accent1">
                    <a:lumMod val="50000"/>
                  </a:schemeClr>
                </a:solidFill>
              </a:rPr>
              <a:t>Retention</a:t>
            </a:r>
            <a:endParaRPr lang="en-GB" b="0" dirty="0">
              <a:solidFill>
                <a:schemeClr val="accent1">
                  <a:lumMod val="50000"/>
                </a:schemeClr>
              </a:solidFill>
            </a:endParaRPr>
          </a:p>
          <a:p>
            <a:r>
              <a:rPr lang="en-GB" b="0" dirty="0">
                <a:solidFill>
                  <a:schemeClr val="accent1">
                    <a:lumMod val="50000"/>
                  </a:schemeClr>
                </a:solidFill>
              </a:rPr>
              <a:t>Proper care home needs to offers return to practise programs.</a:t>
            </a:r>
          </a:p>
          <a:p>
            <a:endParaRPr lang="en-GB" b="0" dirty="0">
              <a:solidFill>
                <a:schemeClr val="accent1">
                  <a:lumMod val="50000"/>
                </a:schemeClr>
              </a:solidFill>
            </a:endParaRPr>
          </a:p>
          <a:p>
            <a:r>
              <a:rPr lang="en-GB" dirty="0"/>
              <a:t>If NHS make improvements in training the staff, increases in pay and combined with flexibility work can help to keep staff working in NHS and be attractive employer .</a:t>
            </a:r>
          </a:p>
          <a:p>
            <a:endParaRPr lang="en-GB" dirty="0"/>
          </a:p>
        </p:txBody>
      </p:sp>
      <p:sp>
        <p:nvSpPr>
          <p:cNvPr id="4" name="Контейнер за номер на слайда 3"/>
          <p:cNvSpPr>
            <a:spLocks noGrp="1"/>
          </p:cNvSpPr>
          <p:nvPr>
            <p:ph type="sldNum" sz="quarter" idx="5"/>
          </p:nvPr>
        </p:nvSpPr>
        <p:spPr/>
        <p:txBody>
          <a:bodyPr/>
          <a:lstStyle/>
          <a:p>
            <a:fld id="{9F70FB02-D702-49C0-8ED2-F564E7920C04}" type="slidenum">
              <a:rPr lang="en-US" smtClean="0"/>
              <a:t>7</a:t>
            </a:fld>
            <a:endParaRPr lang="en-US"/>
          </a:p>
        </p:txBody>
      </p:sp>
    </p:spTree>
    <p:extLst>
      <p:ext uri="{BB962C8B-B14F-4D97-AF65-F5344CB8AC3E}">
        <p14:creationId xmlns:p14="http://schemas.microsoft.com/office/powerpoint/2010/main" val="17076238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US" dirty="0"/>
          </a:p>
        </p:txBody>
      </p:sp>
      <p:sp>
        <p:nvSpPr>
          <p:cNvPr id="4" name="Slide Number Placeholder 3"/>
          <p:cNvSpPr>
            <a:spLocks noGrp="1"/>
          </p:cNvSpPr>
          <p:nvPr>
            <p:ph type="sldNum" sz="quarter" idx="10"/>
          </p:nvPr>
        </p:nvSpPr>
        <p:spPr/>
        <p:txBody>
          <a:bodyPr/>
          <a:lstStyle/>
          <a:p>
            <a:fld id="{9F70FB02-D702-49C0-8ED2-F564E7920C04}" type="slidenum">
              <a:rPr lang="en-US" smtClean="0"/>
              <a:t>8</a:t>
            </a:fld>
            <a:endParaRPr lang="en-US"/>
          </a:p>
        </p:txBody>
      </p:sp>
    </p:spTree>
    <p:extLst>
      <p:ext uri="{BB962C8B-B14F-4D97-AF65-F5344CB8AC3E}">
        <p14:creationId xmlns:p14="http://schemas.microsoft.com/office/powerpoint/2010/main" val="3825225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UK's National Health Service has long struggled with nurse retention and has been looking for more effective retention methods. It is more cost-effective for the NHS to strive to retain current personnel than hire new ones. One of the most significant parts of the organization, particularly in terms of growth for the company and its workers, is how well the organization retains its best personnel.” Investing in  wellbeing and  the job satisfaction and of current workforce should be a priority but must also invest to ensure sufficient workplace capacity”.(Rimmer,A.,2018)Increasing the financial benefits ,improving work condition and organization and enhancing the quality of nurses 'working life also can reduce nurse staff shortage.</a:t>
            </a:r>
          </a:p>
          <a:p>
            <a:endParaRPr lang="en-US" dirty="0"/>
          </a:p>
        </p:txBody>
      </p:sp>
      <p:sp>
        <p:nvSpPr>
          <p:cNvPr id="4" name="Slide Number Placeholder 3"/>
          <p:cNvSpPr>
            <a:spLocks noGrp="1"/>
          </p:cNvSpPr>
          <p:nvPr>
            <p:ph type="sldNum" sz="quarter" idx="10"/>
          </p:nvPr>
        </p:nvSpPr>
        <p:spPr/>
        <p:txBody>
          <a:bodyPr/>
          <a:lstStyle/>
          <a:p>
            <a:fld id="{9F70FB02-D702-49C0-8ED2-F564E7920C04}" type="slidenum">
              <a:rPr lang="en-US" smtClean="0"/>
              <a:t>9</a:t>
            </a:fld>
            <a:endParaRPr lang="en-US"/>
          </a:p>
        </p:txBody>
      </p:sp>
    </p:spTree>
    <p:extLst>
      <p:ext uri="{BB962C8B-B14F-4D97-AF65-F5344CB8AC3E}">
        <p14:creationId xmlns:p14="http://schemas.microsoft.com/office/powerpoint/2010/main" val="2394182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0" i="0" dirty="0">
                <a:solidFill>
                  <a:srgbClr val="050505"/>
                </a:solidFill>
                <a:effectLst/>
                <a:latin typeface="Segoe UI Historic" panose="020B0502040204020203" pitchFamily="34" charset="0"/>
              </a:rPr>
              <a:t>Aiken LH, Clarke SP, Sloane DM, </a:t>
            </a:r>
            <a:r>
              <a:rPr lang="en-GB" b="0" i="0" dirty="0" err="1">
                <a:solidFill>
                  <a:srgbClr val="050505"/>
                </a:solidFill>
                <a:effectLst/>
                <a:latin typeface="Segoe UI Historic" panose="020B0502040204020203" pitchFamily="34" charset="0"/>
              </a:rPr>
              <a:t>Sochalski</a:t>
            </a:r>
            <a:r>
              <a:rPr lang="en-GB" b="0" i="0" dirty="0">
                <a:solidFill>
                  <a:srgbClr val="050505"/>
                </a:solidFill>
                <a:effectLst/>
                <a:latin typeface="Segoe UI Historic" panose="020B0502040204020203" pitchFamily="34" charset="0"/>
              </a:rPr>
              <a:t> J, Silber JH. Hospital nurse staffing and patient mortality, nurse burnout, and job dissatisfaction. JAMA 2002; 288: 1987–1993.</a:t>
            </a:r>
          </a:p>
          <a:p>
            <a:pPr fontAlgn="base"/>
            <a:endParaRPr lang="en-US" sz="1200" b="0" dirty="0">
              <a:effectLst/>
              <a:latin typeface="Utopia W01"/>
            </a:endParaRPr>
          </a:p>
          <a:p>
            <a:pPr fontAlgn="base"/>
            <a:r>
              <a:rPr lang="en-GB" b="0" dirty="0">
                <a:effectLst/>
                <a:latin typeface="Utopia W01"/>
              </a:rPr>
              <a:t>Beech J, </a:t>
            </a:r>
            <a:r>
              <a:rPr lang="en-GB" b="0" dirty="0" err="1">
                <a:effectLst/>
                <a:latin typeface="Utopia W01"/>
              </a:rPr>
              <a:t>Bottery</a:t>
            </a:r>
            <a:r>
              <a:rPr lang="en-GB" b="0" dirty="0">
                <a:effectLst/>
                <a:latin typeface="Utopia W01"/>
              </a:rPr>
              <a:t> S, Charlesworth A, Evans H, </a:t>
            </a:r>
            <a:r>
              <a:rPr lang="en-GB" b="0" dirty="0" err="1">
                <a:effectLst/>
                <a:latin typeface="Utopia W01"/>
              </a:rPr>
              <a:t>Gershlick</a:t>
            </a:r>
            <a:r>
              <a:rPr lang="en-GB" b="0" dirty="0">
                <a:effectLst/>
                <a:latin typeface="Utopia W01"/>
              </a:rPr>
              <a:t> B, Hemmings N, </a:t>
            </a:r>
            <a:r>
              <a:rPr lang="en-GB" b="0" dirty="0" err="1">
                <a:effectLst/>
                <a:latin typeface="Utopia W01"/>
              </a:rPr>
              <a:t>Imison</a:t>
            </a:r>
            <a:r>
              <a:rPr lang="en-GB" b="0" dirty="0">
                <a:effectLst/>
                <a:latin typeface="Utopia W01"/>
              </a:rPr>
              <a:t> C, </a:t>
            </a:r>
            <a:r>
              <a:rPr lang="en-GB" b="0" dirty="0" err="1">
                <a:effectLst/>
                <a:latin typeface="Utopia W01"/>
              </a:rPr>
              <a:t>Kahtan</a:t>
            </a:r>
            <a:r>
              <a:rPr lang="en-GB" b="0" dirty="0">
                <a:effectLst/>
                <a:latin typeface="Utopia W01"/>
              </a:rPr>
              <a:t> P, McKenna H, Murray R and Palmer B (2019) </a:t>
            </a:r>
            <a:r>
              <a:rPr lang="en-GB" b="0" i="1" dirty="0">
                <a:effectLst/>
                <a:latin typeface="inherit"/>
              </a:rPr>
              <a:t>Closing the gap: Key areas for action on the health and care workforce.</a:t>
            </a:r>
            <a:r>
              <a:rPr lang="en-GB" b="0" dirty="0">
                <a:effectLst/>
                <a:latin typeface="Utopia W01"/>
              </a:rPr>
              <a:t> Research report, Nuffield Trust, The Health Foundation and The King's Fund.</a:t>
            </a:r>
          </a:p>
          <a:p>
            <a:r>
              <a:rPr lang="en-US" sz="1200" dirty="0"/>
              <a:t>https://www.nuffieldtrust.org.uk/research/closing-the-gap-key-areas-for-action-on-the-health-and-care-workforce</a:t>
            </a:r>
          </a:p>
          <a:p>
            <a:endParaRPr lang="en-US" sz="1200" dirty="0"/>
          </a:p>
          <a:p>
            <a:r>
              <a:rPr lang="en-GB" b="0" i="0" dirty="0">
                <a:solidFill>
                  <a:srgbClr val="050505"/>
                </a:solidFill>
                <a:effectLst/>
                <a:latin typeface="Segoe UI Historic" panose="020B0502040204020203" pitchFamily="34" charset="0"/>
              </a:rPr>
              <a:t>Buchan J. Evidence of nursing shortages or a shortage of evidence? J. Adv. </a:t>
            </a:r>
            <a:r>
              <a:rPr lang="en-GB" b="0" i="0" dirty="0" err="1">
                <a:solidFill>
                  <a:srgbClr val="050505"/>
                </a:solidFill>
                <a:effectLst/>
                <a:latin typeface="Segoe UI Historic" panose="020B0502040204020203" pitchFamily="34" charset="0"/>
              </a:rPr>
              <a:t>Nurs</a:t>
            </a:r>
            <a:r>
              <a:rPr lang="en-GB" b="0" i="0" dirty="0">
                <a:solidFill>
                  <a:srgbClr val="050505"/>
                </a:solidFill>
                <a:effectLst/>
                <a:latin typeface="Segoe UI Historic" panose="020B0502040204020203" pitchFamily="34" charset="0"/>
              </a:rPr>
              <a:t>. 2006; 56: 457–458</a:t>
            </a:r>
          </a:p>
          <a:p>
            <a:endParaRPr lang="en-GB" b="0" i="0" dirty="0">
              <a:solidFill>
                <a:srgbClr val="050505"/>
              </a:solidFill>
              <a:effectLst/>
              <a:latin typeface="Segoe UI Historic" panose="020B0502040204020203" pitchFamily="34" charset="0"/>
            </a:endParaRPr>
          </a:p>
          <a:p>
            <a:r>
              <a:rPr lang="en-GB" b="0" i="0" dirty="0" err="1">
                <a:solidFill>
                  <a:srgbClr val="050505"/>
                </a:solidFill>
                <a:effectLst/>
                <a:latin typeface="Segoe UI Historic" panose="020B0502040204020203" pitchFamily="34" charset="0"/>
              </a:rPr>
              <a:t>Ceci</a:t>
            </a:r>
            <a:r>
              <a:rPr lang="en-GB" b="0" i="0" dirty="0">
                <a:solidFill>
                  <a:srgbClr val="050505"/>
                </a:solidFill>
                <a:effectLst/>
                <a:latin typeface="Segoe UI Historic" panose="020B0502040204020203" pitchFamily="34" charset="0"/>
              </a:rPr>
              <a:t> C, McIntyre MA. A “quiet” crisis in healthcare: developing our capacity to hear. </a:t>
            </a:r>
            <a:r>
              <a:rPr lang="en-GB" b="0" i="0" dirty="0" err="1">
                <a:solidFill>
                  <a:srgbClr val="050505"/>
                </a:solidFill>
                <a:effectLst/>
                <a:latin typeface="Segoe UI Historic" panose="020B0502040204020203" pitchFamily="34" charset="0"/>
              </a:rPr>
              <a:t>Nurs</a:t>
            </a:r>
            <a:r>
              <a:rPr lang="en-GB" b="0" i="0" dirty="0">
                <a:solidFill>
                  <a:srgbClr val="050505"/>
                </a:solidFill>
                <a:effectLst/>
                <a:latin typeface="Segoe UI Historic" panose="020B0502040204020203" pitchFamily="34" charset="0"/>
              </a:rPr>
              <a:t>. Philos. 2001; 2: 122–130.</a:t>
            </a:r>
          </a:p>
          <a:p>
            <a:endParaRPr lang="en-GB" b="0" i="0" dirty="0">
              <a:solidFill>
                <a:srgbClr val="050505"/>
              </a:solidFill>
              <a:effectLst/>
              <a:latin typeface="Segoe UI Historic" panose="020B0502040204020203" pitchFamily="34" charset="0"/>
            </a:endParaRPr>
          </a:p>
          <a:p>
            <a:r>
              <a:rPr lang="en-GB" b="0" i="0" dirty="0" err="1">
                <a:solidFill>
                  <a:srgbClr val="050505"/>
                </a:solidFill>
                <a:effectLst/>
                <a:latin typeface="Segoe UI Historic" panose="020B0502040204020203" pitchFamily="34" charset="0"/>
              </a:rPr>
              <a:t>Dehghan-Nayeri</a:t>
            </a:r>
            <a:r>
              <a:rPr lang="en-GB" b="0" i="0" dirty="0">
                <a:solidFill>
                  <a:srgbClr val="050505"/>
                </a:solidFill>
                <a:effectLst/>
                <a:latin typeface="Segoe UI Historic" panose="020B0502040204020203" pitchFamily="34" charset="0"/>
              </a:rPr>
              <a:t> N, Nazari AA, </a:t>
            </a:r>
            <a:r>
              <a:rPr lang="en-GB" b="0" i="0" dirty="0" err="1">
                <a:solidFill>
                  <a:srgbClr val="050505"/>
                </a:solidFill>
                <a:effectLst/>
                <a:latin typeface="Segoe UI Historic" panose="020B0502040204020203" pitchFamily="34" charset="0"/>
              </a:rPr>
              <a:t>Salsali</a:t>
            </a:r>
            <a:r>
              <a:rPr lang="en-GB" b="0" i="0" dirty="0">
                <a:solidFill>
                  <a:srgbClr val="050505"/>
                </a:solidFill>
                <a:effectLst/>
                <a:latin typeface="Segoe UI Historic" panose="020B0502040204020203" pitchFamily="34" charset="0"/>
              </a:rPr>
              <a:t> M, Ahmadi F, </a:t>
            </a:r>
            <a:r>
              <a:rPr lang="en-GB" b="0" i="0" dirty="0" err="1">
                <a:solidFill>
                  <a:srgbClr val="050505"/>
                </a:solidFill>
                <a:effectLst/>
                <a:latin typeface="Segoe UI Historic" panose="020B0502040204020203" pitchFamily="34" charset="0"/>
              </a:rPr>
              <a:t>Adib-Hajbagheri</a:t>
            </a:r>
            <a:r>
              <a:rPr lang="en-GB" b="0" i="0" dirty="0">
                <a:solidFill>
                  <a:srgbClr val="050505"/>
                </a:solidFill>
                <a:effectLst/>
                <a:latin typeface="Segoe UI Historic" panose="020B0502040204020203" pitchFamily="34" charset="0"/>
              </a:rPr>
              <a:t> M. Iranian staff nurses' views of their productivity and management factors improving and impeding it: A qualitative study. </a:t>
            </a:r>
            <a:r>
              <a:rPr lang="en-GB" b="0" i="0" dirty="0" err="1">
                <a:solidFill>
                  <a:srgbClr val="050505"/>
                </a:solidFill>
                <a:effectLst/>
                <a:latin typeface="Segoe UI Historic" panose="020B0502040204020203" pitchFamily="34" charset="0"/>
              </a:rPr>
              <a:t>Nurs</a:t>
            </a:r>
            <a:r>
              <a:rPr lang="en-GB" b="0" i="0" dirty="0">
                <a:solidFill>
                  <a:srgbClr val="050505"/>
                </a:solidFill>
                <a:effectLst/>
                <a:latin typeface="Segoe UI Historic" panose="020B0502040204020203" pitchFamily="34" charset="0"/>
              </a:rPr>
              <a:t>. Health Sci. 2006; 8: 51–56.</a:t>
            </a:r>
            <a:endParaRPr lang="en-US" sz="1200" dirty="0"/>
          </a:p>
          <a:p>
            <a:endParaRPr lang="en-US" sz="1200" dirty="0"/>
          </a:p>
          <a:p>
            <a:pPr lvl="0"/>
            <a:endParaRPr lang="en-GB" sz="1200" dirty="0"/>
          </a:p>
          <a:p>
            <a:pPr lvl="0"/>
            <a:r>
              <a:rPr lang="en-GB" b="0" i="0" dirty="0">
                <a:solidFill>
                  <a:srgbClr val="050505"/>
                </a:solidFill>
                <a:effectLst/>
                <a:latin typeface="Segoe UI Historic" panose="020B0502040204020203" pitchFamily="34" charset="0"/>
              </a:rPr>
              <a:t>Haddad LM, </a:t>
            </a:r>
            <a:r>
              <a:rPr lang="en-GB" b="0" i="0" dirty="0" err="1">
                <a:solidFill>
                  <a:srgbClr val="050505"/>
                </a:solidFill>
                <a:effectLst/>
                <a:latin typeface="Segoe UI Historic" panose="020B0502040204020203" pitchFamily="34" charset="0"/>
              </a:rPr>
              <a:t>Annamaraju</a:t>
            </a:r>
            <a:r>
              <a:rPr lang="en-GB" b="0" i="0" dirty="0">
                <a:solidFill>
                  <a:srgbClr val="050505"/>
                </a:solidFill>
                <a:effectLst/>
                <a:latin typeface="Segoe UI Historic" panose="020B0502040204020203" pitchFamily="34" charset="0"/>
              </a:rPr>
              <a:t> P, Toney-Butler TJ. Nursing Shortage. [Updated 2022 Feb 22]. In: </a:t>
            </a:r>
            <a:r>
              <a:rPr lang="en-GB" b="0" i="0" dirty="0" err="1">
                <a:solidFill>
                  <a:srgbClr val="050505"/>
                </a:solidFill>
                <a:effectLst/>
                <a:latin typeface="Segoe UI Historic" panose="020B0502040204020203" pitchFamily="34" charset="0"/>
              </a:rPr>
              <a:t>StatPearls</a:t>
            </a:r>
            <a:r>
              <a:rPr lang="en-GB" b="0" i="0" dirty="0">
                <a:solidFill>
                  <a:srgbClr val="050505"/>
                </a:solidFill>
                <a:effectLst/>
                <a:latin typeface="Segoe UI Historic" panose="020B0502040204020203" pitchFamily="34" charset="0"/>
              </a:rPr>
              <a:t> [Internet]. Treasure Island (FL): </a:t>
            </a:r>
            <a:r>
              <a:rPr lang="en-GB" b="0" i="0" dirty="0" err="1">
                <a:solidFill>
                  <a:srgbClr val="050505"/>
                </a:solidFill>
                <a:effectLst/>
                <a:latin typeface="Segoe UI Historic" panose="020B0502040204020203" pitchFamily="34" charset="0"/>
              </a:rPr>
              <a:t>StatPearls</a:t>
            </a:r>
            <a:r>
              <a:rPr lang="en-GB" b="0" i="0" dirty="0">
                <a:solidFill>
                  <a:srgbClr val="050505"/>
                </a:solidFill>
                <a:effectLst/>
                <a:latin typeface="Segoe UI Historic" panose="020B0502040204020203" pitchFamily="34" charset="0"/>
              </a:rPr>
              <a:t> Publishing; 2022 Jan-.</a:t>
            </a:r>
          </a:p>
          <a:p>
            <a:pPr lvl="0"/>
            <a:endParaRPr lang="en-GB" sz="1200" b="0" i="0" dirty="0">
              <a:solidFill>
                <a:srgbClr val="050505"/>
              </a:solidFill>
              <a:effectLst/>
              <a:latin typeface="Segoe UI Historic" panose="020B0502040204020203" pitchFamily="34" charset="0"/>
            </a:endParaRPr>
          </a:p>
          <a:p>
            <a:pPr lvl="0"/>
            <a:r>
              <a:rPr lang="en-GB" b="0" i="0" dirty="0">
                <a:solidFill>
                  <a:srgbClr val="050505"/>
                </a:solidFill>
                <a:effectLst/>
                <a:latin typeface="Segoe UI Historic" panose="020B0502040204020203" pitchFamily="34" charset="0"/>
              </a:rPr>
              <a:t>IACOBUCCI, G., 2018. NHS staff shortages could reach 250 000 by 2030 without urgent action, experts warn. BMJ : British Medical Journal (Online), 363.</a:t>
            </a:r>
            <a:endParaRPr lang="en-GB" sz="1200" dirty="0"/>
          </a:p>
          <a:p>
            <a:pPr lvl="0"/>
            <a:endParaRPr lang="en-GB" sz="1200" dirty="0"/>
          </a:p>
          <a:p>
            <a:pPr lvl="0"/>
            <a:r>
              <a:rPr lang="en-GB" sz="1200" dirty="0" err="1"/>
              <a:t>Ishikawa,K</a:t>
            </a:r>
            <a:r>
              <a:rPr lang="en-GB" sz="1200" dirty="0"/>
              <a:t> (1968) Guide to quality </a:t>
            </a:r>
            <a:r>
              <a:rPr lang="en-GB" sz="1200" dirty="0" err="1"/>
              <a:t>Control,JUSE,Tokio</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fontAlgn="base"/>
            <a:r>
              <a:rPr lang="en-US" sz="1200" dirty="0" err="1"/>
              <a:t>Nyashanu</a:t>
            </a:r>
            <a:r>
              <a:rPr lang="en-US" sz="1200" dirty="0"/>
              <a:t>, M., </a:t>
            </a:r>
            <a:r>
              <a:rPr lang="en-US" sz="1200" dirty="0" err="1"/>
              <a:t>Pfende</a:t>
            </a:r>
            <a:r>
              <a:rPr lang="en-US" sz="1200" dirty="0"/>
              <a:t>, F. and </a:t>
            </a:r>
            <a:r>
              <a:rPr lang="en-US" sz="1200" dirty="0" err="1"/>
              <a:t>Ekpenyong</a:t>
            </a:r>
            <a:r>
              <a:rPr lang="en-US" sz="1200" dirty="0"/>
              <a:t>, M., 2020. Exploring the challenges faced by frontline workers in health and social care amid the COVID-19 pandemic: experiences of frontline workers in the English Midlands region, UK. </a:t>
            </a:r>
            <a:r>
              <a:rPr lang="en-US" sz="1200" i="1" dirty="0"/>
              <a:t>Journal of</a:t>
            </a:r>
          </a:p>
          <a:p>
            <a:pPr lvl="0"/>
            <a:r>
              <a:rPr lang="en-US" sz="1200" i="1" dirty="0"/>
              <a:t> Interprofessional Care</a:t>
            </a:r>
            <a:r>
              <a:rPr lang="en-US" sz="1200" dirty="0"/>
              <a:t>, </a:t>
            </a:r>
            <a:r>
              <a:rPr lang="en-US" sz="1200" i="1" dirty="0"/>
              <a:t>34</a:t>
            </a:r>
            <a:r>
              <a:rPr lang="en-US" sz="1200" dirty="0"/>
              <a:t>(5), pp.655-661.</a:t>
            </a:r>
          </a:p>
          <a:p>
            <a:pPr lvl="0"/>
            <a:endParaRPr lang="en-US" sz="5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dirty="0" err="1"/>
              <a:t>Regenold</a:t>
            </a:r>
            <a:r>
              <a:rPr lang="en-US" sz="800" dirty="0"/>
              <a:t>, N. and </a:t>
            </a:r>
            <a:r>
              <a:rPr lang="en-US" sz="800" dirty="0" err="1"/>
              <a:t>Vindrola-Padros</a:t>
            </a:r>
            <a:r>
              <a:rPr lang="en-US" sz="800" dirty="0"/>
              <a:t>, C., 2021. Gender matters: A gender analysis of healthcare workers’ experiences during the first COVID-19 pandemic peak in England. </a:t>
            </a:r>
            <a:r>
              <a:rPr lang="en-US" sz="800" i="1" dirty="0"/>
              <a:t>Social Sciences</a:t>
            </a:r>
            <a:r>
              <a:rPr lang="en-US" sz="800" dirty="0"/>
              <a:t>, </a:t>
            </a:r>
            <a:r>
              <a:rPr lang="en-US" sz="800" i="1" dirty="0"/>
              <a:t>10</a:t>
            </a:r>
            <a:r>
              <a:rPr lang="en-US" sz="800" dirty="0"/>
              <a:t>(2), p.43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dirty="0">
                <a:solidFill>
                  <a:srgbClr val="050505"/>
                </a:solidFill>
                <a:effectLst/>
                <a:latin typeface="Segoe UI Historic" panose="020B0502040204020203" pitchFamily="34" charset="0"/>
              </a:rPr>
              <a:t>RIMMER, A., 2018. Staff shortages force mental health trusts to cancel patient activities and close wards, says King's Fund. BMJ : British Medical Journal (Online), 360.</a:t>
            </a:r>
            <a:endParaRPr lang="en-US"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dirty="0"/>
              <a:t>Images</a:t>
            </a:r>
            <a:r>
              <a:rPr lang="tr-TR" sz="800" dirty="0"/>
              <a:t> 1</a:t>
            </a:r>
            <a:r>
              <a:rPr lang="en-US" sz="800" dirty="0"/>
              <a:t> : </a:t>
            </a:r>
            <a:r>
              <a:rPr lang="en-GB" sz="800" dirty="0">
                <a:hlinkClick r:id="rId3"/>
              </a:rPr>
              <a:t>https://creativecommons.org/licenses/by-nc-sa/3.0/</a:t>
            </a: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dirty="0">
                <a:solidFill>
                  <a:srgbClr val="FFFFFF"/>
                </a:solidFill>
                <a:effectLst/>
                <a:latin typeface="Segoe UI Historic" panose="020B0502040204020203" pitchFamily="34" charset="0"/>
              </a:rPr>
              <a:t>Skills for Care, The state of the adult social care sector and workforce in England, 2021 (Leeds, 2021). Available at </a:t>
            </a:r>
            <a:r>
              <a:rPr lang="en-GB" sz="1050" b="0" i="0" u="sng" dirty="0">
                <a:solidFill>
                  <a:srgbClr val="FFFFFF"/>
                </a:solidFill>
                <a:effectLst/>
                <a:latin typeface="inherit"/>
                <a:hlinkClick r:id="rId4"/>
              </a:rPr>
              <a:t>www.skillsforcare.org.uk/stateof</a:t>
            </a: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tr-TR"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tr-TR" sz="800" dirty="0"/>
              <a:t>Image 2 </a:t>
            </a:r>
            <a:r>
              <a:rPr lang="bg-BG" sz="800" dirty="0"/>
              <a:t>:</a:t>
            </a:r>
            <a:r>
              <a:rPr lang="en-GB" sz="800" dirty="0"/>
              <a:t>Skillsforcare,2020/21,skillsforcare.org.uk available from https://l.facebook.com/l.php?u=https%3A%2F%2Fwww.skillsforcare.org.uk%2Fadult-social-care-workforce-data%2FWorkforce-intelligence%2Fpublications%2FTopics%2FNurses-in-social-care.aspx%3Ffbclid%3DIwAR0yFHNJ2v3EHGQj88cmWmiNcCTh_3fqINC4bcKu3e_AVHdaHtiXb5wFzH0&amp;h=AT1EvwTCivy7GH_YqcIIKBekyqYH_8D2d2jUMqj4mI5kiep4uQD_AC5drUf1TRB8cbZ17hG45biM22Eqvx3WBtoB7ScWgRDMTkiddsDz3K73yLHWui-R-a3qDWBjnp349J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Image 3 :</a:t>
            </a:r>
            <a:r>
              <a:rPr lang="en-US" sz="1050" dirty="0">
                <a:solidFill>
                  <a:schemeClr val="tx1"/>
                </a:solidFill>
                <a:latin typeface="Candara" panose="020E0502030303020204" pitchFamily="34" charset="0"/>
              </a:rPr>
              <a:t>Sager, J. (October 5, 2016). </a:t>
            </a:r>
            <a:r>
              <a:rPr lang="en-US" sz="1050" dirty="0" err="1">
                <a:solidFill>
                  <a:schemeClr val="tx1"/>
                </a:solidFill>
                <a:latin typeface="Candara" panose="020E0502030303020204" pitchFamily="34" charset="0"/>
              </a:rPr>
              <a:t>SageFox</a:t>
            </a:r>
            <a:r>
              <a:rPr lang="en-US" sz="1050" dirty="0">
                <a:solidFill>
                  <a:schemeClr val="tx1"/>
                </a:solidFill>
                <a:latin typeface="Candara" panose="020E0502030303020204" pitchFamily="34" charset="0"/>
              </a:rPr>
              <a:t> PowerPoint. Retrieved June 2018, from </a:t>
            </a:r>
            <a:r>
              <a:rPr lang="en-US" sz="1050" dirty="0">
                <a:solidFill>
                  <a:schemeClr val="tx1"/>
                </a:solidFill>
                <a:latin typeface="Candara" panose="020E0502030303020204" pitchFamily="34" charset="0"/>
                <a:hlinkClick r:id="rId5"/>
              </a:rPr>
              <a:t>http://powerpoint.sage-fox.com/</a:t>
            </a:r>
            <a:endParaRPr lang="en-US" sz="1050" dirty="0">
              <a:solidFill>
                <a:schemeClr val="tx1"/>
              </a:solidFill>
              <a:latin typeface="Candara" panose="020E05020303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50" dirty="0">
                <a:solidFill>
                  <a:schemeClr val="tx1"/>
                </a:solidFill>
                <a:latin typeface="Candara" panose="020E0502030303020204" pitchFamily="34" charset="0"/>
              </a:rPr>
              <a:t>Image 4:</a:t>
            </a:r>
            <a:r>
              <a:rPr lang="en-GB" sz="1400" dirty="0">
                <a:hlinkClick r:id="rId3"/>
              </a:rPr>
              <a:t>Creative Commons — Attribution-</a:t>
            </a:r>
            <a:r>
              <a:rPr lang="en-GB" sz="1400" dirty="0" err="1">
                <a:hlinkClick r:id="rId3"/>
              </a:rPr>
              <a:t>NonCommercial</a:t>
            </a:r>
            <a:r>
              <a:rPr lang="en-GB" sz="1400" dirty="0">
                <a:hlinkClick r:id="rId3"/>
              </a:rPr>
              <a:t>-</a:t>
            </a:r>
            <a:r>
              <a:rPr lang="en-GB" sz="1400" dirty="0" err="1">
                <a:hlinkClick r:id="rId3"/>
              </a:rPr>
              <a:t>ShareAlike</a:t>
            </a:r>
            <a:r>
              <a:rPr lang="en-GB" sz="1400" dirty="0">
                <a:hlinkClick r:id="rId3"/>
              </a:rPr>
              <a:t> 3.0 </a:t>
            </a:r>
            <a:r>
              <a:rPr lang="en-GB" sz="1400" dirty="0" err="1">
                <a:hlinkClick r:id="rId3"/>
              </a:rPr>
              <a:t>Unported</a:t>
            </a:r>
            <a:r>
              <a:rPr lang="en-GB" sz="1400" dirty="0">
                <a:hlinkClick r:id="rId3"/>
              </a:rPr>
              <a:t> — CC BY-NC-SA 3.0</a:t>
            </a:r>
            <a:endParaRPr lang="en-US" sz="1050" dirty="0">
              <a:solidFill>
                <a:schemeClr val="tx1"/>
              </a:solidFill>
              <a:latin typeface="Candara" panose="020E05020303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p>
          <a:p>
            <a:pPr lvl="0"/>
            <a:endParaRPr lang="en-GB" sz="1050" dirty="0"/>
          </a:p>
          <a:p>
            <a:pPr lvl="0"/>
            <a:r>
              <a:rPr lang="en-GB" sz="105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5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 dirty="0"/>
          </a:p>
          <a:p>
            <a:pPr lvl="0"/>
            <a:endParaRPr lang="en-US" sz="500" dirty="0"/>
          </a:p>
          <a:p>
            <a:pPr lvl="0"/>
            <a:endParaRPr lang="en-US" sz="500" dirty="0"/>
          </a:p>
          <a:p>
            <a:endParaRPr lang="en-US" sz="1200" dirty="0"/>
          </a:p>
          <a:p>
            <a:endParaRPr lang="en-US" dirty="0"/>
          </a:p>
        </p:txBody>
      </p:sp>
      <p:sp>
        <p:nvSpPr>
          <p:cNvPr id="4" name="Slide Number Placeholder 3"/>
          <p:cNvSpPr>
            <a:spLocks noGrp="1"/>
          </p:cNvSpPr>
          <p:nvPr>
            <p:ph type="sldNum" sz="quarter" idx="10"/>
          </p:nvPr>
        </p:nvSpPr>
        <p:spPr/>
        <p:txBody>
          <a:bodyPr/>
          <a:lstStyle/>
          <a:p>
            <a:fld id="{9F70FB02-D702-49C0-8ED2-F564E7920C04}" type="slidenum">
              <a:rPr lang="en-US" smtClean="0"/>
              <a:t>10</a:t>
            </a:fld>
            <a:endParaRPr lang="en-US"/>
          </a:p>
        </p:txBody>
      </p:sp>
    </p:spTree>
    <p:extLst>
      <p:ext uri="{BB962C8B-B14F-4D97-AF65-F5344CB8AC3E}">
        <p14:creationId xmlns:p14="http://schemas.microsoft.com/office/powerpoint/2010/main" val="1399547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45648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3816607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3464883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C192AB-5067-4077-B397-7E54CC796176}"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2988673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C192AB-5067-4077-B397-7E54CC796176}" type="datetimeFigureOut">
              <a:rPr lang="en-US" smtClean="0"/>
              <a:t>7/9/2022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1336823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C192AB-5067-4077-B397-7E54CC796176}" type="datetimeFigureOut">
              <a:rPr lang="en-US" smtClean="0"/>
              <a:t>7/9/2022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3908222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C192AB-5067-4077-B397-7E54CC796176}" type="datetimeFigureOut">
              <a:rPr lang="en-US" smtClean="0"/>
              <a:t>7/9/2022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1218382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C192AB-5067-4077-B397-7E54CC796176}"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2279538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C192AB-5067-4077-B397-7E54CC796176}"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280552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C192AB-5067-4077-B397-7E54CC796176}"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4005091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3964870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7011218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406572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1608270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1440817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2156761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3445549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CC192AB-5067-4077-B397-7E54CC796176}" type="datetimeFigureOut">
              <a:rPr lang="en-US" smtClean="0"/>
              <a:t>7/9/2022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DD4D3CF-4E58-4AFA-ABC4-AC9E819660F0}" type="slidenum">
              <a:rPr lang="en-US" smtClean="0"/>
              <a:t>‹#›</a:t>
            </a:fld>
            <a:endParaRPr lang="en-US"/>
          </a:p>
        </p:txBody>
      </p:sp>
    </p:spTree>
    <p:extLst>
      <p:ext uri="{BB962C8B-B14F-4D97-AF65-F5344CB8AC3E}">
        <p14:creationId xmlns:p14="http://schemas.microsoft.com/office/powerpoint/2010/main" val="2316853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youthvoices.live/universal-healthcare-how-the-us-compares/" TargetMode="Externa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5.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microsoft.com/office/2007/relationships/hdphoto" Target="../media/hdphoto3.wdp"/><Relationship Id="rId5" Type="http://schemas.openxmlformats.org/officeDocument/2006/relationships/image" Target="../media/image7.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hyperlink" Target="https://www.peoplemattersglobal.com/article/employee-relations/the-high-performance-organizational-framework-and-how-to-implement-it-23563"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9.png"/><Relationship Id="rId4" Type="http://schemas.microsoft.com/office/2007/relationships/hdphoto" Target="../media/hdphoto4.wdp"/></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powerpoint.sage-fox.com/" TargetMode="External"/><Relationship Id="rId5" Type="http://schemas.openxmlformats.org/officeDocument/2006/relationships/hyperlink" Target="http://www.skillsforcare.org.uk/stateof?fbclid=IwAR0ZAetUTNYJ28SPJvTSwgmRy4KD53gtAS24v8LokxNC8gwYWbYHfQCrX5c" TargetMode="Externa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4" name="Group 23">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5"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6"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7"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8"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9"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0"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4850405" y="1396180"/>
            <a:ext cx="6698127" cy="3842570"/>
          </a:xfrm>
        </p:spPr>
        <p:txBody>
          <a:bodyPr anchor="ctr">
            <a:normAutofit/>
          </a:bodyPr>
          <a:lstStyle/>
          <a:p>
            <a:pPr algn="l"/>
            <a:r>
              <a:rPr lang="en-US" sz="5400" b="1" dirty="0">
                <a:solidFill>
                  <a:schemeClr val="accent1">
                    <a:lumMod val="60000"/>
                    <a:lumOff val="40000"/>
                  </a:schemeClr>
                </a:solidFill>
                <a:latin typeface="Arial" panose="020B0604020202020204" pitchFamily="34" charset="0"/>
                <a:cs typeface="Arial" panose="020B0604020202020204" pitchFamily="34" charset="0"/>
              </a:rPr>
              <a:t>Staff shortage </a:t>
            </a:r>
            <a:br>
              <a:rPr lang="en-US" sz="5400" b="1" dirty="0">
                <a:solidFill>
                  <a:schemeClr val="accent1">
                    <a:lumMod val="60000"/>
                    <a:lumOff val="40000"/>
                  </a:schemeClr>
                </a:solidFill>
                <a:latin typeface="Arial" panose="020B0604020202020204" pitchFamily="34" charset="0"/>
                <a:cs typeface="Arial" panose="020B0604020202020204" pitchFamily="34" charset="0"/>
              </a:rPr>
            </a:br>
            <a:r>
              <a:rPr lang="en-US" sz="5400" b="1" dirty="0">
                <a:solidFill>
                  <a:schemeClr val="accent1">
                    <a:lumMod val="60000"/>
                    <a:lumOff val="40000"/>
                  </a:schemeClr>
                </a:solidFill>
                <a:latin typeface="Arial" panose="020B0604020202020204" pitchFamily="34" charset="0"/>
                <a:cs typeface="Arial" panose="020B0604020202020204" pitchFamily="34" charset="0"/>
              </a:rPr>
              <a:t>  </a:t>
            </a:r>
            <a:r>
              <a:rPr lang="en-US" sz="3600" b="1" dirty="0">
                <a:solidFill>
                  <a:schemeClr val="accent1">
                    <a:lumMod val="60000"/>
                    <a:lumOff val="40000"/>
                  </a:schemeClr>
                </a:solidFill>
                <a:latin typeface="Arial" panose="020B0604020202020204" pitchFamily="34" charset="0"/>
                <a:cs typeface="Arial" panose="020B0604020202020204" pitchFamily="34" charset="0"/>
              </a:rPr>
              <a:t>in Proper care, UK </a:t>
            </a:r>
            <a:endParaRPr lang="en-US" sz="3600" dirty="0">
              <a:solidFill>
                <a:schemeClr val="accent1">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254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 name="Group 10">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Заглавие 1">
            <a:extLst>
              <a:ext uri="{FF2B5EF4-FFF2-40B4-BE49-F238E27FC236}">
                <a16:creationId xmlns:a16="http://schemas.microsoft.com/office/drawing/2014/main" id="{40A91925-7584-994A-2FF6-5CBB89B3F018}"/>
              </a:ext>
            </a:extLst>
          </p:cNvPr>
          <p:cNvSpPr>
            <a:spLocks noGrp="1"/>
          </p:cNvSpPr>
          <p:nvPr>
            <p:ph type="ctrTitle"/>
          </p:nvPr>
        </p:nvSpPr>
        <p:spPr>
          <a:xfrm>
            <a:off x="5024036" y="2443102"/>
            <a:ext cx="6698127" cy="3842570"/>
          </a:xfrm>
        </p:spPr>
        <p:txBody>
          <a:bodyPr anchor="ctr">
            <a:normAutofit/>
          </a:bodyPr>
          <a:lstStyle/>
          <a:p>
            <a:pPr algn="l">
              <a:lnSpc>
                <a:spcPct val="90000"/>
              </a:lnSpc>
            </a:pPr>
            <a:r>
              <a:rPr lang="en-GB" sz="1800" dirty="0"/>
              <a:t>Student name: Sevdalina Velinova</a:t>
            </a:r>
            <a:br>
              <a:rPr lang="en-GB" sz="1800" dirty="0"/>
            </a:br>
            <a:r>
              <a:rPr lang="en-GB" sz="1800" dirty="0"/>
              <a:t>Student ID : 2017540</a:t>
            </a:r>
            <a:br>
              <a:rPr lang="en-GB" sz="1800" dirty="0"/>
            </a:br>
            <a:r>
              <a:rPr lang="en-GB" sz="1800" dirty="0"/>
              <a:t>Assignment title: Problem solving and decision making</a:t>
            </a:r>
            <a:br>
              <a:rPr lang="en-GB" sz="1800" dirty="0"/>
            </a:br>
            <a:r>
              <a:rPr lang="en-GB" sz="1800" dirty="0"/>
              <a:t>Module code: BMSW4004</a:t>
            </a:r>
            <a:br>
              <a:rPr lang="en-GB" sz="1800" dirty="0"/>
            </a:br>
            <a:r>
              <a:rPr lang="en-GB" sz="1800" dirty="0"/>
              <a:t>Lecture name: Charles  Nimoh</a:t>
            </a:r>
          </a:p>
        </p:txBody>
      </p:sp>
    </p:spTree>
    <p:extLst>
      <p:ext uri="{BB962C8B-B14F-4D97-AF65-F5344CB8AC3E}">
        <p14:creationId xmlns:p14="http://schemas.microsoft.com/office/powerpoint/2010/main" val="3839813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84311" y="463826"/>
            <a:ext cx="10018713" cy="384313"/>
          </a:xfrm>
        </p:spPr>
        <p:txBody>
          <a:bodyPr>
            <a:normAutofit fontScale="90000"/>
          </a:bodyPr>
          <a:lstStyle/>
          <a:p>
            <a:r>
              <a:rPr lang="en-US" b="1" dirty="0">
                <a:solidFill>
                  <a:schemeClr val="accent1">
                    <a:lumMod val="75000"/>
                  </a:schemeClr>
                </a:solidFill>
              </a:rPr>
              <a:t>Introduction </a:t>
            </a:r>
            <a:br>
              <a:rPr lang="en-US" dirty="0"/>
            </a:br>
            <a:endParaRPr lang="en-US" dirty="0"/>
          </a:p>
        </p:txBody>
      </p:sp>
      <p:pic>
        <p:nvPicPr>
          <p:cNvPr id="11" name="Картина 10">
            <a:extLst>
              <a:ext uri="{FF2B5EF4-FFF2-40B4-BE49-F238E27FC236}">
                <a16:creationId xmlns:a16="http://schemas.microsoft.com/office/drawing/2014/main" id="{7F9A76D2-A943-5009-E6D6-1C93A5408BE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84311" y="1643270"/>
            <a:ext cx="3959211" cy="371060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p:cNvSpPr>
            <a:spLocks noGrp="1"/>
          </p:cNvSpPr>
          <p:nvPr>
            <p:ph idx="1"/>
          </p:nvPr>
        </p:nvSpPr>
        <p:spPr>
          <a:xfrm>
            <a:off x="6254876" y="1046922"/>
            <a:ext cx="5486687" cy="6811619"/>
          </a:xfrm>
        </p:spPr>
        <p:txBody>
          <a:bodyPr anchor="t">
            <a:normAutofit/>
          </a:bodyPr>
          <a:lstStyle/>
          <a:p>
            <a:pPr>
              <a:lnSpc>
                <a:spcPct val="90000"/>
              </a:lnSpc>
            </a:pPr>
            <a:endParaRPr lang="en-US" sz="1800" dirty="0">
              <a:latin typeface="Arial" panose="020B0604020202020204" pitchFamily="34" charset="0"/>
              <a:cs typeface="Arial" panose="020B0604020202020204" pitchFamily="34" charset="0"/>
            </a:endParaRPr>
          </a:p>
          <a:p>
            <a:pPr>
              <a:lnSpc>
                <a:spcPct val="90000"/>
              </a:lnSpc>
            </a:pPr>
            <a:r>
              <a:rPr lang="en-US" dirty="0">
                <a:latin typeface="Arial" panose="020B0604020202020204" pitchFamily="34" charset="0"/>
                <a:cs typeface="Arial" panose="020B0604020202020204" pitchFamily="34" charset="0"/>
              </a:rPr>
              <a:t>Many NHS hospitals</a:t>
            </a:r>
            <a:r>
              <a:rPr lang="tr-TR" dirty="0">
                <a:latin typeface="Arial" panose="020B0604020202020204" pitchFamily="34" charset="0"/>
                <a:cs typeface="Arial" panose="020B0604020202020204" pitchFamily="34" charset="0"/>
              </a:rPr>
              <a:t> and mental health provıders are currently reportıng a staff shortage</a:t>
            </a:r>
            <a:r>
              <a:rPr lang="en-US" dirty="0">
                <a:latin typeface="Arial" panose="020B0604020202020204" pitchFamily="34" charset="0"/>
                <a:cs typeface="Arial" panose="020B0604020202020204" pitchFamily="34" charset="0"/>
              </a:rPr>
              <a:t> </a:t>
            </a:r>
          </a:p>
          <a:p>
            <a:pPr>
              <a:lnSpc>
                <a:spcPct val="90000"/>
              </a:lnSpc>
            </a:pPr>
            <a:r>
              <a:rPr lang="tr-TR" dirty="0">
                <a:latin typeface="Arial" panose="020B0604020202020204" pitchFamily="34" charset="0"/>
                <a:cs typeface="Arial" panose="020B0604020202020204" pitchFamily="34" charset="0"/>
              </a:rPr>
              <a:t>E</a:t>
            </a:r>
            <a:r>
              <a:rPr lang="en-GB" dirty="0">
                <a:latin typeface="Arial" panose="020B0604020202020204" pitchFamily="34" charset="0"/>
                <a:cs typeface="Arial" panose="020B0604020202020204" pitchFamily="34" charset="0"/>
              </a:rPr>
              <a:t>s</a:t>
            </a:r>
            <a:r>
              <a:rPr lang="tr-TR" dirty="0">
                <a:latin typeface="Arial" panose="020B0604020202020204" pitchFamily="34" charset="0"/>
                <a:cs typeface="Arial" panose="020B0604020202020204" pitchFamily="34" charset="0"/>
              </a:rPr>
              <a:t>pec</a:t>
            </a:r>
            <a:r>
              <a:rPr lang="en-GB" dirty="0">
                <a:latin typeface="Arial" panose="020B0604020202020204" pitchFamily="34" charset="0"/>
                <a:cs typeface="Arial" panose="020B0604020202020204" pitchFamily="34" charset="0"/>
              </a:rPr>
              <a:t>a</a:t>
            </a:r>
            <a:r>
              <a:rPr lang="tr-TR" dirty="0">
                <a:latin typeface="Arial" panose="020B0604020202020204" pitchFamily="34" charset="0"/>
                <a:cs typeface="Arial" panose="020B0604020202020204" pitchFamily="34" charset="0"/>
              </a:rPr>
              <a:t>lly affected</a:t>
            </a:r>
            <a:r>
              <a:rPr lang="en-GB" dirty="0">
                <a:latin typeface="Arial" panose="020B0604020202020204" pitchFamily="34" charset="0"/>
                <a:cs typeface="Arial" panose="020B0604020202020204" pitchFamily="34" charset="0"/>
              </a:rPr>
              <a:t> are</a:t>
            </a:r>
            <a:r>
              <a:rPr lang="tr-TR" dirty="0">
                <a:latin typeface="Arial" panose="020B0604020202020204" pitchFamily="34" charset="0"/>
                <a:cs typeface="Arial" panose="020B0604020202020204" pitchFamily="34" charset="0"/>
              </a:rPr>
              <a:t> some key groups</a:t>
            </a:r>
            <a:r>
              <a:rPr lang="bg-BG"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allied health professions and nurses</a:t>
            </a:r>
          </a:p>
          <a:p>
            <a:pPr>
              <a:lnSpc>
                <a:spcPct val="90000"/>
              </a:lnSpc>
            </a:pPr>
            <a:r>
              <a:rPr lang="en-GB" dirty="0">
                <a:latin typeface="Arial" panose="020B0604020202020204" pitchFamily="34" charset="0"/>
                <a:cs typeface="Arial" panose="020B0604020202020204" pitchFamily="34" charset="0"/>
              </a:rPr>
              <a:t>The adults social care sector is also under pressure and facing the same issues as the NHS.</a:t>
            </a:r>
          </a:p>
          <a:p>
            <a:pPr>
              <a:lnSpc>
                <a:spcPct val="90000"/>
              </a:lnSpc>
            </a:pPr>
            <a:r>
              <a:rPr lang="en-US" dirty="0">
                <a:latin typeface="Arial" panose="020B0604020202020204" pitchFamily="34" charset="0"/>
                <a:cs typeface="Arial" panose="020B0604020202020204" pitchFamily="34" charset="0"/>
              </a:rPr>
              <a:t>Workforce challenges are currently the biggest threat in adult care provider, Proper care home </a:t>
            </a:r>
          </a:p>
          <a:p>
            <a:pPr>
              <a:lnSpc>
                <a:spcPct val="90000"/>
              </a:lnSpc>
            </a:pPr>
            <a:endParaRPr lang="en-GB" dirty="0">
              <a:latin typeface="Arial" panose="020B0604020202020204" pitchFamily="34" charset="0"/>
              <a:cs typeface="Arial" panose="020B0604020202020204" pitchFamily="34" charset="0"/>
            </a:endParaRPr>
          </a:p>
          <a:p>
            <a:pPr marL="0" indent="0">
              <a:lnSpc>
                <a:spcPct val="90000"/>
              </a:lnSpc>
              <a:buNone/>
            </a:pPr>
            <a:endParaRPr lang="en-US" sz="1300" dirty="0"/>
          </a:p>
        </p:txBody>
      </p:sp>
      <p:sp>
        <p:nvSpPr>
          <p:cNvPr id="19" name="Текстово поле 18">
            <a:extLst>
              <a:ext uri="{FF2B5EF4-FFF2-40B4-BE49-F238E27FC236}">
                <a16:creationId xmlns:a16="http://schemas.microsoft.com/office/drawing/2014/main" id="{0332BC7D-11F2-5B7C-7A18-E2E10701DFA5}"/>
              </a:ext>
            </a:extLst>
          </p:cNvPr>
          <p:cNvSpPr txBox="1"/>
          <p:nvPr/>
        </p:nvSpPr>
        <p:spPr>
          <a:xfrm>
            <a:off x="3321935" y="5551847"/>
            <a:ext cx="2289432" cy="276999"/>
          </a:xfrm>
          <a:prstGeom prst="rect">
            <a:avLst/>
          </a:prstGeom>
          <a:solidFill>
            <a:srgbClr val="000000"/>
          </a:solidFill>
        </p:spPr>
        <p:txBody>
          <a:bodyPr wrap="square" rtlCol="0">
            <a:spAutoFit/>
          </a:bodyPr>
          <a:lstStyle/>
          <a:p>
            <a:pPr algn="r">
              <a:spcAft>
                <a:spcPts val="600"/>
              </a:spcAft>
            </a:pPr>
            <a:r>
              <a:rPr lang="en-GB" sz="1200">
                <a:solidFill>
                  <a:srgbClr val="FFFFFF"/>
                </a:solidFill>
              </a:rPr>
              <a:t>creativecommons.org</a:t>
            </a:r>
            <a:endParaRPr lang="en-GB" sz="1200" dirty="0">
              <a:solidFill>
                <a:srgbClr val="FFFFFF"/>
              </a:solidFill>
            </a:endParaRPr>
          </a:p>
        </p:txBody>
      </p:sp>
    </p:spTree>
    <p:extLst>
      <p:ext uri="{BB962C8B-B14F-4D97-AF65-F5344CB8AC3E}">
        <p14:creationId xmlns:p14="http://schemas.microsoft.com/office/powerpoint/2010/main" val="637815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64972" y="0"/>
            <a:ext cx="8335550" cy="1504335"/>
          </a:xfrm>
        </p:spPr>
        <p:txBody>
          <a:bodyPr>
            <a:normAutofit/>
          </a:bodyPr>
          <a:lstStyle/>
          <a:p>
            <a:r>
              <a:rPr lang="en-US" sz="3600" b="1" dirty="0">
                <a:solidFill>
                  <a:schemeClr val="accent1">
                    <a:lumMod val="75000"/>
                  </a:schemeClr>
                </a:solidFill>
              </a:rPr>
              <a:t>Nature ,scope and impact of the problem </a:t>
            </a:r>
            <a:br>
              <a:rPr lang="en-US" sz="2400" dirty="0"/>
            </a:br>
            <a:endParaRPr lang="en-US" sz="2400" dirty="0"/>
          </a:p>
        </p:txBody>
      </p:sp>
      <p:sp>
        <p:nvSpPr>
          <p:cNvPr id="3" name="Content Placeholder 2"/>
          <p:cNvSpPr>
            <a:spLocks noGrp="1"/>
          </p:cNvSpPr>
          <p:nvPr>
            <p:ph idx="1"/>
          </p:nvPr>
        </p:nvSpPr>
        <p:spPr>
          <a:xfrm>
            <a:off x="1484310" y="887897"/>
            <a:ext cx="5592351" cy="5526156"/>
          </a:xfrm>
        </p:spPr>
        <p:txBody>
          <a:bodyPr anchor="t">
            <a:normAutofit/>
          </a:bodyPr>
          <a:lstStyle/>
          <a:p>
            <a:pPr marL="0" indent="0">
              <a:buNone/>
            </a:pPr>
            <a:r>
              <a:rPr lang="en-GB" dirty="0">
                <a:latin typeface="Arial" panose="020B0604020202020204" pitchFamily="34" charset="0"/>
                <a:cs typeface="Arial" panose="020B0604020202020204" pitchFamily="34" charset="0"/>
              </a:rPr>
              <a:t>The nursing shortage is major long-time problem and affect every aspect of health care delivery</a:t>
            </a:r>
          </a:p>
          <a:p>
            <a:pPr marL="0" indent="0">
              <a:buNone/>
            </a:pPr>
            <a:endParaRPr lang="en-GB"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There is an urgent need to increase the number of people working in residential care.</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Proper care home </a:t>
            </a:r>
            <a:r>
              <a:rPr lang="en-GB" dirty="0">
                <a:latin typeface="Arial" panose="020B0604020202020204" pitchFamily="34" charset="0"/>
                <a:cs typeface="Arial" panose="020B0604020202020204" pitchFamily="34" charset="0"/>
              </a:rPr>
              <a:t> have thoroughly understood  the causes of the problem (staff shortage) and management needs to know all solutions to solve this complex problem.</a:t>
            </a:r>
          </a:p>
          <a:p>
            <a:pPr marL="0" indent="0">
              <a:buNone/>
            </a:pPr>
            <a:endParaRPr lang="en-US" sz="1500" dirty="0"/>
          </a:p>
        </p:txBody>
      </p:sp>
      <p:pic>
        <p:nvPicPr>
          <p:cNvPr id="8" name="Картина 7">
            <a:extLst>
              <a:ext uri="{FF2B5EF4-FFF2-40B4-BE49-F238E27FC236}">
                <a16:creationId xmlns:a16="http://schemas.microsoft.com/office/drawing/2014/main" id="{73476F5C-C367-9D82-4089-DA01071E47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87477" y="1364974"/>
            <a:ext cx="4704523" cy="4134678"/>
          </a:xfrm>
          <a:prstGeom prst="rect">
            <a:avLst/>
          </a:prstGeom>
        </p:spPr>
      </p:pic>
      <p:graphicFrame>
        <p:nvGraphicFramePr>
          <p:cNvPr id="9" name="Таблица 9">
            <a:extLst>
              <a:ext uri="{FF2B5EF4-FFF2-40B4-BE49-F238E27FC236}">
                <a16:creationId xmlns:a16="http://schemas.microsoft.com/office/drawing/2014/main" id="{C135878D-E047-C54B-EEBD-9833D70323B8}"/>
              </a:ext>
            </a:extLst>
          </p:cNvPr>
          <p:cNvGraphicFramePr>
            <a:graphicFrameLocks noGrp="1"/>
          </p:cNvGraphicFramePr>
          <p:nvPr>
            <p:extLst>
              <p:ext uri="{D42A27DB-BD31-4B8C-83A1-F6EECF244321}">
                <p14:modId xmlns:p14="http://schemas.microsoft.com/office/powerpoint/2010/main" val="3861528742"/>
              </p:ext>
            </p:extLst>
          </p:nvPr>
        </p:nvGraphicFramePr>
        <p:xfrm>
          <a:off x="9541565" y="5499652"/>
          <a:ext cx="2345635" cy="365760"/>
        </p:xfrm>
        <a:graphic>
          <a:graphicData uri="http://schemas.openxmlformats.org/drawingml/2006/table">
            <a:tbl>
              <a:tblPr firstRow="1" bandRow="1">
                <a:tableStyleId>{2D5ABB26-0587-4C30-8999-92F81FD0307C}</a:tableStyleId>
              </a:tblPr>
              <a:tblGrid>
                <a:gridCol w="2345635">
                  <a:extLst>
                    <a:ext uri="{9D8B030D-6E8A-4147-A177-3AD203B41FA5}">
                      <a16:colId xmlns:a16="http://schemas.microsoft.com/office/drawing/2014/main" val="3001831041"/>
                    </a:ext>
                  </a:extLst>
                </a:gridCol>
              </a:tblGrid>
              <a:tr h="291548">
                <a:tc>
                  <a:txBody>
                    <a:bodyPr/>
                    <a:lstStyle/>
                    <a:p>
                      <a:r>
                        <a:rPr lang="en-GB" dirty="0">
                          <a:solidFill>
                            <a:schemeClr val="accent1">
                              <a:lumMod val="75000"/>
                            </a:schemeClr>
                          </a:solidFill>
                        </a:rPr>
                        <a:t>Skillsforcare.org.uk</a:t>
                      </a:r>
                    </a:p>
                  </a:txBody>
                  <a:tcPr/>
                </a:tc>
                <a:extLst>
                  <a:ext uri="{0D108BD9-81ED-4DB2-BD59-A6C34878D82A}">
                    <a16:rowId xmlns:a16="http://schemas.microsoft.com/office/drawing/2014/main" val="3336316763"/>
                  </a:ext>
                </a:extLst>
              </a:tr>
            </a:tbl>
          </a:graphicData>
        </a:graphic>
      </p:graphicFrame>
    </p:spTree>
    <p:extLst>
      <p:ext uri="{BB962C8B-B14F-4D97-AF65-F5344CB8AC3E}">
        <p14:creationId xmlns:p14="http://schemas.microsoft.com/office/powerpoint/2010/main" val="4117181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ext uri="{BEBA8EAE-BF5A-486C-A8C5-ECC9F3942E4B}">
                <a14:imgProps xmlns:a14="http://schemas.microsoft.com/office/drawing/2010/main">
                  <a14:imgLayer r:embed="rId4">
                    <a14:imgEffect>
                      <a14:sharpenSoften amount="50000"/>
                    </a14:imgEffect>
                  </a14:imgLayer>
                </a14:imgProps>
              </a:ext>
            </a:extLst>
          </a:blip>
          <a:stretch/>
        </a:blipFill>
        <a:effectLst/>
      </p:bgPr>
    </p:bg>
    <p:spTree>
      <p:nvGrpSpPr>
        <p:cNvPr id="1" name=""/>
        <p:cNvGrpSpPr/>
        <p:nvPr/>
      </p:nvGrpSpPr>
      <p:grpSpPr>
        <a:xfrm>
          <a:off x="0" y="0"/>
          <a:ext cx="0" cy="0"/>
          <a:chOff x="0" y="0"/>
          <a:chExt cx="0" cy="0"/>
        </a:xfrm>
      </p:grpSpPr>
      <p:grpSp>
        <p:nvGrpSpPr>
          <p:cNvPr id="28" name="Group 8">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2" name="Freeform: Shape 16">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Картина 3">
            <a:extLst>
              <a:ext uri="{FF2B5EF4-FFF2-40B4-BE49-F238E27FC236}">
                <a16:creationId xmlns:a16="http://schemas.microsoft.com/office/drawing/2014/main" id="{567DCF34-AD87-6CFA-06F8-2FC696219A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74800" y="106017"/>
            <a:ext cx="10466388" cy="6430249"/>
          </a:xfrm>
          <a:prstGeom prst="rect">
            <a:avLst/>
          </a:prstGeom>
          <a:effectLst>
            <a:softEdge rad="317500"/>
          </a:effectLst>
        </p:spPr>
      </p:pic>
    </p:spTree>
    <p:extLst>
      <p:ext uri="{BB962C8B-B14F-4D97-AF65-F5344CB8AC3E}">
        <p14:creationId xmlns:p14="http://schemas.microsoft.com/office/powerpoint/2010/main" val="2826832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57599" y="-86140"/>
            <a:ext cx="5685183" cy="980661"/>
          </a:xfrm>
        </p:spPr>
        <p:txBody>
          <a:bodyPr>
            <a:normAutofit fontScale="90000"/>
          </a:bodyPr>
          <a:lstStyle/>
          <a:p>
            <a:r>
              <a:rPr lang="en-US" sz="3600" b="1" dirty="0">
                <a:solidFill>
                  <a:schemeClr val="accent1">
                    <a:lumMod val="75000"/>
                  </a:schemeClr>
                </a:solidFill>
              </a:rPr>
              <a:t>Fishbone diagram </a:t>
            </a:r>
            <a:br>
              <a:rPr lang="en-US" sz="2400" dirty="0"/>
            </a:br>
            <a:endParaRPr lang="en-US" sz="2400" dirty="0"/>
          </a:p>
        </p:txBody>
      </p:sp>
      <p:graphicFrame>
        <p:nvGraphicFramePr>
          <p:cNvPr id="7" name="Таблица 7">
            <a:extLst>
              <a:ext uri="{FF2B5EF4-FFF2-40B4-BE49-F238E27FC236}">
                <a16:creationId xmlns:a16="http://schemas.microsoft.com/office/drawing/2014/main" id="{D2A55FF0-1003-E9CB-8D52-9E8A7EC04542}"/>
              </a:ext>
            </a:extLst>
          </p:cNvPr>
          <p:cNvGraphicFramePr>
            <a:graphicFrameLocks noGrp="1"/>
          </p:cNvGraphicFramePr>
          <p:nvPr>
            <p:extLst>
              <p:ext uri="{D42A27DB-BD31-4B8C-83A1-F6EECF244321}">
                <p14:modId xmlns:p14="http://schemas.microsoft.com/office/powerpoint/2010/main" val="1372061449"/>
              </p:ext>
            </p:extLst>
          </p:nvPr>
        </p:nvGraphicFramePr>
        <p:xfrm>
          <a:off x="2031999" y="6453808"/>
          <a:ext cx="1625599" cy="365760"/>
        </p:xfrm>
        <a:graphic>
          <a:graphicData uri="http://schemas.openxmlformats.org/drawingml/2006/table">
            <a:tbl>
              <a:tblPr firstRow="1" bandRow="1">
                <a:tableStyleId>{5C22544A-7EE6-4342-B048-85BDC9FD1C3A}</a:tableStyleId>
              </a:tblPr>
              <a:tblGrid>
                <a:gridCol w="1625599">
                  <a:extLst>
                    <a:ext uri="{9D8B030D-6E8A-4147-A177-3AD203B41FA5}">
                      <a16:colId xmlns:a16="http://schemas.microsoft.com/office/drawing/2014/main" val="2150623094"/>
                    </a:ext>
                  </a:extLst>
                </a:gridCol>
              </a:tblGrid>
              <a:tr h="299498">
                <a:tc>
                  <a:txBody>
                    <a:bodyPr/>
                    <a:lstStyle/>
                    <a:p>
                      <a:r>
                        <a:rPr lang="en-GB" dirty="0"/>
                        <a:t>slidesgo.com</a:t>
                      </a:r>
                    </a:p>
                  </a:txBody>
                  <a:tcPr/>
                </a:tc>
                <a:extLst>
                  <a:ext uri="{0D108BD9-81ED-4DB2-BD59-A6C34878D82A}">
                    <a16:rowId xmlns:a16="http://schemas.microsoft.com/office/drawing/2014/main" val="468393048"/>
                  </a:ext>
                </a:extLst>
              </a:tr>
            </a:tbl>
          </a:graphicData>
        </a:graphic>
      </p:graphicFrame>
      <p:pic>
        <p:nvPicPr>
          <p:cNvPr id="6" name="Картина 5">
            <a:extLst>
              <a:ext uri="{FF2B5EF4-FFF2-40B4-BE49-F238E27FC236}">
                <a16:creationId xmlns:a16="http://schemas.microsoft.com/office/drawing/2014/main" id="{7FCCB4DD-CEFB-4FD7-E791-1ED49E7211A6}"/>
              </a:ext>
            </a:extLst>
          </p:cNvPr>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2764" t="11972" r="-1"/>
          <a:stretch/>
        </p:blipFill>
        <p:spPr>
          <a:xfrm>
            <a:off x="2032000" y="596346"/>
            <a:ext cx="9634330" cy="5764697"/>
          </a:xfrm>
          <a:prstGeom prst="rect">
            <a:avLst/>
          </a:prstGeom>
          <a:effectLst>
            <a:softEdge rad="127000"/>
          </a:effectLst>
        </p:spPr>
      </p:pic>
    </p:spTree>
    <p:extLst>
      <p:ext uri="{BB962C8B-B14F-4D97-AF65-F5344CB8AC3E}">
        <p14:creationId xmlns:p14="http://schemas.microsoft.com/office/powerpoint/2010/main" val="671042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ext uri="{BEBA8EAE-BF5A-486C-A8C5-ECC9F3942E4B}">
                <a14:imgProps xmlns:a14="http://schemas.microsoft.com/office/drawing/2010/main">
                  <a14:imgLayer r:embed="rId4">
                    <a14:imgEffect>
                      <a14:sharpenSoften amount="50000"/>
                    </a14:imgEffect>
                    <a14:imgEffect>
                      <a14:saturation sat="200000"/>
                    </a14:imgEffect>
                  </a14:imgLayer>
                </a14:imgProps>
              </a:ext>
            </a:extLst>
          </a:blip>
          <a:stretch/>
        </a:blipFill>
        <a:effectLst/>
      </p:bgPr>
    </p:bg>
    <p:spTree>
      <p:nvGrpSpPr>
        <p:cNvPr id="1" name=""/>
        <p:cNvGrpSpPr/>
        <p:nvPr/>
      </p:nvGrpSpPr>
      <p:grpSpPr>
        <a:xfrm>
          <a:off x="0" y="0"/>
          <a:ext cx="0" cy="0"/>
          <a:chOff x="0" y="0"/>
          <a:chExt cx="0" cy="0"/>
        </a:xfrm>
      </p:grpSpPr>
      <p:pic>
        <p:nvPicPr>
          <p:cNvPr id="2" name="Картина 1">
            <a:extLst>
              <a:ext uri="{FF2B5EF4-FFF2-40B4-BE49-F238E27FC236}">
                <a16:creationId xmlns:a16="http://schemas.microsoft.com/office/drawing/2014/main" id="{23344057-3395-A076-E236-F05AD46F6E8A}"/>
              </a:ext>
            </a:extLst>
          </p:cNvPr>
          <p:cNvPicPr>
            <a:picLocks noChangeAspect="1"/>
          </p:cNvPicPr>
          <p:nvPr/>
        </p:nvPicPr>
        <p:blipFill>
          <a:blip r:embed="rId5">
            <a:extLst>
              <a:ext uri="{BEBA8EAE-BF5A-486C-A8C5-ECC9F3942E4B}">
                <a14:imgProps xmlns:a14="http://schemas.microsoft.com/office/drawing/2010/main">
                  <a14:imgLayer r:embed="rId6">
                    <a14:imgEffect>
                      <a14:saturation sat="300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2152649" y="92766"/>
            <a:ext cx="9469507" cy="6241891"/>
          </a:xfrm>
          <a:prstGeom prst="rect">
            <a:avLst/>
          </a:prstGeom>
          <a:ln>
            <a:solidFill>
              <a:schemeClr val="bg1">
                <a:lumMod val="95000"/>
              </a:schemeClr>
            </a:solidFill>
          </a:ln>
          <a:effectLst/>
        </p:spPr>
      </p:pic>
      <p:graphicFrame>
        <p:nvGraphicFramePr>
          <p:cNvPr id="3" name="Таблица 3">
            <a:extLst>
              <a:ext uri="{FF2B5EF4-FFF2-40B4-BE49-F238E27FC236}">
                <a16:creationId xmlns:a16="http://schemas.microsoft.com/office/drawing/2014/main" id="{A0230292-F897-0528-6EAB-02F45B23FE8E}"/>
              </a:ext>
            </a:extLst>
          </p:cNvPr>
          <p:cNvGraphicFramePr>
            <a:graphicFrameLocks noGrp="1"/>
          </p:cNvGraphicFramePr>
          <p:nvPr>
            <p:extLst>
              <p:ext uri="{D42A27DB-BD31-4B8C-83A1-F6EECF244321}">
                <p14:modId xmlns:p14="http://schemas.microsoft.com/office/powerpoint/2010/main" val="1999199412"/>
              </p:ext>
            </p:extLst>
          </p:nvPr>
        </p:nvGraphicFramePr>
        <p:xfrm>
          <a:off x="2152648" y="6286830"/>
          <a:ext cx="2432603" cy="365760"/>
        </p:xfrm>
        <a:graphic>
          <a:graphicData uri="http://schemas.openxmlformats.org/drawingml/2006/table">
            <a:tbl>
              <a:tblPr firstRow="1" bandRow="1">
                <a:tableStyleId>{5C22544A-7EE6-4342-B048-85BDC9FD1C3A}</a:tableStyleId>
              </a:tblPr>
              <a:tblGrid>
                <a:gridCol w="2432603">
                  <a:extLst>
                    <a:ext uri="{9D8B030D-6E8A-4147-A177-3AD203B41FA5}">
                      <a16:colId xmlns:a16="http://schemas.microsoft.com/office/drawing/2014/main" val="3231533046"/>
                    </a:ext>
                  </a:extLst>
                </a:gridCol>
              </a:tblGrid>
              <a:tr h="317933">
                <a:tc>
                  <a:txBody>
                    <a:bodyPr/>
                    <a:lstStyle/>
                    <a:p>
                      <a:r>
                        <a:rPr lang="en-GB" dirty="0"/>
                        <a:t>(Sager J.,2016)</a:t>
                      </a:r>
                    </a:p>
                  </a:txBody>
                  <a:tcPr/>
                </a:tc>
                <a:extLst>
                  <a:ext uri="{0D108BD9-81ED-4DB2-BD59-A6C34878D82A}">
                    <a16:rowId xmlns:a16="http://schemas.microsoft.com/office/drawing/2014/main" val="2890621081"/>
                  </a:ext>
                </a:extLst>
              </a:tr>
            </a:tbl>
          </a:graphicData>
        </a:graphic>
      </p:graphicFrame>
    </p:spTree>
    <p:extLst>
      <p:ext uri="{BB962C8B-B14F-4D97-AF65-F5344CB8AC3E}">
        <p14:creationId xmlns:p14="http://schemas.microsoft.com/office/powerpoint/2010/main" val="3752503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ext uri="{BEBA8EAE-BF5A-486C-A8C5-ECC9F3942E4B}">
                <a14:imgProps xmlns:a14="http://schemas.microsoft.com/office/drawing/2010/main">
                  <a14:imgLayer r:embed="rId4">
                    <a14:imgEffect>
                      <a14:sharpenSoften amount="50000"/>
                    </a14:imgEffect>
                    <a14:imgEffect>
                      <a14:brightnessContrast bright="20000" contrast="-20000"/>
                    </a14:imgEffect>
                  </a14:imgLayer>
                </a14:imgProps>
              </a:ext>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84311" y="0"/>
            <a:ext cx="8852385" cy="1066801"/>
          </a:xfrm>
        </p:spPr>
        <p:txBody>
          <a:bodyPr>
            <a:normAutofit/>
          </a:bodyPr>
          <a:lstStyle/>
          <a:p>
            <a:r>
              <a:rPr lang="en-US" sz="3600" b="1" dirty="0">
                <a:solidFill>
                  <a:schemeClr val="accent1">
                    <a:lumMod val="75000"/>
                  </a:schemeClr>
                </a:solidFill>
              </a:rPr>
              <a:t>Implementing the solutions </a:t>
            </a:r>
            <a:br>
              <a:rPr lang="en-US" sz="2400" dirty="0"/>
            </a:br>
            <a:endParaRPr lang="en-US" sz="2400" dirty="0"/>
          </a:p>
        </p:txBody>
      </p:sp>
      <p:sp>
        <p:nvSpPr>
          <p:cNvPr id="28" name="Content Placeholder 2"/>
          <p:cNvSpPr>
            <a:spLocks noGrp="1"/>
          </p:cNvSpPr>
          <p:nvPr>
            <p:ph idx="1"/>
          </p:nvPr>
        </p:nvSpPr>
        <p:spPr>
          <a:xfrm>
            <a:off x="1484311" y="1364974"/>
            <a:ext cx="3333496" cy="5035825"/>
          </a:xfrm>
        </p:spPr>
        <p:txBody>
          <a:bodyPr anchor="t">
            <a:noAutofit/>
          </a:bodyPr>
          <a:lstStyle/>
          <a:p>
            <a:pPr>
              <a:lnSpc>
                <a:spcPct val="90000"/>
              </a:lnSpc>
            </a:pPr>
            <a:endParaRPr lang="en-US" sz="1800" dirty="0">
              <a:latin typeface="Arial" panose="020B0604020202020204" pitchFamily="34" charset="0"/>
              <a:cs typeface="Arial" panose="020B0604020202020204" pitchFamily="34" charset="0"/>
            </a:endParaRPr>
          </a:p>
          <a:p>
            <a:pPr>
              <a:lnSpc>
                <a:spcPct val="90000"/>
              </a:lnSpc>
            </a:pPr>
            <a:r>
              <a:rPr lang="en-GB" sz="1800" b="0" i="0" dirty="0">
                <a:solidFill>
                  <a:srgbClr val="1C252D"/>
                </a:solidFill>
                <a:effectLst/>
                <a:latin typeface="Arial" panose="020B0604020202020204" pitchFamily="34" charset="0"/>
                <a:cs typeface="Arial" panose="020B0604020202020204" pitchFamily="34" charset="0"/>
              </a:rPr>
              <a:t>Solution relate to the root cause are picked and devised </a:t>
            </a:r>
          </a:p>
          <a:p>
            <a:pPr>
              <a:lnSpc>
                <a:spcPct val="90000"/>
              </a:lnSpc>
            </a:pPr>
            <a:endParaRPr lang="en-GB" sz="1800" b="0" i="0" dirty="0">
              <a:solidFill>
                <a:srgbClr val="1C252D"/>
              </a:solidFill>
              <a:effectLst/>
              <a:latin typeface="Arial" panose="020B0604020202020204" pitchFamily="34" charset="0"/>
              <a:cs typeface="Arial" panose="020B0604020202020204" pitchFamily="34" charset="0"/>
            </a:endParaRPr>
          </a:p>
          <a:p>
            <a:pPr>
              <a:lnSpc>
                <a:spcPct val="90000"/>
              </a:lnSpc>
            </a:pPr>
            <a:r>
              <a:rPr lang="en-GB" sz="1800" dirty="0">
                <a:latin typeface="Arial" panose="020B0604020202020204" pitchFamily="34" charset="0"/>
                <a:cs typeface="Arial" panose="020B0604020202020204" pitchFamily="34" charset="0"/>
              </a:rPr>
              <a:t>The implementation is next step after the main solutions are established</a:t>
            </a:r>
          </a:p>
          <a:p>
            <a:pPr>
              <a:lnSpc>
                <a:spcPct val="90000"/>
              </a:lnSpc>
            </a:pPr>
            <a:endParaRPr lang="en-US" sz="1800" dirty="0">
              <a:latin typeface="Arial" panose="020B0604020202020204" pitchFamily="34" charset="0"/>
              <a:cs typeface="Arial" panose="020B0604020202020204" pitchFamily="34" charset="0"/>
            </a:endParaRPr>
          </a:p>
          <a:p>
            <a:pPr>
              <a:lnSpc>
                <a:spcPct val="90000"/>
              </a:lnSpc>
            </a:pPr>
            <a:r>
              <a:rPr lang="en-GB" sz="1800" b="0" i="0" dirty="0">
                <a:solidFill>
                  <a:srgbClr val="1C252D"/>
                </a:solidFill>
                <a:effectLst/>
                <a:latin typeface="Arial" panose="020B0604020202020204" pitchFamily="34" charset="0"/>
                <a:cs typeface="Arial" panose="020B0604020202020204" pitchFamily="34" charset="0"/>
              </a:rPr>
              <a:t>Offer and support alternative financing options</a:t>
            </a:r>
          </a:p>
          <a:p>
            <a:pPr>
              <a:lnSpc>
                <a:spcPct val="90000"/>
              </a:lnSpc>
            </a:pPr>
            <a:endParaRPr lang="en-GB" sz="1800" b="0" i="0" dirty="0">
              <a:solidFill>
                <a:srgbClr val="1C252D"/>
              </a:solidFill>
              <a:effectLst/>
              <a:latin typeface="Arial" panose="020B0604020202020204" pitchFamily="34" charset="0"/>
              <a:cs typeface="Arial" panose="020B0604020202020204" pitchFamily="34" charset="0"/>
            </a:endParaRPr>
          </a:p>
          <a:p>
            <a:pPr>
              <a:lnSpc>
                <a:spcPct val="90000"/>
              </a:lnSpc>
            </a:pPr>
            <a:r>
              <a:rPr lang="en-GB" sz="1800" dirty="0">
                <a:solidFill>
                  <a:srgbClr val="1C252D"/>
                </a:solidFill>
                <a:latin typeface="Arial" panose="020B0604020202020204" pitchFamily="34" charset="0"/>
                <a:cs typeface="Arial" panose="020B0604020202020204" pitchFamily="34" charset="0"/>
              </a:rPr>
              <a:t>Monitoring</a:t>
            </a:r>
            <a:endParaRPr lang="en-GB" sz="1800" b="0" i="0" dirty="0">
              <a:solidFill>
                <a:srgbClr val="1C252D"/>
              </a:solidFill>
              <a:effectLst/>
              <a:latin typeface="Arial" panose="020B0604020202020204" pitchFamily="34" charset="0"/>
              <a:cs typeface="Arial" panose="020B0604020202020204" pitchFamily="34" charset="0"/>
            </a:endParaRPr>
          </a:p>
        </p:txBody>
      </p:sp>
      <p:pic>
        <p:nvPicPr>
          <p:cNvPr id="4" name="Картина 3" descr="Картина, която съдържа текст, векторни графики&#10;&#10;Описанието е генерирано автоматично">
            <a:extLst>
              <a:ext uri="{FF2B5EF4-FFF2-40B4-BE49-F238E27FC236}">
                <a16:creationId xmlns:a16="http://schemas.microsoft.com/office/drawing/2014/main" id="{76AC29A5-608F-B681-AFEA-B7A43EFB87C1}"/>
              </a:ext>
            </a:extLst>
          </p:cNvPr>
          <p:cNvPicPr>
            <a:picLocks noChangeAspect="1"/>
          </p:cNvPicPr>
          <p:nvPr/>
        </p:nvPicPr>
        <p:blipFill>
          <a:blip r:embed="rId5">
            <a:extLst>
              <a:ext uri="{BEBA8EAE-BF5A-486C-A8C5-ECC9F3942E4B}">
                <a14:imgProps xmlns:a14="http://schemas.microsoft.com/office/drawing/2010/main">
                  <a14:imgLayer r:embed="rId6">
                    <a14:imgEffect>
                      <a14:saturation sat="400000"/>
                    </a14:imgEffect>
                    <a14:imgEffect>
                      <a14:brightnessContrast bright="-20000" contrast="2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353878" y="1066802"/>
            <a:ext cx="6042992" cy="4737650"/>
          </a:xfrm>
          <a:prstGeom prst="rect">
            <a:avLst/>
          </a:prstGeom>
          <a:effectLst>
            <a:outerShdw blurRad="50800" dist="38100" dir="2700000" algn="tl" rotWithShape="0">
              <a:prstClr val="black">
                <a:alpha val="40000"/>
              </a:prstClr>
            </a:outerShdw>
            <a:softEdge rad="31750"/>
          </a:effectLst>
        </p:spPr>
      </p:pic>
      <p:sp>
        <p:nvSpPr>
          <p:cNvPr id="5" name="Текстово поле 4">
            <a:extLst>
              <a:ext uri="{FF2B5EF4-FFF2-40B4-BE49-F238E27FC236}">
                <a16:creationId xmlns:a16="http://schemas.microsoft.com/office/drawing/2014/main" id="{57A5801F-A418-75D4-533D-3BCDF8A9EB57}"/>
              </a:ext>
            </a:extLst>
          </p:cNvPr>
          <p:cNvSpPr txBox="1"/>
          <p:nvPr/>
        </p:nvSpPr>
        <p:spPr>
          <a:xfrm>
            <a:off x="5446476" y="5804452"/>
            <a:ext cx="6042992" cy="230832"/>
          </a:xfrm>
          <a:prstGeom prst="rect">
            <a:avLst/>
          </a:prstGeom>
          <a:noFill/>
        </p:spPr>
        <p:txBody>
          <a:bodyPr wrap="square" rtlCol="0">
            <a:spAutoFit/>
          </a:bodyPr>
          <a:lstStyle/>
          <a:p>
            <a:r>
              <a:rPr lang="en-GB" sz="900" dirty="0"/>
              <a:t>creativecommons.org/</a:t>
            </a:r>
          </a:p>
        </p:txBody>
      </p:sp>
    </p:spTree>
    <p:extLst>
      <p:ext uri="{BB962C8B-B14F-4D97-AF65-F5344CB8AC3E}">
        <p14:creationId xmlns:p14="http://schemas.microsoft.com/office/powerpoint/2010/main" val="3021249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1" name="Rectangle 4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535021" y="685800"/>
            <a:ext cx="2639962" cy="5105400"/>
          </a:xfrm>
        </p:spPr>
        <p:txBody>
          <a:bodyPr>
            <a:normAutofit/>
          </a:bodyPr>
          <a:lstStyle/>
          <a:p>
            <a:r>
              <a:rPr lang="en-US" b="1">
                <a:solidFill>
                  <a:srgbClr val="FFFFFF"/>
                </a:solidFill>
              </a:rPr>
              <a:t>Conclusion</a:t>
            </a:r>
            <a:r>
              <a:rPr lang="en-US">
                <a:solidFill>
                  <a:srgbClr val="FFFFFF"/>
                </a:solidFill>
              </a:rPr>
              <a:t> </a:t>
            </a:r>
          </a:p>
        </p:txBody>
      </p:sp>
      <p:grpSp>
        <p:nvGrpSpPr>
          <p:cNvPr id="43" name="Group 4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39" name="Content Placeholder 2">
            <a:extLst>
              <a:ext uri="{FF2B5EF4-FFF2-40B4-BE49-F238E27FC236}">
                <a16:creationId xmlns:a16="http://schemas.microsoft.com/office/drawing/2014/main" id="{375DCA23-4F23-DBAD-4E2F-32C011FC50F3}"/>
              </a:ext>
            </a:extLst>
          </p:cNvPr>
          <p:cNvGraphicFramePr>
            <a:graphicFrameLocks noGrp="1"/>
          </p:cNvGraphicFramePr>
          <p:nvPr>
            <p:ph idx="1"/>
            <p:extLst>
              <p:ext uri="{D42A27DB-BD31-4B8C-83A1-F6EECF244321}">
                <p14:modId xmlns:p14="http://schemas.microsoft.com/office/powerpoint/2010/main" val="4171878084"/>
              </p:ext>
            </p:extLst>
          </p:nvPr>
        </p:nvGraphicFramePr>
        <p:xfrm>
          <a:off x="5010150" y="92765"/>
          <a:ext cx="6492875" cy="6493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9031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25" name="Rectangle 124">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27" name="Freeform: Shape 126">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9" name="Group 128">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0"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1"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2"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3"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4"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5"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title"/>
          </p:nvPr>
        </p:nvSpPr>
        <p:spPr>
          <a:xfrm>
            <a:off x="4903303" y="103534"/>
            <a:ext cx="5115339" cy="638588"/>
          </a:xfrm>
          <a:effectLst/>
        </p:spPr>
        <p:txBody>
          <a:bodyPr vert="horz" lIns="91440" tIns="45720" rIns="91440" bIns="45720" rtlCol="0" anchor="ctr">
            <a:normAutofit/>
          </a:bodyPr>
          <a:lstStyle/>
          <a:p>
            <a:pPr algn="l"/>
            <a:r>
              <a:rPr lang="en-US" sz="3200" dirty="0">
                <a:solidFill>
                  <a:schemeClr val="tx2"/>
                </a:solidFill>
              </a:rPr>
              <a:t>References </a:t>
            </a:r>
          </a:p>
        </p:txBody>
      </p:sp>
      <p:sp>
        <p:nvSpPr>
          <p:cNvPr id="6" name="Контейнер за съдържание 5">
            <a:extLst>
              <a:ext uri="{FF2B5EF4-FFF2-40B4-BE49-F238E27FC236}">
                <a16:creationId xmlns:a16="http://schemas.microsoft.com/office/drawing/2014/main" id="{155FCC79-B63D-974F-3A0A-4C4B3378E24B}"/>
              </a:ext>
            </a:extLst>
          </p:cNvPr>
          <p:cNvSpPr>
            <a:spLocks noGrp="1"/>
          </p:cNvSpPr>
          <p:nvPr>
            <p:ph idx="1"/>
          </p:nvPr>
        </p:nvSpPr>
        <p:spPr>
          <a:xfrm>
            <a:off x="2107476" y="636104"/>
            <a:ext cx="9424764" cy="5950225"/>
          </a:xfrm>
        </p:spPr>
        <p:txBody>
          <a:bodyPr anchor="ctr">
            <a:normAutofit/>
          </a:bodyPr>
          <a:lstStyle/>
          <a:p>
            <a:pPr fontAlgn="base"/>
            <a:r>
              <a:rPr lang="en-GB" sz="800" b="0" i="0" dirty="0">
                <a:solidFill>
                  <a:srgbClr val="050505"/>
                </a:solidFill>
                <a:effectLst/>
                <a:latin typeface="Segoe UI Historic" panose="020B0502040204020203" pitchFamily="34" charset="0"/>
              </a:rPr>
              <a:t>Aiken LH, Clarke SP, Sloane DM, </a:t>
            </a:r>
            <a:r>
              <a:rPr lang="en-GB" sz="800" b="0" i="0" dirty="0" err="1">
                <a:solidFill>
                  <a:srgbClr val="050505"/>
                </a:solidFill>
                <a:effectLst/>
                <a:latin typeface="Segoe UI Historic" panose="020B0502040204020203" pitchFamily="34" charset="0"/>
              </a:rPr>
              <a:t>Sochalski</a:t>
            </a:r>
            <a:r>
              <a:rPr lang="en-GB" sz="800" b="0" i="0" dirty="0">
                <a:solidFill>
                  <a:srgbClr val="050505"/>
                </a:solidFill>
                <a:effectLst/>
                <a:latin typeface="Segoe UI Historic" panose="020B0502040204020203" pitchFamily="34" charset="0"/>
              </a:rPr>
              <a:t> J, Silber JH. Hospital nurse staffing and patient mortality, nurse burnout, and job dissatisfaction. JAMA 2002; 288: 1987–1993.</a:t>
            </a:r>
          </a:p>
          <a:p>
            <a:pPr fontAlgn="base"/>
            <a:endParaRPr lang="en-US" sz="800" b="0" dirty="0">
              <a:effectLst/>
              <a:latin typeface="Utopia W01"/>
            </a:endParaRPr>
          </a:p>
          <a:p>
            <a:pPr fontAlgn="base"/>
            <a:r>
              <a:rPr lang="en-GB" sz="800" b="0" dirty="0">
                <a:effectLst/>
                <a:latin typeface="Utopia W01"/>
              </a:rPr>
              <a:t>Beech J, </a:t>
            </a:r>
            <a:r>
              <a:rPr lang="en-GB" sz="800" b="0" dirty="0" err="1">
                <a:effectLst/>
                <a:latin typeface="Utopia W01"/>
              </a:rPr>
              <a:t>Bottery</a:t>
            </a:r>
            <a:r>
              <a:rPr lang="en-GB" sz="800" b="0" dirty="0">
                <a:effectLst/>
                <a:latin typeface="Utopia W01"/>
              </a:rPr>
              <a:t> S, Charlesworth A, Evans H, </a:t>
            </a:r>
            <a:r>
              <a:rPr lang="en-GB" sz="800" b="0" dirty="0" err="1">
                <a:effectLst/>
                <a:latin typeface="Utopia W01"/>
              </a:rPr>
              <a:t>Gershlick</a:t>
            </a:r>
            <a:r>
              <a:rPr lang="en-GB" sz="800" b="0" dirty="0">
                <a:effectLst/>
                <a:latin typeface="Utopia W01"/>
              </a:rPr>
              <a:t> B, Hemmings N, </a:t>
            </a:r>
            <a:r>
              <a:rPr lang="en-GB" sz="800" b="0" dirty="0" err="1">
                <a:effectLst/>
                <a:latin typeface="Utopia W01"/>
              </a:rPr>
              <a:t>Imison</a:t>
            </a:r>
            <a:r>
              <a:rPr lang="en-GB" sz="800" b="0" dirty="0">
                <a:effectLst/>
                <a:latin typeface="Utopia W01"/>
              </a:rPr>
              <a:t> C, </a:t>
            </a:r>
            <a:r>
              <a:rPr lang="en-GB" sz="800" b="0" dirty="0" err="1">
                <a:effectLst/>
                <a:latin typeface="Utopia W01"/>
              </a:rPr>
              <a:t>Kahtan</a:t>
            </a:r>
            <a:r>
              <a:rPr lang="en-GB" sz="800" b="0" dirty="0">
                <a:effectLst/>
                <a:latin typeface="Utopia W01"/>
              </a:rPr>
              <a:t> P, McKenna H, Murray R and Palmer B (2019) </a:t>
            </a:r>
            <a:r>
              <a:rPr lang="en-GB" sz="800" b="0" i="1" dirty="0">
                <a:effectLst/>
                <a:latin typeface="inherit"/>
              </a:rPr>
              <a:t>Closing the gap: Key areas for action on the health and care workforce.</a:t>
            </a:r>
            <a:r>
              <a:rPr lang="en-GB" sz="800" b="0" dirty="0">
                <a:effectLst/>
                <a:latin typeface="Utopia W01"/>
              </a:rPr>
              <a:t> Research report, Nuffield Trust, The Health Foundation and The King's Fund.</a:t>
            </a:r>
          </a:p>
          <a:p>
            <a:r>
              <a:rPr lang="en-US" sz="800" dirty="0"/>
              <a:t>https://www.nuffieldtrust.org.uk/research/closing-the-gap-key-areas-for-action-on-the-health-and-care-workforce</a:t>
            </a:r>
          </a:p>
          <a:p>
            <a:endParaRPr lang="en-US" sz="800" dirty="0"/>
          </a:p>
          <a:p>
            <a:r>
              <a:rPr lang="en-GB" sz="800" b="0" i="0" dirty="0">
                <a:solidFill>
                  <a:srgbClr val="050505"/>
                </a:solidFill>
                <a:effectLst/>
                <a:latin typeface="Segoe UI Historic" panose="020B0502040204020203" pitchFamily="34" charset="0"/>
              </a:rPr>
              <a:t>Buchan J. Evidence of nursing shortages or a shortage of evidence? J. Adv. </a:t>
            </a:r>
            <a:r>
              <a:rPr lang="en-GB" sz="800" b="0" i="0" dirty="0" err="1">
                <a:solidFill>
                  <a:srgbClr val="050505"/>
                </a:solidFill>
                <a:effectLst/>
                <a:latin typeface="Segoe UI Historic" panose="020B0502040204020203" pitchFamily="34" charset="0"/>
              </a:rPr>
              <a:t>Nurs</a:t>
            </a:r>
            <a:r>
              <a:rPr lang="en-GB" sz="800" b="0" i="0" dirty="0">
                <a:solidFill>
                  <a:srgbClr val="050505"/>
                </a:solidFill>
                <a:effectLst/>
                <a:latin typeface="Segoe UI Historic" panose="020B0502040204020203" pitchFamily="34" charset="0"/>
              </a:rPr>
              <a:t>. 2006; 56: 457–458</a:t>
            </a:r>
          </a:p>
          <a:p>
            <a:endParaRPr lang="en-GB" sz="800" b="0" i="0" dirty="0">
              <a:solidFill>
                <a:srgbClr val="050505"/>
              </a:solidFill>
              <a:effectLst/>
              <a:latin typeface="Segoe UI Historic" panose="020B0502040204020203" pitchFamily="34" charset="0"/>
            </a:endParaRPr>
          </a:p>
          <a:p>
            <a:r>
              <a:rPr lang="en-GB" sz="800" b="0" i="0" dirty="0" err="1">
                <a:solidFill>
                  <a:srgbClr val="050505"/>
                </a:solidFill>
                <a:effectLst/>
                <a:latin typeface="Segoe UI Historic" panose="020B0502040204020203" pitchFamily="34" charset="0"/>
              </a:rPr>
              <a:t>Ceci</a:t>
            </a:r>
            <a:r>
              <a:rPr lang="en-GB" sz="800" b="0" i="0" dirty="0">
                <a:solidFill>
                  <a:srgbClr val="050505"/>
                </a:solidFill>
                <a:effectLst/>
                <a:latin typeface="Segoe UI Historic" panose="020B0502040204020203" pitchFamily="34" charset="0"/>
              </a:rPr>
              <a:t> C, McIntyre MA. A “quiet” crisis in healthcare: developing our capacity to hear. </a:t>
            </a:r>
            <a:r>
              <a:rPr lang="en-GB" sz="800" b="0" i="0" dirty="0" err="1">
                <a:solidFill>
                  <a:srgbClr val="050505"/>
                </a:solidFill>
                <a:effectLst/>
                <a:latin typeface="Segoe UI Historic" panose="020B0502040204020203" pitchFamily="34" charset="0"/>
              </a:rPr>
              <a:t>Nurs</a:t>
            </a:r>
            <a:r>
              <a:rPr lang="en-GB" sz="800" b="0" i="0" dirty="0">
                <a:solidFill>
                  <a:srgbClr val="050505"/>
                </a:solidFill>
                <a:effectLst/>
                <a:latin typeface="Segoe UI Historic" panose="020B0502040204020203" pitchFamily="34" charset="0"/>
              </a:rPr>
              <a:t>. Philos. 2001; 2: 122–130.</a:t>
            </a:r>
          </a:p>
          <a:p>
            <a:endParaRPr lang="en-GB" sz="800" b="0" i="0" dirty="0">
              <a:solidFill>
                <a:srgbClr val="050505"/>
              </a:solidFill>
              <a:effectLst/>
              <a:latin typeface="Segoe UI Historic" panose="020B0502040204020203" pitchFamily="34" charset="0"/>
            </a:endParaRPr>
          </a:p>
          <a:p>
            <a:r>
              <a:rPr lang="en-GB" sz="800" b="0" i="0" dirty="0" err="1">
                <a:solidFill>
                  <a:srgbClr val="050505"/>
                </a:solidFill>
                <a:effectLst/>
                <a:latin typeface="Segoe UI Historic" panose="020B0502040204020203" pitchFamily="34" charset="0"/>
              </a:rPr>
              <a:t>Dehghan-Nayeri</a:t>
            </a:r>
            <a:r>
              <a:rPr lang="en-GB" sz="800" b="0" i="0" dirty="0">
                <a:solidFill>
                  <a:srgbClr val="050505"/>
                </a:solidFill>
                <a:effectLst/>
                <a:latin typeface="Segoe UI Historic" panose="020B0502040204020203" pitchFamily="34" charset="0"/>
              </a:rPr>
              <a:t> N, Nazari AA, </a:t>
            </a:r>
            <a:r>
              <a:rPr lang="en-GB" sz="800" b="0" i="0" dirty="0" err="1">
                <a:solidFill>
                  <a:srgbClr val="050505"/>
                </a:solidFill>
                <a:effectLst/>
                <a:latin typeface="Segoe UI Historic" panose="020B0502040204020203" pitchFamily="34" charset="0"/>
              </a:rPr>
              <a:t>Salsali</a:t>
            </a:r>
            <a:r>
              <a:rPr lang="en-GB" sz="800" b="0" i="0" dirty="0">
                <a:solidFill>
                  <a:srgbClr val="050505"/>
                </a:solidFill>
                <a:effectLst/>
                <a:latin typeface="Segoe UI Historic" panose="020B0502040204020203" pitchFamily="34" charset="0"/>
              </a:rPr>
              <a:t> M, Ahmadi F, </a:t>
            </a:r>
            <a:r>
              <a:rPr lang="en-GB" sz="800" b="0" i="0" dirty="0" err="1">
                <a:solidFill>
                  <a:srgbClr val="050505"/>
                </a:solidFill>
                <a:effectLst/>
                <a:latin typeface="Segoe UI Historic" panose="020B0502040204020203" pitchFamily="34" charset="0"/>
              </a:rPr>
              <a:t>Adib-Hajbagheri</a:t>
            </a:r>
            <a:r>
              <a:rPr lang="en-GB" sz="800" b="0" i="0" dirty="0">
                <a:solidFill>
                  <a:srgbClr val="050505"/>
                </a:solidFill>
                <a:effectLst/>
                <a:latin typeface="Segoe UI Historic" panose="020B0502040204020203" pitchFamily="34" charset="0"/>
              </a:rPr>
              <a:t> M. Iranian staff nurses' views of their productivity and management factors improving and impeding it: A qualitative study. </a:t>
            </a:r>
            <a:r>
              <a:rPr lang="en-GB" sz="800" b="0" i="0" dirty="0" err="1">
                <a:solidFill>
                  <a:srgbClr val="050505"/>
                </a:solidFill>
                <a:effectLst/>
                <a:latin typeface="Segoe UI Historic" panose="020B0502040204020203" pitchFamily="34" charset="0"/>
              </a:rPr>
              <a:t>Nurs</a:t>
            </a:r>
            <a:r>
              <a:rPr lang="en-GB" sz="800" b="0" i="0" dirty="0">
                <a:solidFill>
                  <a:srgbClr val="050505"/>
                </a:solidFill>
                <a:effectLst/>
                <a:latin typeface="Segoe UI Historic" panose="020B0502040204020203" pitchFamily="34" charset="0"/>
              </a:rPr>
              <a:t>. Health Sci. 2006; 8: 51–56.</a:t>
            </a:r>
            <a:endParaRPr lang="en-US" sz="800" dirty="0"/>
          </a:p>
          <a:p>
            <a:endParaRPr lang="en-US" sz="800" dirty="0"/>
          </a:p>
          <a:p>
            <a:pPr lvl="0"/>
            <a:endParaRPr lang="en-GB" sz="800" dirty="0"/>
          </a:p>
          <a:p>
            <a:pPr lvl="0"/>
            <a:r>
              <a:rPr lang="en-GB" sz="800" b="0" i="0" dirty="0">
                <a:solidFill>
                  <a:srgbClr val="050505"/>
                </a:solidFill>
                <a:effectLst/>
                <a:latin typeface="Segoe UI Historic" panose="020B0502040204020203" pitchFamily="34" charset="0"/>
              </a:rPr>
              <a:t>Haddad LM, </a:t>
            </a:r>
            <a:r>
              <a:rPr lang="en-GB" sz="800" b="0" i="0" dirty="0" err="1">
                <a:solidFill>
                  <a:srgbClr val="050505"/>
                </a:solidFill>
                <a:effectLst/>
                <a:latin typeface="Segoe UI Historic" panose="020B0502040204020203" pitchFamily="34" charset="0"/>
              </a:rPr>
              <a:t>Annamaraju</a:t>
            </a:r>
            <a:r>
              <a:rPr lang="en-GB" sz="800" b="0" i="0" dirty="0">
                <a:solidFill>
                  <a:srgbClr val="050505"/>
                </a:solidFill>
                <a:effectLst/>
                <a:latin typeface="Segoe UI Historic" panose="020B0502040204020203" pitchFamily="34" charset="0"/>
              </a:rPr>
              <a:t> P, Toney-Butler TJ. Nursing Shortage. [Updated 2022 Feb 22]. In: </a:t>
            </a:r>
            <a:r>
              <a:rPr lang="en-GB" sz="800" b="0" i="0" dirty="0" err="1">
                <a:solidFill>
                  <a:srgbClr val="050505"/>
                </a:solidFill>
                <a:effectLst/>
                <a:latin typeface="Segoe UI Historic" panose="020B0502040204020203" pitchFamily="34" charset="0"/>
              </a:rPr>
              <a:t>StatPearls</a:t>
            </a:r>
            <a:r>
              <a:rPr lang="en-GB" sz="800" b="0" i="0" dirty="0">
                <a:solidFill>
                  <a:srgbClr val="050505"/>
                </a:solidFill>
                <a:effectLst/>
                <a:latin typeface="Segoe UI Historic" panose="020B0502040204020203" pitchFamily="34" charset="0"/>
              </a:rPr>
              <a:t> [Internet]. Treasure Island (FL): </a:t>
            </a:r>
            <a:r>
              <a:rPr lang="en-GB" sz="800" b="0" i="0" dirty="0" err="1">
                <a:solidFill>
                  <a:srgbClr val="050505"/>
                </a:solidFill>
                <a:effectLst/>
                <a:latin typeface="Segoe UI Historic" panose="020B0502040204020203" pitchFamily="34" charset="0"/>
              </a:rPr>
              <a:t>StatPearls</a:t>
            </a:r>
            <a:r>
              <a:rPr lang="en-GB" sz="800" b="0" i="0" dirty="0">
                <a:solidFill>
                  <a:srgbClr val="050505"/>
                </a:solidFill>
                <a:effectLst/>
                <a:latin typeface="Segoe UI Historic" panose="020B0502040204020203" pitchFamily="34" charset="0"/>
              </a:rPr>
              <a:t> Publishing; 2022 Jan-.</a:t>
            </a:r>
          </a:p>
          <a:p>
            <a:pPr lvl="0"/>
            <a:endParaRPr lang="en-GB" sz="800" b="0" i="0" dirty="0">
              <a:solidFill>
                <a:srgbClr val="050505"/>
              </a:solidFill>
              <a:effectLst/>
              <a:latin typeface="Segoe UI Historic" panose="020B0502040204020203" pitchFamily="34" charset="0"/>
            </a:endParaRPr>
          </a:p>
          <a:p>
            <a:pPr lvl="0"/>
            <a:r>
              <a:rPr lang="en-GB" sz="800" b="0" i="0" dirty="0">
                <a:solidFill>
                  <a:srgbClr val="050505"/>
                </a:solidFill>
                <a:effectLst/>
                <a:latin typeface="Segoe UI Historic" panose="020B0502040204020203" pitchFamily="34" charset="0"/>
              </a:rPr>
              <a:t>IACOBUCCI, G., 2018. NHS staff shortages could reach 250 000 by 2030 without urgent action, experts warn. BMJ : British Medical Journal (Online), 363.</a:t>
            </a:r>
            <a:endParaRPr lang="en-GB" sz="800" dirty="0"/>
          </a:p>
          <a:p>
            <a:pPr lvl="0"/>
            <a:endParaRPr lang="en-GB" sz="800" dirty="0"/>
          </a:p>
          <a:p>
            <a:pPr lvl="0"/>
            <a:r>
              <a:rPr lang="en-GB" sz="800" dirty="0" err="1"/>
              <a:t>Ishikawa,K</a:t>
            </a:r>
            <a:r>
              <a:rPr lang="en-GB" sz="800" dirty="0"/>
              <a:t> (1968) Guide to quality </a:t>
            </a:r>
            <a:r>
              <a:rPr lang="en-GB" sz="800" dirty="0" err="1"/>
              <a:t>Control,JUSE,Tokio</a:t>
            </a: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p>
          <a:p>
            <a:pPr fontAlgn="base"/>
            <a:r>
              <a:rPr lang="en-US" sz="800" dirty="0" err="1"/>
              <a:t>Nyashanu</a:t>
            </a:r>
            <a:r>
              <a:rPr lang="en-US" sz="800" dirty="0"/>
              <a:t>, M., </a:t>
            </a:r>
            <a:r>
              <a:rPr lang="en-US" sz="800" dirty="0" err="1"/>
              <a:t>Pfende</a:t>
            </a:r>
            <a:r>
              <a:rPr lang="en-US" sz="800" dirty="0"/>
              <a:t>, F. and </a:t>
            </a:r>
            <a:r>
              <a:rPr lang="en-US" sz="800" dirty="0" err="1"/>
              <a:t>Ekpenyong</a:t>
            </a:r>
            <a:r>
              <a:rPr lang="en-US" sz="800" dirty="0"/>
              <a:t>, M., 2020. Exploring the challenges faced by frontline workers in health and social care amid the COVID-19 pandemic: experiences of frontline workers in the English Midlands region, UK. </a:t>
            </a:r>
            <a:r>
              <a:rPr lang="en-US" sz="800" i="1" dirty="0"/>
              <a:t>Journal of</a:t>
            </a:r>
          </a:p>
          <a:p>
            <a:pPr lvl="0"/>
            <a:r>
              <a:rPr lang="en-US" sz="800" i="1" dirty="0"/>
              <a:t> Interprofessional Care</a:t>
            </a:r>
            <a:r>
              <a:rPr lang="en-US" sz="800" dirty="0"/>
              <a:t>, </a:t>
            </a:r>
            <a:r>
              <a:rPr lang="en-US" sz="800" i="1" dirty="0"/>
              <a:t>34</a:t>
            </a:r>
            <a:r>
              <a:rPr lang="en-US" sz="800" dirty="0"/>
              <a:t>(5), pp.655-661.</a:t>
            </a:r>
          </a:p>
          <a:p>
            <a:pPr lvl="0"/>
            <a:endParaRPr lang="en-US" sz="1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300" dirty="0" err="1"/>
              <a:t>Regenold</a:t>
            </a:r>
            <a:r>
              <a:rPr lang="en-US" sz="300" dirty="0"/>
              <a:t>, N. and </a:t>
            </a:r>
            <a:r>
              <a:rPr lang="en-US" sz="300" dirty="0" err="1"/>
              <a:t>Vindrola-Padros</a:t>
            </a:r>
            <a:r>
              <a:rPr lang="en-US" sz="300" dirty="0"/>
              <a:t>, C., 2021. Gender matters: A gender analysis of healthcare workers’ experiences during the first COVID-19 pandemic peak in England. </a:t>
            </a:r>
            <a:r>
              <a:rPr lang="en-US" sz="300" i="1" dirty="0"/>
              <a:t>Social Sciences</a:t>
            </a:r>
            <a:r>
              <a:rPr lang="en-US" sz="300" dirty="0"/>
              <a:t>, </a:t>
            </a:r>
            <a:r>
              <a:rPr lang="en-US" sz="300" i="1" dirty="0"/>
              <a:t>10</a:t>
            </a:r>
            <a:r>
              <a:rPr lang="en-US" sz="300" dirty="0"/>
              <a:t>(2), p.43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3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b="0" i="0" dirty="0">
                <a:solidFill>
                  <a:srgbClr val="050505"/>
                </a:solidFill>
                <a:effectLst/>
                <a:latin typeface="Segoe UI Historic" panose="020B0502040204020203" pitchFamily="34" charset="0"/>
              </a:rPr>
              <a:t>RIMMER, A., 2018. Staff shortages force mental health trusts to cancel patient activities and close wards, says King's Fund. BMJ : British Medical Journal (Online), 360.</a:t>
            </a:r>
            <a:endParaRPr lang="en-US" sz="3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300" dirty="0"/>
              <a:t>Images</a:t>
            </a:r>
            <a:r>
              <a:rPr lang="tr-TR" sz="300" dirty="0"/>
              <a:t> 1</a:t>
            </a:r>
            <a:r>
              <a:rPr lang="en-US" sz="300" dirty="0"/>
              <a:t> : </a:t>
            </a:r>
            <a:r>
              <a:rPr lang="en-GB" sz="300" dirty="0">
                <a:hlinkClick r:id="rId4"/>
              </a:rPr>
              <a:t>https://creativecommons.org/licenses/by-nc-sa/3.0/</a:t>
            </a:r>
            <a:endParaRPr lang="en-GB" sz="3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b="0" i="0" dirty="0">
                <a:solidFill>
                  <a:srgbClr val="FFFFFF"/>
                </a:solidFill>
                <a:effectLst/>
                <a:latin typeface="Segoe UI Historic" panose="020B0502040204020203" pitchFamily="34" charset="0"/>
              </a:rPr>
              <a:t>Skills for Care, The state of the adult social care sector and workforce in England, 2021 (Leeds, 2021). Available at </a:t>
            </a:r>
            <a:r>
              <a:rPr lang="en-GB" sz="800" b="0" i="0" u="sng" dirty="0">
                <a:solidFill>
                  <a:srgbClr val="FFFFFF"/>
                </a:solidFill>
                <a:effectLst/>
                <a:latin typeface="inherit"/>
                <a:hlinkClick r:id="rId5"/>
              </a:rPr>
              <a:t>www.skillsforcare.org.uk/stateof</a:t>
            </a:r>
            <a:endParaRPr lang="en-GB" sz="3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tr-TR" sz="300" dirty="0"/>
          </a:p>
          <a:p>
            <a:pPr marL="0" marR="0" lvl="0" indent="0" algn="l" defTabSz="914400" rtl="0" eaLnBrk="1" fontAlgn="auto" latinLnBrk="0" hangingPunct="1">
              <a:lnSpc>
                <a:spcPct val="100000"/>
              </a:lnSpc>
              <a:spcBef>
                <a:spcPts val="0"/>
              </a:spcBef>
              <a:spcAft>
                <a:spcPts val="0"/>
              </a:spcAft>
              <a:buClrTx/>
              <a:buSzTx/>
              <a:buFontTx/>
              <a:buNone/>
              <a:tabLst/>
              <a:defRPr/>
            </a:pPr>
            <a:r>
              <a:rPr lang="tr-TR" sz="300" dirty="0"/>
              <a:t>Image 2 </a:t>
            </a:r>
            <a:r>
              <a:rPr lang="bg-BG" sz="300" dirty="0"/>
              <a:t>:</a:t>
            </a:r>
            <a:r>
              <a:rPr lang="en-GB" sz="300" dirty="0"/>
              <a:t>Skillsforcare,2020/21,skillsforcare.org.uk available from https://l.facebook.com/l.php?u=https%3A%2F%2Fwww.skillsforcare.org.uk%2Fadult-social-care-workforce-data%2FWorkforce-intelligence%2Fpublications%2FTopics%2FNurses-in-social-care.aspx%3Ffbclid%3DIwAR0yFHNJ2v3EHGQj88cmWmiNcCTh_3fqINC4bcKu3e_AVHdaHtiXb5wFzH0&amp;h=AT1EvwTCivy7GH_YqcIIKBekyqYH_8D2d2jUMqj4mI5kiep4uQD_AC5drUf1TRB8cbZ17hG45biM22Eqvx3WBtoB7ScWgRDMTkiddsDz3K73yLHWui-R-a3qDWBjnp349J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00" dirty="0"/>
              <a:t>Image 3 :</a:t>
            </a:r>
            <a:r>
              <a:rPr lang="en-US" sz="800" dirty="0">
                <a:solidFill>
                  <a:schemeClr val="tx1"/>
                </a:solidFill>
                <a:latin typeface="Candara" panose="020E0502030303020204" pitchFamily="34" charset="0"/>
              </a:rPr>
              <a:t>Sager, J. (October 5, 2016). </a:t>
            </a:r>
            <a:r>
              <a:rPr lang="en-US" sz="800" dirty="0" err="1">
                <a:solidFill>
                  <a:schemeClr val="tx1"/>
                </a:solidFill>
                <a:latin typeface="Candara" panose="020E0502030303020204" pitchFamily="34" charset="0"/>
              </a:rPr>
              <a:t>SageFox</a:t>
            </a:r>
            <a:r>
              <a:rPr lang="en-US" sz="800" dirty="0">
                <a:solidFill>
                  <a:schemeClr val="tx1"/>
                </a:solidFill>
                <a:latin typeface="Candara" panose="020E0502030303020204" pitchFamily="34" charset="0"/>
              </a:rPr>
              <a:t> PowerPoint. Retrieved June 2018, from </a:t>
            </a:r>
            <a:r>
              <a:rPr lang="en-US" sz="800" dirty="0">
                <a:solidFill>
                  <a:schemeClr val="tx1"/>
                </a:solidFill>
                <a:latin typeface="Candara" panose="020E0502030303020204" pitchFamily="34" charset="0"/>
                <a:hlinkClick r:id="rId6"/>
              </a:rPr>
              <a:t>http://powerpoint.sage-fox.com/</a:t>
            </a:r>
            <a:endParaRPr lang="en-US" sz="800" dirty="0">
              <a:solidFill>
                <a:schemeClr val="tx1"/>
              </a:solidFill>
              <a:latin typeface="Candara" panose="020E05020303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dirty="0">
                <a:solidFill>
                  <a:schemeClr val="tx1"/>
                </a:solidFill>
                <a:latin typeface="Candara" panose="020E0502030303020204" pitchFamily="34" charset="0"/>
              </a:rPr>
              <a:t>Image 4:</a:t>
            </a:r>
            <a:r>
              <a:rPr lang="en-GB" sz="900" dirty="0">
                <a:hlinkClick r:id="rId4"/>
              </a:rPr>
              <a:t>Creative Commons — Attribution-</a:t>
            </a:r>
            <a:r>
              <a:rPr lang="en-GB" sz="900" dirty="0" err="1">
                <a:hlinkClick r:id="rId4"/>
              </a:rPr>
              <a:t>NonCommercial</a:t>
            </a:r>
            <a:r>
              <a:rPr lang="en-GB" sz="900" dirty="0">
                <a:hlinkClick r:id="rId4"/>
              </a:rPr>
              <a:t>-</a:t>
            </a:r>
            <a:r>
              <a:rPr lang="en-GB" sz="900" dirty="0" err="1">
                <a:hlinkClick r:id="rId4"/>
              </a:rPr>
              <a:t>ShareAlike</a:t>
            </a:r>
            <a:r>
              <a:rPr lang="en-GB" sz="900" dirty="0">
                <a:hlinkClick r:id="rId4"/>
              </a:rPr>
              <a:t> 3.0 </a:t>
            </a:r>
            <a:r>
              <a:rPr lang="en-GB" sz="900" dirty="0" err="1">
                <a:hlinkClick r:id="rId4"/>
              </a:rPr>
              <a:t>Unported</a:t>
            </a:r>
            <a:r>
              <a:rPr lang="en-GB" sz="900" dirty="0">
                <a:hlinkClick r:id="rId4"/>
              </a:rPr>
              <a:t> — CC BY-NC-SA 3.0</a:t>
            </a:r>
            <a:endParaRPr lang="en-US" sz="800" dirty="0">
              <a:solidFill>
                <a:schemeClr val="tx1"/>
              </a:solidFill>
              <a:latin typeface="Candara" panose="020E0502030303020204" pitchFamily="34" charset="0"/>
            </a:endParaRPr>
          </a:p>
          <a:p>
            <a:pPr>
              <a:lnSpc>
                <a:spcPct val="90000"/>
              </a:lnSpc>
            </a:pPr>
            <a:endParaRPr lang="en-GB" sz="700" dirty="0"/>
          </a:p>
        </p:txBody>
      </p:sp>
    </p:spTree>
    <p:extLst>
      <p:ext uri="{BB962C8B-B14F-4D97-AF65-F5344CB8AC3E}">
        <p14:creationId xmlns:p14="http://schemas.microsoft.com/office/powerpoint/2010/main" val="1356601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6875</TotalTime>
  <Words>2240</Words>
  <Application>Microsoft Office PowerPoint</Application>
  <PresentationFormat>Широк екран</PresentationFormat>
  <Paragraphs>161</Paragraphs>
  <Slides>10</Slides>
  <Notes>10</Notes>
  <HiddenSlides>0</HiddenSlides>
  <MMClips>0</MMClips>
  <ScaleCrop>false</ScaleCrop>
  <HeadingPairs>
    <vt:vector size="6" baseType="variant">
      <vt:variant>
        <vt:lpstr>Използвани шрифтове</vt:lpstr>
      </vt:variant>
      <vt:variant>
        <vt:i4>8</vt:i4>
      </vt:variant>
      <vt:variant>
        <vt:lpstr>Тема</vt:lpstr>
      </vt:variant>
      <vt:variant>
        <vt:i4>1</vt:i4>
      </vt:variant>
      <vt:variant>
        <vt:lpstr>Заглавия на слайдовете</vt:lpstr>
      </vt:variant>
      <vt:variant>
        <vt:i4>10</vt:i4>
      </vt:variant>
    </vt:vector>
  </HeadingPairs>
  <TitlesOfParts>
    <vt:vector size="19" baseType="lpstr">
      <vt:lpstr>Arial</vt:lpstr>
      <vt:lpstr>Calibri</vt:lpstr>
      <vt:lpstr>Candara</vt:lpstr>
      <vt:lpstr>Corbel</vt:lpstr>
      <vt:lpstr>inherit</vt:lpstr>
      <vt:lpstr>Roboto</vt:lpstr>
      <vt:lpstr>Segoe UI Historic</vt:lpstr>
      <vt:lpstr>Utopia W01</vt:lpstr>
      <vt:lpstr>Parallax</vt:lpstr>
      <vt:lpstr>Staff shortage    in Proper care, UK </vt:lpstr>
      <vt:lpstr>Student name: Sevdalina Velinova Student ID : 2017540 Assignment title: Problem solving and decision making Module code: BMSW4004 Lecture name: Charles  Nimoh</vt:lpstr>
      <vt:lpstr>Introduction  </vt:lpstr>
      <vt:lpstr>Nature ,scope and impact of the problem  </vt:lpstr>
      <vt:lpstr>Презентация на PowerPoint</vt:lpstr>
      <vt:lpstr>Fishbone diagram  </vt:lpstr>
      <vt:lpstr>Презентация на PowerPoint</vt:lpstr>
      <vt:lpstr>Implementing the solutions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of staff shortage in proper care UK </dc:title>
  <dc:creator>Peter Njonjo</dc:creator>
  <cp:lastModifiedBy>sevdalina velinova</cp:lastModifiedBy>
  <cp:revision>59</cp:revision>
  <dcterms:created xsi:type="dcterms:W3CDTF">2022-06-30T08:07:34Z</dcterms:created>
  <dcterms:modified xsi:type="dcterms:W3CDTF">2022-07-10T09:50:52Z</dcterms:modified>
</cp:coreProperties>
</file>