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handoutMasterIdLst>
    <p:handoutMasterId r:id="rId19"/>
  </p:handoutMasterIdLst>
  <p:sldIdLst>
    <p:sldId id="343" r:id="rId2"/>
    <p:sldId id="353" r:id="rId3"/>
    <p:sldId id="419" r:id="rId4"/>
    <p:sldId id="259" r:id="rId5"/>
    <p:sldId id="406" r:id="rId6"/>
    <p:sldId id="420" r:id="rId7"/>
    <p:sldId id="387" r:id="rId8"/>
    <p:sldId id="381" r:id="rId9"/>
    <p:sldId id="4106" r:id="rId10"/>
    <p:sldId id="365" r:id="rId11"/>
    <p:sldId id="399" r:id="rId12"/>
    <p:sldId id="4101" r:id="rId13"/>
    <p:sldId id="4102" r:id="rId14"/>
    <p:sldId id="4103" r:id="rId15"/>
    <p:sldId id="4104" r:id="rId16"/>
    <p:sldId id="42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 userDrawn="1">
          <p15:clr>
            <a:srgbClr val="A4A3A4"/>
          </p15:clr>
        </p15:guide>
        <p15:guide id="2" pos="336" userDrawn="1">
          <p15:clr>
            <a:srgbClr val="A4A3A4"/>
          </p15:clr>
        </p15:guide>
        <p15:guide id="3" orient="horz" pos="3984" userDrawn="1">
          <p15:clr>
            <a:srgbClr val="A4A3A4"/>
          </p15:clr>
        </p15:guide>
        <p15:guide id="4" pos="7344"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29" autoAdjust="0"/>
    <p:restoredTop sz="93784" autoAdjust="0"/>
  </p:normalViewPr>
  <p:slideViewPr>
    <p:cSldViewPr snapToGrid="0" showGuides="1">
      <p:cViewPr varScale="1">
        <p:scale>
          <a:sx n="67" d="100"/>
          <a:sy n="67" d="100"/>
        </p:scale>
        <p:origin x="656" y="32"/>
      </p:cViewPr>
      <p:guideLst>
        <p:guide orient="horz" pos="336"/>
        <p:guide pos="336"/>
        <p:guide orient="horz" pos="3984"/>
        <p:guide pos="7344"/>
      </p:guideLst>
    </p:cSldViewPr>
  </p:slideViewPr>
  <p:notesTextViewPr>
    <p:cViewPr>
      <p:scale>
        <a:sx n="1" d="1"/>
        <a:sy n="1" d="1"/>
      </p:scale>
      <p:origin x="0" y="0"/>
    </p:cViewPr>
  </p:notesTextViewPr>
  <p:notesViewPr>
    <p:cSldViewPr snapToGrid="0" showGuides="1">
      <p:cViewPr varScale="1">
        <p:scale>
          <a:sx n="55" d="100"/>
          <a:sy n="55" d="100"/>
        </p:scale>
        <p:origin x="2880"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996EEF-566E-7A88-F308-3D4015628DB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67DBD38-A3EA-998C-B5B7-F0D7645121A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73912D-7C6A-43A1-BD4F-844544856533}" type="datetimeFigureOut">
              <a:rPr lang="en-US" smtClean="0"/>
              <a:t>6/12/2026</a:t>
            </a:fld>
            <a:endParaRPr lang="en-US" dirty="0"/>
          </a:p>
        </p:txBody>
      </p:sp>
      <p:sp>
        <p:nvSpPr>
          <p:cNvPr id="4" name="Footer Placeholder 3">
            <a:extLst>
              <a:ext uri="{FF2B5EF4-FFF2-40B4-BE49-F238E27FC236}">
                <a16:creationId xmlns:a16="http://schemas.microsoft.com/office/drawing/2014/main" id="{6E8E6501-4663-6A70-ADCD-586B90C8C4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6" name="Slide Number Placeholder 5">
            <a:extLst>
              <a:ext uri="{FF2B5EF4-FFF2-40B4-BE49-F238E27FC236}">
                <a16:creationId xmlns:a16="http://schemas.microsoft.com/office/drawing/2014/main" id="{455CB0F8-7E6E-5F56-A34F-EC2BA1197AF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0315E29-46CB-4192-95E7-C7C03308D87E}" type="slidenum">
              <a:rPr lang="en-US" smtClean="0"/>
              <a:t>‹#›</a:t>
            </a:fld>
            <a:endParaRPr lang="en-US"/>
          </a:p>
        </p:txBody>
      </p:sp>
    </p:spTree>
    <p:extLst>
      <p:ext uri="{BB962C8B-B14F-4D97-AF65-F5344CB8AC3E}">
        <p14:creationId xmlns:p14="http://schemas.microsoft.com/office/powerpoint/2010/main" val="3624622697"/>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9EF3D5-0EE6-429E-902E-3471028CBF69}" type="datetimeFigureOut">
              <a:rPr lang="en-US" smtClean="0"/>
              <a:t>6/12/2026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2DCC68-E4A6-4C2A-B2B9-87EA9432B009}" type="slidenum">
              <a:rPr lang="en-US" smtClean="0"/>
              <a:t>‹#›</a:t>
            </a:fld>
            <a:endParaRPr lang="en-US"/>
          </a:p>
        </p:txBody>
      </p:sp>
    </p:spTree>
    <p:extLst>
      <p:ext uri="{BB962C8B-B14F-4D97-AF65-F5344CB8AC3E}">
        <p14:creationId xmlns:p14="http://schemas.microsoft.com/office/powerpoint/2010/main" val="27247300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goal of this presentation is to provide a care plan for a fictional patient with osteoarthritis, one of the most ubiquitous upper musculoskeletal disorders. Osteoarthritis is a progressive disorder </a:t>
            </a:r>
            <a:r>
              <a:rPr lang="en-US" sz="1200" b="0" i="0" kern="1200" dirty="0" err="1">
                <a:solidFill>
                  <a:schemeClr val="tx1"/>
                </a:solidFill>
                <a:effectLst/>
                <a:latin typeface="+mn-lt"/>
                <a:ea typeface="+mn-ea"/>
                <a:cs typeface="+mn-cs"/>
              </a:rPr>
              <a:t>characterised</a:t>
            </a:r>
            <a:r>
              <a:rPr lang="en-US" sz="1200" b="0" i="0" kern="1200" dirty="0">
                <a:solidFill>
                  <a:schemeClr val="tx1"/>
                </a:solidFill>
                <a:effectLst/>
                <a:latin typeface="+mn-lt"/>
                <a:ea typeface="+mn-ea"/>
                <a:cs typeface="+mn-cs"/>
              </a:rPr>
              <a:t> by the degeneration of cartilage within a joint. This causes pain and stiffness in the joint, leading to a loss of mobility. It affects joints that bear the most weight (e.g., knee, hip) and it affects one’s independence and quality of life to a great degree. In this presentation, I will explain the anatomy and the physiology of the knee joint in its normal state, describe the functional impairment of the knee joint due to osteoarthritis, identify the lifestyle risk factors the patient has, and develop an evidence based care plan of osteoarthritis that will improve the mobility of the patient and alleviate the symptoms while providing a care plan of osteoarthritis that will improve the mobility of the patient and alleviate the symptoms while providing a plan of care that promotes the patient's well-being in the long-term, in the spirit of evidence based and patient-oriented care.</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2DCC68-E4A6-4C2A-B2B9-87EA9432B009}" type="slidenum">
              <a:rPr lang="en-US" smtClean="0"/>
              <a:t>2</a:t>
            </a:fld>
            <a:endParaRPr lang="en-US"/>
          </a:p>
        </p:txBody>
      </p:sp>
    </p:spTree>
    <p:extLst>
      <p:ext uri="{BB962C8B-B14F-4D97-AF65-F5344CB8AC3E}">
        <p14:creationId xmlns:p14="http://schemas.microsoft.com/office/powerpoint/2010/main" val="2523042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Slide two presents </a:t>
            </a:r>
            <a:r>
              <a:rPr lang="en-US" sz="1200" b="0" i="0" kern="1200" dirty="0" err="1">
                <a:solidFill>
                  <a:schemeClr val="tx1"/>
                </a:solidFill>
                <a:effectLst/>
                <a:latin typeface="+mn-lt"/>
                <a:ea typeface="+mn-ea"/>
                <a:cs typeface="+mn-cs"/>
              </a:rPr>
              <a:t>Mrs</a:t>
            </a:r>
            <a:r>
              <a:rPr lang="en-US" sz="1200" b="0" i="0" kern="1200" dirty="0">
                <a:solidFill>
                  <a:schemeClr val="tx1"/>
                </a:solidFill>
                <a:effectLst/>
                <a:latin typeface="+mn-lt"/>
                <a:ea typeface="+mn-ea"/>
                <a:cs typeface="+mn-cs"/>
              </a:rPr>
              <a:t> Sarah Williams as a fictional case study example of a retired teacher in her late sixties with an obesity case study example of osteoarthritis risk factors. She has a BMI of 32kg/m2 and a medical history of hypertension. This, combined with her sedentary lifestyle, poor diet, and minimal physical activity, contributes to the further progression of disease. The symptoms presented include knee pain, morning stiffness, swelling and reduced mobility. Difficulties climbing stairs are a further indication of a decline in her functional ability. This profile will help in the case study example of a portrayal of an osteoarthritis study example to support the understanding of the decline in musculoskeletal function, and to guide the development of a care plan.</a:t>
            </a: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3</a:t>
            </a:fld>
            <a:endParaRPr lang="en-US"/>
          </a:p>
        </p:txBody>
      </p:sp>
    </p:spTree>
    <p:extLst>
      <p:ext uri="{BB962C8B-B14F-4D97-AF65-F5344CB8AC3E}">
        <p14:creationId xmlns:p14="http://schemas.microsoft.com/office/powerpoint/2010/main" val="2061523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US" sz="1200" b="0" i="0" kern="1200" dirty="0" err="1">
                <a:solidFill>
                  <a:schemeClr val="tx1"/>
                </a:solidFill>
                <a:effectLst/>
                <a:latin typeface="+mn-lt"/>
                <a:ea typeface="+mn-ea"/>
                <a:cs typeface="+mn-cs"/>
              </a:rPr>
              <a:t>Ostoarthritis</a:t>
            </a:r>
            <a:r>
              <a:rPr lang="en-US" sz="1200" b="0" i="0" kern="1200" dirty="0">
                <a:solidFill>
                  <a:schemeClr val="tx1"/>
                </a:solidFill>
                <a:effectLst/>
                <a:latin typeface="+mn-lt"/>
                <a:ea typeface="+mn-ea"/>
                <a:cs typeface="+mn-cs"/>
              </a:rPr>
              <a:t> is the most common form of arthritis and causes the most number of movement disabilities. It is a chronic degenerative joint condition attacking mainly the articular cartilage. As the cartilage deteriorates, bony spurs are created and the narrowing of the cartilage space alters the structure of the joint. As it deteriorates, articular cartilage also affects the mobility of the spine, hands, hips, and knees. These joints pose the greatest load to the body and are most affected by osteoarthritis. It causes swelling and stiffness of the joints, the range of motion becomes decreased and the joints become unstable. This condition progresses the most and has the most effect on physical activity, autonomy, and the quality of life in the elderly and those with co-morbidities.</a:t>
            </a:r>
          </a:p>
          <a:p>
            <a:pPr marL="0" lvl="0" indent="0" algn="l" rtl="0">
              <a:spcBef>
                <a:spcPts val="0"/>
              </a:spcBef>
              <a:spcAft>
                <a:spcPts val="0"/>
              </a:spcAft>
              <a:buNone/>
            </a:pPr>
            <a:endParaRPr lang="en-US" sz="1200" b="0" i="0" kern="1200" dirty="0">
              <a:solidFill>
                <a:schemeClr val="tx1"/>
              </a:solidFill>
              <a:effectLst/>
              <a:latin typeface="+mn-lt"/>
              <a:ea typeface="+mn-ea"/>
              <a:cs typeface="+mn-cs"/>
            </a:endParaRPr>
          </a:p>
        </p:txBody>
      </p:sp>
      <p:sp>
        <p:nvSpPr>
          <p:cNvPr id="86" name="Google Shape;8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slide presents the anatomy of the knee joint in relation to osteoarthritis. The joints of the femur, tibia, patella, cartilage, the synovial membrane and fluid, ligaments, meniscus, and tendons are the focus of the slide. Each of the joints aids in the movement and stability of the knee and the distribution of loads. The articular cartilage and synovial fluid aid in the reduction of friction and the absorption of shock. The meniscus and ligaments provide stability and cushioning to the joint and inhibit excessive movement and compromise of the joint. The components of the knee joint are essential in the understanding of the pathology of osteoarthritis. Degeneration of cartilage and changes of the synovial fluid lead to debilitating pain and stiffness that are the classic symptoms of osteoarthritis and the functional limitations of the afflicted patients (</a:t>
            </a:r>
            <a:r>
              <a:rPr lang="en-US" sz="1200" kern="1200" dirty="0" err="1">
                <a:solidFill>
                  <a:schemeClr val="tx1"/>
                </a:solidFill>
                <a:effectLst/>
                <a:latin typeface="+mn-lt"/>
                <a:ea typeface="+mn-ea"/>
                <a:cs typeface="+mn-cs"/>
              </a:rPr>
              <a:t>ur</a:t>
            </a:r>
            <a:r>
              <a:rPr lang="en-US" sz="1200" kern="1200" dirty="0">
                <a:solidFill>
                  <a:schemeClr val="tx1"/>
                </a:solidFill>
                <a:effectLst/>
                <a:latin typeface="+mn-lt"/>
                <a:ea typeface="+mn-ea"/>
                <a:cs typeface="+mn-cs"/>
              </a:rPr>
              <a:t> Rehman et al., 2024).</a:t>
            </a:r>
            <a:br>
              <a:rPr lang="en-US" dirty="0"/>
            </a:b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5</a:t>
            </a:fld>
            <a:endParaRPr lang="en-US"/>
          </a:p>
        </p:txBody>
      </p:sp>
    </p:spTree>
    <p:extLst>
      <p:ext uri="{BB962C8B-B14F-4D97-AF65-F5344CB8AC3E}">
        <p14:creationId xmlns:p14="http://schemas.microsoft.com/office/powerpoint/2010/main" val="2523342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A healthy knee joint operates efficiently in a biomechanical sense under normal conditions. The synovial membrane sustains the supply of synovial fluid, which is necessary to keep the joints lubricated and to </a:t>
            </a:r>
            <a:r>
              <a:rPr lang="en-US" sz="1200" b="0" i="0" kern="1200" dirty="0" err="1">
                <a:solidFill>
                  <a:schemeClr val="tx1"/>
                </a:solidFill>
                <a:effectLst/>
                <a:latin typeface="+mn-lt"/>
                <a:ea typeface="+mn-ea"/>
                <a:cs typeface="+mn-cs"/>
              </a:rPr>
              <a:t>minimise</a:t>
            </a:r>
            <a:r>
              <a:rPr lang="en-US" sz="1200" b="0" i="0" kern="1200" dirty="0">
                <a:solidFill>
                  <a:schemeClr val="tx1"/>
                </a:solidFill>
                <a:effectLst/>
                <a:latin typeface="+mn-lt"/>
                <a:ea typeface="+mn-ea"/>
                <a:cs typeface="+mn-cs"/>
              </a:rPr>
              <a:t> friction. Proper functioning cartilage forms a smooth joint surface, and a low-friction interface protects and minimizes the wear of the bony surfaces. Proper body posture redistributes the weight of the body among the structures that comprise the joint, thereby minimizing the stress on each structure. Properly functioning muscles facilitate the movement of the joint and the ability to move without pain.</a:t>
            </a:r>
          </a:p>
          <a:p>
            <a:br>
              <a:rPr lang="en-US" dirty="0"/>
            </a:b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6</a:t>
            </a:fld>
            <a:endParaRPr lang="en-US"/>
          </a:p>
        </p:txBody>
      </p:sp>
    </p:spTree>
    <p:extLst>
      <p:ext uri="{BB962C8B-B14F-4D97-AF65-F5344CB8AC3E}">
        <p14:creationId xmlns:p14="http://schemas.microsoft.com/office/powerpoint/2010/main" val="25009924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Slide six, osteoarthritis pathophysiology is presented by juxtaposing diseased and healthy joint functions. In healthy joints articular cartilage, synovial fluid, and proper stable joints allow pain free movement. In osteoarthritis cartilage gradually erodes and leads to bone-on-bone contact, osteophytes, and inflammation which cause pain and stiffness. Changes in the structure of the joints, and osteoarthritis leads to the friction and loss of space of the joint. Load bearing of the joint is also distributed in the altered way of biomechanics which worsens the conditions of the joints. Clinically this leads to pain and stiffness that is always there, and a loss of the ability to be functional in daily life and a loss of independence and mobility. Overall, osteoarthritis shows a degenerative condition that is progressive in nature, and it greatly affects the condition of the joint reserve and also the functional ability to be active in daily life.</a:t>
            </a:r>
          </a:p>
          <a:p>
            <a:br>
              <a:rPr lang="en-US" dirty="0"/>
            </a:b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7</a:t>
            </a:fld>
            <a:endParaRPr lang="en-US"/>
          </a:p>
        </p:txBody>
      </p:sp>
    </p:spTree>
    <p:extLst>
      <p:ext uri="{BB962C8B-B14F-4D97-AF65-F5344CB8AC3E}">
        <p14:creationId xmlns:p14="http://schemas.microsoft.com/office/powerpoint/2010/main" val="5188557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This slide details the risk factors for osteoarthritis present in Mrs. Williams. She has many of both the modifiable and non-modifiable factors. The non-modifiable factors that directly correlate to increased risk are her age, being female, and her family history which is hereditary. Among the modifiable factors, obesity with a more sedentary lifestyle, poor diet, and less muscle strength contribute to a more aggressive course of her disease. She has prior injury to the joint and strain from her work which both contribute to a greater wear and tear on cartilage. Knowing these risk factors help us mitigate and treat the disease. In clinical practice, the change which is focused on risks that are more under her control will help improve her restrictions and better her quality of life in osteoarthritis.</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2DCC68-E4A6-4C2A-B2B9-87EA9432B009}" type="slidenum">
              <a:rPr lang="en-US" smtClean="0"/>
              <a:t>8</a:t>
            </a:fld>
            <a:endParaRPr lang="en-US"/>
          </a:p>
        </p:txBody>
      </p:sp>
    </p:spTree>
    <p:extLst>
      <p:ext uri="{BB962C8B-B14F-4D97-AF65-F5344CB8AC3E}">
        <p14:creationId xmlns:p14="http://schemas.microsoft.com/office/powerpoint/2010/main" val="20483540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Slide 9 presents the clinical assessment of an osteoarthritic patient. This patient reported an 8 out of 10 in pain severity. The BMI of 32 indicates obesity, which suggests that there will be an increased level of stress imposed onto the patient’s joints. The patient presented with some gait abnormalities, some stiffness, and the use of a cane. All of these assessment findings demonstrate that the patient was functional impaired, and described difficulty with the performance of Activities of daily living (ADLs), in particular walking and going up and down the stairs. There was additional swelling noted in the joints of the lower extremities, which is an indication of joint inflammation and the worsening of the disease. There are other diagnostic tests that are included in the clinical assessment that will assist in confirming the diagnosis, and assessing the severity of the osteoarthritis, and these will include an X-ray, and an MRI, if warranted, as well as a comprehensive evaluation of pain and a functional assessment.</a:t>
            </a:r>
          </a:p>
          <a:p>
            <a:endParaRPr lang="en-US" sz="1200" b="0"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9</a:t>
            </a:fld>
            <a:endParaRPr lang="en-US"/>
          </a:p>
        </p:txBody>
      </p:sp>
    </p:spTree>
    <p:extLst>
      <p:ext uri="{BB962C8B-B14F-4D97-AF65-F5344CB8AC3E}">
        <p14:creationId xmlns:p14="http://schemas.microsoft.com/office/powerpoint/2010/main" val="2953517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The focus of slide 10 is on management plans that use evidence-based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for osteoarthritis. The plans seek to address pain, obesity, low mobility, weakness of muscles and the teaching of patients. Managing pain through the use of analgesics improves the comfort and function of the patient. The management of weight through the referral to the dietitian facilitates weight loss and reduction of the stress on the joints. The use of physiotherapy and exercise programs improves mobility and strength. The use of teaching is to promote self-management and long term adherence. This method is endorsed in the practice of care by the NHS and NICE. The aim of the management plan is to improve the quality of life of the patients, reduce the symptoms and achieve functional independence.</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2DCC68-E4A6-4C2A-B2B9-87EA9432B009}" type="slidenum">
              <a:rPr lang="en-US" smtClean="0"/>
              <a:t>10</a:t>
            </a:fld>
            <a:endParaRPr lang="en-US"/>
          </a:p>
        </p:txBody>
      </p:sp>
    </p:spTree>
    <p:extLst>
      <p:ext uri="{BB962C8B-B14F-4D97-AF65-F5344CB8AC3E}">
        <p14:creationId xmlns:p14="http://schemas.microsoft.com/office/powerpoint/2010/main" val="370737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Slide 11 covers monitoring, communication, and ethical care. Regular assessments of pain, weight, mobility, medications, and risk of falls are all part of safe and effective treatment. Communication also includes listening to the patient, working with the team, involving the patient’s family, and making decisions as a group. All of these improve patient care and engagement. The quality of care is based on ethics, which include informed consent, confidentiality, and patients' rights to self-determination, dignity, and equality. All these tools combined provide the care that balances ethical, clinical and emotional needs of support to the patient.</a:t>
            </a:r>
          </a:p>
          <a:p>
            <a:endParaRPr lang="en-US" sz="1200" b="0" i="0" kern="1200" dirty="0">
              <a:solidFill>
                <a:schemeClr val="tx1"/>
              </a:solidFill>
              <a:effectLst/>
              <a:latin typeface="+mn-lt"/>
              <a:ea typeface="+mn-ea"/>
              <a:cs typeface="+mn-cs"/>
            </a:endParaRPr>
          </a:p>
          <a:p>
            <a:endParaRPr lang="en-US" sz="1200" b="0" i="0"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11</a:t>
            </a:fld>
            <a:endParaRPr lang="en-US"/>
          </a:p>
        </p:txBody>
      </p:sp>
    </p:spTree>
    <p:extLst>
      <p:ext uri="{BB962C8B-B14F-4D97-AF65-F5344CB8AC3E}">
        <p14:creationId xmlns:p14="http://schemas.microsoft.com/office/powerpoint/2010/main" val="3435803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Slide 12 presents the promotion of long-term health and the management of osteoarthritis. The use of a balanced diet and weight loss addresses the stress on weight-bearing joints and the speed of progression of the disease. Low-impact exercise and physiotherapy walking and swimming have a positive effect on mobility and flexibility. The use of aids and adherence to medication help manage pain and keep the person as independent as possible. Frequent visits to the GP help manage safe and effective care. Support groups help through the provision of emotional and social support. Through the use of these recommendations, pain is reduced, and mobility and independence are improved. The positive effect on long-term quality of life for the person is significant.</a:t>
            </a:r>
            <a:endParaRPr lang="en-US" dirty="0"/>
          </a:p>
        </p:txBody>
      </p:sp>
      <p:sp>
        <p:nvSpPr>
          <p:cNvPr id="4" name="Slide Number Placeholder 3"/>
          <p:cNvSpPr>
            <a:spLocks noGrp="1"/>
          </p:cNvSpPr>
          <p:nvPr>
            <p:ph type="sldNum" sz="quarter" idx="5"/>
          </p:nvPr>
        </p:nvSpPr>
        <p:spPr/>
        <p:txBody>
          <a:bodyPr/>
          <a:lstStyle/>
          <a:p>
            <a:fld id="{3D2DCC68-E4A6-4C2A-B2B9-87EA9432B009}" type="slidenum">
              <a:rPr lang="en-US" smtClean="0"/>
              <a:t>12</a:t>
            </a:fld>
            <a:endParaRPr lang="en-US"/>
          </a:p>
        </p:txBody>
      </p:sp>
    </p:spTree>
    <p:extLst>
      <p:ext uri="{BB962C8B-B14F-4D97-AF65-F5344CB8AC3E}">
        <p14:creationId xmlns:p14="http://schemas.microsoft.com/office/powerpoint/2010/main" val="27527588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Slide 13 provides the presentation's final thoughts on osteoarthritis management. Osteoarthritis describes the progressive condition of musculoskeletal systems and joints. It certainly is a progressive condition, but lifestyle factors such as obesity and inactivity contribute, and are most concerning, to the progression of osteoarthritis. The patient-focused, multidisciplinary approach improves outcomes and promotes independence. As always, the earlier the intervention and the continual surveillance, the better the management of symptoms and mobility. Pain and function are always of greatest concern. This is a progressive, deteriorative condition, and a multidisciplinary, preventative approach provides the best outcomes in this community.</a:t>
            </a:r>
          </a:p>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D2DCC68-E4A6-4C2A-B2B9-87EA9432B009}" type="slidenum">
              <a:rPr lang="en-US" smtClean="0"/>
              <a:t>13</a:t>
            </a:fld>
            <a:endParaRPr lang="en-US"/>
          </a:p>
        </p:txBody>
      </p:sp>
    </p:spTree>
    <p:extLst>
      <p:ext uri="{BB962C8B-B14F-4D97-AF65-F5344CB8AC3E}">
        <p14:creationId xmlns:p14="http://schemas.microsoft.com/office/powerpoint/2010/main" val="1417429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u="sng" dirty="0"/>
          </a:p>
        </p:txBody>
      </p:sp>
      <p:sp>
        <p:nvSpPr>
          <p:cNvPr id="4" name="Slide Number Placeholder 3"/>
          <p:cNvSpPr>
            <a:spLocks noGrp="1"/>
          </p:cNvSpPr>
          <p:nvPr>
            <p:ph type="sldNum" sz="quarter" idx="5"/>
          </p:nvPr>
        </p:nvSpPr>
        <p:spPr/>
        <p:txBody>
          <a:bodyPr/>
          <a:lstStyle/>
          <a:p>
            <a:fld id="{3D2DCC68-E4A6-4C2A-B2B9-87EA9432B009}" type="slidenum">
              <a:rPr lang="en-US" smtClean="0"/>
              <a:t>16</a:t>
            </a:fld>
            <a:endParaRPr lang="en-US"/>
          </a:p>
        </p:txBody>
      </p:sp>
    </p:spTree>
    <p:extLst>
      <p:ext uri="{BB962C8B-B14F-4D97-AF65-F5344CB8AC3E}">
        <p14:creationId xmlns:p14="http://schemas.microsoft.com/office/powerpoint/2010/main" val="1269112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409742"/>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5C786C45-4B5A-017A-D94D-2EF26BD133A5}"/>
              </a:ext>
            </a:extLst>
          </p:cNvPr>
          <p:cNvSpPr>
            <a:spLocks noGrp="1"/>
          </p:cNvSpPr>
          <p:nvPr>
            <p:ph type="pic" sz="quarter" idx="10"/>
          </p:nvPr>
        </p:nvSpPr>
        <p:spPr>
          <a:xfrm>
            <a:off x="0" y="5067580"/>
            <a:ext cx="12192002" cy="1790420"/>
          </a:xfrm>
          <a:custGeom>
            <a:avLst/>
            <a:gdLst>
              <a:gd name="connsiteX0" fmla="*/ 0 w 5279873"/>
              <a:gd name="connsiteY0" fmla="*/ 0 h 2287563"/>
              <a:gd name="connsiteX1" fmla="*/ 5279873 w 5279873"/>
              <a:gd name="connsiteY1" fmla="*/ 0 h 2287563"/>
              <a:gd name="connsiteX2" fmla="*/ 5279873 w 5279873"/>
              <a:gd name="connsiteY2" fmla="*/ 2287563 h 2287563"/>
              <a:gd name="connsiteX3" fmla="*/ 0 w 5279873"/>
              <a:gd name="connsiteY3" fmla="*/ 2287563 h 2287563"/>
            </a:gdLst>
            <a:ahLst/>
            <a:cxnLst>
              <a:cxn ang="0">
                <a:pos x="connsiteX0" y="connsiteY0"/>
              </a:cxn>
              <a:cxn ang="0">
                <a:pos x="connsiteX1" y="connsiteY1"/>
              </a:cxn>
              <a:cxn ang="0">
                <a:pos x="connsiteX2" y="connsiteY2"/>
              </a:cxn>
              <a:cxn ang="0">
                <a:pos x="connsiteX3" y="connsiteY3"/>
              </a:cxn>
            </a:cxnLst>
            <a:rect l="l" t="t" r="r" b="b"/>
            <a:pathLst>
              <a:path w="5279873" h="2287563">
                <a:moveTo>
                  <a:pt x="0" y="0"/>
                </a:moveTo>
                <a:lnTo>
                  <a:pt x="5279873" y="0"/>
                </a:lnTo>
                <a:lnTo>
                  <a:pt x="5279873" y="2287563"/>
                </a:lnTo>
                <a:lnTo>
                  <a:pt x="0" y="2287563"/>
                </a:lnTo>
                <a:close/>
              </a:path>
            </a:pathLst>
          </a:custGeom>
        </p:spPr>
        <p:txBody>
          <a:bodyPr wrap="square">
            <a:noAutofit/>
          </a:bodyPr>
          <a:lstStyle>
            <a:lvl1pPr>
              <a:defRPr sz="1500"/>
            </a:lvl1pPr>
          </a:lstStyle>
          <a:p>
            <a:endParaRPr lang="en-US"/>
          </a:p>
        </p:txBody>
      </p:sp>
    </p:spTree>
    <p:extLst>
      <p:ext uri="{BB962C8B-B14F-4D97-AF65-F5344CB8AC3E}">
        <p14:creationId xmlns:p14="http://schemas.microsoft.com/office/powerpoint/2010/main" val="98690081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0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85196120"/>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9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5485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2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043AE065-DDDE-734B-C166-99E454D3EB74}"/>
              </a:ext>
            </a:extLst>
          </p:cNvPr>
          <p:cNvSpPr>
            <a:spLocks noGrp="1"/>
          </p:cNvSpPr>
          <p:nvPr>
            <p:ph type="pic" sz="quarter" idx="12"/>
          </p:nvPr>
        </p:nvSpPr>
        <p:spPr>
          <a:xfrm>
            <a:off x="7424320" y="868499"/>
            <a:ext cx="4023559" cy="5121002"/>
          </a:xfrm>
          <a:custGeom>
            <a:avLst/>
            <a:gdLst>
              <a:gd name="connsiteX0" fmla="*/ 1202340 w 4023559"/>
              <a:gd name="connsiteY0" fmla="*/ 4755194 h 5121002"/>
              <a:gd name="connsiteX1" fmla="*/ 2086984 w 4023559"/>
              <a:gd name="connsiteY1" fmla="*/ 4755194 h 5121002"/>
              <a:gd name="connsiteX2" fmla="*/ 1644662 w 4023559"/>
              <a:gd name="connsiteY2" fmla="*/ 5121002 h 5121002"/>
              <a:gd name="connsiteX3" fmla="*/ 1202340 w 4023559"/>
              <a:gd name="connsiteY3" fmla="*/ 4755194 h 5121002"/>
              <a:gd name="connsiteX4" fmla="*/ 1122327 w 4023559"/>
              <a:gd name="connsiteY4" fmla="*/ 4389386 h 5121002"/>
              <a:gd name="connsiteX5" fmla="*/ 2170813 w 4023559"/>
              <a:gd name="connsiteY5" fmla="*/ 4389386 h 5121002"/>
              <a:gd name="connsiteX6" fmla="*/ 2285192 w 4023559"/>
              <a:gd name="connsiteY6" fmla="*/ 4481202 h 5121002"/>
              <a:gd name="connsiteX7" fmla="*/ 2170813 w 4023559"/>
              <a:gd name="connsiteY7" fmla="*/ 4573018 h 5121002"/>
              <a:gd name="connsiteX8" fmla="*/ 1644663 w 4023559"/>
              <a:gd name="connsiteY8" fmla="*/ 4573018 h 5121002"/>
              <a:gd name="connsiteX9" fmla="*/ 1122327 w 4023559"/>
              <a:gd name="connsiteY9" fmla="*/ 4573018 h 5121002"/>
              <a:gd name="connsiteX10" fmla="*/ 1004134 w 4023559"/>
              <a:gd name="connsiteY10" fmla="*/ 4477376 h 5121002"/>
              <a:gd name="connsiteX11" fmla="*/ 1122327 w 4023559"/>
              <a:gd name="connsiteY11" fmla="*/ 4389386 h 5121002"/>
              <a:gd name="connsiteX12" fmla="*/ 934866 w 4023559"/>
              <a:gd name="connsiteY12" fmla="*/ 4023578 h 5121002"/>
              <a:gd name="connsiteX13" fmla="*/ 1647746 w 4023559"/>
              <a:gd name="connsiteY13" fmla="*/ 4023578 h 5121002"/>
              <a:gd name="connsiteX14" fmla="*/ 2349189 w 4023559"/>
              <a:gd name="connsiteY14" fmla="*/ 4023578 h 5121002"/>
              <a:gd name="connsiteX15" fmla="*/ 2467367 w 4023559"/>
              <a:gd name="connsiteY15" fmla="*/ 4115394 h 5121002"/>
              <a:gd name="connsiteX16" fmla="*/ 2353001 w 4023559"/>
              <a:gd name="connsiteY16" fmla="*/ 4207210 h 5121002"/>
              <a:gd name="connsiteX17" fmla="*/ 934866 w 4023559"/>
              <a:gd name="connsiteY17" fmla="*/ 4207210 h 5121002"/>
              <a:gd name="connsiteX18" fmla="*/ 820500 w 4023559"/>
              <a:gd name="connsiteY18" fmla="*/ 4115394 h 5121002"/>
              <a:gd name="connsiteX19" fmla="*/ 934866 w 4023559"/>
              <a:gd name="connsiteY19" fmla="*/ 4023578 h 5121002"/>
              <a:gd name="connsiteX20" fmla="*/ 2559183 w 4023559"/>
              <a:gd name="connsiteY20" fmla="*/ 1646552 h 5121002"/>
              <a:gd name="connsiteX21" fmla="*/ 2742087 w 4023559"/>
              <a:gd name="connsiteY21" fmla="*/ 1844698 h 5121002"/>
              <a:gd name="connsiteX22" fmla="*/ 2742087 w 4023559"/>
              <a:gd name="connsiteY22" fmla="*/ 1970444 h 5121002"/>
              <a:gd name="connsiteX23" fmla="*/ 2780193 w 4023559"/>
              <a:gd name="connsiteY23" fmla="*/ 2012360 h 5121002"/>
              <a:gd name="connsiteX24" fmla="*/ 3245074 w 4023559"/>
              <a:gd name="connsiteY24" fmla="*/ 2012360 h 5121002"/>
              <a:gd name="connsiteX25" fmla="*/ 3286990 w 4023559"/>
              <a:gd name="connsiteY25" fmla="*/ 2058086 h 5121002"/>
              <a:gd name="connsiteX26" fmla="*/ 2700172 w 4023559"/>
              <a:gd name="connsiteY26" fmla="*/ 3182184 h 5121002"/>
              <a:gd name="connsiteX27" fmla="*/ 2319122 w 4023559"/>
              <a:gd name="connsiteY27" fmla="*/ 3494645 h 5121002"/>
              <a:gd name="connsiteX28" fmla="*/ 2284827 w 4023559"/>
              <a:gd name="connsiteY28" fmla="*/ 3567045 h 5121002"/>
              <a:gd name="connsiteX29" fmla="*/ 2284827 w 4023559"/>
              <a:gd name="connsiteY29" fmla="*/ 3807107 h 5121002"/>
              <a:gd name="connsiteX30" fmla="*/ 2250533 w 4023559"/>
              <a:gd name="connsiteY30" fmla="*/ 3841402 h 5121002"/>
              <a:gd name="connsiteX31" fmla="*/ 1861861 w 4023559"/>
              <a:gd name="connsiteY31" fmla="*/ 3841402 h 5121002"/>
              <a:gd name="connsiteX32" fmla="*/ 1827567 w 4023559"/>
              <a:gd name="connsiteY32" fmla="*/ 3799486 h 5121002"/>
              <a:gd name="connsiteX33" fmla="*/ 1827567 w 4023559"/>
              <a:gd name="connsiteY33" fmla="*/ 3384141 h 5121002"/>
              <a:gd name="connsiteX34" fmla="*/ 1827567 w 4023559"/>
              <a:gd name="connsiteY34" fmla="*/ 2964985 h 5121002"/>
              <a:gd name="connsiteX35" fmla="*/ 1785651 w 4023559"/>
              <a:gd name="connsiteY35" fmla="*/ 2926881 h 5121002"/>
              <a:gd name="connsiteX36" fmla="*/ 1644662 w 4023559"/>
              <a:gd name="connsiteY36" fmla="*/ 2926881 h 5121002"/>
              <a:gd name="connsiteX37" fmla="*/ 1461758 w 4023559"/>
              <a:gd name="connsiteY37" fmla="*/ 2743976 h 5121002"/>
              <a:gd name="connsiteX38" fmla="*/ 1648473 w 4023559"/>
              <a:gd name="connsiteY38" fmla="*/ 2561072 h 5121002"/>
              <a:gd name="connsiteX39" fmla="*/ 1785651 w 4023559"/>
              <a:gd name="connsiteY39" fmla="*/ 2561072 h 5121002"/>
              <a:gd name="connsiteX40" fmla="*/ 1827567 w 4023559"/>
              <a:gd name="connsiteY40" fmla="*/ 2519157 h 5121002"/>
              <a:gd name="connsiteX41" fmla="*/ 1827567 w 4023559"/>
              <a:gd name="connsiteY41" fmla="*/ 2054275 h 5121002"/>
              <a:gd name="connsiteX42" fmla="*/ 1869482 w 4023559"/>
              <a:gd name="connsiteY42" fmla="*/ 2012360 h 5121002"/>
              <a:gd name="connsiteX43" fmla="*/ 2334363 w 4023559"/>
              <a:gd name="connsiteY43" fmla="*/ 2012360 h 5121002"/>
              <a:gd name="connsiteX44" fmla="*/ 2376279 w 4023559"/>
              <a:gd name="connsiteY44" fmla="*/ 1966634 h 5121002"/>
              <a:gd name="connsiteX45" fmla="*/ 2376279 w 4023559"/>
              <a:gd name="connsiteY45" fmla="*/ 1844698 h 5121002"/>
              <a:gd name="connsiteX46" fmla="*/ 2559183 w 4023559"/>
              <a:gd name="connsiteY46" fmla="*/ 1646552 h 5121002"/>
              <a:gd name="connsiteX47" fmla="*/ 912304 w 4023559"/>
              <a:gd name="connsiteY47" fmla="*/ 1646552 h 5121002"/>
              <a:gd name="connsiteX48" fmla="*/ 1095351 w 4023559"/>
              <a:gd name="connsiteY48" fmla="*/ 1829456 h 5121002"/>
              <a:gd name="connsiteX49" fmla="*/ 1095351 w 4023559"/>
              <a:gd name="connsiteY49" fmla="*/ 1966634 h 5121002"/>
              <a:gd name="connsiteX50" fmla="*/ 1137299 w 4023559"/>
              <a:gd name="connsiteY50" fmla="*/ 2012360 h 5121002"/>
              <a:gd name="connsiteX51" fmla="*/ 1602544 w 4023559"/>
              <a:gd name="connsiteY51" fmla="*/ 2012360 h 5121002"/>
              <a:gd name="connsiteX52" fmla="*/ 1644492 w 4023559"/>
              <a:gd name="connsiteY52" fmla="*/ 2054275 h 5121002"/>
              <a:gd name="connsiteX53" fmla="*/ 1644492 w 4023559"/>
              <a:gd name="connsiteY53" fmla="*/ 2336253 h 5121002"/>
              <a:gd name="connsiteX54" fmla="*/ 1606358 w 4023559"/>
              <a:gd name="connsiteY54" fmla="*/ 2378168 h 5121002"/>
              <a:gd name="connsiteX55" fmla="*/ 1278398 w 4023559"/>
              <a:gd name="connsiteY55" fmla="*/ 2740166 h 5121002"/>
              <a:gd name="connsiteX56" fmla="*/ 1610171 w 4023559"/>
              <a:gd name="connsiteY56" fmla="*/ 3105975 h 5121002"/>
              <a:gd name="connsiteX57" fmla="*/ 1644492 w 4023559"/>
              <a:gd name="connsiteY57" fmla="*/ 3144080 h 5121002"/>
              <a:gd name="connsiteX58" fmla="*/ 1644492 w 4023559"/>
              <a:gd name="connsiteY58" fmla="*/ 3807107 h 5121002"/>
              <a:gd name="connsiteX59" fmla="*/ 1610171 w 4023559"/>
              <a:gd name="connsiteY59" fmla="*/ 3841402 h 5121002"/>
              <a:gd name="connsiteX60" fmla="*/ 1038149 w 4023559"/>
              <a:gd name="connsiteY60" fmla="*/ 3841402 h 5121002"/>
              <a:gd name="connsiteX61" fmla="*/ 1003827 w 4023559"/>
              <a:gd name="connsiteY61" fmla="*/ 3807107 h 5121002"/>
              <a:gd name="connsiteX62" fmla="*/ 1003827 w 4023559"/>
              <a:gd name="connsiteY62" fmla="*/ 3567045 h 5121002"/>
              <a:gd name="connsiteX63" fmla="*/ 969506 w 4023559"/>
              <a:gd name="connsiteY63" fmla="*/ 3494645 h 5121002"/>
              <a:gd name="connsiteX64" fmla="*/ 580530 w 4023559"/>
              <a:gd name="connsiteY64" fmla="*/ 3174563 h 5121002"/>
              <a:gd name="connsiteX65" fmla="*/ 880 w 4023559"/>
              <a:gd name="connsiteY65" fmla="*/ 2058086 h 5121002"/>
              <a:gd name="connsiteX66" fmla="*/ 42829 w 4023559"/>
              <a:gd name="connsiteY66" fmla="*/ 2012360 h 5121002"/>
              <a:gd name="connsiteX67" fmla="*/ 363162 w 4023559"/>
              <a:gd name="connsiteY67" fmla="*/ 2012360 h 5121002"/>
              <a:gd name="connsiteX68" fmla="*/ 691122 w 4023559"/>
              <a:gd name="connsiteY68" fmla="*/ 2012360 h 5121002"/>
              <a:gd name="connsiteX69" fmla="*/ 729256 w 4023559"/>
              <a:gd name="connsiteY69" fmla="*/ 1970444 h 5121002"/>
              <a:gd name="connsiteX70" fmla="*/ 729256 w 4023559"/>
              <a:gd name="connsiteY70" fmla="*/ 1833266 h 5121002"/>
              <a:gd name="connsiteX71" fmla="*/ 912304 w 4023559"/>
              <a:gd name="connsiteY71" fmla="*/ 1646552 h 5121002"/>
              <a:gd name="connsiteX72" fmla="*/ 1606262 w 4023559"/>
              <a:gd name="connsiteY72" fmla="*/ 366951 h 5121002"/>
              <a:gd name="connsiteX73" fmla="*/ 1644381 w 4023559"/>
              <a:gd name="connsiteY73" fmla="*/ 401210 h 5121002"/>
              <a:gd name="connsiteX74" fmla="*/ 1644381 w 4023559"/>
              <a:gd name="connsiteY74" fmla="*/ 595341 h 5121002"/>
              <a:gd name="connsiteX75" fmla="*/ 1644381 w 4023559"/>
              <a:gd name="connsiteY75" fmla="*/ 778052 h 5121002"/>
              <a:gd name="connsiteX76" fmla="*/ 1602450 w 4023559"/>
              <a:gd name="connsiteY76" fmla="*/ 827536 h 5121002"/>
              <a:gd name="connsiteX77" fmla="*/ 1278436 w 4023559"/>
              <a:gd name="connsiteY77" fmla="*/ 1158700 h 5121002"/>
              <a:gd name="connsiteX78" fmla="*/ 1533835 w 4023559"/>
              <a:gd name="connsiteY78" fmla="*/ 1535542 h 5121002"/>
              <a:gd name="connsiteX79" fmla="*/ 1552895 w 4023559"/>
              <a:gd name="connsiteY79" fmla="*/ 1543155 h 5121002"/>
              <a:gd name="connsiteX80" fmla="*/ 1636758 w 4023559"/>
              <a:gd name="connsiteY80" fmla="*/ 1562187 h 5121002"/>
              <a:gd name="connsiteX81" fmla="*/ 1644381 w 4023559"/>
              <a:gd name="connsiteY81" fmla="*/ 1657349 h 5121002"/>
              <a:gd name="connsiteX82" fmla="*/ 1632945 w 4023559"/>
              <a:gd name="connsiteY82" fmla="*/ 1821028 h 5121002"/>
              <a:gd name="connsiteX83" fmla="*/ 1472844 w 4023559"/>
              <a:gd name="connsiteY83" fmla="*/ 1828641 h 5121002"/>
              <a:gd name="connsiteX84" fmla="*/ 1446161 w 4023559"/>
              <a:gd name="connsiteY84" fmla="*/ 1828641 h 5121002"/>
              <a:gd name="connsiteX85" fmla="*/ 1297496 w 4023559"/>
              <a:gd name="connsiteY85" fmla="*/ 1824835 h 5121002"/>
              <a:gd name="connsiteX86" fmla="*/ 1255564 w 4023559"/>
              <a:gd name="connsiteY86" fmla="*/ 1699221 h 5121002"/>
              <a:gd name="connsiteX87" fmla="*/ 878183 w 4023559"/>
              <a:gd name="connsiteY87" fmla="*/ 1463218 h 5121002"/>
              <a:gd name="connsiteX88" fmla="*/ 550358 w 4023559"/>
              <a:gd name="connsiteY88" fmla="*/ 1782963 h 5121002"/>
              <a:gd name="connsiteX89" fmla="*/ 500802 w 4023559"/>
              <a:gd name="connsiteY89" fmla="*/ 1828641 h 5121002"/>
              <a:gd name="connsiteX90" fmla="*/ 54807 w 4023559"/>
              <a:gd name="connsiteY90" fmla="*/ 1828641 h 5121002"/>
              <a:gd name="connsiteX91" fmla="*/ 5252 w 4023559"/>
              <a:gd name="connsiteY91" fmla="*/ 1782963 h 5121002"/>
              <a:gd name="connsiteX92" fmla="*/ 1255564 w 4023559"/>
              <a:gd name="connsiteY92" fmla="*/ 401210 h 5121002"/>
              <a:gd name="connsiteX93" fmla="*/ 1606262 w 4023559"/>
              <a:gd name="connsiteY93" fmla="*/ 366951 h 5121002"/>
              <a:gd name="connsiteX94" fmla="*/ 2685007 w 4023559"/>
              <a:gd name="connsiteY94" fmla="*/ 0 h 5121002"/>
              <a:gd name="connsiteX95" fmla="*/ 3291360 w 4023559"/>
              <a:gd name="connsiteY95" fmla="*/ 0 h 5121002"/>
              <a:gd name="connsiteX96" fmla="*/ 3901526 w 4023559"/>
              <a:gd name="connsiteY96" fmla="*/ 0 h 5121002"/>
              <a:gd name="connsiteX97" fmla="*/ 4023559 w 4023559"/>
              <a:gd name="connsiteY97" fmla="*/ 118059 h 5121002"/>
              <a:gd name="connsiteX98" fmla="*/ 4023559 w 4023559"/>
              <a:gd name="connsiteY98" fmla="*/ 1157735 h 5121002"/>
              <a:gd name="connsiteX99" fmla="*/ 3905339 w 4023559"/>
              <a:gd name="connsiteY99" fmla="*/ 1279601 h 5121002"/>
              <a:gd name="connsiteX100" fmla="*/ 3699409 w 4023559"/>
              <a:gd name="connsiteY100" fmla="*/ 1279601 h 5121002"/>
              <a:gd name="connsiteX101" fmla="*/ 3653645 w 4023559"/>
              <a:gd name="connsiteY101" fmla="*/ 1241518 h 5121002"/>
              <a:gd name="connsiteX102" fmla="*/ 3291360 w 4023559"/>
              <a:gd name="connsiteY102" fmla="*/ 914001 h 5121002"/>
              <a:gd name="connsiteX103" fmla="*/ 2929073 w 4023559"/>
              <a:gd name="connsiteY103" fmla="*/ 1245326 h 5121002"/>
              <a:gd name="connsiteX104" fmla="*/ 2890938 w 4023559"/>
              <a:gd name="connsiteY104" fmla="*/ 1279601 h 5121002"/>
              <a:gd name="connsiteX105" fmla="*/ 2601109 w 4023559"/>
              <a:gd name="connsiteY105" fmla="*/ 1279601 h 5121002"/>
              <a:gd name="connsiteX106" fmla="*/ 2559159 w 4023559"/>
              <a:gd name="connsiteY106" fmla="*/ 1237709 h 5121002"/>
              <a:gd name="connsiteX107" fmla="*/ 2559159 w 4023559"/>
              <a:gd name="connsiteY107" fmla="*/ 860684 h 5121002"/>
              <a:gd name="connsiteX108" fmla="*/ 2521025 w 4023559"/>
              <a:gd name="connsiteY108" fmla="*/ 822600 h 5121002"/>
              <a:gd name="connsiteX109" fmla="*/ 2376110 w 4023559"/>
              <a:gd name="connsiteY109" fmla="*/ 822600 h 5121002"/>
              <a:gd name="connsiteX110" fmla="*/ 2193060 w 4023559"/>
              <a:gd name="connsiteY110" fmla="*/ 639801 h 5121002"/>
              <a:gd name="connsiteX111" fmla="*/ 2376110 w 4023559"/>
              <a:gd name="connsiteY111" fmla="*/ 457000 h 5121002"/>
              <a:gd name="connsiteX112" fmla="*/ 2509584 w 4023559"/>
              <a:gd name="connsiteY112" fmla="*/ 457000 h 5121002"/>
              <a:gd name="connsiteX113" fmla="*/ 2559159 w 4023559"/>
              <a:gd name="connsiteY113" fmla="*/ 407493 h 5121002"/>
              <a:gd name="connsiteX114" fmla="*/ 2559159 w 4023559"/>
              <a:gd name="connsiteY114" fmla="*/ 121867 h 5121002"/>
              <a:gd name="connsiteX115" fmla="*/ 2685007 w 4023559"/>
              <a:gd name="connsiteY115" fmla="*/ 0 h 512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Lst>
            <a:rect l="l" t="t" r="r" b="b"/>
            <a:pathLst>
              <a:path w="4023559" h="5121002">
                <a:moveTo>
                  <a:pt x="1202340" y="4755194"/>
                </a:moveTo>
                <a:cubicBezTo>
                  <a:pt x="1495950" y="4755194"/>
                  <a:pt x="1793374" y="4755194"/>
                  <a:pt x="2086984" y="4755194"/>
                </a:cubicBezTo>
                <a:cubicBezTo>
                  <a:pt x="2052667" y="4964772"/>
                  <a:pt x="1862010" y="5121002"/>
                  <a:pt x="1644662" y="5121002"/>
                </a:cubicBezTo>
                <a:cubicBezTo>
                  <a:pt x="1427314" y="5121002"/>
                  <a:pt x="1236658" y="4960961"/>
                  <a:pt x="1202340" y="4755194"/>
                </a:cubicBezTo>
                <a:close/>
                <a:moveTo>
                  <a:pt x="1122327" y="4389386"/>
                </a:moveTo>
                <a:cubicBezTo>
                  <a:pt x="1469280" y="4389386"/>
                  <a:pt x="1820046" y="4389386"/>
                  <a:pt x="2170813" y="4389386"/>
                </a:cubicBezTo>
                <a:cubicBezTo>
                  <a:pt x="2243253" y="4389386"/>
                  <a:pt x="2285192" y="4423817"/>
                  <a:pt x="2285192" y="4481202"/>
                </a:cubicBezTo>
                <a:cubicBezTo>
                  <a:pt x="2285192" y="4538587"/>
                  <a:pt x="2243253" y="4573018"/>
                  <a:pt x="2170813" y="4573018"/>
                </a:cubicBezTo>
                <a:cubicBezTo>
                  <a:pt x="1995429" y="4573018"/>
                  <a:pt x="1820046" y="4573018"/>
                  <a:pt x="1644663" y="4573018"/>
                </a:cubicBezTo>
                <a:cubicBezTo>
                  <a:pt x="1469280" y="4573018"/>
                  <a:pt x="1297710" y="4573018"/>
                  <a:pt x="1122327" y="4573018"/>
                </a:cubicBezTo>
                <a:cubicBezTo>
                  <a:pt x="1046073" y="4573018"/>
                  <a:pt x="1004134" y="4534762"/>
                  <a:pt x="1004134" y="4477376"/>
                </a:cubicBezTo>
                <a:cubicBezTo>
                  <a:pt x="1007947" y="4419991"/>
                  <a:pt x="1046073" y="4389386"/>
                  <a:pt x="1122327" y="4389386"/>
                </a:cubicBezTo>
                <a:close/>
                <a:moveTo>
                  <a:pt x="934866" y="4023578"/>
                </a:moveTo>
                <a:cubicBezTo>
                  <a:pt x="1171221" y="4023578"/>
                  <a:pt x="1411390" y="4023578"/>
                  <a:pt x="1647746" y="4023578"/>
                </a:cubicBezTo>
                <a:cubicBezTo>
                  <a:pt x="1880289" y="4023578"/>
                  <a:pt x="2116645" y="4023578"/>
                  <a:pt x="2349189" y="4023578"/>
                </a:cubicBezTo>
                <a:cubicBezTo>
                  <a:pt x="2425433" y="4023578"/>
                  <a:pt x="2467367" y="4058009"/>
                  <a:pt x="2467367" y="4115394"/>
                </a:cubicBezTo>
                <a:cubicBezTo>
                  <a:pt x="2467367" y="4172779"/>
                  <a:pt x="2425433" y="4207210"/>
                  <a:pt x="2353001" y="4207210"/>
                </a:cubicBezTo>
                <a:cubicBezTo>
                  <a:pt x="1880289" y="4207210"/>
                  <a:pt x="1407578" y="4207210"/>
                  <a:pt x="934866" y="4207210"/>
                </a:cubicBezTo>
                <a:cubicBezTo>
                  <a:pt x="862434" y="4207210"/>
                  <a:pt x="820500" y="4172779"/>
                  <a:pt x="820500" y="4115394"/>
                </a:cubicBezTo>
                <a:cubicBezTo>
                  <a:pt x="820500" y="4058009"/>
                  <a:pt x="862434" y="4023578"/>
                  <a:pt x="934866" y="4023578"/>
                </a:cubicBezTo>
                <a:close/>
                <a:moveTo>
                  <a:pt x="2559183" y="1646552"/>
                </a:moveTo>
                <a:cubicBezTo>
                  <a:pt x="2665877" y="1646552"/>
                  <a:pt x="2742087" y="1730383"/>
                  <a:pt x="2742087" y="1844698"/>
                </a:cubicBezTo>
                <a:cubicBezTo>
                  <a:pt x="2742087" y="1886614"/>
                  <a:pt x="2745898" y="1928529"/>
                  <a:pt x="2742087" y="1970444"/>
                </a:cubicBezTo>
                <a:cubicBezTo>
                  <a:pt x="2738277" y="2004739"/>
                  <a:pt x="2749709" y="2012360"/>
                  <a:pt x="2780193" y="2012360"/>
                </a:cubicBezTo>
                <a:cubicBezTo>
                  <a:pt x="2936423" y="2012360"/>
                  <a:pt x="3088843" y="2012360"/>
                  <a:pt x="3245074" y="2012360"/>
                </a:cubicBezTo>
                <a:cubicBezTo>
                  <a:pt x="3283179" y="2008549"/>
                  <a:pt x="3290800" y="2019981"/>
                  <a:pt x="3286990" y="2058086"/>
                </a:cubicBezTo>
                <a:cubicBezTo>
                  <a:pt x="3248885" y="2515347"/>
                  <a:pt x="3050739" y="2892586"/>
                  <a:pt x="2700172" y="3182184"/>
                </a:cubicBezTo>
                <a:cubicBezTo>
                  <a:pt x="2574426" y="3288879"/>
                  <a:pt x="2444868" y="3391762"/>
                  <a:pt x="2319122" y="3494645"/>
                </a:cubicBezTo>
                <a:cubicBezTo>
                  <a:pt x="2292448" y="3513698"/>
                  <a:pt x="2284827" y="3532750"/>
                  <a:pt x="2284827" y="3567045"/>
                </a:cubicBezTo>
                <a:cubicBezTo>
                  <a:pt x="2284827" y="3647066"/>
                  <a:pt x="2284827" y="3727086"/>
                  <a:pt x="2284827" y="3807107"/>
                </a:cubicBezTo>
                <a:cubicBezTo>
                  <a:pt x="2284827" y="3833780"/>
                  <a:pt x="2277205" y="3841402"/>
                  <a:pt x="2250533" y="3841402"/>
                </a:cubicBezTo>
                <a:cubicBezTo>
                  <a:pt x="2120975" y="3841402"/>
                  <a:pt x="1991418" y="3837591"/>
                  <a:pt x="1861861" y="3841402"/>
                </a:cubicBezTo>
                <a:cubicBezTo>
                  <a:pt x="1827567" y="3841402"/>
                  <a:pt x="1827567" y="3826159"/>
                  <a:pt x="1827567" y="3799486"/>
                </a:cubicBezTo>
                <a:cubicBezTo>
                  <a:pt x="1827567" y="3662308"/>
                  <a:pt x="1827567" y="3521319"/>
                  <a:pt x="1827567" y="3384141"/>
                </a:cubicBezTo>
                <a:cubicBezTo>
                  <a:pt x="1827567" y="3243153"/>
                  <a:pt x="1827567" y="3105975"/>
                  <a:pt x="1827567" y="2964985"/>
                </a:cubicBezTo>
                <a:cubicBezTo>
                  <a:pt x="1827567" y="2934502"/>
                  <a:pt x="1819945" y="2923070"/>
                  <a:pt x="1785651" y="2926881"/>
                </a:cubicBezTo>
                <a:cubicBezTo>
                  <a:pt x="1739925" y="2926881"/>
                  <a:pt x="1690389" y="2926881"/>
                  <a:pt x="1644662" y="2926881"/>
                </a:cubicBezTo>
                <a:cubicBezTo>
                  <a:pt x="1541779" y="2923070"/>
                  <a:pt x="1461758" y="2843049"/>
                  <a:pt x="1461758" y="2743976"/>
                </a:cubicBezTo>
                <a:cubicBezTo>
                  <a:pt x="1461758" y="2641093"/>
                  <a:pt x="1541779" y="2561072"/>
                  <a:pt x="1648473" y="2561072"/>
                </a:cubicBezTo>
                <a:cubicBezTo>
                  <a:pt x="1694199" y="2561072"/>
                  <a:pt x="1739925" y="2557262"/>
                  <a:pt x="1785651" y="2561072"/>
                </a:cubicBezTo>
                <a:cubicBezTo>
                  <a:pt x="1819945" y="2564883"/>
                  <a:pt x="1827567" y="2553452"/>
                  <a:pt x="1827567" y="2519157"/>
                </a:cubicBezTo>
                <a:cubicBezTo>
                  <a:pt x="1827567" y="2362926"/>
                  <a:pt x="1827567" y="2210506"/>
                  <a:pt x="1827567" y="2054275"/>
                </a:cubicBezTo>
                <a:cubicBezTo>
                  <a:pt x="1827567" y="2019981"/>
                  <a:pt x="1835188" y="2008549"/>
                  <a:pt x="1869482" y="2012360"/>
                </a:cubicBezTo>
                <a:cubicBezTo>
                  <a:pt x="2025713" y="2012360"/>
                  <a:pt x="2178133" y="2008549"/>
                  <a:pt x="2334363" y="2012360"/>
                </a:cubicBezTo>
                <a:cubicBezTo>
                  <a:pt x="2368658" y="2012360"/>
                  <a:pt x="2380090" y="2004739"/>
                  <a:pt x="2376279" y="1966634"/>
                </a:cubicBezTo>
                <a:cubicBezTo>
                  <a:pt x="2372468" y="1928529"/>
                  <a:pt x="2376279" y="1886614"/>
                  <a:pt x="2376279" y="1844698"/>
                </a:cubicBezTo>
                <a:cubicBezTo>
                  <a:pt x="2376279" y="1726573"/>
                  <a:pt x="2452489" y="1646552"/>
                  <a:pt x="2559183" y="1646552"/>
                </a:cubicBezTo>
                <a:close/>
                <a:moveTo>
                  <a:pt x="912304" y="1646552"/>
                </a:moveTo>
                <a:cubicBezTo>
                  <a:pt x="1011455" y="1646552"/>
                  <a:pt x="1091538" y="1726573"/>
                  <a:pt x="1095351" y="1829456"/>
                </a:cubicBezTo>
                <a:cubicBezTo>
                  <a:pt x="1095351" y="1875182"/>
                  <a:pt x="1099165" y="1924719"/>
                  <a:pt x="1095351" y="1966634"/>
                </a:cubicBezTo>
                <a:cubicBezTo>
                  <a:pt x="1091538" y="2004739"/>
                  <a:pt x="1102978" y="2012360"/>
                  <a:pt x="1137299" y="2012360"/>
                </a:cubicBezTo>
                <a:cubicBezTo>
                  <a:pt x="1293652" y="2008549"/>
                  <a:pt x="1446191" y="2012360"/>
                  <a:pt x="1602544" y="2012360"/>
                </a:cubicBezTo>
                <a:cubicBezTo>
                  <a:pt x="1636865" y="2008549"/>
                  <a:pt x="1648306" y="2019981"/>
                  <a:pt x="1644492" y="2054275"/>
                </a:cubicBezTo>
                <a:cubicBezTo>
                  <a:pt x="1644492" y="2149538"/>
                  <a:pt x="1644492" y="2240990"/>
                  <a:pt x="1644492" y="2336253"/>
                </a:cubicBezTo>
                <a:cubicBezTo>
                  <a:pt x="1644492" y="2362926"/>
                  <a:pt x="1644492" y="2374358"/>
                  <a:pt x="1606358" y="2378168"/>
                </a:cubicBezTo>
                <a:cubicBezTo>
                  <a:pt x="1415684" y="2404842"/>
                  <a:pt x="1278398" y="2553452"/>
                  <a:pt x="1278398" y="2740166"/>
                </a:cubicBezTo>
                <a:cubicBezTo>
                  <a:pt x="1278398" y="2930691"/>
                  <a:pt x="1411870" y="3079301"/>
                  <a:pt x="1610171" y="3105975"/>
                </a:cubicBezTo>
                <a:cubicBezTo>
                  <a:pt x="1636865" y="3109785"/>
                  <a:pt x="1644492" y="3117406"/>
                  <a:pt x="1644492" y="3144080"/>
                </a:cubicBezTo>
                <a:cubicBezTo>
                  <a:pt x="1644492" y="3365089"/>
                  <a:pt x="1644492" y="3586098"/>
                  <a:pt x="1644492" y="3807107"/>
                </a:cubicBezTo>
                <a:cubicBezTo>
                  <a:pt x="1644492" y="3833780"/>
                  <a:pt x="1636865" y="3841402"/>
                  <a:pt x="1610171" y="3841402"/>
                </a:cubicBezTo>
                <a:cubicBezTo>
                  <a:pt x="1419497" y="3841402"/>
                  <a:pt x="1228823" y="3841402"/>
                  <a:pt x="1038149" y="3841402"/>
                </a:cubicBezTo>
                <a:cubicBezTo>
                  <a:pt x="1011455" y="3841402"/>
                  <a:pt x="1003827" y="3833780"/>
                  <a:pt x="1003827" y="3807107"/>
                </a:cubicBezTo>
                <a:cubicBezTo>
                  <a:pt x="1003827" y="3727086"/>
                  <a:pt x="1003827" y="3647066"/>
                  <a:pt x="1003827" y="3567045"/>
                </a:cubicBezTo>
                <a:cubicBezTo>
                  <a:pt x="1003827" y="3532750"/>
                  <a:pt x="996200" y="3513698"/>
                  <a:pt x="969506" y="3494645"/>
                </a:cubicBezTo>
                <a:cubicBezTo>
                  <a:pt x="839847" y="3387952"/>
                  <a:pt x="710189" y="3285068"/>
                  <a:pt x="580530" y="3174563"/>
                </a:cubicBezTo>
                <a:cubicBezTo>
                  <a:pt x="233503" y="2884965"/>
                  <a:pt x="39015" y="2511536"/>
                  <a:pt x="880" y="2058086"/>
                </a:cubicBezTo>
                <a:cubicBezTo>
                  <a:pt x="-2933" y="2023792"/>
                  <a:pt x="4694" y="2008549"/>
                  <a:pt x="42829" y="2012360"/>
                </a:cubicBezTo>
                <a:cubicBezTo>
                  <a:pt x="149606" y="2012360"/>
                  <a:pt x="256384" y="2012360"/>
                  <a:pt x="363162" y="2012360"/>
                </a:cubicBezTo>
                <a:cubicBezTo>
                  <a:pt x="473753" y="2012360"/>
                  <a:pt x="580530" y="2008549"/>
                  <a:pt x="691122" y="2012360"/>
                </a:cubicBezTo>
                <a:cubicBezTo>
                  <a:pt x="721629" y="2012360"/>
                  <a:pt x="733070" y="2004739"/>
                  <a:pt x="729256" y="1970444"/>
                </a:cubicBezTo>
                <a:cubicBezTo>
                  <a:pt x="729256" y="1924719"/>
                  <a:pt x="729256" y="1878993"/>
                  <a:pt x="729256" y="1833266"/>
                </a:cubicBezTo>
                <a:cubicBezTo>
                  <a:pt x="733070" y="1726573"/>
                  <a:pt x="809339" y="1646552"/>
                  <a:pt x="912304" y="1646552"/>
                </a:cubicBezTo>
                <a:close/>
                <a:moveTo>
                  <a:pt x="1606262" y="366951"/>
                </a:moveTo>
                <a:cubicBezTo>
                  <a:pt x="1636758" y="366951"/>
                  <a:pt x="1648193" y="370758"/>
                  <a:pt x="1644381" y="401210"/>
                </a:cubicBezTo>
                <a:cubicBezTo>
                  <a:pt x="1644381" y="465920"/>
                  <a:pt x="1644381" y="530630"/>
                  <a:pt x="1644381" y="595341"/>
                </a:cubicBezTo>
                <a:cubicBezTo>
                  <a:pt x="1644381" y="656244"/>
                  <a:pt x="1640569" y="717148"/>
                  <a:pt x="1644381" y="778052"/>
                </a:cubicBezTo>
                <a:cubicBezTo>
                  <a:pt x="1648193" y="812310"/>
                  <a:pt x="1636758" y="823730"/>
                  <a:pt x="1602450" y="827536"/>
                </a:cubicBezTo>
                <a:cubicBezTo>
                  <a:pt x="1427101" y="850375"/>
                  <a:pt x="1293683" y="987409"/>
                  <a:pt x="1278436" y="1158700"/>
                </a:cubicBezTo>
                <a:cubicBezTo>
                  <a:pt x="1267000" y="1326185"/>
                  <a:pt x="1369922" y="1482251"/>
                  <a:pt x="1533835" y="1535542"/>
                </a:cubicBezTo>
                <a:cubicBezTo>
                  <a:pt x="1537647" y="1539348"/>
                  <a:pt x="1545271" y="1539348"/>
                  <a:pt x="1552895" y="1543155"/>
                </a:cubicBezTo>
                <a:cubicBezTo>
                  <a:pt x="1583390" y="1546962"/>
                  <a:pt x="1625321" y="1543155"/>
                  <a:pt x="1636758" y="1562187"/>
                </a:cubicBezTo>
                <a:cubicBezTo>
                  <a:pt x="1652005" y="1585026"/>
                  <a:pt x="1644381" y="1623091"/>
                  <a:pt x="1644381" y="1657349"/>
                </a:cubicBezTo>
                <a:cubicBezTo>
                  <a:pt x="1640569" y="1710640"/>
                  <a:pt x="1667253" y="1786769"/>
                  <a:pt x="1632945" y="1821028"/>
                </a:cubicBezTo>
                <a:cubicBezTo>
                  <a:pt x="1602450" y="1847674"/>
                  <a:pt x="1530023" y="1828641"/>
                  <a:pt x="1472844" y="1828641"/>
                </a:cubicBezTo>
                <a:cubicBezTo>
                  <a:pt x="1465220" y="1828641"/>
                  <a:pt x="1453785" y="1828641"/>
                  <a:pt x="1446161" y="1828641"/>
                </a:cubicBezTo>
                <a:cubicBezTo>
                  <a:pt x="1396606" y="1828641"/>
                  <a:pt x="1339427" y="1840061"/>
                  <a:pt x="1297496" y="1824835"/>
                </a:cubicBezTo>
                <a:cubicBezTo>
                  <a:pt x="1251752" y="1805802"/>
                  <a:pt x="1274624" y="1741092"/>
                  <a:pt x="1255564" y="1699221"/>
                </a:cubicBezTo>
                <a:cubicBezTo>
                  <a:pt x="1198385" y="1546962"/>
                  <a:pt x="1042096" y="1447993"/>
                  <a:pt x="878183" y="1463218"/>
                </a:cubicBezTo>
                <a:cubicBezTo>
                  <a:pt x="710459" y="1478445"/>
                  <a:pt x="573229" y="1611672"/>
                  <a:pt x="550358" y="1782963"/>
                </a:cubicBezTo>
                <a:cubicBezTo>
                  <a:pt x="546546" y="1824835"/>
                  <a:pt x="531298" y="1828641"/>
                  <a:pt x="500802" y="1828641"/>
                </a:cubicBezTo>
                <a:cubicBezTo>
                  <a:pt x="352137" y="1828641"/>
                  <a:pt x="203472" y="1824835"/>
                  <a:pt x="54807" y="1828641"/>
                </a:cubicBezTo>
                <a:cubicBezTo>
                  <a:pt x="16687" y="1828641"/>
                  <a:pt x="1440" y="1824835"/>
                  <a:pt x="5252" y="1782963"/>
                </a:cubicBezTo>
                <a:cubicBezTo>
                  <a:pt x="62431" y="1124442"/>
                  <a:pt x="584665" y="542050"/>
                  <a:pt x="1255564" y="401210"/>
                </a:cubicBezTo>
                <a:cubicBezTo>
                  <a:pt x="1369922" y="374565"/>
                  <a:pt x="1488092" y="366951"/>
                  <a:pt x="1606262" y="366951"/>
                </a:cubicBezTo>
                <a:close/>
                <a:moveTo>
                  <a:pt x="2685007" y="0"/>
                </a:moveTo>
                <a:cubicBezTo>
                  <a:pt x="2887124" y="0"/>
                  <a:pt x="3089241" y="0"/>
                  <a:pt x="3291360" y="0"/>
                </a:cubicBezTo>
                <a:cubicBezTo>
                  <a:pt x="3497291" y="0"/>
                  <a:pt x="3699409" y="0"/>
                  <a:pt x="3901526" y="0"/>
                </a:cubicBezTo>
                <a:cubicBezTo>
                  <a:pt x="3993051" y="0"/>
                  <a:pt x="4023559" y="30467"/>
                  <a:pt x="4023559" y="118059"/>
                </a:cubicBezTo>
                <a:cubicBezTo>
                  <a:pt x="4023559" y="464618"/>
                  <a:pt x="4023559" y="811176"/>
                  <a:pt x="4023559" y="1157735"/>
                </a:cubicBezTo>
                <a:cubicBezTo>
                  <a:pt x="4023559" y="1249134"/>
                  <a:pt x="3993051" y="1279601"/>
                  <a:pt x="3905339" y="1279601"/>
                </a:cubicBezTo>
                <a:cubicBezTo>
                  <a:pt x="3836695" y="1279601"/>
                  <a:pt x="3768052" y="1275792"/>
                  <a:pt x="3699409" y="1279601"/>
                </a:cubicBezTo>
                <a:cubicBezTo>
                  <a:pt x="3668900" y="1279601"/>
                  <a:pt x="3657459" y="1275792"/>
                  <a:pt x="3653645" y="1241518"/>
                </a:cubicBezTo>
                <a:cubicBezTo>
                  <a:pt x="3630764" y="1047292"/>
                  <a:pt x="3478223" y="914001"/>
                  <a:pt x="3291360" y="914001"/>
                </a:cubicBezTo>
                <a:cubicBezTo>
                  <a:pt x="3104496" y="914001"/>
                  <a:pt x="2951955" y="1047292"/>
                  <a:pt x="2929073" y="1245326"/>
                </a:cubicBezTo>
                <a:cubicBezTo>
                  <a:pt x="2925259" y="1271985"/>
                  <a:pt x="2917632" y="1279601"/>
                  <a:pt x="2890938" y="1279601"/>
                </a:cubicBezTo>
                <a:cubicBezTo>
                  <a:pt x="2791785" y="1279601"/>
                  <a:pt x="2696447" y="1275792"/>
                  <a:pt x="2601109" y="1279601"/>
                </a:cubicBezTo>
                <a:cubicBezTo>
                  <a:pt x="2566787" y="1279601"/>
                  <a:pt x="2559159" y="1271985"/>
                  <a:pt x="2559159" y="1237709"/>
                </a:cubicBezTo>
                <a:cubicBezTo>
                  <a:pt x="2559159" y="1112035"/>
                  <a:pt x="2559159" y="986359"/>
                  <a:pt x="2559159" y="860684"/>
                </a:cubicBezTo>
                <a:cubicBezTo>
                  <a:pt x="2559159" y="830218"/>
                  <a:pt x="2551533" y="818793"/>
                  <a:pt x="2521025" y="822600"/>
                </a:cubicBezTo>
                <a:cubicBezTo>
                  <a:pt x="2471449" y="822600"/>
                  <a:pt x="2425686" y="822600"/>
                  <a:pt x="2376110" y="822600"/>
                </a:cubicBezTo>
                <a:cubicBezTo>
                  <a:pt x="2273144" y="818793"/>
                  <a:pt x="2193060" y="738817"/>
                  <a:pt x="2193060" y="639801"/>
                </a:cubicBezTo>
                <a:cubicBezTo>
                  <a:pt x="2193060" y="540784"/>
                  <a:pt x="2273144" y="460809"/>
                  <a:pt x="2376110" y="457000"/>
                </a:cubicBezTo>
                <a:cubicBezTo>
                  <a:pt x="2421873" y="457000"/>
                  <a:pt x="2463822" y="453192"/>
                  <a:pt x="2509584" y="457000"/>
                </a:cubicBezTo>
                <a:cubicBezTo>
                  <a:pt x="2547719" y="460809"/>
                  <a:pt x="2562973" y="449384"/>
                  <a:pt x="2559159" y="407493"/>
                </a:cubicBezTo>
                <a:cubicBezTo>
                  <a:pt x="2555347" y="312284"/>
                  <a:pt x="2559159" y="217075"/>
                  <a:pt x="2559159" y="121867"/>
                </a:cubicBezTo>
                <a:cubicBezTo>
                  <a:pt x="2559159" y="26659"/>
                  <a:pt x="2585855" y="0"/>
                  <a:pt x="2685007" y="0"/>
                </a:cubicBezTo>
                <a:close/>
              </a:path>
            </a:pathLst>
          </a:custGeom>
        </p:spPr>
        <p:txBody>
          <a:bodyPr wrap="square">
            <a:noAutofit/>
          </a:bodyPr>
          <a:lstStyle>
            <a:lvl1pPr>
              <a:defRPr sz="1500"/>
            </a:lvl1pPr>
          </a:lstStyle>
          <a:p>
            <a:endParaRPr lang="en-US"/>
          </a:p>
        </p:txBody>
      </p:sp>
    </p:spTree>
    <p:extLst>
      <p:ext uri="{BB962C8B-B14F-4D97-AF65-F5344CB8AC3E}">
        <p14:creationId xmlns:p14="http://schemas.microsoft.com/office/powerpoint/2010/main" val="257907354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49CA8FB7-B88D-7854-5B42-4D81B1F192D0}"/>
              </a:ext>
            </a:extLst>
          </p:cNvPr>
          <p:cNvSpPr>
            <a:spLocks noGrp="1"/>
          </p:cNvSpPr>
          <p:nvPr>
            <p:ph type="pic" sz="quarter" idx="10"/>
          </p:nvPr>
        </p:nvSpPr>
        <p:spPr>
          <a:xfrm>
            <a:off x="5566070" y="-1"/>
            <a:ext cx="6625930" cy="3073907"/>
          </a:xfrm>
          <a:custGeom>
            <a:avLst/>
            <a:gdLst>
              <a:gd name="connsiteX0" fmla="*/ 0 w 6625930"/>
              <a:gd name="connsiteY0" fmla="*/ 0 h 3073907"/>
              <a:gd name="connsiteX1" fmla="*/ 6625930 w 6625930"/>
              <a:gd name="connsiteY1" fmla="*/ 0 h 3073907"/>
              <a:gd name="connsiteX2" fmla="*/ 6625930 w 6625930"/>
              <a:gd name="connsiteY2" fmla="*/ 3073907 h 3073907"/>
              <a:gd name="connsiteX3" fmla="*/ 0 w 6625930"/>
              <a:gd name="connsiteY3" fmla="*/ 3073907 h 3073907"/>
            </a:gdLst>
            <a:ahLst/>
            <a:cxnLst>
              <a:cxn ang="0">
                <a:pos x="connsiteX0" y="connsiteY0"/>
              </a:cxn>
              <a:cxn ang="0">
                <a:pos x="connsiteX1" y="connsiteY1"/>
              </a:cxn>
              <a:cxn ang="0">
                <a:pos x="connsiteX2" y="connsiteY2"/>
              </a:cxn>
              <a:cxn ang="0">
                <a:pos x="connsiteX3" y="connsiteY3"/>
              </a:cxn>
            </a:cxnLst>
            <a:rect l="l" t="t" r="r" b="b"/>
            <a:pathLst>
              <a:path w="6625930" h="3073907">
                <a:moveTo>
                  <a:pt x="0" y="0"/>
                </a:moveTo>
                <a:lnTo>
                  <a:pt x="6625930" y="0"/>
                </a:lnTo>
                <a:lnTo>
                  <a:pt x="6625930" y="3073907"/>
                </a:lnTo>
                <a:lnTo>
                  <a:pt x="0" y="3073907"/>
                </a:lnTo>
                <a:close/>
              </a:path>
            </a:pathLst>
          </a:custGeom>
        </p:spPr>
        <p:txBody>
          <a:bodyPr wrap="square">
            <a:noAutofit/>
          </a:bodyPr>
          <a:lstStyle>
            <a:lvl1pPr>
              <a:defRPr sz="1500"/>
            </a:lvl1pPr>
          </a:lstStyle>
          <a:p>
            <a:endParaRPr lang="en-US"/>
          </a:p>
        </p:txBody>
      </p:sp>
    </p:spTree>
    <p:extLst>
      <p:ext uri="{BB962C8B-B14F-4D97-AF65-F5344CB8AC3E}">
        <p14:creationId xmlns:p14="http://schemas.microsoft.com/office/powerpoint/2010/main" val="3968138505"/>
      </p:ext>
    </p:extLst>
  </p:cSld>
  <p:clrMapOvr>
    <a:masterClrMapping/>
  </p:clrMapOvr>
  <p:extLst>
    <p:ext uri="{DCECCB84-F9BA-43D5-87BE-67443E8EF086}">
      <p15:sldGuideLst xmlns:p15="http://schemas.microsoft.com/office/powerpoint/2012/main"/>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BD1142D4-F1DC-EE5C-2625-99DDEDB0AA9B}"/>
              </a:ext>
            </a:extLst>
          </p:cNvPr>
          <p:cNvSpPr>
            <a:spLocks noGrp="1"/>
          </p:cNvSpPr>
          <p:nvPr>
            <p:ph type="pic" sz="quarter" idx="10"/>
          </p:nvPr>
        </p:nvSpPr>
        <p:spPr>
          <a:xfrm>
            <a:off x="1" y="2061029"/>
            <a:ext cx="12192000" cy="4796971"/>
          </a:xfrm>
          <a:custGeom>
            <a:avLst/>
            <a:gdLst>
              <a:gd name="connsiteX0" fmla="*/ 0 w 11125199"/>
              <a:gd name="connsiteY0" fmla="*/ 0 h 2187680"/>
              <a:gd name="connsiteX1" fmla="*/ 11125199 w 11125199"/>
              <a:gd name="connsiteY1" fmla="*/ 0 h 2187680"/>
              <a:gd name="connsiteX2" fmla="*/ 11125199 w 11125199"/>
              <a:gd name="connsiteY2" fmla="*/ 2187680 h 2187680"/>
              <a:gd name="connsiteX3" fmla="*/ 0 w 11125199"/>
              <a:gd name="connsiteY3" fmla="*/ 2187680 h 2187680"/>
            </a:gdLst>
            <a:ahLst/>
            <a:cxnLst>
              <a:cxn ang="0">
                <a:pos x="connsiteX0" y="connsiteY0"/>
              </a:cxn>
              <a:cxn ang="0">
                <a:pos x="connsiteX1" y="connsiteY1"/>
              </a:cxn>
              <a:cxn ang="0">
                <a:pos x="connsiteX2" y="connsiteY2"/>
              </a:cxn>
              <a:cxn ang="0">
                <a:pos x="connsiteX3" y="connsiteY3"/>
              </a:cxn>
            </a:cxnLst>
            <a:rect l="l" t="t" r="r" b="b"/>
            <a:pathLst>
              <a:path w="11125199" h="2187680">
                <a:moveTo>
                  <a:pt x="0" y="0"/>
                </a:moveTo>
                <a:lnTo>
                  <a:pt x="11125199" y="0"/>
                </a:lnTo>
                <a:lnTo>
                  <a:pt x="11125199" y="2187680"/>
                </a:lnTo>
                <a:lnTo>
                  <a:pt x="0" y="2187680"/>
                </a:lnTo>
                <a:close/>
              </a:path>
            </a:pathLst>
          </a:custGeom>
        </p:spPr>
        <p:txBody>
          <a:bodyPr wrap="square">
            <a:noAutofit/>
          </a:bodyPr>
          <a:lstStyle>
            <a:lvl1pPr>
              <a:defRPr sz="1500"/>
            </a:lvl1pPr>
          </a:lstStyle>
          <a:p>
            <a:endParaRPr lang="en-US"/>
          </a:p>
        </p:txBody>
      </p:sp>
    </p:spTree>
    <p:extLst>
      <p:ext uri="{BB962C8B-B14F-4D97-AF65-F5344CB8AC3E}">
        <p14:creationId xmlns:p14="http://schemas.microsoft.com/office/powerpoint/2010/main" val="2986386722"/>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507A0825-D4C5-2E6F-A5B3-3916E936FFA2}"/>
              </a:ext>
            </a:extLst>
          </p:cNvPr>
          <p:cNvSpPr>
            <a:spLocks noGrp="1"/>
          </p:cNvSpPr>
          <p:nvPr>
            <p:ph type="pic" sz="quarter" idx="10"/>
          </p:nvPr>
        </p:nvSpPr>
        <p:spPr>
          <a:xfrm>
            <a:off x="3619500" y="0"/>
            <a:ext cx="7122336" cy="6873875"/>
          </a:xfrm>
          <a:custGeom>
            <a:avLst/>
            <a:gdLst>
              <a:gd name="connsiteX0" fmla="*/ 0 w 7122336"/>
              <a:gd name="connsiteY0" fmla="*/ 0 h 6873875"/>
              <a:gd name="connsiteX1" fmla="*/ 6913658 w 7122336"/>
              <a:gd name="connsiteY1" fmla="*/ 0 h 6873875"/>
              <a:gd name="connsiteX2" fmla="*/ 6973777 w 7122336"/>
              <a:gd name="connsiteY2" fmla="*/ 0 h 6873875"/>
              <a:gd name="connsiteX3" fmla="*/ 3715340 w 7122336"/>
              <a:gd name="connsiteY3" fmla="*/ 6873875 h 6873875"/>
              <a:gd name="connsiteX4" fmla="*/ 0 w 7122336"/>
              <a:gd name="connsiteY4" fmla="*/ 0 h 6873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22336" h="6873875">
                <a:moveTo>
                  <a:pt x="0" y="0"/>
                </a:moveTo>
                <a:cubicBezTo>
                  <a:pt x="0" y="0"/>
                  <a:pt x="0" y="0"/>
                  <a:pt x="6913658" y="0"/>
                </a:cubicBezTo>
                <a:lnTo>
                  <a:pt x="6973777" y="0"/>
                </a:lnTo>
                <a:cubicBezTo>
                  <a:pt x="7959725" y="5389878"/>
                  <a:pt x="3715340" y="6873875"/>
                  <a:pt x="3715340" y="6873875"/>
                </a:cubicBezTo>
                <a:cubicBezTo>
                  <a:pt x="4376647" y="4048344"/>
                  <a:pt x="2007967" y="1187198"/>
                  <a:pt x="0" y="0"/>
                </a:cubicBezTo>
                <a:close/>
              </a:path>
            </a:pathLst>
          </a:custGeom>
        </p:spPr>
        <p:txBody>
          <a:bodyPr wrap="square">
            <a:noAutofit/>
          </a:bodyPr>
          <a:lstStyle>
            <a:lvl1pPr>
              <a:defRPr sz="1500"/>
            </a:lvl1pPr>
          </a:lstStyle>
          <a:p>
            <a:endParaRPr lang="en-US"/>
          </a:p>
        </p:txBody>
      </p:sp>
    </p:spTree>
    <p:extLst>
      <p:ext uri="{BB962C8B-B14F-4D97-AF65-F5344CB8AC3E}">
        <p14:creationId xmlns:p14="http://schemas.microsoft.com/office/powerpoint/2010/main" val="78823356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19"/>
        <p:cNvGrpSpPr/>
        <p:nvPr/>
      </p:nvGrpSpPr>
      <p:grpSpPr>
        <a:xfrm>
          <a:off x="0" y="0"/>
          <a:ext cx="0" cy="0"/>
          <a:chOff x="0" y="0"/>
          <a:chExt cx="0" cy="0"/>
        </a:xfrm>
      </p:grpSpPr>
      <p:sp>
        <p:nvSpPr>
          <p:cNvPr id="20" name="Google Shape;20;p29"/>
          <p:cNvSpPr>
            <a:spLocks noGrp="1"/>
          </p:cNvSpPr>
          <p:nvPr>
            <p:ph type="pic" idx="2"/>
          </p:nvPr>
        </p:nvSpPr>
        <p:spPr>
          <a:xfrm>
            <a:off x="1951460" y="2458261"/>
            <a:ext cx="2958066" cy="2958066"/>
          </a:xfrm>
          <a:prstGeom prst="rect">
            <a:avLst/>
          </a:prstGeom>
          <a:noFill/>
          <a:ln>
            <a:noFill/>
          </a:ln>
        </p:spPr>
      </p:sp>
    </p:spTree>
    <p:extLst>
      <p:ext uri="{BB962C8B-B14F-4D97-AF65-F5344CB8AC3E}">
        <p14:creationId xmlns:p14="http://schemas.microsoft.com/office/powerpoint/2010/main" val="247565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0569639"/>
      </p:ext>
    </p:extLst>
  </p:cSld>
  <p:clrMap bg1="lt1" tx1="dk1" bg2="lt2" tx2="dk2" accent1="accent1" accent2="accent2" accent3="accent3" accent4="accent4" accent5="accent5" accent6="accent6" hlink="hlink" folHlink="folHlink"/>
  <p:sldLayoutIdLst>
    <p:sldLayoutId id="2147483649" r:id="rId1"/>
    <p:sldLayoutId id="2147483674" r:id="rId2"/>
    <p:sldLayoutId id="2147483670" r:id="rId3"/>
    <p:sldLayoutId id="2147483669" r:id="rId4"/>
    <p:sldLayoutId id="2147483661" r:id="rId5"/>
    <p:sldLayoutId id="2147483655" r:id="rId6"/>
    <p:sldLayoutId id="2147483654" r:id="rId7"/>
    <p:sldLayoutId id="2147483650" r:id="rId8"/>
    <p:sldLayoutId id="2147483678"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5">
            <a:extLst>
              <a:ext uri="{FF2B5EF4-FFF2-40B4-BE49-F238E27FC236}">
                <a16:creationId xmlns:a16="http://schemas.microsoft.com/office/drawing/2014/main" id="{21D1C0BC-0AC8-BE08-1B80-1479DB6E5023}"/>
              </a:ext>
            </a:extLst>
          </p:cNvPr>
          <p:cNvSpPr>
            <a:spLocks/>
          </p:cNvSpPr>
          <p:nvPr/>
        </p:nvSpPr>
        <p:spPr bwMode="auto">
          <a:xfrm>
            <a:off x="7334250" y="0"/>
            <a:ext cx="4857750" cy="6873875"/>
          </a:xfrm>
          <a:custGeom>
            <a:avLst/>
            <a:gdLst>
              <a:gd name="T0" fmla="*/ 271 w 404"/>
              <a:gd name="T1" fmla="*/ 0 h 579"/>
              <a:gd name="T2" fmla="*/ 404 w 404"/>
              <a:gd name="T3" fmla="*/ 0 h 579"/>
              <a:gd name="T4" fmla="*/ 404 w 404"/>
              <a:gd name="T5" fmla="*/ 579 h 579"/>
              <a:gd name="T6" fmla="*/ 0 w 404"/>
              <a:gd name="T7" fmla="*/ 579 h 579"/>
              <a:gd name="T8" fmla="*/ 271 w 404"/>
              <a:gd name="T9" fmla="*/ 0 h 579"/>
            </a:gdLst>
            <a:ahLst/>
            <a:cxnLst>
              <a:cxn ang="0">
                <a:pos x="T0" y="T1"/>
              </a:cxn>
              <a:cxn ang="0">
                <a:pos x="T2" y="T3"/>
              </a:cxn>
              <a:cxn ang="0">
                <a:pos x="T4" y="T5"/>
              </a:cxn>
              <a:cxn ang="0">
                <a:pos x="T6" y="T7"/>
              </a:cxn>
              <a:cxn ang="0">
                <a:pos x="T8" y="T9"/>
              </a:cxn>
            </a:cxnLst>
            <a:rect l="0" t="0" r="r" b="b"/>
            <a:pathLst>
              <a:path w="404" h="579">
                <a:moveTo>
                  <a:pt x="271" y="0"/>
                </a:moveTo>
                <a:cubicBezTo>
                  <a:pt x="404" y="0"/>
                  <a:pt x="404" y="0"/>
                  <a:pt x="404" y="0"/>
                </a:cubicBezTo>
                <a:cubicBezTo>
                  <a:pt x="404" y="579"/>
                  <a:pt x="404" y="579"/>
                  <a:pt x="404" y="579"/>
                </a:cubicBezTo>
                <a:cubicBezTo>
                  <a:pt x="0" y="579"/>
                  <a:pt x="0" y="579"/>
                  <a:pt x="0" y="579"/>
                </a:cubicBezTo>
                <a:cubicBezTo>
                  <a:pt x="0" y="579"/>
                  <a:pt x="353" y="454"/>
                  <a:pt x="271" y="0"/>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
            <a:extLst>
              <a:ext uri="{FF2B5EF4-FFF2-40B4-BE49-F238E27FC236}">
                <a16:creationId xmlns:a16="http://schemas.microsoft.com/office/drawing/2014/main" id="{C98E5A86-A31B-18B2-0CE3-1AAC67131CB0}"/>
              </a:ext>
            </a:extLst>
          </p:cNvPr>
          <p:cNvSpPr>
            <a:spLocks/>
          </p:cNvSpPr>
          <p:nvPr/>
        </p:nvSpPr>
        <p:spPr bwMode="auto">
          <a:xfrm>
            <a:off x="7646988" y="3704132"/>
            <a:ext cx="4545013" cy="3169744"/>
          </a:xfrm>
          <a:custGeom>
            <a:avLst/>
            <a:gdLst>
              <a:gd name="T0" fmla="*/ 252 w 378"/>
              <a:gd name="T1" fmla="*/ 0 h 267"/>
              <a:gd name="T2" fmla="*/ 378 w 378"/>
              <a:gd name="T3" fmla="*/ 216 h 267"/>
              <a:gd name="T4" fmla="*/ 378 w 378"/>
              <a:gd name="T5" fmla="*/ 267 h 267"/>
              <a:gd name="T6" fmla="*/ 0 w 378"/>
              <a:gd name="T7" fmla="*/ 267 h 267"/>
              <a:gd name="T8" fmla="*/ 252 w 378"/>
              <a:gd name="T9" fmla="*/ 0 h 267"/>
            </a:gdLst>
            <a:ahLst/>
            <a:cxnLst>
              <a:cxn ang="0">
                <a:pos x="T0" y="T1"/>
              </a:cxn>
              <a:cxn ang="0">
                <a:pos x="T2" y="T3"/>
              </a:cxn>
              <a:cxn ang="0">
                <a:pos x="T4" y="T5"/>
              </a:cxn>
              <a:cxn ang="0">
                <a:pos x="T6" y="T7"/>
              </a:cxn>
              <a:cxn ang="0">
                <a:pos x="T8" y="T9"/>
              </a:cxn>
            </a:cxnLst>
            <a:rect l="0" t="0" r="r" b="b"/>
            <a:pathLst>
              <a:path w="378" h="267">
                <a:moveTo>
                  <a:pt x="252" y="0"/>
                </a:moveTo>
                <a:cubicBezTo>
                  <a:pt x="252" y="0"/>
                  <a:pt x="277" y="134"/>
                  <a:pt x="378" y="216"/>
                </a:cubicBezTo>
                <a:cubicBezTo>
                  <a:pt x="378" y="267"/>
                  <a:pt x="378" y="267"/>
                  <a:pt x="378" y="267"/>
                </a:cubicBezTo>
                <a:cubicBezTo>
                  <a:pt x="0" y="267"/>
                  <a:pt x="0" y="267"/>
                  <a:pt x="0" y="267"/>
                </a:cubicBezTo>
                <a:cubicBezTo>
                  <a:pt x="0" y="267"/>
                  <a:pt x="182" y="218"/>
                  <a:pt x="252" y="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23222B24-D318-FA7C-CDA4-FB74520F01E0}"/>
              </a:ext>
            </a:extLst>
          </p:cNvPr>
          <p:cNvSpPr>
            <a:spLocks/>
          </p:cNvSpPr>
          <p:nvPr/>
        </p:nvSpPr>
        <p:spPr bwMode="auto">
          <a:xfrm>
            <a:off x="11242675" y="4736326"/>
            <a:ext cx="949325" cy="1270761"/>
          </a:xfrm>
          <a:custGeom>
            <a:avLst/>
            <a:gdLst>
              <a:gd name="T0" fmla="*/ 0 w 79"/>
              <a:gd name="T1" fmla="*/ 0 h 107"/>
              <a:gd name="T2" fmla="*/ 79 w 79"/>
              <a:gd name="T3" fmla="*/ 64 h 107"/>
              <a:gd name="T4" fmla="*/ 79 w 79"/>
              <a:gd name="T5" fmla="*/ 107 h 107"/>
              <a:gd name="T6" fmla="*/ 0 w 79"/>
              <a:gd name="T7" fmla="*/ 0 h 107"/>
            </a:gdLst>
            <a:ahLst/>
            <a:cxnLst>
              <a:cxn ang="0">
                <a:pos x="T0" y="T1"/>
              </a:cxn>
              <a:cxn ang="0">
                <a:pos x="T2" y="T3"/>
              </a:cxn>
              <a:cxn ang="0">
                <a:pos x="T4" y="T5"/>
              </a:cxn>
              <a:cxn ang="0">
                <a:pos x="T6" y="T7"/>
              </a:cxn>
            </a:cxnLst>
            <a:rect l="0" t="0" r="r" b="b"/>
            <a:pathLst>
              <a:path w="79" h="107">
                <a:moveTo>
                  <a:pt x="0" y="0"/>
                </a:moveTo>
                <a:cubicBezTo>
                  <a:pt x="0" y="0"/>
                  <a:pt x="31" y="35"/>
                  <a:pt x="79" y="64"/>
                </a:cubicBezTo>
                <a:cubicBezTo>
                  <a:pt x="79" y="107"/>
                  <a:pt x="79" y="107"/>
                  <a:pt x="79" y="107"/>
                </a:cubicBezTo>
                <a:cubicBezTo>
                  <a:pt x="50" y="81"/>
                  <a:pt x="21" y="46"/>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9">
            <a:extLst>
              <a:ext uri="{FF2B5EF4-FFF2-40B4-BE49-F238E27FC236}">
                <a16:creationId xmlns:a16="http://schemas.microsoft.com/office/drawing/2014/main" id="{00FCA530-4F46-AADC-4A00-FEC6381A549E}"/>
              </a:ext>
            </a:extLst>
          </p:cNvPr>
          <p:cNvSpPr>
            <a:spLocks/>
          </p:cNvSpPr>
          <p:nvPr/>
        </p:nvSpPr>
        <p:spPr bwMode="auto">
          <a:xfrm>
            <a:off x="2957513" y="-101600"/>
            <a:ext cx="4773613" cy="6975475"/>
          </a:xfrm>
          <a:custGeom>
            <a:avLst/>
            <a:gdLst>
              <a:gd name="T0" fmla="*/ 42 w 397"/>
              <a:gd name="T1" fmla="*/ 27 h 579"/>
              <a:gd name="T2" fmla="*/ 0 w 397"/>
              <a:gd name="T3" fmla="*/ 0 h 579"/>
              <a:gd name="T4" fmla="*/ 9 w 397"/>
              <a:gd name="T5" fmla="*/ 0 h 579"/>
              <a:gd name="T6" fmla="*/ 66 w 397"/>
              <a:gd name="T7" fmla="*/ 31 h 579"/>
              <a:gd name="T8" fmla="*/ 352 w 397"/>
              <a:gd name="T9" fmla="*/ 577 h 579"/>
              <a:gd name="T10" fmla="*/ 351 w 397"/>
              <a:gd name="T11" fmla="*/ 579 h 579"/>
              <a:gd name="T12" fmla="*/ 294 w 397"/>
              <a:gd name="T13" fmla="*/ 579 h 579"/>
              <a:gd name="T14" fmla="*/ 42 w 397"/>
              <a:gd name="T15" fmla="*/ 27 h 57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7" h="579">
                <a:moveTo>
                  <a:pt x="42" y="27"/>
                </a:moveTo>
                <a:cubicBezTo>
                  <a:pt x="28" y="17"/>
                  <a:pt x="15" y="8"/>
                  <a:pt x="0" y="0"/>
                </a:cubicBezTo>
                <a:cubicBezTo>
                  <a:pt x="9" y="0"/>
                  <a:pt x="9" y="0"/>
                  <a:pt x="9" y="0"/>
                </a:cubicBezTo>
                <a:cubicBezTo>
                  <a:pt x="29" y="9"/>
                  <a:pt x="48" y="19"/>
                  <a:pt x="66" y="31"/>
                </a:cubicBezTo>
                <a:cubicBezTo>
                  <a:pt x="226" y="137"/>
                  <a:pt x="397" y="356"/>
                  <a:pt x="352" y="577"/>
                </a:cubicBezTo>
                <a:cubicBezTo>
                  <a:pt x="351" y="579"/>
                  <a:pt x="351" y="579"/>
                  <a:pt x="351" y="579"/>
                </a:cubicBezTo>
                <a:cubicBezTo>
                  <a:pt x="294" y="579"/>
                  <a:pt x="294" y="579"/>
                  <a:pt x="294" y="579"/>
                </a:cubicBezTo>
                <a:cubicBezTo>
                  <a:pt x="345" y="365"/>
                  <a:pt x="192" y="142"/>
                  <a:pt x="42" y="27"/>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
            <a:extLst>
              <a:ext uri="{FF2B5EF4-FFF2-40B4-BE49-F238E27FC236}">
                <a16:creationId xmlns:a16="http://schemas.microsoft.com/office/drawing/2014/main" id="{78DB84C5-8A9A-4700-0282-1D5E53CFC306}"/>
              </a:ext>
            </a:extLst>
          </p:cNvPr>
          <p:cNvSpPr>
            <a:spLocks/>
          </p:cNvSpPr>
          <p:nvPr/>
        </p:nvSpPr>
        <p:spPr bwMode="auto">
          <a:xfrm>
            <a:off x="3859213" y="0"/>
            <a:ext cx="2838450" cy="2776906"/>
          </a:xfrm>
          <a:custGeom>
            <a:avLst/>
            <a:gdLst>
              <a:gd name="T0" fmla="*/ 236 w 236"/>
              <a:gd name="T1" fmla="*/ 234 h 234"/>
              <a:gd name="T2" fmla="*/ 72 w 236"/>
              <a:gd name="T3" fmla="*/ 0 h 234"/>
              <a:gd name="T4" fmla="*/ 0 w 236"/>
              <a:gd name="T5" fmla="*/ 0 h 234"/>
              <a:gd name="T6" fmla="*/ 236 w 236"/>
              <a:gd name="T7" fmla="*/ 234 h 234"/>
            </a:gdLst>
            <a:ahLst/>
            <a:cxnLst>
              <a:cxn ang="0">
                <a:pos x="T0" y="T1"/>
              </a:cxn>
              <a:cxn ang="0">
                <a:pos x="T2" y="T3"/>
              </a:cxn>
              <a:cxn ang="0">
                <a:pos x="T4" y="T5"/>
              </a:cxn>
              <a:cxn ang="0">
                <a:pos x="T6" y="T7"/>
              </a:cxn>
            </a:cxnLst>
            <a:rect l="0" t="0" r="r" b="b"/>
            <a:pathLst>
              <a:path w="236" h="234">
                <a:moveTo>
                  <a:pt x="236" y="234"/>
                </a:moveTo>
                <a:cubicBezTo>
                  <a:pt x="196" y="143"/>
                  <a:pt x="135" y="60"/>
                  <a:pt x="72" y="0"/>
                </a:cubicBezTo>
                <a:cubicBezTo>
                  <a:pt x="0" y="0"/>
                  <a:pt x="0" y="0"/>
                  <a:pt x="0" y="0"/>
                </a:cubicBezTo>
                <a:cubicBezTo>
                  <a:pt x="83" y="49"/>
                  <a:pt x="173" y="133"/>
                  <a:pt x="236" y="2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Shape 24">
            <a:extLst>
              <a:ext uri="{FF2B5EF4-FFF2-40B4-BE49-F238E27FC236}">
                <a16:creationId xmlns:a16="http://schemas.microsoft.com/office/drawing/2014/main" id="{5D032E38-1125-97EC-80BD-91645A232D6D}"/>
              </a:ext>
            </a:extLst>
          </p:cNvPr>
          <p:cNvSpPr/>
          <p:nvPr/>
        </p:nvSpPr>
        <p:spPr>
          <a:xfrm>
            <a:off x="1546105" y="0"/>
            <a:ext cx="5082009" cy="5231340"/>
          </a:xfrm>
          <a:custGeom>
            <a:avLst/>
            <a:gdLst>
              <a:gd name="csX0" fmla="*/ 0 w 5082009"/>
              <a:gd name="csY0" fmla="*/ 0 h 5231340"/>
              <a:gd name="csX1" fmla="*/ 1655466 w 5082009"/>
              <a:gd name="csY1" fmla="*/ 0 h 5231340"/>
              <a:gd name="csX2" fmla="*/ 1731721 w 5082009"/>
              <a:gd name="csY2" fmla="*/ 48557 h 5231340"/>
              <a:gd name="csX3" fmla="*/ 4894641 w 5082009"/>
              <a:gd name="csY3" fmla="*/ 4346155 h 5231340"/>
              <a:gd name="csX4" fmla="*/ 5082009 w 5082009"/>
              <a:gd name="csY4" fmla="*/ 5124127 h 5231340"/>
              <a:gd name="csX5" fmla="*/ 5053282 w 5082009"/>
              <a:gd name="csY5" fmla="*/ 5231340 h 5231340"/>
              <a:gd name="csX6" fmla="*/ 4865687 w 5082009"/>
              <a:gd name="csY6" fmla="*/ 4644825 h 5231340"/>
              <a:gd name="csX7" fmla="*/ 84103 w 5082009"/>
              <a:gd name="csY7" fmla="*/ 18851 h 5231340"/>
              <a:gd name="csX8" fmla="*/ 0 w 5082009"/>
              <a:gd name="csY8" fmla="*/ 0 h 52313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082009" h="5231340">
                <a:moveTo>
                  <a:pt x="0" y="0"/>
                </a:moveTo>
                <a:lnTo>
                  <a:pt x="1655466" y="0"/>
                </a:lnTo>
                <a:lnTo>
                  <a:pt x="1731721" y="48557"/>
                </a:lnTo>
                <a:cubicBezTo>
                  <a:pt x="3266579" y="1068027"/>
                  <a:pt x="4383455" y="2820680"/>
                  <a:pt x="4894641" y="4346155"/>
                </a:cubicBezTo>
                <a:cubicBezTo>
                  <a:pt x="4980144" y="4598886"/>
                  <a:pt x="5038629" y="4857147"/>
                  <a:pt x="5082009" y="5124127"/>
                </a:cubicBezTo>
                <a:cubicBezTo>
                  <a:pt x="5082009" y="5124127"/>
                  <a:pt x="5082009" y="5124127"/>
                  <a:pt x="5053282" y="5231340"/>
                </a:cubicBezTo>
                <a:cubicBezTo>
                  <a:pt x="5005855" y="5027115"/>
                  <a:pt x="4940132" y="4843522"/>
                  <a:pt x="4865687" y="4644825"/>
                </a:cubicBezTo>
                <a:cubicBezTo>
                  <a:pt x="4085861" y="2760091"/>
                  <a:pt x="2328290" y="584045"/>
                  <a:pt x="84103" y="18851"/>
                </a:cubicBez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grpSp>
        <p:nvGrpSpPr>
          <p:cNvPr id="40" name="Group 39">
            <a:extLst>
              <a:ext uri="{FF2B5EF4-FFF2-40B4-BE49-F238E27FC236}">
                <a16:creationId xmlns:a16="http://schemas.microsoft.com/office/drawing/2014/main" id="{759E1345-4DC0-73D2-A829-DB9772A194D3}"/>
              </a:ext>
            </a:extLst>
          </p:cNvPr>
          <p:cNvGrpSpPr/>
          <p:nvPr/>
        </p:nvGrpSpPr>
        <p:grpSpPr>
          <a:xfrm>
            <a:off x="458145" y="1997839"/>
            <a:ext cx="6096000" cy="3862082"/>
            <a:chOff x="458145" y="2151728"/>
            <a:chExt cx="6096000" cy="3862082"/>
          </a:xfrm>
        </p:grpSpPr>
        <p:grpSp>
          <p:nvGrpSpPr>
            <p:cNvPr id="36" name="Group 35">
              <a:extLst>
                <a:ext uri="{FF2B5EF4-FFF2-40B4-BE49-F238E27FC236}">
                  <a16:creationId xmlns:a16="http://schemas.microsoft.com/office/drawing/2014/main" id="{8BFB03D6-CD6A-084F-61A0-E812D417F895}"/>
                </a:ext>
              </a:extLst>
            </p:cNvPr>
            <p:cNvGrpSpPr/>
            <p:nvPr/>
          </p:nvGrpSpPr>
          <p:grpSpPr>
            <a:xfrm>
              <a:off x="458145" y="2151728"/>
              <a:ext cx="6096000" cy="2047361"/>
              <a:chOff x="458145" y="2688965"/>
              <a:chExt cx="6096000" cy="2047361"/>
            </a:xfrm>
          </p:grpSpPr>
          <p:sp>
            <p:nvSpPr>
              <p:cNvPr id="31" name="TextBox 30">
                <a:extLst>
                  <a:ext uri="{FF2B5EF4-FFF2-40B4-BE49-F238E27FC236}">
                    <a16:creationId xmlns:a16="http://schemas.microsoft.com/office/drawing/2014/main" id="{482DC516-AD20-FEB8-17D2-3BF63C9CFCA4}"/>
                  </a:ext>
                </a:extLst>
              </p:cNvPr>
              <p:cNvSpPr txBox="1"/>
              <p:nvPr/>
            </p:nvSpPr>
            <p:spPr>
              <a:xfrm>
                <a:off x="458145" y="2688965"/>
                <a:ext cx="6096000" cy="1323439"/>
              </a:xfrm>
              <a:prstGeom prst="rect">
                <a:avLst/>
              </a:prstGeom>
              <a:noFill/>
            </p:spPr>
            <p:txBody>
              <a:bodyPr wrap="square">
                <a:spAutoFit/>
              </a:bodyPr>
              <a:lstStyle/>
              <a:p>
                <a:endParaRPr lang="en-IN" sz="8000" b="1" dirty="0">
                  <a:latin typeface="Poppins" panose="00000500000000000000" pitchFamily="2" charset="0"/>
                  <a:cs typeface="Poppins" panose="00000500000000000000" pitchFamily="2" charset="0"/>
                </a:endParaRPr>
              </a:p>
            </p:txBody>
          </p:sp>
          <p:cxnSp>
            <p:nvCxnSpPr>
              <p:cNvPr id="33" name="Straight Arrow Connector 32">
                <a:extLst>
                  <a:ext uri="{FF2B5EF4-FFF2-40B4-BE49-F238E27FC236}">
                    <a16:creationId xmlns:a16="http://schemas.microsoft.com/office/drawing/2014/main" id="{C300AD96-FA3B-8C21-CFB4-E06B1992BFED}"/>
                  </a:ext>
                </a:extLst>
              </p:cNvPr>
              <p:cNvCxnSpPr>
                <a:cxnSpLocks/>
              </p:cNvCxnSpPr>
              <p:nvPr/>
            </p:nvCxnSpPr>
            <p:spPr>
              <a:xfrm>
                <a:off x="3390900" y="4736326"/>
                <a:ext cx="2209800" cy="0"/>
              </a:xfrm>
              <a:prstGeom prst="straightConnector1">
                <a:avLst/>
              </a:prstGeom>
              <a:ln w="25400">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39" name="TextBox 38">
              <a:extLst>
                <a:ext uri="{FF2B5EF4-FFF2-40B4-BE49-F238E27FC236}">
                  <a16:creationId xmlns:a16="http://schemas.microsoft.com/office/drawing/2014/main" id="{EA16EA5C-C3B1-B501-C5F4-570D1BB52A65}"/>
                </a:ext>
              </a:extLst>
            </p:cNvPr>
            <p:cNvSpPr txBox="1"/>
            <p:nvPr/>
          </p:nvSpPr>
          <p:spPr>
            <a:xfrm>
              <a:off x="458145" y="4706273"/>
              <a:ext cx="5233686" cy="1307537"/>
            </a:xfrm>
            <a:prstGeom prst="rect">
              <a:avLst/>
            </a:prstGeom>
            <a:noFill/>
          </p:spPr>
          <p:txBody>
            <a:bodyPr wrap="square">
              <a:spAutoFit/>
            </a:bodyPr>
            <a:lstStyle/>
            <a:p>
              <a:pPr algn="ctr">
                <a:lnSpc>
                  <a:spcPct val="150000"/>
                </a:lnSpc>
                <a:buNone/>
              </a:pPr>
              <a:r>
                <a:rPr lang="en-US" sz="2800" b="1" i="1" dirty="0">
                  <a:latin typeface="Times New Roman" panose="02020603050405020304" pitchFamily="18" charset="0"/>
                  <a:cs typeface="Times New Roman" panose="02020603050405020304" pitchFamily="18" charset="0"/>
                </a:rPr>
                <a:t>Care Plan for a Fictional Patient with Osteoarthritis</a:t>
              </a:r>
              <a:endParaRPr lang="en-GB" sz="2800" b="1" i="1" dirty="0">
                <a:latin typeface="Times New Roman" panose="02020603050405020304" pitchFamily="18" charset="0"/>
                <a:cs typeface="Times New Roman" panose="02020603050405020304" pitchFamily="18" charset="0"/>
              </a:endParaRPr>
            </a:p>
          </p:txBody>
        </p:sp>
      </p:grpSp>
      <p:pic>
        <p:nvPicPr>
          <p:cNvPr id="50" name="Picture Placeholder 49">
            <a:extLst>
              <a:ext uri="{FF2B5EF4-FFF2-40B4-BE49-F238E27FC236}">
                <a16:creationId xmlns:a16="http://schemas.microsoft.com/office/drawing/2014/main" id="{75329AC7-3339-9827-5A87-FA9F9F623BDB}"/>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3619500" y="0"/>
            <a:ext cx="7122336" cy="6873872"/>
          </a:xfrm>
        </p:spPr>
      </p:pic>
    </p:spTree>
    <p:extLst>
      <p:ext uri="{BB962C8B-B14F-4D97-AF65-F5344CB8AC3E}">
        <p14:creationId xmlns:p14="http://schemas.microsoft.com/office/powerpoint/2010/main" val="1165586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92E9300-14A9-2D44-966D-1902F1B980A8}"/>
              </a:ext>
            </a:extLst>
          </p:cNvPr>
          <p:cNvSpPr/>
          <p:nvPr/>
        </p:nvSpPr>
        <p:spPr>
          <a:xfrm>
            <a:off x="0" y="-19052"/>
            <a:ext cx="12192000" cy="685799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2953E51F-6601-624D-1BA3-4B135FAB7D66}"/>
              </a:ext>
            </a:extLst>
          </p:cNvPr>
          <p:cNvSpPr txBox="1"/>
          <p:nvPr/>
        </p:nvSpPr>
        <p:spPr>
          <a:xfrm>
            <a:off x="1413727" y="1043083"/>
            <a:ext cx="5848349" cy="5322098"/>
          </a:xfrm>
          <a:prstGeom prst="rect">
            <a:avLst/>
          </a:prstGeom>
          <a:noFill/>
        </p:spPr>
        <p:txBody>
          <a:bodyPr wrap="square">
            <a:spAutoFit/>
          </a:bodyPr>
          <a:lstStyle/>
          <a:p>
            <a:pPr marL="285750" indent="-285750" algn="just">
              <a:lnSpc>
                <a:spcPct val="150000"/>
              </a:lnSpc>
              <a:buFont typeface="Wingdings" panose="05000000000000000000" pitchFamily="2" charset="2"/>
              <a:buChar char="Ø"/>
            </a:pPr>
            <a:r>
              <a:rPr lang="en-US" sz="1200" b="1" dirty="0">
                <a:solidFill>
                  <a:schemeClr val="bg1"/>
                </a:solidFill>
                <a:latin typeface="Times New Roman" panose="02020603050405020304" pitchFamily="18" charset="0"/>
                <a:cs typeface="Times New Roman" panose="02020603050405020304" pitchFamily="18" charset="0"/>
              </a:rPr>
              <a:t>What is Osteoarthritis?</a:t>
            </a:r>
          </a:p>
          <a:p>
            <a:pPr algn="just">
              <a:lnSpc>
                <a:spcPct val="150000"/>
              </a:lnSpc>
            </a:pPr>
            <a:r>
              <a:rPr lang="en-US" sz="1200" b="1" dirty="0">
                <a:solidFill>
                  <a:schemeClr val="bg1"/>
                </a:solidFill>
                <a:latin typeface="Times New Roman" panose="02020603050405020304" pitchFamily="18" charset="0"/>
                <a:cs typeface="Times New Roman" panose="02020603050405020304" pitchFamily="18" charset="0"/>
              </a:rPr>
              <a:t>Osteoarthritis is the progressive deterioration of joint cartilage. It is a degenerative illness of the musculoskeletal system. It results in the deterioration of the underlying bone, which leads to the stiffness and pain of the affected joints (</a:t>
            </a:r>
            <a:r>
              <a:rPr lang="en-US" sz="1200" b="1" dirty="0" err="1">
                <a:solidFill>
                  <a:schemeClr val="bg1"/>
                </a:solidFill>
                <a:latin typeface="Times New Roman" panose="02020603050405020304" pitchFamily="18" charset="0"/>
                <a:cs typeface="Times New Roman" panose="02020603050405020304" pitchFamily="18" charset="0"/>
              </a:rPr>
              <a:t>Grässel</a:t>
            </a:r>
            <a:r>
              <a:rPr lang="en-US" sz="1200" b="1" dirty="0">
                <a:solidFill>
                  <a:schemeClr val="bg1"/>
                </a:solidFill>
                <a:latin typeface="Times New Roman" panose="02020603050405020304" pitchFamily="18" charset="0"/>
                <a:cs typeface="Times New Roman" panose="02020603050405020304" pitchFamily="18" charset="0"/>
              </a:rPr>
              <a:t> et al., 2021).</a:t>
            </a:r>
          </a:p>
          <a:p>
            <a:pPr marL="285750" indent="-285750" algn="just">
              <a:lnSpc>
                <a:spcPct val="150000"/>
              </a:lnSpc>
              <a:buFont typeface="Wingdings" panose="05000000000000000000" pitchFamily="2" charset="2"/>
              <a:buChar char="Ø"/>
            </a:pPr>
            <a:endParaRPr lang="en-US" sz="1200" b="1"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bg1"/>
                </a:solidFill>
                <a:latin typeface="Times New Roman" panose="02020603050405020304" pitchFamily="18" charset="0"/>
                <a:cs typeface="Times New Roman" panose="02020603050405020304" pitchFamily="18" charset="0"/>
              </a:rPr>
              <a:t>Significance of the Condition</a:t>
            </a:r>
          </a:p>
          <a:p>
            <a:pPr algn="just">
              <a:lnSpc>
                <a:spcPct val="150000"/>
              </a:lnSpc>
            </a:pPr>
            <a:r>
              <a:rPr lang="en-US" sz="1200" b="1" dirty="0">
                <a:solidFill>
                  <a:schemeClr val="bg1"/>
                </a:solidFill>
                <a:latin typeface="Times New Roman" panose="02020603050405020304" pitchFamily="18" charset="0"/>
                <a:cs typeface="Times New Roman" panose="02020603050405020304" pitchFamily="18" charset="0"/>
              </a:rPr>
              <a:t>Osteoarthritis is the most prevalent of the many forms of arthritis, and it is one of the leading causes of reduced mobility for the aging population. It is classified as a disability which significantly reduces a person's quality of life (</a:t>
            </a:r>
            <a:r>
              <a:rPr lang="en-US" sz="1200" b="1" dirty="0" err="1">
                <a:solidFill>
                  <a:schemeClr val="bg1"/>
                </a:solidFill>
                <a:latin typeface="Times New Roman" panose="02020603050405020304" pitchFamily="18" charset="0"/>
                <a:cs typeface="Times New Roman" panose="02020603050405020304" pitchFamily="18" charset="0"/>
              </a:rPr>
              <a:t>Scheuing</a:t>
            </a:r>
            <a:r>
              <a:rPr lang="en-US" sz="1200" b="1" dirty="0">
                <a:solidFill>
                  <a:schemeClr val="bg1"/>
                </a:solidFill>
                <a:latin typeface="Times New Roman" panose="02020603050405020304" pitchFamily="18" charset="0"/>
                <a:cs typeface="Times New Roman" panose="02020603050405020304" pitchFamily="18" charset="0"/>
              </a:rPr>
              <a:t> et al., 2023).</a:t>
            </a:r>
          </a:p>
          <a:p>
            <a:pPr marL="285750" indent="-285750" algn="just">
              <a:lnSpc>
                <a:spcPct val="150000"/>
              </a:lnSpc>
              <a:buFont typeface="Wingdings" panose="05000000000000000000" pitchFamily="2" charset="2"/>
              <a:buChar char="Ø"/>
            </a:pPr>
            <a:endParaRPr lang="en-US" sz="1200" b="1"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bg1"/>
                </a:solidFill>
                <a:latin typeface="Times New Roman" panose="02020603050405020304" pitchFamily="18" charset="0"/>
                <a:cs typeface="Times New Roman" panose="02020603050405020304" pitchFamily="18" charset="0"/>
              </a:rPr>
              <a:t>Presentation Aim</a:t>
            </a:r>
          </a:p>
          <a:p>
            <a:pPr algn="just">
              <a:lnSpc>
                <a:spcPct val="150000"/>
              </a:lnSpc>
            </a:pPr>
            <a:r>
              <a:rPr lang="en-US" sz="1200" b="1" dirty="0">
                <a:solidFill>
                  <a:schemeClr val="bg1"/>
                </a:solidFill>
                <a:latin typeface="Times New Roman" panose="02020603050405020304" pitchFamily="18" charset="0"/>
                <a:cs typeface="Times New Roman" panose="02020603050405020304" pitchFamily="18" charset="0"/>
              </a:rPr>
              <a:t>This presentation examines a fictional patient's case. I will discuss the anatomy of the knee, the progression of osteoarthritis, the lifestyle risk factors associated with the fictional patient, and the possible management options supported by literature.</a:t>
            </a:r>
          </a:p>
          <a:p>
            <a:pPr marL="285750" indent="-285750" algn="just">
              <a:lnSpc>
                <a:spcPct val="150000"/>
              </a:lnSpc>
              <a:buFont typeface="Wingdings" panose="05000000000000000000" pitchFamily="2" charset="2"/>
              <a:buChar char="Ø"/>
            </a:pPr>
            <a:endParaRPr lang="en-US" sz="1200" b="1" dirty="0">
              <a:solidFill>
                <a:schemeClr val="bg1"/>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bg1"/>
                </a:solidFill>
                <a:latin typeface="Times New Roman" panose="02020603050405020304" pitchFamily="18" charset="0"/>
                <a:cs typeface="Times New Roman" panose="02020603050405020304" pitchFamily="18" charset="0"/>
              </a:rPr>
              <a:t>Learning Outcome</a:t>
            </a:r>
          </a:p>
          <a:p>
            <a:pPr algn="just">
              <a:lnSpc>
                <a:spcPct val="150000"/>
              </a:lnSpc>
            </a:pPr>
            <a:r>
              <a:rPr lang="en-US" sz="1200" b="1" dirty="0">
                <a:solidFill>
                  <a:schemeClr val="bg1"/>
                </a:solidFill>
                <a:latin typeface="Times New Roman" panose="02020603050405020304" pitchFamily="18" charset="0"/>
                <a:cs typeface="Times New Roman" panose="02020603050405020304" pitchFamily="18" charset="0"/>
              </a:rPr>
              <a:t>This presentation will assist in the development of a patient's care plan which will achieve a reduction in pain, promote mobility, and support the patient's quality of life and overall health and wellbeing</a:t>
            </a:r>
            <a:endParaRPr lang="en-US" sz="1200" b="1" dirty="0">
              <a:solidFill>
                <a:schemeClr val="accent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82178DE-2FB6-4A89-A585-DCF1B0D15AB3}"/>
              </a:ext>
            </a:extLst>
          </p:cNvPr>
          <p:cNvSpPr txBox="1"/>
          <p:nvPr/>
        </p:nvSpPr>
        <p:spPr>
          <a:xfrm>
            <a:off x="866776" y="238126"/>
            <a:ext cx="7753350" cy="584775"/>
          </a:xfrm>
          <a:prstGeom prst="rect">
            <a:avLst/>
          </a:prstGeom>
          <a:noFill/>
        </p:spPr>
        <p:txBody>
          <a:bodyPr wrap="square" rtlCol="0">
            <a:spAutoFit/>
          </a:bodyPr>
          <a:lstStyle/>
          <a:p>
            <a:pPr algn="ctr"/>
            <a:r>
              <a:rPr lang="en-IN" sz="3200" b="1" dirty="0">
                <a:solidFill>
                  <a:schemeClr val="bg1"/>
                </a:solidFill>
                <a:latin typeface="Times New Roman" panose="02020603050405020304" pitchFamily="18" charset="0"/>
                <a:cs typeface="Times New Roman" panose="02020603050405020304" pitchFamily="18" charset="0"/>
              </a:rPr>
              <a:t>Introduction and Aim</a:t>
            </a:r>
          </a:p>
        </p:txBody>
      </p:sp>
      <p:sp>
        <p:nvSpPr>
          <p:cNvPr id="10" name="Freeform 5">
            <a:extLst>
              <a:ext uri="{FF2B5EF4-FFF2-40B4-BE49-F238E27FC236}">
                <a16:creationId xmlns:a16="http://schemas.microsoft.com/office/drawing/2014/main" id="{71B4AFF3-7E03-472F-8253-634BC8D6FBD9}"/>
              </a:ext>
            </a:extLst>
          </p:cNvPr>
          <p:cNvSpPr>
            <a:spLocks/>
          </p:cNvSpPr>
          <p:nvPr/>
        </p:nvSpPr>
        <p:spPr bwMode="auto">
          <a:xfrm>
            <a:off x="7334250" y="0"/>
            <a:ext cx="4857750" cy="6873875"/>
          </a:xfrm>
          <a:custGeom>
            <a:avLst/>
            <a:gdLst>
              <a:gd name="T0" fmla="*/ 271 w 404"/>
              <a:gd name="T1" fmla="*/ 0 h 579"/>
              <a:gd name="T2" fmla="*/ 404 w 404"/>
              <a:gd name="T3" fmla="*/ 0 h 579"/>
              <a:gd name="T4" fmla="*/ 404 w 404"/>
              <a:gd name="T5" fmla="*/ 579 h 579"/>
              <a:gd name="T6" fmla="*/ 0 w 404"/>
              <a:gd name="T7" fmla="*/ 579 h 579"/>
              <a:gd name="T8" fmla="*/ 271 w 404"/>
              <a:gd name="T9" fmla="*/ 0 h 579"/>
            </a:gdLst>
            <a:ahLst/>
            <a:cxnLst>
              <a:cxn ang="0">
                <a:pos x="T0" y="T1"/>
              </a:cxn>
              <a:cxn ang="0">
                <a:pos x="T2" y="T3"/>
              </a:cxn>
              <a:cxn ang="0">
                <a:pos x="T4" y="T5"/>
              </a:cxn>
              <a:cxn ang="0">
                <a:pos x="T6" y="T7"/>
              </a:cxn>
              <a:cxn ang="0">
                <a:pos x="T8" y="T9"/>
              </a:cxn>
            </a:cxnLst>
            <a:rect l="0" t="0" r="r" b="b"/>
            <a:pathLst>
              <a:path w="404" h="579">
                <a:moveTo>
                  <a:pt x="271" y="0"/>
                </a:moveTo>
                <a:cubicBezTo>
                  <a:pt x="404" y="0"/>
                  <a:pt x="404" y="0"/>
                  <a:pt x="404" y="0"/>
                </a:cubicBezTo>
                <a:cubicBezTo>
                  <a:pt x="404" y="579"/>
                  <a:pt x="404" y="579"/>
                  <a:pt x="404" y="579"/>
                </a:cubicBezTo>
                <a:cubicBezTo>
                  <a:pt x="0" y="579"/>
                  <a:pt x="0" y="579"/>
                  <a:pt x="0" y="579"/>
                </a:cubicBezTo>
                <a:cubicBezTo>
                  <a:pt x="0" y="579"/>
                  <a:pt x="353" y="454"/>
                  <a:pt x="271" y="0"/>
                </a:cubicBezTo>
                <a:close/>
              </a:path>
            </a:pathLst>
          </a:custGeom>
          <a:solidFill>
            <a:srgbClr val="0070C0"/>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FD671917-32E9-4451-917E-838CD56654D6}"/>
              </a:ext>
            </a:extLst>
          </p:cNvPr>
          <p:cNvSpPr>
            <a:spLocks/>
          </p:cNvSpPr>
          <p:nvPr/>
        </p:nvSpPr>
        <p:spPr bwMode="auto">
          <a:xfrm>
            <a:off x="7646988" y="3704132"/>
            <a:ext cx="4545013" cy="3169744"/>
          </a:xfrm>
          <a:custGeom>
            <a:avLst/>
            <a:gdLst>
              <a:gd name="T0" fmla="*/ 252 w 378"/>
              <a:gd name="T1" fmla="*/ 0 h 267"/>
              <a:gd name="T2" fmla="*/ 378 w 378"/>
              <a:gd name="T3" fmla="*/ 216 h 267"/>
              <a:gd name="T4" fmla="*/ 378 w 378"/>
              <a:gd name="T5" fmla="*/ 267 h 267"/>
              <a:gd name="T6" fmla="*/ 0 w 378"/>
              <a:gd name="T7" fmla="*/ 267 h 267"/>
              <a:gd name="T8" fmla="*/ 252 w 378"/>
              <a:gd name="T9" fmla="*/ 0 h 267"/>
            </a:gdLst>
            <a:ahLst/>
            <a:cxnLst>
              <a:cxn ang="0">
                <a:pos x="T0" y="T1"/>
              </a:cxn>
              <a:cxn ang="0">
                <a:pos x="T2" y="T3"/>
              </a:cxn>
              <a:cxn ang="0">
                <a:pos x="T4" y="T5"/>
              </a:cxn>
              <a:cxn ang="0">
                <a:pos x="T6" y="T7"/>
              </a:cxn>
              <a:cxn ang="0">
                <a:pos x="T8" y="T9"/>
              </a:cxn>
            </a:cxnLst>
            <a:rect l="0" t="0" r="r" b="b"/>
            <a:pathLst>
              <a:path w="378" h="267">
                <a:moveTo>
                  <a:pt x="252" y="0"/>
                </a:moveTo>
                <a:cubicBezTo>
                  <a:pt x="252" y="0"/>
                  <a:pt x="277" y="134"/>
                  <a:pt x="378" y="216"/>
                </a:cubicBezTo>
                <a:cubicBezTo>
                  <a:pt x="378" y="267"/>
                  <a:pt x="378" y="267"/>
                  <a:pt x="378" y="267"/>
                </a:cubicBezTo>
                <a:cubicBezTo>
                  <a:pt x="0" y="267"/>
                  <a:pt x="0" y="267"/>
                  <a:pt x="0" y="267"/>
                </a:cubicBezTo>
                <a:cubicBezTo>
                  <a:pt x="0" y="267"/>
                  <a:pt x="182" y="218"/>
                  <a:pt x="25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11">
            <a:extLst>
              <a:ext uri="{FF2B5EF4-FFF2-40B4-BE49-F238E27FC236}">
                <a16:creationId xmlns:a16="http://schemas.microsoft.com/office/drawing/2014/main" id="{77A40934-0E9C-4BBD-B0F7-4C691B33F3D5}"/>
              </a:ext>
            </a:extLst>
          </p:cNvPr>
          <p:cNvSpPr/>
          <p:nvPr/>
        </p:nvSpPr>
        <p:spPr>
          <a:xfrm>
            <a:off x="0" y="-19051"/>
            <a:ext cx="368074" cy="6857999"/>
          </a:xfrm>
          <a:prstGeom prst="rect">
            <a:avLst/>
          </a:prstGeom>
          <a:solidFill>
            <a:schemeClr val="accent1"/>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pic>
        <p:nvPicPr>
          <p:cNvPr id="3" name="Picture 2">
            <a:extLst>
              <a:ext uri="{FF2B5EF4-FFF2-40B4-BE49-F238E27FC236}">
                <a16:creationId xmlns:a16="http://schemas.microsoft.com/office/drawing/2014/main" id="{29CA8A70-6705-4A4E-A67E-EE12E22047F9}"/>
              </a:ext>
            </a:extLst>
          </p:cNvPr>
          <p:cNvPicPr>
            <a:picLocks noChangeAspect="1"/>
          </p:cNvPicPr>
          <p:nvPr/>
        </p:nvPicPr>
        <p:blipFill>
          <a:blip r:embed="rId3"/>
          <a:stretch>
            <a:fillRect/>
          </a:stretch>
        </p:blipFill>
        <p:spPr>
          <a:xfrm>
            <a:off x="7574814" y="2286000"/>
            <a:ext cx="4105928" cy="263356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021200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2CA2731-F7E8-F2AB-3E3E-0E91FCD8A93B}"/>
            </a:ext>
          </a:extLst>
        </p:cNvPr>
        <p:cNvGrpSpPr/>
        <p:nvPr/>
      </p:nvGrpSpPr>
      <p:grpSpPr>
        <a:xfrm>
          <a:off x="0" y="0"/>
          <a:ext cx="0" cy="0"/>
          <a:chOff x="0" y="0"/>
          <a:chExt cx="0" cy="0"/>
        </a:xfrm>
      </p:grpSpPr>
      <p:sp>
        <p:nvSpPr>
          <p:cNvPr id="40" name="Rectangle 39">
            <a:extLst>
              <a:ext uri="{FF2B5EF4-FFF2-40B4-BE49-F238E27FC236}">
                <a16:creationId xmlns:a16="http://schemas.microsoft.com/office/drawing/2014/main" id="{DECC1F29-CD03-BA54-3F48-70040042AFBA}"/>
              </a:ext>
            </a:extLst>
          </p:cNvPr>
          <p:cNvSpPr/>
          <p:nvPr/>
        </p:nvSpPr>
        <p:spPr>
          <a:xfrm>
            <a:off x="0" y="-187224"/>
            <a:ext cx="12192000" cy="70452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63D2E-137B-66D0-A523-ABE13D3B61E1}"/>
              </a:ext>
            </a:extLst>
          </p:cNvPr>
          <p:cNvGrpSpPr/>
          <p:nvPr/>
        </p:nvGrpSpPr>
        <p:grpSpPr>
          <a:xfrm>
            <a:off x="1333501" y="38100"/>
            <a:ext cx="8867774" cy="6423127"/>
            <a:chOff x="206081" y="-309734"/>
            <a:chExt cx="8867774" cy="6423127"/>
          </a:xfrm>
        </p:grpSpPr>
        <p:sp>
          <p:nvSpPr>
            <p:cNvPr id="5" name="TextBox 4">
              <a:extLst>
                <a:ext uri="{FF2B5EF4-FFF2-40B4-BE49-F238E27FC236}">
                  <a16:creationId xmlns:a16="http://schemas.microsoft.com/office/drawing/2014/main" id="{04244D81-4E14-BAF9-11EE-8D6F91A8E9D5}"/>
                </a:ext>
              </a:extLst>
            </p:cNvPr>
            <p:cNvSpPr txBox="1"/>
            <p:nvPr/>
          </p:nvSpPr>
          <p:spPr>
            <a:xfrm>
              <a:off x="206081" y="-309734"/>
              <a:ext cx="8867774" cy="523220"/>
            </a:xfrm>
            <a:prstGeom prst="rect">
              <a:avLst/>
            </a:prstGeom>
            <a:noFill/>
          </p:spPr>
          <p:txBody>
            <a:bodyPr wrap="square" rtlCol="0">
              <a:spAutoFit/>
            </a:bodyPr>
            <a:lstStyle/>
            <a:p>
              <a:pPr algn="ctr"/>
              <a:r>
                <a:rPr lang="en-IN" sz="2800" b="1" dirty="0">
                  <a:latin typeface="Times New Roman" panose="02020603050405020304" pitchFamily="18" charset="0"/>
                  <a:cs typeface="Times New Roman" panose="02020603050405020304" pitchFamily="18" charset="0"/>
                </a:rPr>
                <a:t>Fictional Patient Profile</a:t>
              </a:r>
            </a:p>
          </p:txBody>
        </p:sp>
        <p:sp>
          <p:nvSpPr>
            <p:cNvPr id="11" name="TextBox 10">
              <a:extLst>
                <a:ext uri="{FF2B5EF4-FFF2-40B4-BE49-F238E27FC236}">
                  <a16:creationId xmlns:a16="http://schemas.microsoft.com/office/drawing/2014/main" id="{BC853393-03BA-4539-DC7D-460DD69BC948}"/>
                </a:ext>
              </a:extLst>
            </p:cNvPr>
            <p:cNvSpPr txBox="1"/>
            <p:nvPr/>
          </p:nvSpPr>
          <p:spPr>
            <a:xfrm>
              <a:off x="415630" y="565912"/>
              <a:ext cx="4962524" cy="5547481"/>
            </a:xfrm>
            <a:prstGeom prst="rect">
              <a:avLst/>
            </a:prstGeom>
            <a:noFill/>
          </p:spPr>
          <p:txBody>
            <a:bodyPr wrap="square">
              <a:spAutoFit/>
            </a:bodyPr>
            <a:lstStyle/>
            <a:p>
              <a:pPr marL="171450" indent="-171450" algn="just">
                <a:lnSpc>
                  <a:spcPct val="150000"/>
                </a:lnSpc>
                <a:buFont typeface="Wingdings" panose="05000000000000000000" pitchFamily="2" charset="2"/>
                <a:buChar char="v"/>
              </a:pPr>
              <a:r>
                <a:rPr lang="en-US" sz="1400" b="1" dirty="0">
                  <a:latin typeface="Times New Roman" panose="02020603050405020304" pitchFamily="18" charset="0"/>
                  <a:cs typeface="Times New Roman" panose="02020603050405020304" pitchFamily="18" charset="0"/>
                </a:rPr>
                <a:t>Patient Overview:</a:t>
              </a:r>
            </a:p>
            <a:p>
              <a:pPr algn="just">
                <a:lnSpc>
                  <a:spcPct val="150000"/>
                </a:lnSpc>
              </a:pPr>
              <a:r>
                <a:rPr lang="en-US" sz="1400" b="1" dirty="0" err="1">
                  <a:solidFill>
                    <a:schemeClr val="bg1"/>
                  </a:solidFill>
                  <a:latin typeface="Times New Roman" panose="02020603050405020304" pitchFamily="18" charset="0"/>
                  <a:cs typeface="Times New Roman" panose="02020603050405020304" pitchFamily="18" charset="0"/>
                </a:rPr>
                <a:t>Mrs</a:t>
              </a:r>
              <a:r>
                <a:rPr lang="en-US" sz="1400" b="1" dirty="0">
                  <a:solidFill>
                    <a:schemeClr val="bg1"/>
                  </a:solidFill>
                  <a:latin typeface="Times New Roman" panose="02020603050405020304" pitchFamily="18" charset="0"/>
                  <a:cs typeface="Times New Roman" panose="02020603050405020304" pitchFamily="18" charset="0"/>
                </a:rPr>
                <a:t> Sarah Williams is a 67-year-old retired teacher. This case study example is of someone with osteoarthritis.</a:t>
              </a:r>
            </a:p>
            <a:p>
              <a:pPr marL="171450" indent="-171450" algn="just">
                <a:lnSpc>
                  <a:spcPct val="150000"/>
                </a:lnSpc>
                <a:buFont typeface="Wingdings" panose="05000000000000000000" pitchFamily="2" charset="2"/>
                <a:buChar char="v"/>
              </a:pPr>
              <a:endParaRPr lang="en-US" sz="1400" b="1" dirty="0">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400" b="1" dirty="0">
                  <a:latin typeface="Times New Roman" panose="02020603050405020304" pitchFamily="18" charset="0"/>
                  <a:cs typeface="Times New Roman" panose="02020603050405020304" pitchFamily="18" charset="0"/>
                </a:rPr>
                <a:t>Clinical Profile: </a:t>
              </a:r>
            </a:p>
            <a:p>
              <a:pPr algn="just">
                <a:lnSpc>
                  <a:spcPct val="150000"/>
                </a:lnSpc>
              </a:pPr>
              <a:r>
                <a:rPr lang="en-US" sz="1400" b="1" dirty="0">
                  <a:solidFill>
                    <a:schemeClr val="bg1"/>
                  </a:solidFill>
                  <a:latin typeface="Times New Roman" panose="02020603050405020304" pitchFamily="18" charset="0"/>
                  <a:cs typeface="Times New Roman" panose="02020603050405020304" pitchFamily="18" charset="0"/>
                </a:rPr>
                <a:t>BMI 32kg/m²; hypertension; obesity is a risk factor of degeneration of joints and has an impact on health</a:t>
              </a:r>
            </a:p>
            <a:p>
              <a:pPr marL="171450" indent="-171450" algn="just">
                <a:lnSpc>
                  <a:spcPct val="150000"/>
                </a:lnSpc>
                <a:buFont typeface="Wingdings" panose="05000000000000000000" pitchFamily="2" charset="2"/>
                <a:buChar char="v"/>
              </a:pPr>
              <a:endParaRPr lang="en-US" sz="1400" b="1" dirty="0">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400" b="1" dirty="0">
                  <a:latin typeface="Times New Roman" panose="02020603050405020304" pitchFamily="18" charset="0"/>
                  <a:cs typeface="Times New Roman" panose="02020603050405020304" pitchFamily="18" charset="0"/>
                </a:rPr>
                <a:t>Lifestyle Factors: </a:t>
              </a:r>
            </a:p>
            <a:p>
              <a:pPr algn="just">
                <a:lnSpc>
                  <a:spcPct val="150000"/>
                </a:lnSpc>
              </a:pPr>
              <a:r>
                <a:rPr lang="en-US" sz="1400" b="1" dirty="0">
                  <a:solidFill>
                    <a:schemeClr val="bg1"/>
                  </a:solidFill>
                  <a:latin typeface="Times New Roman" panose="02020603050405020304" pitchFamily="18" charset="0"/>
                  <a:cs typeface="Times New Roman" panose="02020603050405020304" pitchFamily="18" charset="0"/>
                </a:rPr>
                <a:t>Sedentary lifestyle, poor diet, and limited exercise increase the risk of progression of disease.</a:t>
              </a:r>
            </a:p>
            <a:p>
              <a:pPr marL="171450" indent="-171450" algn="just">
                <a:lnSpc>
                  <a:spcPct val="150000"/>
                </a:lnSpc>
                <a:buFont typeface="Wingdings" panose="05000000000000000000" pitchFamily="2" charset="2"/>
                <a:buChar char="v"/>
              </a:pPr>
              <a:endParaRPr lang="en-US" sz="1400" b="1" dirty="0">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400" b="1" dirty="0">
                  <a:latin typeface="Times New Roman" panose="02020603050405020304" pitchFamily="18" charset="0"/>
                  <a:cs typeface="Times New Roman" panose="02020603050405020304" pitchFamily="18" charset="0"/>
                </a:rPr>
                <a:t>Symptoms: </a:t>
              </a:r>
            </a:p>
            <a:p>
              <a:pPr algn="just">
                <a:lnSpc>
                  <a:spcPct val="150000"/>
                </a:lnSpc>
              </a:pPr>
              <a:r>
                <a:rPr lang="en-US" sz="1400" b="1" dirty="0">
                  <a:solidFill>
                    <a:schemeClr val="bg1"/>
                  </a:solidFill>
                  <a:latin typeface="Times New Roman" panose="02020603050405020304" pitchFamily="18" charset="0"/>
                  <a:cs typeface="Times New Roman" panose="02020603050405020304" pitchFamily="18" charset="0"/>
                </a:rPr>
                <a:t>Pain in the knees, stiffness in the morning, swelling, reduced mobility, and the inability to climb stairs impacts daily function and independence.</a:t>
              </a:r>
            </a:p>
            <a:p>
              <a:pPr marL="171450" indent="-171450" algn="just">
                <a:lnSpc>
                  <a:spcPct val="150000"/>
                </a:lnSpc>
                <a:buFont typeface="Wingdings" panose="05000000000000000000" pitchFamily="2" charset="2"/>
                <a:buChar char="v"/>
              </a:pPr>
              <a:endParaRPr lang="en-US" sz="1400" b="1" dirty="0">
                <a:latin typeface="Times New Roman" panose="02020603050405020304" pitchFamily="18" charset="0"/>
                <a:cs typeface="Times New Roman" panose="02020603050405020304" pitchFamily="18" charset="0"/>
              </a:endParaRPr>
            </a:p>
          </p:txBody>
        </p:sp>
      </p:grpSp>
      <p:pic>
        <p:nvPicPr>
          <p:cNvPr id="3" name="Picture 2">
            <a:extLst>
              <a:ext uri="{FF2B5EF4-FFF2-40B4-BE49-F238E27FC236}">
                <a16:creationId xmlns:a16="http://schemas.microsoft.com/office/drawing/2014/main" id="{EB1586BD-B420-478F-BCC7-45BE2A16331A}"/>
              </a:ext>
            </a:extLst>
          </p:cNvPr>
          <p:cNvPicPr>
            <a:picLocks noChangeAspect="1"/>
          </p:cNvPicPr>
          <p:nvPr/>
        </p:nvPicPr>
        <p:blipFill>
          <a:blip r:embed="rId3"/>
          <a:stretch>
            <a:fillRect/>
          </a:stretch>
        </p:blipFill>
        <p:spPr>
          <a:xfrm>
            <a:off x="6505574" y="1657350"/>
            <a:ext cx="5461871" cy="4096404"/>
          </a:xfrm>
          <a:prstGeom prst="ellipse">
            <a:avLst/>
          </a:prstGeom>
          <a:ln>
            <a:noFill/>
          </a:ln>
          <a:effectLst>
            <a:softEdge rad="112500"/>
          </a:effectLst>
        </p:spPr>
      </p:pic>
    </p:spTree>
    <p:extLst>
      <p:ext uri="{BB962C8B-B14F-4D97-AF65-F5344CB8AC3E}">
        <p14:creationId xmlns:p14="http://schemas.microsoft.com/office/powerpoint/2010/main" val="404524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7"/>
        <p:cNvGrpSpPr/>
        <p:nvPr/>
      </p:nvGrpSpPr>
      <p:grpSpPr>
        <a:xfrm>
          <a:off x="0" y="0"/>
          <a:ext cx="0" cy="0"/>
          <a:chOff x="0" y="0"/>
          <a:chExt cx="0" cy="0"/>
        </a:xfrm>
      </p:grpSpPr>
      <p:grpSp>
        <p:nvGrpSpPr>
          <p:cNvPr id="7" name="Group 6">
            <a:extLst>
              <a:ext uri="{FF2B5EF4-FFF2-40B4-BE49-F238E27FC236}">
                <a16:creationId xmlns:a16="http://schemas.microsoft.com/office/drawing/2014/main" id="{1CDFCF71-2C44-2E8F-EED2-0A38D1DF9312}"/>
              </a:ext>
            </a:extLst>
          </p:cNvPr>
          <p:cNvGrpSpPr/>
          <p:nvPr/>
        </p:nvGrpSpPr>
        <p:grpSpPr>
          <a:xfrm>
            <a:off x="1546105" y="-101600"/>
            <a:ext cx="6185021" cy="6975475"/>
            <a:chOff x="1546105" y="-101600"/>
            <a:chExt cx="6185021" cy="6975475"/>
          </a:xfrm>
        </p:grpSpPr>
        <p:sp>
          <p:nvSpPr>
            <p:cNvPr id="4" name="Freeform 9">
              <a:extLst>
                <a:ext uri="{FF2B5EF4-FFF2-40B4-BE49-F238E27FC236}">
                  <a16:creationId xmlns:a16="http://schemas.microsoft.com/office/drawing/2014/main" id="{F08C4A6B-8F5B-6073-B5AD-52701E3DDC53}"/>
                </a:ext>
              </a:extLst>
            </p:cNvPr>
            <p:cNvSpPr>
              <a:spLocks/>
            </p:cNvSpPr>
            <p:nvPr/>
          </p:nvSpPr>
          <p:spPr bwMode="auto">
            <a:xfrm>
              <a:off x="2957513" y="-101600"/>
              <a:ext cx="4773613" cy="6975475"/>
            </a:xfrm>
            <a:custGeom>
              <a:avLst/>
              <a:gdLst>
                <a:gd name="T0" fmla="*/ 42 w 397"/>
                <a:gd name="T1" fmla="*/ 27 h 579"/>
                <a:gd name="T2" fmla="*/ 0 w 397"/>
                <a:gd name="T3" fmla="*/ 0 h 579"/>
                <a:gd name="T4" fmla="*/ 9 w 397"/>
                <a:gd name="T5" fmla="*/ 0 h 579"/>
                <a:gd name="T6" fmla="*/ 66 w 397"/>
                <a:gd name="T7" fmla="*/ 31 h 579"/>
                <a:gd name="T8" fmla="*/ 352 w 397"/>
                <a:gd name="T9" fmla="*/ 577 h 579"/>
                <a:gd name="T10" fmla="*/ 351 w 397"/>
                <a:gd name="T11" fmla="*/ 579 h 579"/>
                <a:gd name="T12" fmla="*/ 294 w 397"/>
                <a:gd name="T13" fmla="*/ 579 h 579"/>
                <a:gd name="T14" fmla="*/ 42 w 397"/>
                <a:gd name="T15" fmla="*/ 27 h 57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7" h="579">
                  <a:moveTo>
                    <a:pt x="42" y="27"/>
                  </a:moveTo>
                  <a:cubicBezTo>
                    <a:pt x="28" y="17"/>
                    <a:pt x="15" y="8"/>
                    <a:pt x="0" y="0"/>
                  </a:cubicBezTo>
                  <a:cubicBezTo>
                    <a:pt x="9" y="0"/>
                    <a:pt x="9" y="0"/>
                    <a:pt x="9" y="0"/>
                  </a:cubicBezTo>
                  <a:cubicBezTo>
                    <a:pt x="29" y="9"/>
                    <a:pt x="48" y="19"/>
                    <a:pt x="66" y="31"/>
                  </a:cubicBezTo>
                  <a:cubicBezTo>
                    <a:pt x="226" y="137"/>
                    <a:pt x="397" y="356"/>
                    <a:pt x="352" y="577"/>
                  </a:cubicBezTo>
                  <a:cubicBezTo>
                    <a:pt x="351" y="579"/>
                    <a:pt x="351" y="579"/>
                    <a:pt x="351" y="579"/>
                  </a:cubicBezTo>
                  <a:cubicBezTo>
                    <a:pt x="294" y="579"/>
                    <a:pt x="294" y="579"/>
                    <a:pt x="294" y="579"/>
                  </a:cubicBezTo>
                  <a:cubicBezTo>
                    <a:pt x="345" y="365"/>
                    <a:pt x="192" y="142"/>
                    <a:pt x="42" y="27"/>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Freeform 11">
              <a:extLst>
                <a:ext uri="{FF2B5EF4-FFF2-40B4-BE49-F238E27FC236}">
                  <a16:creationId xmlns:a16="http://schemas.microsoft.com/office/drawing/2014/main" id="{CF6AAFBD-7790-3FBC-2470-DE1116B5FC4A}"/>
                </a:ext>
              </a:extLst>
            </p:cNvPr>
            <p:cNvSpPr>
              <a:spLocks/>
            </p:cNvSpPr>
            <p:nvPr/>
          </p:nvSpPr>
          <p:spPr bwMode="auto">
            <a:xfrm>
              <a:off x="3859213" y="0"/>
              <a:ext cx="2838450" cy="2776906"/>
            </a:xfrm>
            <a:custGeom>
              <a:avLst/>
              <a:gdLst>
                <a:gd name="T0" fmla="*/ 236 w 236"/>
                <a:gd name="T1" fmla="*/ 234 h 234"/>
                <a:gd name="T2" fmla="*/ 72 w 236"/>
                <a:gd name="T3" fmla="*/ 0 h 234"/>
                <a:gd name="T4" fmla="*/ 0 w 236"/>
                <a:gd name="T5" fmla="*/ 0 h 234"/>
                <a:gd name="T6" fmla="*/ 236 w 236"/>
                <a:gd name="T7" fmla="*/ 234 h 234"/>
              </a:gdLst>
              <a:ahLst/>
              <a:cxnLst>
                <a:cxn ang="0">
                  <a:pos x="T0" y="T1"/>
                </a:cxn>
                <a:cxn ang="0">
                  <a:pos x="T2" y="T3"/>
                </a:cxn>
                <a:cxn ang="0">
                  <a:pos x="T4" y="T5"/>
                </a:cxn>
                <a:cxn ang="0">
                  <a:pos x="T6" y="T7"/>
                </a:cxn>
              </a:cxnLst>
              <a:rect l="0" t="0" r="r" b="b"/>
              <a:pathLst>
                <a:path w="236" h="234">
                  <a:moveTo>
                    <a:pt x="236" y="234"/>
                  </a:moveTo>
                  <a:cubicBezTo>
                    <a:pt x="196" y="143"/>
                    <a:pt x="135" y="60"/>
                    <a:pt x="72" y="0"/>
                  </a:cubicBezTo>
                  <a:cubicBezTo>
                    <a:pt x="0" y="0"/>
                    <a:pt x="0" y="0"/>
                    <a:pt x="0" y="0"/>
                  </a:cubicBezTo>
                  <a:cubicBezTo>
                    <a:pt x="83" y="49"/>
                    <a:pt x="173" y="133"/>
                    <a:pt x="236" y="2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Freeform: Shape 5">
              <a:extLst>
                <a:ext uri="{FF2B5EF4-FFF2-40B4-BE49-F238E27FC236}">
                  <a16:creationId xmlns:a16="http://schemas.microsoft.com/office/drawing/2014/main" id="{4F733F90-FF17-4149-F870-C8BAE1D597DF}"/>
                </a:ext>
              </a:extLst>
            </p:cNvPr>
            <p:cNvSpPr/>
            <p:nvPr/>
          </p:nvSpPr>
          <p:spPr>
            <a:xfrm>
              <a:off x="1546105" y="0"/>
              <a:ext cx="5082009" cy="5231340"/>
            </a:xfrm>
            <a:custGeom>
              <a:avLst/>
              <a:gdLst>
                <a:gd name="csX0" fmla="*/ 0 w 5082009"/>
                <a:gd name="csY0" fmla="*/ 0 h 5231340"/>
                <a:gd name="csX1" fmla="*/ 1655466 w 5082009"/>
                <a:gd name="csY1" fmla="*/ 0 h 5231340"/>
                <a:gd name="csX2" fmla="*/ 1731721 w 5082009"/>
                <a:gd name="csY2" fmla="*/ 48557 h 5231340"/>
                <a:gd name="csX3" fmla="*/ 4894641 w 5082009"/>
                <a:gd name="csY3" fmla="*/ 4346155 h 5231340"/>
                <a:gd name="csX4" fmla="*/ 5082009 w 5082009"/>
                <a:gd name="csY4" fmla="*/ 5124127 h 5231340"/>
                <a:gd name="csX5" fmla="*/ 5053282 w 5082009"/>
                <a:gd name="csY5" fmla="*/ 5231340 h 5231340"/>
                <a:gd name="csX6" fmla="*/ 4865687 w 5082009"/>
                <a:gd name="csY6" fmla="*/ 4644825 h 5231340"/>
                <a:gd name="csX7" fmla="*/ 84103 w 5082009"/>
                <a:gd name="csY7" fmla="*/ 18851 h 5231340"/>
                <a:gd name="csX8" fmla="*/ 0 w 5082009"/>
                <a:gd name="csY8" fmla="*/ 0 h 52313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082009" h="5231340">
                  <a:moveTo>
                    <a:pt x="0" y="0"/>
                  </a:moveTo>
                  <a:lnTo>
                    <a:pt x="1655466" y="0"/>
                  </a:lnTo>
                  <a:lnTo>
                    <a:pt x="1731721" y="48557"/>
                  </a:lnTo>
                  <a:cubicBezTo>
                    <a:pt x="3266579" y="1068027"/>
                    <a:pt x="4383455" y="2820680"/>
                    <a:pt x="4894641" y="4346155"/>
                  </a:cubicBezTo>
                  <a:cubicBezTo>
                    <a:pt x="4980144" y="4598886"/>
                    <a:pt x="5038629" y="4857147"/>
                    <a:pt x="5082009" y="5124127"/>
                  </a:cubicBezTo>
                  <a:cubicBezTo>
                    <a:pt x="5082009" y="5124127"/>
                    <a:pt x="5082009" y="5124127"/>
                    <a:pt x="5053282" y="5231340"/>
                  </a:cubicBezTo>
                  <a:cubicBezTo>
                    <a:pt x="5005855" y="5027115"/>
                    <a:pt x="4940132" y="4843522"/>
                    <a:pt x="4865687" y="4644825"/>
                  </a:cubicBezTo>
                  <a:cubicBezTo>
                    <a:pt x="4085861" y="2760091"/>
                    <a:pt x="2328290" y="584045"/>
                    <a:pt x="84103" y="18851"/>
                  </a:cubicBez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grpSp>
      <p:sp>
        <p:nvSpPr>
          <p:cNvPr id="104" name="Google Shape;104;p4"/>
          <p:cNvSpPr txBox="1"/>
          <p:nvPr/>
        </p:nvSpPr>
        <p:spPr>
          <a:xfrm>
            <a:off x="443093" y="1704974"/>
            <a:ext cx="4814707" cy="4801274"/>
          </a:xfrm>
          <a:prstGeom prst="rect">
            <a:avLst/>
          </a:prstGeom>
          <a:noFill/>
          <a:ln>
            <a:noFill/>
          </a:ln>
        </p:spPr>
        <p:txBody>
          <a:bodyPr spcFirstLastPara="1" wrap="square" lIns="91425" tIns="45700" rIns="91425" bIns="45700" anchor="t" anchorCtr="0">
            <a:spAutoFit/>
          </a:bodyPr>
          <a:lstStyle/>
          <a:p>
            <a:pPr marL="171450" lvl="0" indent="-171450" algn="just">
              <a:lnSpc>
                <a:spcPct val="15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Definition &amp; Pathology: </a:t>
            </a:r>
            <a:r>
              <a:rPr lang="en-US" sz="1200" b="1" dirty="0">
                <a:latin typeface="Times New Roman" panose="02020603050405020304" pitchFamily="18" charset="0"/>
                <a:cs typeface="Times New Roman" panose="02020603050405020304" pitchFamily="18" charset="0"/>
              </a:rPr>
              <a:t>Osteoarthritis refers to the onset of degeneration of cartilage, which causes joint space narrowing along with the remodeling of bone and the formation of osteophytes (</a:t>
            </a:r>
            <a:r>
              <a:rPr lang="en-US" sz="1200" b="1" dirty="0" err="1">
                <a:latin typeface="Times New Roman" panose="02020603050405020304" pitchFamily="18" charset="0"/>
                <a:cs typeface="Times New Roman" panose="02020603050405020304" pitchFamily="18" charset="0"/>
              </a:rPr>
              <a:t>Dudaric</a:t>
            </a:r>
            <a:r>
              <a:rPr lang="en-US" sz="1200" b="1" dirty="0">
                <a:latin typeface="Times New Roman" panose="02020603050405020304" pitchFamily="18" charset="0"/>
                <a:cs typeface="Times New Roman" panose="02020603050405020304" pitchFamily="18" charset="0"/>
              </a:rPr>
              <a:t> et al., 2023).</a:t>
            </a:r>
          </a:p>
          <a:p>
            <a:pPr lvl="0" algn="just">
              <a:lnSpc>
                <a:spcPct val="150000"/>
              </a:lnSpc>
            </a:pPr>
            <a:endParaRPr lang="en-US" sz="1200" b="1" dirty="0">
              <a:solidFill>
                <a:schemeClr val="accent1"/>
              </a:solidFill>
              <a:latin typeface="Times New Roman" panose="02020603050405020304" pitchFamily="18" charset="0"/>
              <a:cs typeface="Times New Roman" panose="02020603050405020304" pitchFamily="18" charset="0"/>
            </a:endParaRPr>
          </a:p>
          <a:p>
            <a:pPr marL="171450" lvl="0" indent="-171450" algn="just">
              <a:lnSpc>
                <a:spcPct val="15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Common Symptoms: </a:t>
            </a:r>
            <a:r>
              <a:rPr lang="en-US" sz="1200" b="1" dirty="0">
                <a:latin typeface="Times New Roman" panose="02020603050405020304" pitchFamily="18" charset="0"/>
                <a:cs typeface="Times New Roman" panose="02020603050405020304" pitchFamily="18" charset="0"/>
              </a:rPr>
              <a:t>The signs of osteoarthritis include pain and joint stiffness, and swelling, which can limit mobility and make daily activities difficult.</a:t>
            </a:r>
          </a:p>
          <a:p>
            <a:pPr marL="171450" lvl="0" indent="-171450" algn="just">
              <a:lnSpc>
                <a:spcPct val="150000"/>
              </a:lnSpc>
              <a:buFont typeface="Wingdings" panose="05000000000000000000" pitchFamily="2" charset="2"/>
              <a:buChar char="q"/>
            </a:pPr>
            <a:endParaRPr lang="en-US" sz="1200" b="1" dirty="0">
              <a:solidFill>
                <a:schemeClr val="accent1"/>
              </a:solidFill>
              <a:latin typeface="Times New Roman" panose="02020603050405020304" pitchFamily="18" charset="0"/>
              <a:cs typeface="Times New Roman" panose="02020603050405020304" pitchFamily="18" charset="0"/>
            </a:endParaRPr>
          </a:p>
          <a:p>
            <a:pPr marL="171450" lvl="0" indent="-171450" algn="just">
              <a:lnSpc>
                <a:spcPct val="15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Commonly Affected Joints: </a:t>
            </a:r>
            <a:r>
              <a:rPr lang="en-US" sz="1200" b="1" dirty="0">
                <a:latin typeface="Times New Roman" panose="02020603050405020304" pitchFamily="18" charset="0"/>
                <a:cs typeface="Times New Roman" panose="02020603050405020304" pitchFamily="18" charset="0"/>
              </a:rPr>
              <a:t>Osteoarthritis most frequently affects the hips and knees, along with the spine and hands.</a:t>
            </a:r>
          </a:p>
          <a:p>
            <a:pPr marL="171450" lvl="0" indent="-171450" algn="just">
              <a:lnSpc>
                <a:spcPct val="150000"/>
              </a:lnSpc>
              <a:buFont typeface="Wingdings" panose="05000000000000000000" pitchFamily="2" charset="2"/>
              <a:buChar char="q"/>
            </a:pPr>
            <a:endParaRPr lang="en-US" sz="1200" b="1" dirty="0">
              <a:solidFill>
                <a:schemeClr val="accent1"/>
              </a:solidFill>
              <a:latin typeface="Times New Roman" panose="02020603050405020304" pitchFamily="18" charset="0"/>
              <a:cs typeface="Times New Roman" panose="02020603050405020304" pitchFamily="18" charset="0"/>
            </a:endParaRPr>
          </a:p>
          <a:p>
            <a:pPr marL="171450" lvl="0" indent="-171450" algn="just">
              <a:lnSpc>
                <a:spcPct val="15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Key Changes: </a:t>
            </a:r>
            <a:r>
              <a:rPr lang="en-US" sz="1200" b="1" dirty="0">
                <a:latin typeface="Times New Roman" panose="02020603050405020304" pitchFamily="18" charset="0"/>
                <a:cs typeface="Times New Roman" panose="02020603050405020304" pitchFamily="18" charset="0"/>
              </a:rPr>
              <a:t>Osteoarthritis causes pain and mobility issues, which can increase stiffness and change the structure of the joint in such a way that independence and the ability to perform daily tasks is impacted (</a:t>
            </a:r>
            <a:r>
              <a:rPr lang="en-US" sz="1200" b="1" dirty="0" err="1">
                <a:latin typeface="Times New Roman" panose="02020603050405020304" pitchFamily="18" charset="0"/>
                <a:cs typeface="Times New Roman" panose="02020603050405020304" pitchFamily="18" charset="0"/>
              </a:rPr>
              <a:t>Andraskar</a:t>
            </a:r>
            <a:r>
              <a:rPr lang="en-US" sz="1200" b="1" dirty="0">
                <a:latin typeface="Times New Roman" panose="02020603050405020304" pitchFamily="18" charset="0"/>
                <a:cs typeface="Times New Roman" panose="02020603050405020304" pitchFamily="18" charset="0"/>
              </a:rPr>
              <a:t>, 2024). </a:t>
            </a:r>
          </a:p>
          <a:p>
            <a:pPr marL="171450" lvl="0" indent="-171450" algn="just">
              <a:lnSpc>
                <a:spcPct val="150000"/>
              </a:lnSpc>
              <a:buFont typeface="Wingdings" panose="05000000000000000000" pitchFamily="2" charset="2"/>
              <a:buChar char="q"/>
            </a:pPr>
            <a:endParaRPr lang="en-US" sz="1200" b="1" dirty="0">
              <a:solidFill>
                <a:schemeClr val="accent1"/>
              </a:solidFill>
              <a:latin typeface="Times New Roman" panose="02020603050405020304" pitchFamily="18" charset="0"/>
              <a:cs typeface="Times New Roman" panose="02020603050405020304" pitchFamily="18" charset="0"/>
            </a:endParaRPr>
          </a:p>
        </p:txBody>
      </p:sp>
      <p:grpSp>
        <p:nvGrpSpPr>
          <p:cNvPr id="22" name="Group 21">
            <a:extLst>
              <a:ext uri="{FF2B5EF4-FFF2-40B4-BE49-F238E27FC236}">
                <a16:creationId xmlns:a16="http://schemas.microsoft.com/office/drawing/2014/main" id="{449D571A-4847-1077-191C-3964859685B0}"/>
              </a:ext>
            </a:extLst>
          </p:cNvPr>
          <p:cNvGrpSpPr/>
          <p:nvPr/>
        </p:nvGrpSpPr>
        <p:grpSpPr>
          <a:xfrm>
            <a:off x="6461496" y="867312"/>
            <a:ext cx="5336804" cy="4996688"/>
            <a:chOff x="6461496" y="867312"/>
            <a:chExt cx="5336804" cy="4996688"/>
          </a:xfrm>
        </p:grpSpPr>
        <p:sp>
          <p:nvSpPr>
            <p:cNvPr id="90" name="Google Shape;90;p4"/>
            <p:cNvSpPr/>
            <p:nvPr/>
          </p:nvSpPr>
          <p:spPr>
            <a:xfrm>
              <a:off x="6461496" y="867312"/>
              <a:ext cx="5336804" cy="986782"/>
            </a:xfrm>
            <a:prstGeom prst="roundRect">
              <a:avLst>
                <a:gd name="adj" fmla="val 50000"/>
              </a:avLst>
            </a:prstGeom>
            <a:solidFill>
              <a:schemeClr val="bg1"/>
            </a:solidFill>
            <a:ln>
              <a:noFill/>
            </a:ln>
            <a:effectLst>
              <a:outerShdw blurRad="304800" dist="330200" dir="3000000" algn="ctr" rotWithShape="0">
                <a:srgbClr val="000000">
                  <a:alpha val="23921"/>
                </a:srgbClr>
              </a:outerShdw>
            </a:effectLst>
          </p:spPr>
          <p:txBody>
            <a:bodyPr spcFirstLastPara="1" wrap="square" lIns="0" tIns="0" rIns="0" bIns="0" anchor="t" anchorCtr="0">
              <a:noAutofit/>
            </a:bodyPr>
            <a:lstStyle/>
            <a:p>
              <a:pPr algn="ctr"/>
              <a:endParaRPr sz="1400" b="1">
                <a:solidFill>
                  <a:schemeClr val="lt1"/>
                </a:solidFill>
                <a:latin typeface="Calibri"/>
                <a:cs typeface="Calibri"/>
                <a:sym typeface="Calibri"/>
              </a:endParaRPr>
            </a:p>
          </p:txBody>
        </p:sp>
        <p:sp>
          <p:nvSpPr>
            <p:cNvPr id="88" name="Google Shape;88;p4"/>
            <p:cNvSpPr/>
            <p:nvPr/>
          </p:nvSpPr>
          <p:spPr>
            <a:xfrm>
              <a:off x="6461496" y="3540582"/>
              <a:ext cx="5336804" cy="986782"/>
            </a:xfrm>
            <a:prstGeom prst="roundRect">
              <a:avLst>
                <a:gd name="adj" fmla="val 50000"/>
              </a:avLst>
            </a:prstGeom>
            <a:solidFill>
              <a:schemeClr val="bg1"/>
            </a:solidFill>
            <a:ln>
              <a:noFill/>
            </a:ln>
            <a:effectLst>
              <a:outerShdw blurRad="304800" dist="330200" dir="3000000" algn="ctr" rotWithShape="0">
                <a:srgbClr val="000000">
                  <a:alpha val="23921"/>
                </a:srgbClr>
              </a:outerShdw>
            </a:effectLst>
          </p:spPr>
          <p:txBody>
            <a:bodyPr spcFirstLastPara="1" wrap="square" lIns="0" tIns="0" rIns="0" bIns="0" anchor="t" anchorCtr="0">
              <a:noAutofit/>
            </a:bodyPr>
            <a:lstStyle/>
            <a:p>
              <a:pPr algn="ctr"/>
              <a:endParaRPr sz="1400" b="1">
                <a:solidFill>
                  <a:schemeClr val="lt1"/>
                </a:solidFill>
                <a:latin typeface="Calibri"/>
                <a:cs typeface="Calibri"/>
                <a:sym typeface="Calibri"/>
              </a:endParaRPr>
            </a:p>
          </p:txBody>
        </p:sp>
        <p:sp>
          <p:nvSpPr>
            <p:cNvPr id="89" name="Google Shape;89;p4"/>
            <p:cNvSpPr/>
            <p:nvPr/>
          </p:nvSpPr>
          <p:spPr>
            <a:xfrm>
              <a:off x="6461496" y="2203947"/>
              <a:ext cx="5336804" cy="986782"/>
            </a:xfrm>
            <a:prstGeom prst="roundRect">
              <a:avLst>
                <a:gd name="adj" fmla="val 50000"/>
              </a:avLst>
            </a:prstGeom>
            <a:solidFill>
              <a:schemeClr val="accent1"/>
            </a:solidFill>
            <a:ln>
              <a:noFill/>
            </a:ln>
            <a:effectLst>
              <a:outerShdw blurRad="304800" dist="330200" dir="3000000" algn="ctr" rotWithShape="0">
                <a:srgbClr val="000000">
                  <a:alpha val="23921"/>
                </a:srgbClr>
              </a:outerShdw>
            </a:effectLst>
          </p:spPr>
          <p:txBody>
            <a:bodyPr spcFirstLastPara="1" wrap="square" lIns="0" tIns="0" rIns="0" bIns="0" anchor="t" anchorCtr="0">
              <a:noAutofit/>
            </a:bodyPr>
            <a:lstStyle/>
            <a:p>
              <a:pPr marL="0" marR="0" lvl="0" indent="0" algn="ctr" rtl="0">
                <a:spcBef>
                  <a:spcPts val="0"/>
                </a:spcBef>
                <a:spcAft>
                  <a:spcPts val="0"/>
                </a:spcAft>
                <a:buNone/>
              </a:pPr>
              <a:endParaRPr sz="1400" b="1">
                <a:solidFill>
                  <a:schemeClr val="lt1"/>
                </a:solidFill>
                <a:latin typeface="Calibri"/>
                <a:ea typeface="Calibri"/>
                <a:cs typeface="Calibri"/>
                <a:sym typeface="Calibri"/>
              </a:endParaRPr>
            </a:p>
          </p:txBody>
        </p:sp>
        <p:sp>
          <p:nvSpPr>
            <p:cNvPr id="12" name="Google Shape;89;p4">
              <a:extLst>
                <a:ext uri="{FF2B5EF4-FFF2-40B4-BE49-F238E27FC236}">
                  <a16:creationId xmlns:a16="http://schemas.microsoft.com/office/drawing/2014/main" id="{4F0FF8A4-DBEE-C512-4C9D-D0472A545106}"/>
                </a:ext>
              </a:extLst>
            </p:cNvPr>
            <p:cNvSpPr/>
            <p:nvPr/>
          </p:nvSpPr>
          <p:spPr>
            <a:xfrm>
              <a:off x="6461496" y="4877218"/>
              <a:ext cx="5336804" cy="986782"/>
            </a:xfrm>
            <a:prstGeom prst="roundRect">
              <a:avLst>
                <a:gd name="adj" fmla="val 50000"/>
              </a:avLst>
            </a:prstGeom>
            <a:solidFill>
              <a:schemeClr val="accent1"/>
            </a:solidFill>
            <a:ln>
              <a:noFill/>
            </a:ln>
            <a:effectLst>
              <a:outerShdw blurRad="304800" dist="330200" dir="3000000" algn="ctr" rotWithShape="0">
                <a:srgbClr val="000000">
                  <a:alpha val="23921"/>
                </a:srgbClr>
              </a:outerShdw>
            </a:effectLst>
          </p:spPr>
          <p:txBody>
            <a:bodyPr spcFirstLastPara="1" wrap="square" lIns="0" tIns="0" rIns="0" bIns="0" anchor="t" anchorCtr="0">
              <a:noAutofit/>
            </a:bodyPr>
            <a:lstStyle/>
            <a:p>
              <a:pPr marL="0" marR="0" lvl="0" indent="0" algn="ctr" rtl="0">
                <a:spcBef>
                  <a:spcPts val="0"/>
                </a:spcBef>
                <a:spcAft>
                  <a:spcPts val="0"/>
                </a:spcAft>
                <a:buNone/>
              </a:pPr>
              <a:endParaRPr sz="1400" b="1">
                <a:solidFill>
                  <a:schemeClr val="lt1"/>
                </a:solidFill>
                <a:latin typeface="Calibri"/>
                <a:ea typeface="Calibri"/>
                <a:cs typeface="Calibri"/>
                <a:sym typeface="Calibri"/>
              </a:endParaRPr>
            </a:p>
          </p:txBody>
        </p:sp>
      </p:grpSp>
      <p:sp>
        <p:nvSpPr>
          <p:cNvPr id="23" name="Google Shape;91;p4">
            <a:extLst>
              <a:ext uri="{FF2B5EF4-FFF2-40B4-BE49-F238E27FC236}">
                <a16:creationId xmlns:a16="http://schemas.microsoft.com/office/drawing/2014/main" id="{818E6419-0CFE-4D32-A7A5-85A0CC2FE8FF}"/>
              </a:ext>
            </a:extLst>
          </p:cNvPr>
          <p:cNvSpPr txBox="1"/>
          <p:nvPr/>
        </p:nvSpPr>
        <p:spPr>
          <a:xfrm>
            <a:off x="266699" y="552450"/>
            <a:ext cx="5705476" cy="523180"/>
          </a:xfrm>
          <a:prstGeom prst="rect">
            <a:avLst/>
          </a:prstGeom>
          <a:noFill/>
          <a:ln>
            <a:noFill/>
          </a:ln>
        </p:spPr>
        <p:txBody>
          <a:bodyPr spcFirstLastPara="1" wrap="square" lIns="91425" tIns="45700" rIns="91425" bIns="45700" anchor="t" anchorCtr="0">
            <a:spAutoFit/>
          </a:bodyPr>
          <a:lstStyle/>
          <a:p>
            <a:pPr algn="ctr"/>
            <a:r>
              <a:rPr lang="en-IN" sz="2800" b="1" dirty="0">
                <a:latin typeface="Times New Roman" panose="02020603050405020304" pitchFamily="18" charset="0"/>
                <a:cs typeface="Times New Roman" panose="02020603050405020304" pitchFamily="18" charset="0"/>
              </a:rPr>
              <a:t>Disease Overview</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53A3760-AB8E-3C87-29C9-00D099034E15}"/>
              </a:ext>
            </a:extLst>
          </p:cNvPr>
          <p:cNvSpPr/>
          <p:nvPr/>
        </p:nvSpPr>
        <p:spPr>
          <a:xfrm>
            <a:off x="7207250" y="1490329"/>
            <a:ext cx="4279900" cy="4862846"/>
          </a:xfrm>
          <a:prstGeom prst="rect">
            <a:avLst/>
          </a:prstGeom>
          <a:solidFill>
            <a:schemeClr val="bg1"/>
          </a:solidFill>
          <a:ln>
            <a:noFill/>
          </a:ln>
          <a:effectLst>
            <a:outerShdw blurRad="190500" dist="127000" dir="2700000" algn="tl"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Poppins" panose="00000500000000000000" pitchFamily="2" charset="0"/>
              <a:cs typeface="Poppins" panose="00000500000000000000" pitchFamily="2" charset="0"/>
            </a:endParaRPr>
          </a:p>
        </p:txBody>
      </p:sp>
      <p:sp>
        <p:nvSpPr>
          <p:cNvPr id="2" name="TextBox 1">
            <a:extLst>
              <a:ext uri="{FF2B5EF4-FFF2-40B4-BE49-F238E27FC236}">
                <a16:creationId xmlns:a16="http://schemas.microsoft.com/office/drawing/2014/main" id="{436DD882-4A74-4449-446C-50F6F9FBB1D4}"/>
              </a:ext>
            </a:extLst>
          </p:cNvPr>
          <p:cNvSpPr txBox="1"/>
          <p:nvPr/>
        </p:nvSpPr>
        <p:spPr>
          <a:xfrm>
            <a:off x="3359634" y="341235"/>
            <a:ext cx="5867796" cy="584775"/>
          </a:xfrm>
          <a:prstGeom prst="rect">
            <a:avLst/>
          </a:prstGeom>
          <a:noFill/>
        </p:spPr>
        <p:txBody>
          <a:bodyPr wrap="square" rtlCol="0">
            <a:spAutoFit/>
          </a:bodyPr>
          <a:lstStyle/>
          <a:p>
            <a:r>
              <a:rPr lang="en-US" sz="3200" b="1" dirty="0">
                <a:solidFill>
                  <a:schemeClr val="accent1"/>
                </a:solidFill>
                <a:latin typeface="Times New Roman" panose="02020603050405020304" pitchFamily="18" charset="0"/>
                <a:cs typeface="Times New Roman" panose="02020603050405020304" pitchFamily="18" charset="0"/>
              </a:rPr>
              <a:t>Anatomy of the Knee Joint</a:t>
            </a:r>
          </a:p>
        </p:txBody>
      </p:sp>
      <p:sp>
        <p:nvSpPr>
          <p:cNvPr id="6" name="Oval 5">
            <a:extLst>
              <a:ext uri="{FF2B5EF4-FFF2-40B4-BE49-F238E27FC236}">
                <a16:creationId xmlns:a16="http://schemas.microsoft.com/office/drawing/2014/main" id="{8E658EBD-81D8-DE7C-6B92-4ED263DC923A}"/>
              </a:ext>
            </a:extLst>
          </p:cNvPr>
          <p:cNvSpPr>
            <a:spLocks noChangeArrowheads="1"/>
          </p:cNvSpPr>
          <p:nvPr/>
        </p:nvSpPr>
        <p:spPr bwMode="auto">
          <a:xfrm>
            <a:off x="1832944" y="1767324"/>
            <a:ext cx="1406032" cy="1403357"/>
          </a:xfrm>
          <a:prstGeom prst="ellipse">
            <a:avLst/>
          </a:prstGeom>
          <a:noFill/>
          <a:ln w="25400" cap="flat">
            <a:solidFill>
              <a:schemeClr val="tx2">
                <a:lumMod val="25000"/>
                <a:lumOff val="7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7" name="Oval 6">
            <a:extLst>
              <a:ext uri="{FF2B5EF4-FFF2-40B4-BE49-F238E27FC236}">
                <a16:creationId xmlns:a16="http://schemas.microsoft.com/office/drawing/2014/main" id="{37E21262-3B16-D09D-ADD9-52F74F0DF13E}"/>
              </a:ext>
            </a:extLst>
          </p:cNvPr>
          <p:cNvSpPr>
            <a:spLocks noChangeArrowheads="1"/>
          </p:cNvSpPr>
          <p:nvPr/>
        </p:nvSpPr>
        <p:spPr bwMode="auto">
          <a:xfrm>
            <a:off x="1956714" y="1890001"/>
            <a:ext cx="1158492" cy="1158003"/>
          </a:xfrm>
          <a:prstGeom prst="ellipse">
            <a:avLst/>
          </a:prstGeom>
          <a:solidFill>
            <a:schemeClr val="accent1"/>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8" name="Oval 7">
            <a:extLst>
              <a:ext uri="{FF2B5EF4-FFF2-40B4-BE49-F238E27FC236}">
                <a16:creationId xmlns:a16="http://schemas.microsoft.com/office/drawing/2014/main" id="{EE4EF11F-AA36-F806-BA2D-784443EE7DD1}"/>
              </a:ext>
            </a:extLst>
          </p:cNvPr>
          <p:cNvSpPr>
            <a:spLocks noChangeArrowheads="1"/>
          </p:cNvSpPr>
          <p:nvPr/>
        </p:nvSpPr>
        <p:spPr bwMode="auto">
          <a:xfrm>
            <a:off x="4361527" y="1767324"/>
            <a:ext cx="1406032" cy="1403357"/>
          </a:xfrm>
          <a:prstGeom prst="ellipse">
            <a:avLst/>
          </a:prstGeom>
          <a:noFill/>
          <a:ln w="25400" cap="flat">
            <a:solidFill>
              <a:schemeClr val="tx2">
                <a:lumMod val="25000"/>
                <a:lumOff val="7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9" name="Oval 8">
            <a:extLst>
              <a:ext uri="{FF2B5EF4-FFF2-40B4-BE49-F238E27FC236}">
                <a16:creationId xmlns:a16="http://schemas.microsoft.com/office/drawing/2014/main" id="{7E34B40A-3F9D-EA1A-189F-0B062C5B1357}"/>
              </a:ext>
            </a:extLst>
          </p:cNvPr>
          <p:cNvSpPr>
            <a:spLocks noChangeArrowheads="1"/>
          </p:cNvSpPr>
          <p:nvPr/>
        </p:nvSpPr>
        <p:spPr bwMode="auto">
          <a:xfrm>
            <a:off x="4485297" y="1890001"/>
            <a:ext cx="1158492" cy="1158003"/>
          </a:xfrm>
          <a:prstGeom prst="ellipse">
            <a:avLst/>
          </a:prstGeom>
          <a:solidFill>
            <a:schemeClr val="bg1"/>
          </a:solidFill>
          <a:ln w="9525" cap="flat">
            <a:noFill/>
            <a:prstDash val="solid"/>
            <a:miter lim="800000"/>
            <a:headEnd/>
            <a:tailEnd/>
          </a:ln>
          <a:effectLst>
            <a:outerShdw blurRad="190500" algn="ctr" rotWithShape="0">
              <a:schemeClr val="tx2">
                <a:alpha val="25000"/>
              </a:schemeClr>
            </a:outerShdw>
          </a:effec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0" name="Oval 9">
            <a:extLst>
              <a:ext uri="{FF2B5EF4-FFF2-40B4-BE49-F238E27FC236}">
                <a16:creationId xmlns:a16="http://schemas.microsoft.com/office/drawing/2014/main" id="{F077D704-5CEE-80A9-532B-3E8A0FD2685C}"/>
              </a:ext>
            </a:extLst>
          </p:cNvPr>
          <p:cNvSpPr>
            <a:spLocks noChangeArrowheads="1"/>
          </p:cNvSpPr>
          <p:nvPr/>
        </p:nvSpPr>
        <p:spPr bwMode="auto">
          <a:xfrm>
            <a:off x="1832944" y="3549654"/>
            <a:ext cx="1406032" cy="1403357"/>
          </a:xfrm>
          <a:prstGeom prst="ellipse">
            <a:avLst/>
          </a:prstGeom>
          <a:noFill/>
          <a:ln w="25400" cap="flat">
            <a:solidFill>
              <a:schemeClr val="tx2">
                <a:lumMod val="25000"/>
                <a:lumOff val="7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1" name="Oval 10">
            <a:extLst>
              <a:ext uri="{FF2B5EF4-FFF2-40B4-BE49-F238E27FC236}">
                <a16:creationId xmlns:a16="http://schemas.microsoft.com/office/drawing/2014/main" id="{EC196E40-F68C-08E7-2EB8-23609F1AADFC}"/>
              </a:ext>
            </a:extLst>
          </p:cNvPr>
          <p:cNvSpPr>
            <a:spLocks noChangeArrowheads="1"/>
          </p:cNvSpPr>
          <p:nvPr/>
        </p:nvSpPr>
        <p:spPr bwMode="auto">
          <a:xfrm>
            <a:off x="1956714" y="3672331"/>
            <a:ext cx="1158492" cy="1158003"/>
          </a:xfrm>
          <a:prstGeom prst="ellipse">
            <a:avLst/>
          </a:prstGeom>
          <a:solidFill>
            <a:schemeClr val="accent2"/>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2" name="Oval 11">
            <a:extLst>
              <a:ext uri="{FF2B5EF4-FFF2-40B4-BE49-F238E27FC236}">
                <a16:creationId xmlns:a16="http://schemas.microsoft.com/office/drawing/2014/main" id="{613382D4-C844-20B0-6136-7DD407C2DABB}"/>
              </a:ext>
            </a:extLst>
          </p:cNvPr>
          <p:cNvSpPr>
            <a:spLocks noChangeArrowheads="1"/>
          </p:cNvSpPr>
          <p:nvPr/>
        </p:nvSpPr>
        <p:spPr bwMode="auto">
          <a:xfrm>
            <a:off x="4301451" y="3614057"/>
            <a:ext cx="1406032" cy="1374274"/>
          </a:xfrm>
          <a:prstGeom prst="ellipse">
            <a:avLst/>
          </a:prstGeom>
          <a:noFill/>
          <a:ln w="25400" cap="flat">
            <a:solidFill>
              <a:schemeClr val="tx2">
                <a:lumMod val="25000"/>
                <a:lumOff val="7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3" name="Oval 12">
            <a:extLst>
              <a:ext uri="{FF2B5EF4-FFF2-40B4-BE49-F238E27FC236}">
                <a16:creationId xmlns:a16="http://schemas.microsoft.com/office/drawing/2014/main" id="{603B4BC6-C619-6751-0DEC-26624AF82371}"/>
              </a:ext>
            </a:extLst>
          </p:cNvPr>
          <p:cNvSpPr>
            <a:spLocks noChangeArrowheads="1"/>
          </p:cNvSpPr>
          <p:nvPr/>
        </p:nvSpPr>
        <p:spPr bwMode="auto">
          <a:xfrm>
            <a:off x="4425221" y="3722192"/>
            <a:ext cx="1158492" cy="1158003"/>
          </a:xfrm>
          <a:prstGeom prst="ellipse">
            <a:avLst/>
          </a:prstGeom>
          <a:solidFill>
            <a:schemeClr val="tx2"/>
          </a:solidFill>
          <a:ln w="9525"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latin typeface="Poppins" panose="00000500000000000000" pitchFamily="2" charset="0"/>
              <a:cs typeface="Poppins" panose="00000500000000000000" pitchFamily="2" charset="0"/>
            </a:endParaRPr>
          </a:p>
        </p:txBody>
      </p:sp>
      <p:sp>
        <p:nvSpPr>
          <p:cNvPr id="14" name="Line 13">
            <a:extLst>
              <a:ext uri="{FF2B5EF4-FFF2-40B4-BE49-F238E27FC236}">
                <a16:creationId xmlns:a16="http://schemas.microsoft.com/office/drawing/2014/main" id="{40DB9068-5AA5-460C-D9EE-17E3183BF9EF}"/>
              </a:ext>
            </a:extLst>
          </p:cNvPr>
          <p:cNvSpPr>
            <a:spLocks noChangeShapeType="1"/>
          </p:cNvSpPr>
          <p:nvPr/>
        </p:nvSpPr>
        <p:spPr bwMode="auto">
          <a:xfrm>
            <a:off x="3841553" y="1690406"/>
            <a:ext cx="0" cy="3340966"/>
          </a:xfrm>
          <a:prstGeom prst="line">
            <a:avLst/>
          </a:prstGeom>
          <a:noFill/>
          <a:ln w="25400" cap="rnd">
            <a:solidFill>
              <a:schemeClr val="tx2">
                <a:lumMod val="25000"/>
                <a:lumOff val="75000"/>
              </a:schemeClr>
            </a:solidFill>
            <a:prstDash val="sysDash"/>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5" name="Line 14">
            <a:extLst>
              <a:ext uri="{FF2B5EF4-FFF2-40B4-BE49-F238E27FC236}">
                <a16:creationId xmlns:a16="http://schemas.microsoft.com/office/drawing/2014/main" id="{68BE89F4-9228-45C2-6641-D4522D472B32}"/>
              </a:ext>
            </a:extLst>
          </p:cNvPr>
          <p:cNvSpPr>
            <a:spLocks noChangeShapeType="1"/>
          </p:cNvSpPr>
          <p:nvPr/>
        </p:nvSpPr>
        <p:spPr bwMode="auto">
          <a:xfrm>
            <a:off x="1117898" y="3311663"/>
            <a:ext cx="5325341" cy="0"/>
          </a:xfrm>
          <a:prstGeom prst="line">
            <a:avLst/>
          </a:prstGeom>
          <a:noFill/>
          <a:ln w="25400" cap="rnd">
            <a:solidFill>
              <a:schemeClr val="tx2">
                <a:lumMod val="25000"/>
                <a:lumOff val="75000"/>
              </a:schemeClr>
            </a:solidFill>
            <a:prstDash val="sysDash"/>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latin typeface="Poppins" panose="00000500000000000000" pitchFamily="2" charset="0"/>
              <a:cs typeface="Poppins" panose="00000500000000000000" pitchFamily="2" charset="0"/>
            </a:endParaRPr>
          </a:p>
        </p:txBody>
      </p:sp>
      <p:sp>
        <p:nvSpPr>
          <p:cNvPr id="16" name="Freeform 15">
            <a:extLst>
              <a:ext uri="{FF2B5EF4-FFF2-40B4-BE49-F238E27FC236}">
                <a16:creationId xmlns:a16="http://schemas.microsoft.com/office/drawing/2014/main" id="{2176D767-2313-9516-CEF1-C732C7100D1F}"/>
              </a:ext>
            </a:extLst>
          </p:cNvPr>
          <p:cNvSpPr>
            <a:spLocks/>
          </p:cNvSpPr>
          <p:nvPr/>
        </p:nvSpPr>
        <p:spPr bwMode="auto">
          <a:xfrm>
            <a:off x="955189" y="1690406"/>
            <a:ext cx="5530274" cy="3522085"/>
          </a:xfrm>
          <a:custGeom>
            <a:avLst/>
            <a:gdLst>
              <a:gd name="T0" fmla="*/ 0 w 3858"/>
              <a:gd name="T1" fmla="*/ 0 h 2427"/>
              <a:gd name="T2" fmla="*/ 0 w 3858"/>
              <a:gd name="T3" fmla="*/ 2427 h 2427"/>
              <a:gd name="T4" fmla="*/ 3858 w 3858"/>
              <a:gd name="T5" fmla="*/ 2427 h 2427"/>
            </a:gdLst>
            <a:ahLst/>
            <a:cxnLst>
              <a:cxn ang="0">
                <a:pos x="T0" y="T1"/>
              </a:cxn>
              <a:cxn ang="0">
                <a:pos x="T2" y="T3"/>
              </a:cxn>
              <a:cxn ang="0">
                <a:pos x="T4" y="T5"/>
              </a:cxn>
            </a:cxnLst>
            <a:rect l="0" t="0" r="r" b="b"/>
            <a:pathLst>
              <a:path w="3858" h="2427">
                <a:moveTo>
                  <a:pt x="0" y="0"/>
                </a:moveTo>
                <a:lnTo>
                  <a:pt x="0" y="2427"/>
                </a:lnTo>
                <a:lnTo>
                  <a:pt x="3858" y="2427"/>
                </a:lnTo>
              </a:path>
            </a:pathLst>
          </a:custGeom>
          <a:noFill/>
          <a:ln w="50800" cap="flat">
            <a:solidFill>
              <a:schemeClr val="tx2"/>
            </a:solidFill>
            <a:prstDash val="solid"/>
            <a:miter lim="800000"/>
            <a:headEnd type="triangle"/>
            <a:tailEnd type="triangle"/>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26" name="TextBox 25">
            <a:extLst>
              <a:ext uri="{FF2B5EF4-FFF2-40B4-BE49-F238E27FC236}">
                <a16:creationId xmlns:a16="http://schemas.microsoft.com/office/drawing/2014/main" id="{43D0267A-5E54-1E19-8A42-8647AE277114}"/>
              </a:ext>
            </a:extLst>
          </p:cNvPr>
          <p:cNvSpPr txBox="1"/>
          <p:nvPr/>
        </p:nvSpPr>
        <p:spPr>
          <a:xfrm>
            <a:off x="7373324" y="1707065"/>
            <a:ext cx="3658554" cy="4491101"/>
          </a:xfrm>
          <a:prstGeom prst="rect">
            <a:avLst/>
          </a:prstGeom>
          <a:noFill/>
        </p:spPr>
        <p:txBody>
          <a:bodyPr wrap="square" rtlCol="0">
            <a:spAutoFit/>
          </a:bodyPr>
          <a:lstStyle/>
          <a:p>
            <a:pPr marL="228600" indent="-228600" algn="just">
              <a:lnSpc>
                <a:spcPct val="150000"/>
              </a:lnSpc>
              <a:buFont typeface="+mj-lt"/>
              <a:buAutoNum type="arabicParenR"/>
            </a:pPr>
            <a:r>
              <a:rPr lang="en-US" sz="1200" b="1" dirty="0">
                <a:solidFill>
                  <a:schemeClr val="accent1"/>
                </a:solidFill>
                <a:latin typeface="Times New Roman" panose="02020603050405020304" pitchFamily="18" charset="0"/>
                <a:cs typeface="Times New Roman" panose="02020603050405020304" pitchFamily="18" charset="0"/>
              </a:rPr>
              <a:t>Femur, tibia, patella, meniscus, ligaments, and tendons.</a:t>
            </a:r>
          </a:p>
          <a:p>
            <a:pPr marL="228600" indent="-228600" algn="just">
              <a:lnSpc>
                <a:spcPct val="150000"/>
              </a:lnSpc>
              <a:buFont typeface="+mj-lt"/>
              <a:buAutoNum type="arabicParenR"/>
            </a:pPr>
            <a:r>
              <a:rPr lang="en-US" sz="1200" b="1" dirty="0">
                <a:latin typeface="Times New Roman" panose="02020603050405020304" pitchFamily="18" charset="0"/>
                <a:cs typeface="Times New Roman" panose="02020603050405020304" pitchFamily="18" charset="0"/>
              </a:rPr>
              <a:t>Components of the knee joint </a:t>
            </a:r>
            <a:r>
              <a:rPr lang="en-US" sz="1200" b="1" dirty="0" err="1">
                <a:latin typeface="Times New Roman" panose="02020603050405020304" pitchFamily="18" charset="0"/>
                <a:cs typeface="Times New Roman" panose="02020603050405020304" pitchFamily="18" charset="0"/>
              </a:rPr>
              <a:t>stabilise</a:t>
            </a:r>
            <a:r>
              <a:rPr lang="en-US" sz="1200" b="1" dirty="0">
                <a:latin typeface="Times New Roman" panose="02020603050405020304" pitchFamily="18" charset="0"/>
                <a:cs typeface="Times New Roman" panose="02020603050405020304" pitchFamily="18" charset="0"/>
              </a:rPr>
              <a:t> the structures and support the movement of the joint.</a:t>
            </a:r>
          </a:p>
          <a:p>
            <a:pPr marL="228600" indent="-228600" algn="just">
              <a:lnSpc>
                <a:spcPct val="150000"/>
              </a:lnSpc>
              <a:buFont typeface="+mj-lt"/>
              <a:buAutoNum type="arabicParenR"/>
            </a:pPr>
            <a:r>
              <a:rPr lang="en-US" sz="1200" b="1" dirty="0">
                <a:solidFill>
                  <a:schemeClr val="accent1"/>
                </a:solidFill>
                <a:latin typeface="Times New Roman" panose="02020603050405020304" pitchFamily="18" charset="0"/>
                <a:cs typeface="Times New Roman" panose="02020603050405020304" pitchFamily="18" charset="0"/>
              </a:rPr>
              <a:t>Articular cartilage lessens friction and shock over a weight-bearing period of time.</a:t>
            </a:r>
          </a:p>
          <a:p>
            <a:pPr marL="228600" indent="-228600" algn="just">
              <a:lnSpc>
                <a:spcPct val="150000"/>
              </a:lnSpc>
              <a:buFont typeface="+mj-lt"/>
              <a:buAutoNum type="arabicParenR"/>
            </a:pPr>
            <a:r>
              <a:rPr lang="en-US" sz="1200" b="1" dirty="0">
                <a:latin typeface="Times New Roman" panose="02020603050405020304" pitchFamily="18" charset="0"/>
                <a:cs typeface="Times New Roman" panose="02020603050405020304" pitchFamily="18" charset="0"/>
              </a:rPr>
              <a:t>The synovial membrane produces synovial fluid that lubricates, nourishes, and reduces friction in the joint.</a:t>
            </a:r>
          </a:p>
          <a:p>
            <a:pPr marL="228600" indent="-228600" algn="just">
              <a:lnSpc>
                <a:spcPct val="150000"/>
              </a:lnSpc>
              <a:buFont typeface="+mj-lt"/>
              <a:buAutoNum type="arabicParenR"/>
            </a:pPr>
            <a:r>
              <a:rPr lang="en-US" sz="1200" b="1" dirty="0">
                <a:solidFill>
                  <a:schemeClr val="accent1"/>
                </a:solidFill>
                <a:latin typeface="Times New Roman" panose="02020603050405020304" pitchFamily="18" charset="0"/>
                <a:cs typeface="Times New Roman" panose="02020603050405020304" pitchFamily="18" charset="0"/>
              </a:rPr>
              <a:t>The meniscus cushions the joint and the ligaments </a:t>
            </a:r>
            <a:r>
              <a:rPr lang="en-US" sz="1200" b="1" dirty="0" err="1">
                <a:solidFill>
                  <a:schemeClr val="accent1"/>
                </a:solidFill>
                <a:latin typeface="Times New Roman" panose="02020603050405020304" pitchFamily="18" charset="0"/>
                <a:cs typeface="Times New Roman" panose="02020603050405020304" pitchFamily="18" charset="0"/>
              </a:rPr>
              <a:t>stabilise</a:t>
            </a:r>
            <a:r>
              <a:rPr lang="en-US" sz="1200" b="1" dirty="0">
                <a:solidFill>
                  <a:schemeClr val="accent1"/>
                </a:solidFill>
                <a:latin typeface="Times New Roman" panose="02020603050405020304" pitchFamily="18" charset="0"/>
                <a:cs typeface="Times New Roman" panose="02020603050405020304" pitchFamily="18" charset="0"/>
              </a:rPr>
              <a:t> the joint by preventing excessive movements (</a:t>
            </a:r>
            <a:r>
              <a:rPr lang="en-US" sz="1200" b="1" dirty="0" err="1">
                <a:solidFill>
                  <a:schemeClr val="accent1"/>
                </a:solidFill>
                <a:latin typeface="Times New Roman" panose="02020603050405020304" pitchFamily="18" charset="0"/>
                <a:cs typeface="Times New Roman" panose="02020603050405020304" pitchFamily="18" charset="0"/>
              </a:rPr>
              <a:t>Beel</a:t>
            </a:r>
            <a:r>
              <a:rPr lang="en-US" sz="1200" b="1" dirty="0">
                <a:solidFill>
                  <a:schemeClr val="accent1"/>
                </a:solidFill>
                <a:latin typeface="Times New Roman" panose="02020603050405020304" pitchFamily="18" charset="0"/>
                <a:cs typeface="Times New Roman" panose="02020603050405020304" pitchFamily="18" charset="0"/>
              </a:rPr>
              <a:t> et al., 2022).</a:t>
            </a:r>
          </a:p>
          <a:p>
            <a:pPr marL="228600" indent="-228600" algn="just">
              <a:lnSpc>
                <a:spcPct val="150000"/>
              </a:lnSpc>
              <a:buFont typeface="+mj-lt"/>
              <a:buAutoNum type="arabicParenR"/>
            </a:pPr>
            <a:r>
              <a:rPr lang="en-US" sz="1200" b="1" dirty="0">
                <a:latin typeface="Times New Roman" panose="02020603050405020304" pitchFamily="18" charset="0"/>
                <a:cs typeface="Times New Roman" panose="02020603050405020304" pitchFamily="18" charset="0"/>
              </a:rPr>
              <a:t>During activities such as walking and stair climbing, the structures of the knee joint provide the necessary stability, flexibility, and movement within the range of the joint (Zhang et al., 2022).</a:t>
            </a:r>
            <a:endParaRPr lang="en-GB" sz="1200" b="1" dirty="0">
              <a:latin typeface="Times New Roman" panose="02020603050405020304" pitchFamily="18" charset="0"/>
              <a:cs typeface="Times New Roman" panose="02020603050405020304" pitchFamily="18" charset="0"/>
            </a:endParaRPr>
          </a:p>
        </p:txBody>
      </p:sp>
      <p:grpSp>
        <p:nvGrpSpPr>
          <p:cNvPr id="35" name="Group 34">
            <a:extLst>
              <a:ext uri="{FF2B5EF4-FFF2-40B4-BE49-F238E27FC236}">
                <a16:creationId xmlns:a16="http://schemas.microsoft.com/office/drawing/2014/main" id="{BE9A6D92-5708-3315-5FC5-50B0C29BDBDD}"/>
              </a:ext>
            </a:extLst>
          </p:cNvPr>
          <p:cNvGrpSpPr/>
          <p:nvPr/>
        </p:nvGrpSpPr>
        <p:grpSpPr>
          <a:xfrm>
            <a:off x="1569204" y="5644710"/>
            <a:ext cx="3952388" cy="808934"/>
            <a:chOff x="7602474" y="3441698"/>
            <a:chExt cx="3348038" cy="103189"/>
          </a:xfrm>
        </p:grpSpPr>
        <p:sp>
          <p:nvSpPr>
            <p:cNvPr id="18" name="Rectangle: Rounded Corners 17">
              <a:extLst>
                <a:ext uri="{FF2B5EF4-FFF2-40B4-BE49-F238E27FC236}">
                  <a16:creationId xmlns:a16="http://schemas.microsoft.com/office/drawing/2014/main" id="{AE82B6BA-0A0C-C852-B3AA-88F4985BE65D}"/>
                </a:ext>
              </a:extLst>
            </p:cNvPr>
            <p:cNvSpPr>
              <a:spLocks noChangeArrowheads="1"/>
            </p:cNvSpPr>
            <p:nvPr/>
          </p:nvSpPr>
          <p:spPr bwMode="auto">
            <a:xfrm>
              <a:off x="7602474" y="3441700"/>
              <a:ext cx="3348038" cy="103187"/>
            </a:xfrm>
            <a:prstGeom prst="roundRect">
              <a:avLst>
                <a:gd name="adj" fmla="val 50000"/>
              </a:avLst>
            </a:prstGeom>
            <a:solidFill>
              <a:schemeClr val="tx2">
                <a:lumMod val="25000"/>
                <a:lumOff val="75000"/>
              </a:schemeClr>
            </a:solidFill>
            <a:ln>
              <a:noFill/>
            </a:ln>
          </p:spPr>
          <p:txBody>
            <a:bodyPr vert="horz" wrap="square" lIns="91440" tIns="45720" rIns="91440" bIns="45720" numCol="1" anchor="t" anchorCtr="0" compatLnSpc="1">
              <a:prstTxWarp prst="textNoShape">
                <a:avLst/>
              </a:prstTxWarp>
            </a:bodyPr>
            <a:lstStyle/>
            <a:p>
              <a:endParaRPr lang="en-US">
                <a:latin typeface="Poppins" panose="00000500000000000000" pitchFamily="2" charset="0"/>
                <a:cs typeface="Poppins" panose="00000500000000000000" pitchFamily="2" charset="0"/>
              </a:endParaRPr>
            </a:p>
          </p:txBody>
        </p:sp>
        <p:sp>
          <p:nvSpPr>
            <p:cNvPr id="17" name="Rectangle: Rounded Corners 16">
              <a:extLst>
                <a:ext uri="{FF2B5EF4-FFF2-40B4-BE49-F238E27FC236}">
                  <a16:creationId xmlns:a16="http://schemas.microsoft.com/office/drawing/2014/main" id="{7EE466EA-E1EF-B86E-0F5D-104D338DFB7D}"/>
                </a:ext>
              </a:extLst>
            </p:cNvPr>
            <p:cNvSpPr>
              <a:spLocks noChangeArrowheads="1"/>
            </p:cNvSpPr>
            <p:nvPr/>
          </p:nvSpPr>
          <p:spPr bwMode="auto">
            <a:xfrm>
              <a:off x="7619855" y="3441698"/>
              <a:ext cx="2584450" cy="103187"/>
            </a:xfrm>
            <a:prstGeom prst="roundRect">
              <a:avLst>
                <a:gd name="adj" fmla="val 50000"/>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latin typeface="Poppins" panose="00000500000000000000" pitchFamily="2" charset="0"/>
                <a:cs typeface="Poppins" panose="00000500000000000000" pitchFamily="2" charset="0"/>
              </a:endParaRPr>
            </a:p>
          </p:txBody>
        </p:sp>
      </p:grpSp>
      <p:sp>
        <p:nvSpPr>
          <p:cNvPr id="75" name="Rectangle 74">
            <a:extLst>
              <a:ext uri="{FF2B5EF4-FFF2-40B4-BE49-F238E27FC236}">
                <a16:creationId xmlns:a16="http://schemas.microsoft.com/office/drawing/2014/main" id="{E0DE409F-A1E2-1FDF-D757-079141DB56D2}"/>
              </a:ext>
            </a:extLst>
          </p:cNvPr>
          <p:cNvSpPr/>
          <p:nvPr/>
        </p:nvSpPr>
        <p:spPr>
          <a:xfrm>
            <a:off x="7086599" y="1571380"/>
            <a:ext cx="242585" cy="3795790"/>
          </a:xfrm>
          <a:prstGeom prst="rect">
            <a:avLst/>
          </a:prstGeom>
          <a:solidFill>
            <a:schemeClr val="tx2">
              <a:lumMod val="25000"/>
              <a:lumOff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Poppins" panose="00000500000000000000" pitchFamily="2" charset="0"/>
              <a:cs typeface="Poppins" panose="00000500000000000000" pitchFamily="2" charset="0"/>
            </a:endParaRPr>
          </a:p>
        </p:txBody>
      </p:sp>
      <p:sp>
        <p:nvSpPr>
          <p:cNvPr id="84" name="TextBox 83">
            <a:extLst>
              <a:ext uri="{FF2B5EF4-FFF2-40B4-BE49-F238E27FC236}">
                <a16:creationId xmlns:a16="http://schemas.microsoft.com/office/drawing/2014/main" id="{E2E5A7B9-68C4-1970-7E74-F058B18835B1}"/>
              </a:ext>
            </a:extLst>
          </p:cNvPr>
          <p:cNvSpPr txBox="1"/>
          <p:nvPr/>
        </p:nvSpPr>
        <p:spPr>
          <a:xfrm>
            <a:off x="5627451" y="5927917"/>
            <a:ext cx="930063" cy="338554"/>
          </a:xfrm>
          <a:prstGeom prst="rect">
            <a:avLst/>
          </a:prstGeom>
          <a:noFill/>
        </p:spPr>
        <p:txBody>
          <a:bodyPr wrap="none" rtlCol="0">
            <a:spAutoFit/>
          </a:bodyPr>
          <a:lstStyle/>
          <a:p>
            <a:pPr algn="ctr"/>
            <a:r>
              <a:rPr lang="en-IN" sz="1600" dirty="0">
                <a:solidFill>
                  <a:schemeClr val="bg1"/>
                </a:solidFill>
                <a:latin typeface="Poppins" panose="00000500000000000000" pitchFamily="2" charset="0"/>
                <a:cs typeface="Poppins" panose="00000500000000000000" pitchFamily="2" charset="0"/>
              </a:rPr>
              <a:t>Pricing </a:t>
            </a:r>
            <a:endParaRPr lang="en-GB" sz="1600" dirty="0">
              <a:solidFill>
                <a:schemeClr val="bg1"/>
              </a:solidFill>
              <a:latin typeface="Poppins" panose="00000500000000000000" pitchFamily="2" charset="0"/>
              <a:cs typeface="Poppins" panose="00000500000000000000" pitchFamily="2" charset="0"/>
            </a:endParaRPr>
          </a:p>
        </p:txBody>
      </p:sp>
    </p:spTree>
    <p:extLst>
      <p:ext uri="{BB962C8B-B14F-4D97-AF65-F5344CB8AC3E}">
        <p14:creationId xmlns:p14="http://schemas.microsoft.com/office/powerpoint/2010/main" val="3706626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A1B618-A673-04D0-136E-606584B4F9D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DE2E8D0D-0B83-82AF-6D0A-7D54BFEC2723}"/>
              </a:ext>
            </a:extLst>
          </p:cNvPr>
          <p:cNvSpPr txBox="1"/>
          <p:nvPr/>
        </p:nvSpPr>
        <p:spPr>
          <a:xfrm>
            <a:off x="1428750" y="142875"/>
            <a:ext cx="5644602" cy="661207"/>
          </a:xfrm>
          <a:prstGeom prst="rect">
            <a:avLst/>
          </a:prstGeom>
          <a:noFill/>
        </p:spPr>
        <p:txBody>
          <a:bodyPr wrap="square" rtlCol="0">
            <a:spAutoFit/>
          </a:bodyPr>
          <a:lstStyle/>
          <a:p>
            <a:pPr algn="ctr">
              <a:lnSpc>
                <a:spcPct val="150000"/>
              </a:lnSpc>
            </a:pPr>
            <a:r>
              <a:rPr lang="en-US" sz="2800" b="1" dirty="0">
                <a:solidFill>
                  <a:schemeClr val="tx2"/>
                </a:solidFill>
                <a:latin typeface="Times New Roman" panose="02020603050405020304" pitchFamily="18" charset="0"/>
                <a:cs typeface="Times New Roman" panose="02020603050405020304" pitchFamily="18" charset="0"/>
              </a:rPr>
              <a:t>How a Healthy Joint Functions</a:t>
            </a:r>
          </a:p>
        </p:txBody>
      </p:sp>
      <p:sp>
        <p:nvSpPr>
          <p:cNvPr id="8" name="TextBox 7">
            <a:extLst>
              <a:ext uri="{FF2B5EF4-FFF2-40B4-BE49-F238E27FC236}">
                <a16:creationId xmlns:a16="http://schemas.microsoft.com/office/drawing/2014/main" id="{3C2B4AB1-F3D8-7C14-8B22-9E5A6A394F1A}"/>
              </a:ext>
            </a:extLst>
          </p:cNvPr>
          <p:cNvSpPr txBox="1"/>
          <p:nvPr/>
        </p:nvSpPr>
        <p:spPr>
          <a:xfrm>
            <a:off x="694298" y="1335632"/>
            <a:ext cx="5644602" cy="4768100"/>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1200" b="1" dirty="0">
                <a:solidFill>
                  <a:schemeClr val="tx2"/>
                </a:solidFill>
                <a:latin typeface="Times New Roman" panose="02020603050405020304" pitchFamily="18" charset="0"/>
                <a:cs typeface="Times New Roman" panose="02020603050405020304" pitchFamily="18" charset="0"/>
              </a:rPr>
              <a:t>Nutritional and Protective Role of Cartilage: </a:t>
            </a:r>
          </a:p>
          <a:p>
            <a:pPr marL="285750" indent="-2857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Avascular cartilage remains smooth and receives nutrition by diffusion from synovial fluid, maintaining the integrity of the joint surface and providing cushioning (Gul et al., 2024).</a:t>
            </a:r>
          </a:p>
          <a:p>
            <a:pPr marL="285750" indent="-285750" algn="just">
              <a:lnSpc>
                <a:spcPct val="150000"/>
              </a:lnSpc>
              <a:buFont typeface="Wingdings" panose="05000000000000000000" pitchFamily="2" charset="2"/>
              <a:buChar char="Ø"/>
            </a:pPr>
            <a:endParaRPr lang="en-US" sz="1200" b="1"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tx2"/>
                </a:solidFill>
                <a:latin typeface="Times New Roman" panose="02020603050405020304" pitchFamily="18" charset="0"/>
                <a:cs typeface="Times New Roman" panose="02020603050405020304" pitchFamily="18" charset="0"/>
              </a:rPr>
              <a:t>Production and Role of Synovial Fluid: </a:t>
            </a:r>
          </a:p>
          <a:p>
            <a:pPr marL="285750" indent="-2857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The synovial membrane produces fluid that lubricates the joint and lowers friction during movement. This is a continuous process.</a:t>
            </a:r>
          </a:p>
          <a:p>
            <a:pPr marL="285750" indent="-285750" algn="just">
              <a:lnSpc>
                <a:spcPct val="150000"/>
              </a:lnSpc>
              <a:buFont typeface="Wingdings" panose="05000000000000000000" pitchFamily="2" charset="2"/>
              <a:buChar char="Ø"/>
            </a:pPr>
            <a:endParaRPr lang="en-US" sz="1200" b="1"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tx2"/>
                </a:solidFill>
                <a:latin typeface="Times New Roman" panose="02020603050405020304" pitchFamily="18" charset="0"/>
                <a:cs typeface="Times New Roman" panose="02020603050405020304" pitchFamily="18" charset="0"/>
              </a:rPr>
              <a:t>Load Distribution and Movement:</a:t>
            </a:r>
          </a:p>
          <a:p>
            <a:pPr marL="285750" indent="-2857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The structures of the joint allow smooth motion of the joint and distribute the weight of the body across the cartilage and the meniscus, which provides stability to the joint (</a:t>
            </a:r>
            <a:r>
              <a:rPr lang="en-US" sz="1200" b="1" dirty="0" err="1">
                <a:solidFill>
                  <a:schemeClr val="accent1"/>
                </a:solidFill>
                <a:latin typeface="Times New Roman" panose="02020603050405020304" pitchFamily="18" charset="0"/>
                <a:cs typeface="Times New Roman" panose="02020603050405020304" pitchFamily="18" charset="0"/>
              </a:rPr>
              <a:t>Prathap</a:t>
            </a:r>
            <a:r>
              <a:rPr lang="en-US" sz="1200" b="1" dirty="0">
                <a:solidFill>
                  <a:schemeClr val="accent1"/>
                </a:solidFill>
                <a:latin typeface="Times New Roman" panose="02020603050405020304" pitchFamily="18" charset="0"/>
                <a:cs typeface="Times New Roman" panose="02020603050405020304" pitchFamily="18" charset="0"/>
              </a:rPr>
              <a:t> Kumar et al., 2020).</a:t>
            </a:r>
            <a:endParaRPr lang="en-US" sz="1200" b="1" dirty="0">
              <a:solidFill>
                <a:schemeClr val="tx2"/>
              </a:solidFill>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sz="1200" b="1" dirty="0">
                <a:solidFill>
                  <a:schemeClr val="tx2"/>
                </a:solidFill>
                <a:latin typeface="Times New Roman" panose="02020603050405020304" pitchFamily="18" charset="0"/>
                <a:cs typeface="Times New Roman" panose="02020603050405020304" pitchFamily="18" charset="0"/>
              </a:rPr>
              <a:t>Muscles’ Support and Movement: </a:t>
            </a:r>
          </a:p>
          <a:p>
            <a:pPr marL="285750" indent="-2857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Cartilage provides joint stability and protects the surfaces of the joint. Properly functioning muscles facilitate the movement of the joint and the ability to move without pain.</a:t>
            </a:r>
            <a:endParaRPr lang="en-IN" sz="1200" b="1" dirty="0">
              <a:solidFill>
                <a:schemeClr val="accent1"/>
              </a:solidFill>
              <a:latin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9476B1EF-5EC6-6CDB-AE77-C4EBCB494A3C}"/>
              </a:ext>
            </a:extLst>
          </p:cNvPr>
          <p:cNvGrpSpPr/>
          <p:nvPr/>
        </p:nvGrpSpPr>
        <p:grpSpPr>
          <a:xfrm>
            <a:off x="0" y="6692900"/>
            <a:ext cx="12192000" cy="165099"/>
            <a:chOff x="0" y="5181600"/>
            <a:chExt cx="12192000" cy="1676400"/>
          </a:xfrm>
        </p:grpSpPr>
        <p:sp>
          <p:nvSpPr>
            <p:cNvPr id="9" name="Rectangle 8">
              <a:extLst>
                <a:ext uri="{FF2B5EF4-FFF2-40B4-BE49-F238E27FC236}">
                  <a16:creationId xmlns:a16="http://schemas.microsoft.com/office/drawing/2014/main" id="{A01C4B74-BFC2-9AB4-F533-5C88DD32DA1D}"/>
                </a:ext>
              </a:extLst>
            </p:cNvPr>
            <p:cNvSpPr/>
            <p:nvPr/>
          </p:nvSpPr>
          <p:spPr>
            <a:xfrm>
              <a:off x="0" y="5181600"/>
              <a:ext cx="1770743" cy="16764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DB7912C-1265-A651-33DD-641F9E493F49}"/>
                </a:ext>
              </a:extLst>
            </p:cNvPr>
            <p:cNvSpPr/>
            <p:nvPr/>
          </p:nvSpPr>
          <p:spPr>
            <a:xfrm>
              <a:off x="1770743" y="5181600"/>
              <a:ext cx="10421257" cy="167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90BAB6B9-DC10-556A-77A2-85F680EC9F6C}"/>
              </a:ext>
            </a:extLst>
          </p:cNvPr>
          <p:cNvSpPr/>
          <p:nvPr/>
        </p:nvSpPr>
        <p:spPr>
          <a:xfrm>
            <a:off x="7498062" y="4622800"/>
            <a:ext cx="4693938" cy="2070100"/>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pic>
        <p:nvPicPr>
          <p:cNvPr id="5" name="Picture 4">
            <a:extLst>
              <a:ext uri="{FF2B5EF4-FFF2-40B4-BE49-F238E27FC236}">
                <a16:creationId xmlns:a16="http://schemas.microsoft.com/office/drawing/2014/main" id="{F564F87F-A6F9-4FAF-A274-40016BC7FBDB}"/>
              </a:ext>
            </a:extLst>
          </p:cNvPr>
          <p:cNvPicPr>
            <a:picLocks noChangeAspect="1"/>
          </p:cNvPicPr>
          <p:nvPr/>
        </p:nvPicPr>
        <p:blipFill>
          <a:blip r:embed="rId3"/>
          <a:stretch>
            <a:fillRect/>
          </a:stretch>
        </p:blipFill>
        <p:spPr>
          <a:xfrm>
            <a:off x="7498062" y="0"/>
            <a:ext cx="4693938" cy="4622800"/>
          </a:xfrm>
          <a:prstGeom prst="rect">
            <a:avLst/>
          </a:prstGeom>
        </p:spPr>
      </p:pic>
    </p:spTree>
    <p:extLst>
      <p:ext uri="{BB962C8B-B14F-4D97-AF65-F5344CB8AC3E}">
        <p14:creationId xmlns:p14="http://schemas.microsoft.com/office/powerpoint/2010/main" val="239740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6162675" y="264809"/>
            <a:ext cx="5753100" cy="830997"/>
          </a:xfrm>
          <a:prstGeom prst="rect">
            <a:avLst/>
          </a:prstGeom>
          <a:noFill/>
        </p:spPr>
        <p:txBody>
          <a:bodyPr wrap="square" rtlCol="0">
            <a:spAutoFit/>
          </a:bodyPr>
          <a:lstStyle/>
          <a:p>
            <a:pPr algn="ctr"/>
            <a:r>
              <a:rPr lang="en-US" sz="2400" b="1" dirty="0">
                <a:latin typeface="Times New Roman" panose="02020603050405020304" pitchFamily="18" charset="0"/>
                <a:cs typeface="Times New Roman" panose="02020603050405020304" pitchFamily="18" charset="0"/>
              </a:rPr>
              <a:t>Pathophysiology of</a:t>
            </a:r>
          </a:p>
          <a:p>
            <a:pPr algn="ctr"/>
            <a:r>
              <a:rPr lang="en-US" sz="2400" b="1" dirty="0">
                <a:latin typeface="Times New Roman" panose="02020603050405020304" pitchFamily="18" charset="0"/>
                <a:cs typeface="Times New Roman" panose="02020603050405020304" pitchFamily="18" charset="0"/>
              </a:rPr>
              <a:t> Osteoarthritis</a:t>
            </a:r>
          </a:p>
        </p:txBody>
      </p:sp>
      <p:sp>
        <p:nvSpPr>
          <p:cNvPr id="14" name="Oval 5">
            <a:extLst>
              <a:ext uri="{FF2B5EF4-FFF2-40B4-BE49-F238E27FC236}">
                <a16:creationId xmlns:a16="http://schemas.microsoft.com/office/drawing/2014/main" id="{B65324BA-B320-0CC4-3FAB-12F53DE41231}"/>
              </a:ext>
            </a:extLst>
          </p:cNvPr>
          <p:cNvSpPr>
            <a:spLocks noChangeArrowheads="1"/>
          </p:cNvSpPr>
          <p:nvPr/>
        </p:nvSpPr>
        <p:spPr bwMode="auto">
          <a:xfrm>
            <a:off x="787943" y="4303362"/>
            <a:ext cx="2030744" cy="2032756"/>
          </a:xfrm>
          <a:prstGeom prst="ellipse">
            <a:avLst/>
          </a:pr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Oval 6">
            <a:extLst>
              <a:ext uri="{FF2B5EF4-FFF2-40B4-BE49-F238E27FC236}">
                <a16:creationId xmlns:a16="http://schemas.microsoft.com/office/drawing/2014/main" id="{26271C7A-450D-4992-9A6C-015AAFBD26DC}"/>
              </a:ext>
            </a:extLst>
          </p:cNvPr>
          <p:cNvSpPr>
            <a:spLocks noChangeArrowheads="1"/>
          </p:cNvSpPr>
          <p:nvPr/>
        </p:nvSpPr>
        <p:spPr bwMode="auto">
          <a:xfrm>
            <a:off x="3491197" y="4303362"/>
            <a:ext cx="2032760" cy="2032756"/>
          </a:xfrm>
          <a:prstGeom prst="ellipse">
            <a:avLst/>
          </a:prstGeom>
          <a:solidFill>
            <a:schemeClr val="tx2"/>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Oval 7">
            <a:extLst>
              <a:ext uri="{FF2B5EF4-FFF2-40B4-BE49-F238E27FC236}">
                <a16:creationId xmlns:a16="http://schemas.microsoft.com/office/drawing/2014/main" id="{4E3AABAB-D0F7-15FA-6C45-203A7F2FAE54}"/>
              </a:ext>
            </a:extLst>
          </p:cNvPr>
          <p:cNvSpPr>
            <a:spLocks noChangeArrowheads="1"/>
          </p:cNvSpPr>
          <p:nvPr/>
        </p:nvSpPr>
        <p:spPr bwMode="auto">
          <a:xfrm>
            <a:off x="2137742" y="1955396"/>
            <a:ext cx="2032760" cy="2038803"/>
          </a:xfrm>
          <a:prstGeom prst="ellipse">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1">
            <a:extLst>
              <a:ext uri="{FF2B5EF4-FFF2-40B4-BE49-F238E27FC236}">
                <a16:creationId xmlns:a16="http://schemas.microsoft.com/office/drawing/2014/main" id="{8140059A-15FF-FC83-B9A6-35848FD4888B}"/>
              </a:ext>
            </a:extLst>
          </p:cNvPr>
          <p:cNvSpPr>
            <a:spLocks/>
          </p:cNvSpPr>
          <p:nvPr/>
        </p:nvSpPr>
        <p:spPr bwMode="auto">
          <a:xfrm>
            <a:off x="502739" y="3974616"/>
            <a:ext cx="2651138" cy="2651136"/>
          </a:xfrm>
          <a:custGeom>
            <a:avLst/>
            <a:gdLst>
              <a:gd name="T0" fmla="*/ 599 w 651"/>
              <a:gd name="T1" fmla="*/ 502 h 651"/>
              <a:gd name="T2" fmla="*/ 325 w 651"/>
              <a:gd name="T3" fmla="*/ 651 h 651"/>
              <a:gd name="T4" fmla="*/ 0 w 651"/>
              <a:gd name="T5" fmla="*/ 326 h 651"/>
              <a:gd name="T6" fmla="*/ 0 w 651"/>
              <a:gd name="T7" fmla="*/ 326 h 651"/>
              <a:gd name="T8" fmla="*/ 325 w 651"/>
              <a:gd name="T9" fmla="*/ 0 h 651"/>
              <a:gd name="T10" fmla="*/ 651 w 651"/>
              <a:gd name="T11" fmla="*/ 326 h 651"/>
            </a:gdLst>
            <a:ahLst/>
            <a:cxnLst>
              <a:cxn ang="0">
                <a:pos x="T0" y="T1"/>
              </a:cxn>
              <a:cxn ang="0">
                <a:pos x="T2" y="T3"/>
              </a:cxn>
              <a:cxn ang="0">
                <a:pos x="T4" y="T5"/>
              </a:cxn>
              <a:cxn ang="0">
                <a:pos x="T6" y="T7"/>
              </a:cxn>
              <a:cxn ang="0">
                <a:pos x="T8" y="T9"/>
              </a:cxn>
              <a:cxn ang="0">
                <a:pos x="T10" y="T11"/>
              </a:cxn>
            </a:cxnLst>
            <a:rect l="0" t="0" r="r" b="b"/>
            <a:pathLst>
              <a:path w="651" h="651">
                <a:moveTo>
                  <a:pt x="599" y="502"/>
                </a:moveTo>
                <a:cubicBezTo>
                  <a:pt x="541" y="592"/>
                  <a:pt x="440" y="651"/>
                  <a:pt x="325" y="651"/>
                </a:cubicBezTo>
                <a:cubicBezTo>
                  <a:pt x="145" y="651"/>
                  <a:pt x="0" y="506"/>
                  <a:pt x="0" y="326"/>
                </a:cubicBezTo>
                <a:cubicBezTo>
                  <a:pt x="0" y="326"/>
                  <a:pt x="0" y="326"/>
                  <a:pt x="0" y="326"/>
                </a:cubicBezTo>
                <a:cubicBezTo>
                  <a:pt x="0" y="146"/>
                  <a:pt x="145" y="0"/>
                  <a:pt x="325" y="0"/>
                </a:cubicBezTo>
                <a:cubicBezTo>
                  <a:pt x="505" y="0"/>
                  <a:pt x="651" y="146"/>
                  <a:pt x="651" y="326"/>
                </a:cubicBezTo>
              </a:path>
            </a:pathLst>
          </a:custGeom>
          <a:noFill/>
          <a:ln w="31750" cap="rnd">
            <a:solidFill>
              <a:schemeClr val="bg1">
                <a:lumMod val="9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2">
            <a:extLst>
              <a:ext uri="{FF2B5EF4-FFF2-40B4-BE49-F238E27FC236}">
                <a16:creationId xmlns:a16="http://schemas.microsoft.com/office/drawing/2014/main" id="{99725B1B-7215-646C-DCE5-0BB2A9E7E521}"/>
              </a:ext>
            </a:extLst>
          </p:cNvPr>
          <p:cNvSpPr>
            <a:spLocks/>
          </p:cNvSpPr>
          <p:nvPr/>
        </p:nvSpPr>
        <p:spPr bwMode="auto">
          <a:xfrm>
            <a:off x="1826233" y="1665762"/>
            <a:ext cx="2655286" cy="2512149"/>
          </a:xfrm>
          <a:custGeom>
            <a:avLst/>
            <a:gdLst>
              <a:gd name="T0" fmla="*/ 161 w 652"/>
              <a:gd name="T1" fmla="*/ 610 h 617"/>
              <a:gd name="T2" fmla="*/ 0 w 652"/>
              <a:gd name="T3" fmla="*/ 327 h 617"/>
              <a:gd name="T4" fmla="*/ 0 w 652"/>
              <a:gd name="T5" fmla="*/ 327 h 617"/>
              <a:gd name="T6" fmla="*/ 326 w 652"/>
              <a:gd name="T7" fmla="*/ 0 h 617"/>
              <a:gd name="T8" fmla="*/ 652 w 652"/>
              <a:gd name="T9" fmla="*/ 327 h 617"/>
              <a:gd name="T10" fmla="*/ 481 w 652"/>
              <a:gd name="T11" fmla="*/ 615 h 617"/>
              <a:gd name="T12" fmla="*/ 478 w 652"/>
              <a:gd name="T13" fmla="*/ 617 h 617"/>
            </a:gdLst>
            <a:ahLst/>
            <a:cxnLst>
              <a:cxn ang="0">
                <a:pos x="T0" y="T1"/>
              </a:cxn>
              <a:cxn ang="0">
                <a:pos x="T2" y="T3"/>
              </a:cxn>
              <a:cxn ang="0">
                <a:pos x="T4" y="T5"/>
              </a:cxn>
              <a:cxn ang="0">
                <a:pos x="T6" y="T7"/>
              </a:cxn>
              <a:cxn ang="0">
                <a:pos x="T8" y="T9"/>
              </a:cxn>
              <a:cxn ang="0">
                <a:pos x="T10" y="T11"/>
              </a:cxn>
              <a:cxn ang="0">
                <a:pos x="T12" y="T13"/>
              </a:cxn>
            </a:cxnLst>
            <a:rect l="0" t="0" r="r" b="b"/>
            <a:pathLst>
              <a:path w="652" h="617">
                <a:moveTo>
                  <a:pt x="161" y="610"/>
                </a:moveTo>
                <a:cubicBezTo>
                  <a:pt x="65" y="553"/>
                  <a:pt x="0" y="448"/>
                  <a:pt x="0" y="327"/>
                </a:cubicBezTo>
                <a:cubicBezTo>
                  <a:pt x="0" y="327"/>
                  <a:pt x="0" y="327"/>
                  <a:pt x="0" y="327"/>
                </a:cubicBezTo>
                <a:cubicBezTo>
                  <a:pt x="0" y="147"/>
                  <a:pt x="146" y="0"/>
                  <a:pt x="326" y="0"/>
                </a:cubicBezTo>
                <a:cubicBezTo>
                  <a:pt x="506" y="0"/>
                  <a:pt x="652" y="147"/>
                  <a:pt x="652" y="327"/>
                </a:cubicBezTo>
                <a:cubicBezTo>
                  <a:pt x="652" y="452"/>
                  <a:pt x="583" y="560"/>
                  <a:pt x="481" y="615"/>
                </a:cubicBezTo>
                <a:cubicBezTo>
                  <a:pt x="478" y="617"/>
                  <a:pt x="478" y="617"/>
                  <a:pt x="478" y="617"/>
                </a:cubicBezTo>
              </a:path>
            </a:pathLst>
          </a:custGeom>
          <a:noFill/>
          <a:ln w="31750" cap="rnd">
            <a:solidFill>
              <a:schemeClr val="bg1">
                <a:lumMod val="9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3">
            <a:extLst>
              <a:ext uri="{FF2B5EF4-FFF2-40B4-BE49-F238E27FC236}">
                <a16:creationId xmlns:a16="http://schemas.microsoft.com/office/drawing/2014/main" id="{095CD777-C22C-1053-54A0-CC0E99A87EFD}"/>
              </a:ext>
            </a:extLst>
          </p:cNvPr>
          <p:cNvSpPr>
            <a:spLocks/>
          </p:cNvSpPr>
          <p:nvPr/>
        </p:nvSpPr>
        <p:spPr bwMode="auto">
          <a:xfrm>
            <a:off x="3153877" y="3974616"/>
            <a:ext cx="2655286" cy="2651136"/>
          </a:xfrm>
          <a:custGeom>
            <a:avLst/>
            <a:gdLst>
              <a:gd name="T0" fmla="*/ 326 w 652"/>
              <a:gd name="T1" fmla="*/ 0 h 651"/>
              <a:gd name="T2" fmla="*/ 652 w 652"/>
              <a:gd name="T3" fmla="*/ 326 h 651"/>
              <a:gd name="T4" fmla="*/ 326 w 652"/>
              <a:gd name="T5" fmla="*/ 651 h 651"/>
              <a:gd name="T6" fmla="*/ 0 w 652"/>
              <a:gd name="T7" fmla="*/ 326 h 651"/>
              <a:gd name="T8" fmla="*/ 0 w 652"/>
              <a:gd name="T9" fmla="*/ 326 h 651"/>
              <a:gd name="T10" fmla="*/ 152 w 652"/>
              <a:gd name="T11" fmla="*/ 50 h 651"/>
            </a:gdLst>
            <a:ahLst/>
            <a:cxnLst>
              <a:cxn ang="0">
                <a:pos x="T0" y="T1"/>
              </a:cxn>
              <a:cxn ang="0">
                <a:pos x="T2" y="T3"/>
              </a:cxn>
              <a:cxn ang="0">
                <a:pos x="T4" y="T5"/>
              </a:cxn>
              <a:cxn ang="0">
                <a:pos x="T6" y="T7"/>
              </a:cxn>
              <a:cxn ang="0">
                <a:pos x="T8" y="T9"/>
              </a:cxn>
              <a:cxn ang="0">
                <a:pos x="T10" y="T11"/>
              </a:cxn>
            </a:cxnLst>
            <a:rect l="0" t="0" r="r" b="b"/>
            <a:pathLst>
              <a:path w="652" h="651">
                <a:moveTo>
                  <a:pt x="326" y="0"/>
                </a:moveTo>
                <a:cubicBezTo>
                  <a:pt x="506" y="0"/>
                  <a:pt x="652" y="146"/>
                  <a:pt x="652" y="326"/>
                </a:cubicBezTo>
                <a:cubicBezTo>
                  <a:pt x="652" y="506"/>
                  <a:pt x="506" y="651"/>
                  <a:pt x="326" y="651"/>
                </a:cubicBezTo>
                <a:cubicBezTo>
                  <a:pt x="146" y="651"/>
                  <a:pt x="0" y="506"/>
                  <a:pt x="0" y="326"/>
                </a:cubicBezTo>
                <a:cubicBezTo>
                  <a:pt x="0" y="326"/>
                  <a:pt x="0" y="326"/>
                  <a:pt x="0" y="326"/>
                </a:cubicBezTo>
                <a:cubicBezTo>
                  <a:pt x="0" y="209"/>
                  <a:pt x="61" y="107"/>
                  <a:pt x="152" y="50"/>
                </a:cubicBezTo>
              </a:path>
            </a:pathLst>
          </a:custGeom>
          <a:noFill/>
          <a:ln w="31750" cap="rnd">
            <a:solidFill>
              <a:schemeClr val="bg1">
                <a:lumMod val="95000"/>
              </a:schemeClr>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nvGrpSpPr>
          <p:cNvPr id="12" name="Group 11">
            <a:extLst>
              <a:ext uri="{FF2B5EF4-FFF2-40B4-BE49-F238E27FC236}">
                <a16:creationId xmlns:a16="http://schemas.microsoft.com/office/drawing/2014/main" id="{BECFA41F-7A0F-8EED-C9DB-5E9F61B9D9C2}"/>
              </a:ext>
            </a:extLst>
          </p:cNvPr>
          <p:cNvGrpSpPr/>
          <p:nvPr/>
        </p:nvGrpSpPr>
        <p:grpSpPr>
          <a:xfrm>
            <a:off x="6262085" y="1458691"/>
            <a:ext cx="5664200" cy="5097766"/>
            <a:chOff x="5387243" y="4452267"/>
            <a:chExt cx="3035601" cy="2650613"/>
          </a:xfrm>
        </p:grpSpPr>
        <p:sp>
          <p:nvSpPr>
            <p:cNvPr id="17" name="Rectangle 16">
              <a:extLst>
                <a:ext uri="{FF2B5EF4-FFF2-40B4-BE49-F238E27FC236}">
                  <a16:creationId xmlns:a16="http://schemas.microsoft.com/office/drawing/2014/main" id="{3D190A94-4D2E-BC8D-4642-7F725CA6F32E}"/>
                </a:ext>
              </a:extLst>
            </p:cNvPr>
            <p:cNvSpPr/>
            <p:nvPr/>
          </p:nvSpPr>
          <p:spPr>
            <a:xfrm>
              <a:off x="5387243" y="4452267"/>
              <a:ext cx="3035601" cy="265061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E3332CA-76CF-9C68-4C78-221380EF4F62}"/>
                </a:ext>
              </a:extLst>
            </p:cNvPr>
            <p:cNvSpPr/>
            <p:nvPr/>
          </p:nvSpPr>
          <p:spPr>
            <a:xfrm>
              <a:off x="5387243" y="4452268"/>
              <a:ext cx="3035601" cy="8698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Rectangle 2">
            <a:extLst>
              <a:ext uri="{FF2B5EF4-FFF2-40B4-BE49-F238E27FC236}">
                <a16:creationId xmlns:a16="http://schemas.microsoft.com/office/drawing/2014/main" id="{9CB7E883-AFBD-4728-A5D9-857146049641}"/>
              </a:ext>
            </a:extLst>
          </p:cNvPr>
          <p:cNvSpPr/>
          <p:nvPr/>
        </p:nvSpPr>
        <p:spPr>
          <a:xfrm>
            <a:off x="6467476" y="1955396"/>
            <a:ext cx="5362574" cy="4491101"/>
          </a:xfrm>
          <a:prstGeom prst="rect">
            <a:avLst/>
          </a:prstGeom>
        </p:spPr>
        <p:txBody>
          <a:bodyPr wrap="square">
            <a:spAutoFit/>
          </a:bodyPr>
          <a:lstStyle/>
          <a:p>
            <a:pPr marL="171450" indent="-171450" algn="just">
              <a:lnSpc>
                <a:spcPct val="150000"/>
              </a:lnSpc>
              <a:buFont typeface="Wingdings" panose="05000000000000000000" pitchFamily="2" charset="2"/>
              <a:buChar char="v"/>
            </a:pPr>
            <a:r>
              <a:rPr lang="en-US" sz="1200" b="1" dirty="0">
                <a:solidFill>
                  <a:srgbClr val="1F2937"/>
                </a:solidFill>
                <a:latin typeface="Times New Roman" panose="02020603050405020304" pitchFamily="18" charset="0"/>
                <a:cs typeface="Times New Roman" panose="02020603050405020304" pitchFamily="18" charset="0"/>
              </a:rPr>
              <a:t>Healthy Joint Integrity: </a:t>
            </a:r>
          </a:p>
          <a:p>
            <a:pPr marL="171450" indent="-171450" algn="just">
              <a:lnSpc>
                <a:spcPct val="150000"/>
              </a:lnSpc>
              <a:buFont typeface="Wingdings" panose="05000000000000000000" pitchFamily="2" charset="2"/>
              <a:buChar char="v"/>
            </a:pPr>
            <a:r>
              <a:rPr lang="en-US" sz="1200" b="1" dirty="0">
                <a:solidFill>
                  <a:srgbClr val="0070C0"/>
                </a:solidFill>
                <a:latin typeface="Times New Roman" panose="02020603050405020304" pitchFamily="18" charset="0"/>
                <a:cs typeface="Times New Roman" panose="02020603050405020304" pitchFamily="18" charset="0"/>
              </a:rPr>
              <a:t>Complete articular cartilage and adequate synovial fluid with proper alignment to facilitate easy, painless movement.</a:t>
            </a:r>
          </a:p>
          <a:p>
            <a:pPr marL="171450" indent="-171450" algn="just">
              <a:lnSpc>
                <a:spcPct val="150000"/>
              </a:lnSpc>
              <a:buFont typeface="Wingdings" panose="05000000000000000000" pitchFamily="2" charset="2"/>
              <a:buChar char="v"/>
            </a:pPr>
            <a:endParaRPr lang="en-US" sz="1200" b="1" dirty="0">
              <a:solidFill>
                <a:srgbClr val="1F2937"/>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200" b="1" dirty="0">
                <a:solidFill>
                  <a:srgbClr val="1F2937"/>
                </a:solidFill>
                <a:latin typeface="Times New Roman" panose="02020603050405020304" pitchFamily="18" charset="0"/>
                <a:cs typeface="Times New Roman" panose="02020603050405020304" pitchFamily="18" charset="0"/>
              </a:rPr>
              <a:t>Osteoarthritic Changes: </a:t>
            </a:r>
          </a:p>
          <a:p>
            <a:pPr marL="171450" indent="-171450" algn="just">
              <a:lnSpc>
                <a:spcPct val="150000"/>
              </a:lnSpc>
              <a:buFont typeface="Wingdings" panose="05000000000000000000" pitchFamily="2" charset="2"/>
              <a:buChar char="v"/>
            </a:pPr>
            <a:r>
              <a:rPr lang="en-US" sz="1200" b="1" dirty="0">
                <a:solidFill>
                  <a:srgbClr val="0070C0"/>
                </a:solidFill>
                <a:latin typeface="Times New Roman" panose="02020603050405020304" pitchFamily="18" charset="0"/>
                <a:cs typeface="Times New Roman" panose="02020603050405020304" pitchFamily="18" charset="0"/>
              </a:rPr>
              <a:t>Wearing down articular cartilage and bone-on-bone friction with osteophytes and inflammation, which create pain, stiffness, and less movement (Abramoff and Caldera, 2020).</a:t>
            </a:r>
          </a:p>
          <a:p>
            <a:pPr marL="171450" indent="-171450" algn="just">
              <a:lnSpc>
                <a:spcPct val="150000"/>
              </a:lnSpc>
              <a:buFont typeface="Wingdings" panose="05000000000000000000" pitchFamily="2" charset="2"/>
              <a:buChar char="v"/>
            </a:pPr>
            <a:endParaRPr lang="en-US" sz="1200" b="1" dirty="0">
              <a:solidFill>
                <a:srgbClr val="1F2937"/>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200" b="1" dirty="0">
                <a:solidFill>
                  <a:srgbClr val="1F2937"/>
                </a:solidFill>
                <a:latin typeface="Times New Roman" panose="02020603050405020304" pitchFamily="18" charset="0"/>
                <a:cs typeface="Times New Roman" panose="02020603050405020304" pitchFamily="18" charset="0"/>
              </a:rPr>
              <a:t>Pathophysiology Process: </a:t>
            </a:r>
          </a:p>
          <a:p>
            <a:pPr marL="171450" indent="-171450" algn="just">
              <a:lnSpc>
                <a:spcPct val="150000"/>
              </a:lnSpc>
              <a:buFont typeface="Wingdings" panose="05000000000000000000" pitchFamily="2" charset="2"/>
              <a:buChar char="v"/>
            </a:pPr>
            <a:r>
              <a:rPr lang="en-US" sz="1200" b="1" dirty="0">
                <a:solidFill>
                  <a:srgbClr val="0070C0"/>
                </a:solidFill>
                <a:latin typeface="Times New Roman" panose="02020603050405020304" pitchFamily="18" charset="0"/>
                <a:cs typeface="Times New Roman" panose="02020603050405020304" pitchFamily="18" charset="0"/>
              </a:rPr>
              <a:t>Increased degeneration increases joint friction, decreases joint space, and disturbs normal biomechanics and load distribution (Mukherjee et al., 2020).</a:t>
            </a:r>
          </a:p>
          <a:p>
            <a:pPr algn="just">
              <a:lnSpc>
                <a:spcPct val="150000"/>
              </a:lnSpc>
            </a:pPr>
            <a:endParaRPr lang="en-US" sz="1200" b="1" dirty="0">
              <a:solidFill>
                <a:srgbClr val="1F2937"/>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v"/>
            </a:pPr>
            <a:r>
              <a:rPr lang="en-US" sz="1200" b="1" dirty="0">
                <a:solidFill>
                  <a:srgbClr val="1F2937"/>
                </a:solidFill>
                <a:latin typeface="Times New Roman" panose="02020603050405020304" pitchFamily="18" charset="0"/>
                <a:cs typeface="Times New Roman" panose="02020603050405020304" pitchFamily="18" charset="0"/>
              </a:rPr>
              <a:t>Clinical Outcomes: </a:t>
            </a:r>
          </a:p>
          <a:p>
            <a:pPr marL="171450" indent="-171450" algn="just">
              <a:lnSpc>
                <a:spcPct val="150000"/>
              </a:lnSpc>
              <a:buFont typeface="Wingdings" panose="05000000000000000000" pitchFamily="2" charset="2"/>
              <a:buChar char="v"/>
            </a:pPr>
            <a:r>
              <a:rPr lang="en-US" sz="1200" b="1" dirty="0">
                <a:solidFill>
                  <a:srgbClr val="0070C0"/>
                </a:solidFill>
                <a:latin typeface="Times New Roman" panose="02020603050405020304" pitchFamily="18" charset="0"/>
                <a:cs typeface="Times New Roman" panose="02020603050405020304" pitchFamily="18" charset="0"/>
              </a:rPr>
              <a:t>Pain that is always there, stiffness in the morning, loss of function, and hindrance in daily life.</a:t>
            </a:r>
            <a:endParaRPr lang="en-US" sz="1200" dirty="0">
              <a:solidFill>
                <a:srgbClr val="0070C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147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2057397" y="361953"/>
            <a:ext cx="8422657" cy="523220"/>
          </a:xfrm>
          <a:prstGeom prst="rect">
            <a:avLst/>
          </a:prstGeom>
          <a:noFill/>
        </p:spPr>
        <p:txBody>
          <a:bodyPr wrap="square" rtlCol="0">
            <a:spAutoFit/>
          </a:bodyPr>
          <a:lstStyle/>
          <a:p>
            <a:pPr algn="ctr"/>
            <a:r>
              <a:rPr lang="en-IN" sz="2800" b="1" dirty="0">
                <a:solidFill>
                  <a:srgbClr val="0070C0"/>
                </a:solidFill>
                <a:latin typeface="Times New Roman" panose="02020603050405020304" pitchFamily="18" charset="0"/>
                <a:cs typeface="Times New Roman" panose="02020603050405020304" pitchFamily="18" charset="0"/>
              </a:rPr>
              <a:t>Risk Factors</a:t>
            </a:r>
          </a:p>
        </p:txBody>
      </p:sp>
      <p:sp>
        <p:nvSpPr>
          <p:cNvPr id="13" name="Oval 12">
            <a:extLst>
              <a:ext uri="{FF2B5EF4-FFF2-40B4-BE49-F238E27FC236}">
                <a16:creationId xmlns:a16="http://schemas.microsoft.com/office/drawing/2014/main" id="{F93C7060-B0A8-AFE7-6423-4572C8FFF17F}"/>
              </a:ext>
            </a:extLst>
          </p:cNvPr>
          <p:cNvSpPr/>
          <p:nvPr/>
        </p:nvSpPr>
        <p:spPr>
          <a:xfrm>
            <a:off x="733518" y="4320062"/>
            <a:ext cx="789827" cy="789827"/>
          </a:xfrm>
          <a:prstGeom prst="ellipse">
            <a:avLst/>
          </a:prstGeom>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Poppins" panose="00000500000000000000" pitchFamily="2" charset="0"/>
                <a:cs typeface="Poppins" panose="00000500000000000000" pitchFamily="2" charset="0"/>
              </a:rPr>
              <a:t>1</a:t>
            </a:r>
          </a:p>
        </p:txBody>
      </p:sp>
      <p:sp>
        <p:nvSpPr>
          <p:cNvPr id="14" name="Oval 13">
            <a:extLst>
              <a:ext uri="{FF2B5EF4-FFF2-40B4-BE49-F238E27FC236}">
                <a16:creationId xmlns:a16="http://schemas.microsoft.com/office/drawing/2014/main" id="{37E1A42D-DA15-30DC-2BC9-0F684EEA29CC}"/>
              </a:ext>
            </a:extLst>
          </p:cNvPr>
          <p:cNvSpPr/>
          <p:nvPr/>
        </p:nvSpPr>
        <p:spPr>
          <a:xfrm>
            <a:off x="2340817" y="4320062"/>
            <a:ext cx="789827" cy="789827"/>
          </a:xfrm>
          <a:prstGeom prst="ellipse">
            <a:avLst/>
          </a:prstGeom>
          <a:solidFill>
            <a:schemeClr val="tx2"/>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Poppins" panose="00000500000000000000" pitchFamily="2" charset="0"/>
                <a:cs typeface="Poppins" panose="00000500000000000000" pitchFamily="2" charset="0"/>
              </a:rPr>
              <a:t>2</a:t>
            </a:r>
          </a:p>
        </p:txBody>
      </p:sp>
      <p:sp>
        <p:nvSpPr>
          <p:cNvPr id="15" name="Oval 14">
            <a:extLst>
              <a:ext uri="{FF2B5EF4-FFF2-40B4-BE49-F238E27FC236}">
                <a16:creationId xmlns:a16="http://schemas.microsoft.com/office/drawing/2014/main" id="{1719F4B7-F940-F2E3-983F-171240D0D185}"/>
              </a:ext>
            </a:extLst>
          </p:cNvPr>
          <p:cNvSpPr/>
          <p:nvPr/>
        </p:nvSpPr>
        <p:spPr>
          <a:xfrm>
            <a:off x="3948115" y="4320062"/>
            <a:ext cx="789827" cy="789827"/>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effectLst>
                  <a:outerShdw blurRad="38100" dist="38100" dir="2700000" algn="tl">
                    <a:srgbClr val="000000">
                      <a:alpha val="43137"/>
                    </a:srgbClr>
                  </a:outerShdw>
                </a:effectLst>
                <a:latin typeface="Poppins" panose="00000500000000000000" pitchFamily="2" charset="0"/>
                <a:cs typeface="Poppins" panose="00000500000000000000" pitchFamily="2" charset="0"/>
              </a:rPr>
              <a:t>3</a:t>
            </a:r>
          </a:p>
        </p:txBody>
      </p:sp>
      <p:sp>
        <p:nvSpPr>
          <p:cNvPr id="16" name="Oval 15">
            <a:extLst>
              <a:ext uri="{FF2B5EF4-FFF2-40B4-BE49-F238E27FC236}">
                <a16:creationId xmlns:a16="http://schemas.microsoft.com/office/drawing/2014/main" id="{1EE21422-79D1-8043-C718-C29F67F6636B}"/>
              </a:ext>
            </a:extLst>
          </p:cNvPr>
          <p:cNvSpPr/>
          <p:nvPr/>
        </p:nvSpPr>
        <p:spPr>
          <a:xfrm>
            <a:off x="5555414" y="4320062"/>
            <a:ext cx="789827" cy="789827"/>
          </a:xfrm>
          <a:prstGeom prst="ellipse">
            <a:avLst/>
          </a:prstGeom>
          <a:solidFill>
            <a:srgbClr val="0070C0"/>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effectLst>
                  <a:outerShdw blurRad="38100" dist="38100" dir="2700000" algn="tl">
                    <a:srgbClr val="000000">
                      <a:alpha val="43137"/>
                    </a:srgbClr>
                  </a:outerShdw>
                </a:effectLst>
                <a:latin typeface="Poppins" panose="00000500000000000000" pitchFamily="2" charset="0"/>
                <a:cs typeface="Poppins" panose="00000500000000000000" pitchFamily="2" charset="0"/>
              </a:rPr>
              <a:t>4</a:t>
            </a:r>
          </a:p>
        </p:txBody>
      </p:sp>
      <p:cxnSp>
        <p:nvCxnSpPr>
          <p:cNvPr id="23" name="Straight Connector 22">
            <a:extLst>
              <a:ext uri="{FF2B5EF4-FFF2-40B4-BE49-F238E27FC236}">
                <a16:creationId xmlns:a16="http://schemas.microsoft.com/office/drawing/2014/main" id="{C9337745-3432-5F1A-A693-521484FBB89F}"/>
              </a:ext>
            </a:extLst>
          </p:cNvPr>
          <p:cNvCxnSpPr>
            <a:cxnSpLocks/>
          </p:cNvCxnSpPr>
          <p:nvPr/>
        </p:nvCxnSpPr>
        <p:spPr>
          <a:xfrm>
            <a:off x="1128432" y="3801633"/>
            <a:ext cx="4844024" cy="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2686415-BB51-2BAF-9C11-B99C6119C9B4}"/>
              </a:ext>
            </a:extLst>
          </p:cNvPr>
          <p:cNvCxnSpPr>
            <a:cxnSpLocks/>
          </p:cNvCxnSpPr>
          <p:nvPr/>
        </p:nvCxnSpPr>
        <p:spPr>
          <a:xfrm flipV="1">
            <a:off x="1128432" y="3801633"/>
            <a:ext cx="0" cy="41540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DFB50F0-83D2-4490-6995-8F75CE80CD3E}"/>
              </a:ext>
            </a:extLst>
          </p:cNvPr>
          <p:cNvCxnSpPr>
            <a:cxnSpLocks/>
          </p:cNvCxnSpPr>
          <p:nvPr/>
        </p:nvCxnSpPr>
        <p:spPr>
          <a:xfrm flipV="1">
            <a:off x="5950327" y="3801633"/>
            <a:ext cx="0" cy="41540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A4A4585E-85B7-2367-25E9-601FC0997EAC}"/>
              </a:ext>
            </a:extLst>
          </p:cNvPr>
          <p:cNvCxnSpPr>
            <a:cxnSpLocks/>
          </p:cNvCxnSpPr>
          <p:nvPr/>
        </p:nvCxnSpPr>
        <p:spPr>
          <a:xfrm flipV="1">
            <a:off x="4343029" y="3801633"/>
            <a:ext cx="0" cy="41540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9705FE3-D10A-6068-0B03-C113AE6FC230}"/>
              </a:ext>
            </a:extLst>
          </p:cNvPr>
          <p:cNvCxnSpPr>
            <a:cxnSpLocks/>
          </p:cNvCxnSpPr>
          <p:nvPr/>
        </p:nvCxnSpPr>
        <p:spPr>
          <a:xfrm flipV="1">
            <a:off x="2735730" y="3801633"/>
            <a:ext cx="0" cy="415400"/>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0C7F6BC6-2050-6096-DC52-4DA8BD0085C2}"/>
              </a:ext>
            </a:extLst>
          </p:cNvPr>
          <p:cNvGrpSpPr/>
          <p:nvPr/>
        </p:nvGrpSpPr>
        <p:grpSpPr>
          <a:xfrm>
            <a:off x="2550926" y="2032005"/>
            <a:ext cx="1651554" cy="1769630"/>
            <a:chOff x="5130324" y="1908843"/>
            <a:chExt cx="1931353" cy="2069432"/>
          </a:xfrm>
        </p:grpSpPr>
        <p:cxnSp>
          <p:nvCxnSpPr>
            <p:cNvPr id="21" name="Straight Connector 20">
              <a:extLst>
                <a:ext uri="{FF2B5EF4-FFF2-40B4-BE49-F238E27FC236}">
                  <a16:creationId xmlns:a16="http://schemas.microsoft.com/office/drawing/2014/main" id="{7ECEB2B3-5B20-2C1A-1C24-65E14403C72E}"/>
                </a:ext>
              </a:extLst>
            </p:cNvPr>
            <p:cNvCxnSpPr>
              <a:stCxn id="9" idx="4"/>
            </p:cNvCxnSpPr>
            <p:nvPr/>
          </p:nvCxnSpPr>
          <p:spPr>
            <a:xfrm flipH="1">
              <a:off x="6129937" y="3767499"/>
              <a:ext cx="3394" cy="210776"/>
            </a:xfrm>
            <a:prstGeom prst="line">
              <a:avLst/>
            </a:prstGeom>
            <a:ln w="38100" cap="rnd">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14EBBDE8-697E-01CE-342D-479349C0165D}"/>
                </a:ext>
              </a:extLst>
            </p:cNvPr>
            <p:cNvGrpSpPr/>
            <p:nvPr/>
          </p:nvGrpSpPr>
          <p:grpSpPr>
            <a:xfrm>
              <a:off x="5130324" y="1908843"/>
              <a:ext cx="1931353" cy="1858656"/>
              <a:chOff x="5130324" y="1908843"/>
              <a:chExt cx="1931353" cy="1858656"/>
            </a:xfrm>
          </p:grpSpPr>
          <p:sp>
            <p:nvSpPr>
              <p:cNvPr id="8" name="Oval 5">
                <a:extLst>
                  <a:ext uri="{FF2B5EF4-FFF2-40B4-BE49-F238E27FC236}">
                    <a16:creationId xmlns:a16="http://schemas.microsoft.com/office/drawing/2014/main" id="{5318EE38-2F19-5396-275A-9240C556B9E2}"/>
                  </a:ext>
                </a:extLst>
              </p:cNvPr>
              <p:cNvSpPr>
                <a:spLocks noChangeArrowheads="1"/>
              </p:cNvSpPr>
              <p:nvPr/>
            </p:nvSpPr>
            <p:spPr bwMode="auto">
              <a:xfrm>
                <a:off x="5130324" y="1916703"/>
                <a:ext cx="1839009" cy="1840973"/>
              </a:xfrm>
              <a:prstGeom prst="ellipse">
                <a:avLst/>
              </a:prstGeom>
              <a:solidFill>
                <a:srgbClr val="0070C0"/>
              </a:solidFill>
              <a:ln w="4763"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9" name="Oval 6">
                <a:extLst>
                  <a:ext uri="{FF2B5EF4-FFF2-40B4-BE49-F238E27FC236}">
                    <a16:creationId xmlns:a16="http://schemas.microsoft.com/office/drawing/2014/main" id="{D9987D9D-E7DF-6972-1A94-FA661D52E504}"/>
                  </a:ext>
                </a:extLst>
              </p:cNvPr>
              <p:cNvSpPr>
                <a:spLocks noChangeArrowheads="1"/>
              </p:cNvSpPr>
              <p:nvPr/>
            </p:nvSpPr>
            <p:spPr bwMode="auto">
              <a:xfrm>
                <a:off x="5204984" y="1908843"/>
                <a:ext cx="1856693" cy="1858656"/>
              </a:xfrm>
              <a:prstGeom prst="ellipse">
                <a:avLst/>
              </a:prstGeom>
              <a:solidFill>
                <a:schemeClr val="bg1"/>
              </a:solidFill>
              <a:ln w="4763" cap="flat">
                <a:noFill/>
                <a:prstDash val="solid"/>
                <a:miter lim="800000"/>
                <a:headEnd/>
                <a:tailEnd/>
              </a:ln>
              <a:effectLst>
                <a:outerShdw blurRad="190500" dist="63500" dir="2700000" algn="tl" rotWithShape="0">
                  <a:schemeClr val="tx2">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0" name="Oval 7">
                <a:extLst>
                  <a:ext uri="{FF2B5EF4-FFF2-40B4-BE49-F238E27FC236}">
                    <a16:creationId xmlns:a16="http://schemas.microsoft.com/office/drawing/2014/main" id="{41FB862D-E976-0EB9-7F31-08F34B93706C}"/>
                  </a:ext>
                </a:extLst>
              </p:cNvPr>
              <p:cNvSpPr>
                <a:spLocks noChangeArrowheads="1"/>
              </p:cNvSpPr>
              <p:nvPr/>
            </p:nvSpPr>
            <p:spPr bwMode="auto">
              <a:xfrm>
                <a:off x="5259857" y="1981539"/>
                <a:ext cx="1707371" cy="1709334"/>
              </a:xfrm>
              <a:prstGeom prst="ellipse">
                <a:avLst/>
              </a:prstGeom>
              <a:solidFill>
                <a:schemeClr val="bg2">
                  <a:lumMod val="95000"/>
                </a:schemeClr>
              </a:solidFill>
              <a:ln w="4763"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grpSp>
      </p:grpSp>
      <p:sp>
        <p:nvSpPr>
          <p:cNvPr id="3" name="Rectangle 2">
            <a:extLst>
              <a:ext uri="{FF2B5EF4-FFF2-40B4-BE49-F238E27FC236}">
                <a16:creationId xmlns:a16="http://schemas.microsoft.com/office/drawing/2014/main" id="{161CFDEB-8170-4121-813D-0CE54F531C9C}"/>
              </a:ext>
            </a:extLst>
          </p:cNvPr>
          <p:cNvSpPr/>
          <p:nvPr/>
        </p:nvSpPr>
        <p:spPr>
          <a:xfrm>
            <a:off x="7079977" y="1460448"/>
            <a:ext cx="4841122" cy="5206682"/>
          </a:xfrm>
          <a:prstGeom prst="rect">
            <a:avLst/>
          </a:prstGeom>
        </p:spPr>
        <p:txBody>
          <a:bodyPr wrap="square">
            <a:spAutoFit/>
          </a:bodyPr>
          <a:lstStyle/>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Patient Risk Profile:</a:t>
            </a:r>
          </a:p>
          <a:p>
            <a:pPr algn="just">
              <a:lnSpc>
                <a:spcPct val="200000"/>
              </a:lnSpc>
            </a:pPr>
            <a:r>
              <a:rPr lang="en-US" sz="1200" b="1" dirty="0">
                <a:solidFill>
                  <a:srgbClr val="0070C0"/>
                </a:solidFill>
                <a:latin typeface="Times New Roman" panose="02020603050405020304" pitchFamily="18" charset="0"/>
                <a:cs typeface="Times New Roman" panose="02020603050405020304" pitchFamily="18" charset="0"/>
              </a:rPr>
              <a:t> Risk profile includes older age, female sex, obesity, and a more sedentary lifestyle, which all contribute to stress on the joints and their deterioration (Park et al., 2022).</a:t>
            </a: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Modifiable Factors: </a:t>
            </a:r>
          </a:p>
          <a:p>
            <a:pPr algn="just">
              <a:lnSpc>
                <a:spcPct val="200000"/>
              </a:lnSpc>
            </a:pPr>
            <a:r>
              <a:rPr lang="en-US" sz="1200" b="1" dirty="0">
                <a:solidFill>
                  <a:srgbClr val="0070C0"/>
                </a:solidFill>
                <a:latin typeface="Times New Roman" panose="02020603050405020304" pitchFamily="18" charset="0"/>
                <a:cs typeface="Times New Roman" panose="02020603050405020304" pitchFamily="18" charset="0"/>
              </a:rPr>
              <a:t>Modifiable factors of risk profile include obesity, low physical activity and poor diet which adversely affect strength and stability of the joints.</a:t>
            </a: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Non-Modifiable Factors: </a:t>
            </a:r>
          </a:p>
          <a:p>
            <a:pPr algn="just">
              <a:lnSpc>
                <a:spcPct val="200000"/>
              </a:lnSpc>
            </a:pPr>
            <a:r>
              <a:rPr lang="en-US" sz="1200" b="1" dirty="0">
                <a:solidFill>
                  <a:srgbClr val="0070C0"/>
                </a:solidFill>
                <a:latin typeface="Times New Roman" panose="02020603050405020304" pitchFamily="18" charset="0"/>
                <a:cs typeface="Times New Roman" panose="02020603050405020304" pitchFamily="18" charset="0"/>
              </a:rPr>
              <a:t>Profile includes age, sex and genetics. While these factors are more difficult to change, they affect the risk for osteoarthritis greatly.</a:t>
            </a: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Additional Risks:</a:t>
            </a:r>
          </a:p>
          <a:p>
            <a:pPr algn="just">
              <a:lnSpc>
                <a:spcPct val="200000"/>
              </a:lnSpc>
            </a:pPr>
            <a:r>
              <a:rPr lang="en-US" sz="1200" b="1" dirty="0">
                <a:solidFill>
                  <a:srgbClr val="0070C0"/>
                </a:solidFill>
                <a:latin typeface="Times New Roman" panose="02020603050405020304" pitchFamily="18" charset="0"/>
                <a:cs typeface="Times New Roman" panose="02020603050405020304" pitchFamily="18" charset="0"/>
              </a:rPr>
              <a:t>Additional risks are past injury of the joint, strain from activity and a more sedentary lifestyle which all contribute to the deterioration of the joints over time (Del Rio, 2025).</a:t>
            </a:r>
            <a:endParaRPr lang="en-US" sz="1200" b="1" i="0" dirty="0">
              <a:solidFill>
                <a:srgbClr val="0070C0"/>
              </a:solidFill>
              <a:effectLst/>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EECBE276-BDA3-4E3F-93DE-A427045C2857}"/>
              </a:ext>
            </a:extLst>
          </p:cNvPr>
          <p:cNvSpPr/>
          <p:nvPr/>
        </p:nvSpPr>
        <p:spPr>
          <a:xfrm>
            <a:off x="6479770" y="1618880"/>
            <a:ext cx="405629" cy="5048250"/>
          </a:xfrm>
          <a:prstGeom prst="rect">
            <a:avLst/>
          </a:prstGeom>
          <a:solidFill>
            <a:srgbClr val="0070C0"/>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Tree>
    <p:extLst>
      <p:ext uri="{BB962C8B-B14F-4D97-AF65-F5344CB8AC3E}">
        <p14:creationId xmlns:p14="http://schemas.microsoft.com/office/powerpoint/2010/main" val="3237620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1400175" y="303671"/>
            <a:ext cx="9163050" cy="523220"/>
          </a:xfrm>
          <a:prstGeom prst="rect">
            <a:avLst/>
          </a:prstGeom>
          <a:noFill/>
        </p:spPr>
        <p:txBody>
          <a:bodyPr wrap="square" rtlCol="0">
            <a:spAutoFit/>
          </a:bodyPr>
          <a:lstStyle/>
          <a:p>
            <a:pPr algn="ctr"/>
            <a:r>
              <a:rPr lang="en-US" sz="2800" b="1" dirty="0">
                <a:solidFill>
                  <a:schemeClr val="accent1"/>
                </a:solidFill>
                <a:latin typeface="Times New Roman" panose="02020603050405020304" pitchFamily="18" charset="0"/>
                <a:cs typeface="Times New Roman" panose="02020603050405020304" pitchFamily="18" charset="0"/>
              </a:rPr>
              <a:t>Assessment and Clinical Findings</a:t>
            </a:r>
          </a:p>
        </p:txBody>
      </p:sp>
      <p:sp>
        <p:nvSpPr>
          <p:cNvPr id="44" name="TextBox 43">
            <a:extLst>
              <a:ext uri="{FF2B5EF4-FFF2-40B4-BE49-F238E27FC236}">
                <a16:creationId xmlns:a16="http://schemas.microsoft.com/office/drawing/2014/main" id="{28C987BB-DFDD-DB10-F800-EE49FA209E00}"/>
              </a:ext>
            </a:extLst>
          </p:cNvPr>
          <p:cNvSpPr txBox="1"/>
          <p:nvPr/>
        </p:nvSpPr>
        <p:spPr>
          <a:xfrm>
            <a:off x="1810821" y="2100577"/>
            <a:ext cx="3990411" cy="369332"/>
          </a:xfrm>
          <a:prstGeom prst="rect">
            <a:avLst/>
          </a:prstGeom>
          <a:noFill/>
        </p:spPr>
        <p:txBody>
          <a:bodyPr wrap="square">
            <a:spAutoFit/>
          </a:bodyPr>
          <a:lstStyle/>
          <a:p>
            <a:pPr marR="0" lvl="0" indent="0" fontAlgn="base">
              <a:lnSpc>
                <a:spcPct val="100000"/>
              </a:lnSpc>
              <a:spcBef>
                <a:spcPts val="1800"/>
              </a:spcBef>
              <a:spcAft>
                <a:spcPct val="0"/>
              </a:spcAft>
              <a:buClrTx/>
              <a:buSzTx/>
              <a:tabLst/>
            </a:pPr>
            <a:r>
              <a:rPr lang="en-US" altLang="en-US" dirty="0">
                <a:solidFill>
                  <a:schemeClr val="bg1"/>
                </a:solidFill>
                <a:latin typeface="Poppins" panose="00000500000000000000" pitchFamily="2" charset="0"/>
                <a:cs typeface="Poppins" panose="00000500000000000000" pitchFamily="2" charset="0"/>
              </a:rPr>
              <a:t>Small And Medium Businesses</a:t>
            </a:r>
          </a:p>
        </p:txBody>
      </p:sp>
      <p:sp>
        <p:nvSpPr>
          <p:cNvPr id="50" name="TextBox 49">
            <a:extLst>
              <a:ext uri="{FF2B5EF4-FFF2-40B4-BE49-F238E27FC236}">
                <a16:creationId xmlns:a16="http://schemas.microsoft.com/office/drawing/2014/main" id="{601D2EAE-00E1-86A9-5E11-A0203E14BF5E}"/>
              </a:ext>
            </a:extLst>
          </p:cNvPr>
          <p:cNvSpPr txBox="1"/>
          <p:nvPr/>
        </p:nvSpPr>
        <p:spPr>
          <a:xfrm>
            <a:off x="228600" y="1600200"/>
            <a:ext cx="5010150" cy="4860433"/>
          </a:xfrm>
          <a:prstGeom prst="rect">
            <a:avLst/>
          </a:prstGeom>
          <a:noFill/>
        </p:spPr>
        <p:txBody>
          <a:bodyPr wrap="square">
            <a:spAutoFit/>
          </a:bodyPr>
          <a:lstStyle/>
          <a:p>
            <a:pPr marL="171450" indent="-171450" algn="just" fontAlgn="base">
              <a:lnSpc>
                <a:spcPct val="150000"/>
              </a:lnSpc>
              <a:spcBef>
                <a:spcPts val="1800"/>
              </a:spcBef>
              <a:spcAft>
                <a:spcPct val="0"/>
              </a:spcAft>
              <a:buFont typeface="Wingdings" panose="05000000000000000000" pitchFamily="2" charset="2"/>
              <a:buChar char="v"/>
            </a:pPr>
            <a:r>
              <a:rPr lang="en-US" sz="1200" b="1" dirty="0">
                <a:solidFill>
                  <a:schemeClr val="accent1"/>
                </a:solidFill>
                <a:latin typeface="Times New Roman" panose="02020603050405020304" pitchFamily="18" charset="0"/>
                <a:cs typeface="Times New Roman" panose="02020603050405020304" pitchFamily="18" charset="0"/>
              </a:rPr>
              <a:t>Medical Summary: </a:t>
            </a:r>
            <a:r>
              <a:rPr lang="en-US" sz="1200" b="1" dirty="0">
                <a:latin typeface="Times New Roman" panose="02020603050405020304" pitchFamily="18" charset="0"/>
                <a:cs typeface="Times New Roman" panose="02020603050405020304" pitchFamily="18" charset="0"/>
              </a:rPr>
              <a:t>Difficulties with mobility and a BMI of 32 combining with a pain score of 8 out of 10, adds obesity-related joint stress which indicates an advanced stage of osteoarthritis.</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solidFill>
                  <a:schemeClr val="accent1"/>
                </a:solidFill>
                <a:latin typeface="Times New Roman" panose="02020603050405020304" pitchFamily="18" charset="0"/>
                <a:cs typeface="Times New Roman" panose="02020603050405020304" pitchFamily="18" charset="0"/>
              </a:rPr>
              <a:t>Assessment of Function: </a:t>
            </a:r>
            <a:r>
              <a:rPr lang="en-US" sz="1200" b="1" dirty="0">
                <a:latin typeface="Times New Roman" panose="02020603050405020304" pitchFamily="18" charset="0"/>
                <a:cs typeface="Times New Roman" panose="02020603050405020304" pitchFamily="18" charset="0"/>
              </a:rPr>
              <a:t>Reduced concentration and the use of a walking stick have impacted this ability to perform daily activities, most notably walking and climbing stairs.</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solidFill>
                  <a:schemeClr val="accent1"/>
                </a:solidFill>
                <a:latin typeface="Times New Roman" panose="02020603050405020304" pitchFamily="18" charset="0"/>
                <a:cs typeface="Times New Roman" panose="02020603050405020304" pitchFamily="18" charset="0"/>
              </a:rPr>
              <a:t>Examination: </a:t>
            </a:r>
            <a:r>
              <a:rPr lang="en-US" sz="1200" b="1" dirty="0">
                <a:latin typeface="Times New Roman" panose="02020603050405020304" pitchFamily="18" charset="0"/>
                <a:cs typeface="Times New Roman" panose="02020603050405020304" pitchFamily="18" charset="0"/>
              </a:rPr>
              <a:t>There is swelling of the joint which suggests the development of inflammation as a result of ongoing structural and inflammatory changes within the joint.</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solidFill>
                  <a:schemeClr val="accent1"/>
                </a:solidFill>
                <a:latin typeface="Times New Roman" panose="02020603050405020304" pitchFamily="18" charset="0"/>
                <a:cs typeface="Times New Roman" panose="02020603050405020304" pitchFamily="18" charset="0"/>
              </a:rPr>
              <a:t>Assessment: </a:t>
            </a:r>
            <a:r>
              <a:rPr lang="en-US" sz="1200" b="1" dirty="0">
                <a:latin typeface="Times New Roman" panose="02020603050405020304" pitchFamily="18" charset="0"/>
                <a:cs typeface="Times New Roman" panose="02020603050405020304" pitchFamily="18" charset="0"/>
              </a:rPr>
              <a:t>Pain and the analysis of functionality may be ,performed in the clinical setting to further assist the osteoarthritis diagnosis. Relevant imaging may include X-ray, MRI, and a physical assessment to confirm a clinical diagnosis.</a:t>
            </a:r>
          </a:p>
          <a:p>
            <a:pPr marL="171450" indent="-171450" algn="just" fontAlgn="base">
              <a:lnSpc>
                <a:spcPct val="150000"/>
              </a:lnSpc>
              <a:spcBef>
                <a:spcPts val="1800"/>
              </a:spcBef>
              <a:spcAft>
                <a:spcPct val="0"/>
              </a:spcAft>
              <a:buFont typeface="Wingdings" panose="05000000000000000000" pitchFamily="2" charset="2"/>
              <a:buChar char="v"/>
            </a:pPr>
            <a:endParaRPr lang="en-US" sz="1200" b="1" dirty="0">
              <a:latin typeface="Times New Roman" panose="02020603050405020304" pitchFamily="18" charset="0"/>
              <a:cs typeface="Times New Roman" panose="02020603050405020304" pitchFamily="18" charset="0"/>
            </a:endParaRPr>
          </a:p>
        </p:txBody>
      </p:sp>
      <p:sp>
        <p:nvSpPr>
          <p:cNvPr id="36" name="Rectangle 35">
            <a:extLst>
              <a:ext uri="{FF2B5EF4-FFF2-40B4-BE49-F238E27FC236}">
                <a16:creationId xmlns:a16="http://schemas.microsoft.com/office/drawing/2014/main" id="{ECFF046F-7DBC-4D4F-BD64-627AF45456DA}"/>
              </a:ext>
            </a:extLst>
          </p:cNvPr>
          <p:cNvSpPr/>
          <p:nvPr/>
        </p:nvSpPr>
        <p:spPr>
          <a:xfrm>
            <a:off x="5380808" y="1533764"/>
            <a:ext cx="405629" cy="5048250"/>
          </a:xfrm>
          <a:prstGeom prst="rect">
            <a:avLst/>
          </a:prstGeom>
          <a:solidFill>
            <a:schemeClr val="tx2"/>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graphicFrame>
        <p:nvGraphicFramePr>
          <p:cNvPr id="3" name="Table 2">
            <a:extLst>
              <a:ext uri="{FF2B5EF4-FFF2-40B4-BE49-F238E27FC236}">
                <a16:creationId xmlns:a16="http://schemas.microsoft.com/office/drawing/2014/main" id="{B2D429C6-A7C7-418F-8042-E497B47DD444}"/>
              </a:ext>
            </a:extLst>
          </p:cNvPr>
          <p:cNvGraphicFramePr>
            <a:graphicFrameLocks noGrp="1"/>
          </p:cNvGraphicFramePr>
          <p:nvPr>
            <p:extLst>
              <p:ext uri="{D42A27DB-BD31-4B8C-83A1-F6EECF244321}">
                <p14:modId xmlns:p14="http://schemas.microsoft.com/office/powerpoint/2010/main" val="2674854483"/>
              </p:ext>
            </p:extLst>
          </p:nvPr>
        </p:nvGraphicFramePr>
        <p:xfrm>
          <a:off x="6096000" y="2469908"/>
          <a:ext cx="5257800" cy="2673594"/>
        </p:xfrm>
        <a:graphic>
          <a:graphicData uri="http://schemas.openxmlformats.org/drawingml/2006/table">
            <a:tbl>
              <a:tblPr firstRow="1" firstCol="1" bandRow="1">
                <a:tableStyleId>{B301B821-A1FF-4177-AEE7-76D212191A09}</a:tableStyleId>
              </a:tblPr>
              <a:tblGrid>
                <a:gridCol w="2136770">
                  <a:extLst>
                    <a:ext uri="{9D8B030D-6E8A-4147-A177-3AD203B41FA5}">
                      <a16:colId xmlns:a16="http://schemas.microsoft.com/office/drawing/2014/main" val="762226299"/>
                    </a:ext>
                  </a:extLst>
                </a:gridCol>
                <a:gridCol w="3121030">
                  <a:extLst>
                    <a:ext uri="{9D8B030D-6E8A-4147-A177-3AD203B41FA5}">
                      <a16:colId xmlns:a16="http://schemas.microsoft.com/office/drawing/2014/main" val="2078559892"/>
                    </a:ext>
                  </a:extLst>
                </a:gridCol>
              </a:tblGrid>
              <a:tr h="381942">
                <a:tc>
                  <a:txBody>
                    <a:bodyPr/>
                    <a:lstStyle/>
                    <a:p>
                      <a:pPr marL="0" marR="0" algn="ctr">
                        <a:lnSpc>
                          <a:spcPct val="150000"/>
                        </a:lnSpc>
                        <a:spcBef>
                          <a:spcPts val="0"/>
                        </a:spcBef>
                        <a:spcAft>
                          <a:spcPts val="0"/>
                        </a:spcAft>
                      </a:pPr>
                      <a:r>
                        <a:rPr lang="en-US" sz="1000">
                          <a:effectLst/>
                        </a:rPr>
                        <a:t>Assessment</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Findings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20273201"/>
                  </a:ext>
                </a:extLst>
              </a:tr>
              <a:tr h="381942">
                <a:tc>
                  <a:txBody>
                    <a:bodyPr/>
                    <a:lstStyle/>
                    <a:p>
                      <a:pPr marL="0" marR="0" algn="ctr">
                        <a:lnSpc>
                          <a:spcPct val="150000"/>
                        </a:lnSpc>
                        <a:spcBef>
                          <a:spcPts val="0"/>
                        </a:spcBef>
                        <a:spcAft>
                          <a:spcPts val="0"/>
                        </a:spcAft>
                      </a:pPr>
                      <a:r>
                        <a:rPr lang="en-US" sz="1000">
                          <a:effectLst/>
                        </a:rPr>
                        <a:t>Pain Score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8/10</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5968329"/>
                  </a:ext>
                </a:extLst>
              </a:tr>
              <a:tr h="381942">
                <a:tc>
                  <a:txBody>
                    <a:bodyPr/>
                    <a:lstStyle/>
                    <a:p>
                      <a:pPr marL="0" marR="0" algn="ctr">
                        <a:lnSpc>
                          <a:spcPct val="150000"/>
                        </a:lnSpc>
                        <a:spcBef>
                          <a:spcPts val="0"/>
                        </a:spcBef>
                        <a:spcAft>
                          <a:spcPts val="0"/>
                        </a:spcAft>
                      </a:pPr>
                      <a:r>
                        <a:rPr lang="en-US" sz="1000" dirty="0">
                          <a:effectLst/>
                        </a:rPr>
                        <a:t>BMI</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32</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631461"/>
                  </a:ext>
                </a:extLst>
              </a:tr>
              <a:tr h="381942">
                <a:tc>
                  <a:txBody>
                    <a:bodyPr/>
                    <a:lstStyle/>
                    <a:p>
                      <a:pPr marL="0" marR="0" algn="ctr">
                        <a:lnSpc>
                          <a:spcPct val="150000"/>
                        </a:lnSpc>
                        <a:spcBef>
                          <a:spcPts val="0"/>
                        </a:spcBef>
                        <a:spcAft>
                          <a:spcPts val="0"/>
                        </a:spcAft>
                      </a:pPr>
                      <a:r>
                        <a:rPr lang="en-US" sz="1000">
                          <a:effectLst/>
                        </a:rPr>
                        <a:t>Mobility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Reduced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46473154"/>
                  </a:ext>
                </a:extLst>
              </a:tr>
              <a:tr h="381942">
                <a:tc>
                  <a:txBody>
                    <a:bodyPr/>
                    <a:lstStyle/>
                    <a:p>
                      <a:pPr marL="0" marR="0" algn="ctr">
                        <a:lnSpc>
                          <a:spcPct val="150000"/>
                        </a:lnSpc>
                        <a:spcBef>
                          <a:spcPts val="0"/>
                        </a:spcBef>
                        <a:spcAft>
                          <a:spcPts val="0"/>
                        </a:spcAft>
                      </a:pPr>
                      <a:r>
                        <a:rPr lang="en-US" sz="1000">
                          <a:effectLst/>
                        </a:rPr>
                        <a:t>Walking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Uses walking stick</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1303311"/>
                  </a:ext>
                </a:extLst>
              </a:tr>
              <a:tr h="381942">
                <a:tc>
                  <a:txBody>
                    <a:bodyPr/>
                    <a:lstStyle/>
                    <a:p>
                      <a:pPr marL="0" marR="0" algn="ctr">
                        <a:lnSpc>
                          <a:spcPct val="150000"/>
                        </a:lnSpc>
                        <a:spcBef>
                          <a:spcPts val="0"/>
                        </a:spcBef>
                        <a:spcAft>
                          <a:spcPts val="0"/>
                        </a:spcAft>
                      </a:pPr>
                      <a:r>
                        <a:rPr lang="en-US" sz="1000">
                          <a:effectLst/>
                        </a:rPr>
                        <a:t>Joint ROM</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Limited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35933350"/>
                  </a:ext>
                </a:extLst>
              </a:tr>
              <a:tr h="381942">
                <a:tc>
                  <a:txBody>
                    <a:bodyPr/>
                    <a:lstStyle/>
                    <a:p>
                      <a:pPr marL="0" marR="0" algn="ctr">
                        <a:lnSpc>
                          <a:spcPct val="150000"/>
                        </a:lnSpc>
                        <a:spcBef>
                          <a:spcPts val="0"/>
                        </a:spcBef>
                        <a:spcAft>
                          <a:spcPts val="0"/>
                        </a:spcAft>
                      </a:pPr>
                      <a:r>
                        <a:rPr lang="en-US" sz="1000">
                          <a:effectLst/>
                        </a:rPr>
                        <a:t>Swelling</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dirty="0">
                          <a:effectLst/>
                        </a:rPr>
                        <a:t>Present</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87898569"/>
                  </a:ext>
                </a:extLst>
              </a:tr>
            </a:tbl>
          </a:graphicData>
        </a:graphic>
      </p:graphicFrame>
    </p:spTree>
    <p:extLst>
      <p:ext uri="{BB962C8B-B14F-4D97-AF65-F5344CB8AC3E}">
        <p14:creationId xmlns:p14="http://schemas.microsoft.com/office/powerpoint/2010/main" val="339420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2740390" y="390525"/>
            <a:ext cx="6876990" cy="461665"/>
          </a:xfrm>
          <a:prstGeom prst="rect">
            <a:avLst/>
          </a:prstGeom>
          <a:noFill/>
        </p:spPr>
        <p:txBody>
          <a:bodyPr wrap="square" rtlCol="0">
            <a:spAutoFit/>
          </a:bodyPr>
          <a:lstStyle/>
          <a:p>
            <a:pPr algn="ctr"/>
            <a:r>
              <a:rPr lang="en-US" sz="2400" b="1" dirty="0">
                <a:solidFill>
                  <a:schemeClr val="tx2"/>
                </a:solidFill>
                <a:latin typeface="Times New Roman" panose="02020603050405020304" pitchFamily="18" charset="0"/>
                <a:cs typeface="Times New Roman" panose="02020603050405020304" pitchFamily="18" charset="0"/>
              </a:rPr>
              <a:t>Evidence-Based Care Plan</a:t>
            </a:r>
            <a:endParaRPr lang="en-IN" sz="2400" b="1" dirty="0">
              <a:solidFill>
                <a:schemeClr val="tx2"/>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4087A19-22C8-5808-F546-D706ECD68FA0}"/>
              </a:ext>
            </a:extLst>
          </p:cNvPr>
          <p:cNvSpPr txBox="1"/>
          <p:nvPr/>
        </p:nvSpPr>
        <p:spPr>
          <a:xfrm>
            <a:off x="600076" y="1489523"/>
            <a:ext cx="4667250" cy="5045099"/>
          </a:xfrm>
          <a:prstGeom prst="rect">
            <a:avLst/>
          </a:prstGeom>
          <a:noFill/>
        </p:spPr>
        <p:txBody>
          <a:bodyPr wrap="square" rtlCol="0">
            <a:spAutoFit/>
          </a:bodyPr>
          <a:lstStyle/>
          <a:p>
            <a:pPr marL="171450" indent="-1714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Pain Management - Symptom Control:</a:t>
            </a:r>
          </a:p>
          <a:p>
            <a:pPr marL="171450" indent="-171450" algn="just">
              <a:lnSpc>
                <a:spcPct val="150000"/>
              </a:lnSpc>
              <a:buFont typeface="Wingdings" panose="05000000000000000000" pitchFamily="2" charset="2"/>
              <a:buChar char="Ø"/>
            </a:pPr>
            <a:r>
              <a:rPr lang="en-US" sz="1200" b="1" dirty="0">
                <a:latin typeface="Times New Roman" panose="02020603050405020304" pitchFamily="18" charset="0"/>
                <a:cs typeface="Times New Roman" panose="02020603050405020304" pitchFamily="18" charset="0"/>
              </a:rPr>
              <a:t> The use of analgesics helps to relieve pain and improve the function of patients with osteoarthritis and ultimately improves the quality of life (Yu et al., 2022).</a:t>
            </a:r>
          </a:p>
          <a:p>
            <a:pPr marL="171450" indent="-171450" algn="just">
              <a:lnSpc>
                <a:spcPct val="150000"/>
              </a:lnSpc>
              <a:buFont typeface="Wingdings" panose="05000000000000000000" pitchFamily="2" charset="2"/>
              <a:buChar char="Ø"/>
            </a:pPr>
            <a:endParaRPr lang="en-US" sz="1200" b="1" dirty="0">
              <a:solidFill>
                <a:srgbClr val="0070C0"/>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Weight Management - Dietitian Support:</a:t>
            </a:r>
          </a:p>
          <a:p>
            <a:pPr marL="171450" indent="-171450" algn="just">
              <a:lnSpc>
                <a:spcPct val="150000"/>
              </a:lnSpc>
              <a:buFont typeface="Wingdings" panose="05000000000000000000" pitchFamily="2" charset="2"/>
              <a:buChar char="Ø"/>
            </a:pPr>
            <a:r>
              <a:rPr lang="en-US" sz="1200" b="1" dirty="0">
                <a:latin typeface="Times New Roman" panose="02020603050405020304" pitchFamily="18" charset="0"/>
                <a:cs typeface="Times New Roman" panose="02020603050405020304" pitchFamily="18" charset="0"/>
              </a:rPr>
              <a:t> Referring patients to the dietitian to facilitate weight loss and decrease the load on the joints is in line with the NICE recommendation.</a:t>
            </a:r>
          </a:p>
          <a:p>
            <a:pPr marL="171450" indent="-171450" algn="just">
              <a:lnSpc>
                <a:spcPct val="150000"/>
              </a:lnSpc>
              <a:buFont typeface="Wingdings" panose="05000000000000000000" pitchFamily="2" charset="2"/>
              <a:buChar char="Ø"/>
            </a:pPr>
            <a:endParaRPr lang="en-US" sz="1200" b="1" dirty="0">
              <a:solidFill>
                <a:srgbClr val="0070C0"/>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Mobility and Strength - Physiotherapy: </a:t>
            </a:r>
          </a:p>
          <a:p>
            <a:pPr marL="171450" indent="-171450" algn="just">
              <a:lnSpc>
                <a:spcPct val="150000"/>
              </a:lnSpc>
              <a:buFont typeface="Wingdings" panose="05000000000000000000" pitchFamily="2" charset="2"/>
              <a:buChar char="Ø"/>
            </a:pPr>
            <a:r>
              <a:rPr lang="en-US" sz="1200" b="1" dirty="0">
                <a:latin typeface="Times New Roman" panose="02020603050405020304" pitchFamily="18" charset="0"/>
                <a:cs typeface="Times New Roman" panose="02020603050405020304" pitchFamily="18" charset="0"/>
              </a:rPr>
              <a:t>An exercise program improves mobility and strength and helps to improve a person's function.</a:t>
            </a:r>
          </a:p>
          <a:p>
            <a:pPr marL="171450" indent="-171450" algn="just">
              <a:lnSpc>
                <a:spcPct val="150000"/>
              </a:lnSpc>
              <a:buFont typeface="Wingdings" panose="05000000000000000000" pitchFamily="2" charset="2"/>
              <a:buChar char="Ø"/>
            </a:pPr>
            <a:endParaRPr lang="en-US" sz="1200" b="1" dirty="0">
              <a:solidFill>
                <a:srgbClr val="0070C0"/>
              </a:solidFill>
              <a:latin typeface="Times New Roman" panose="02020603050405020304" pitchFamily="18" charset="0"/>
              <a:cs typeface="Times New Roman" panose="02020603050405020304" pitchFamily="18" charset="0"/>
            </a:endParaRPr>
          </a:p>
          <a:p>
            <a:pPr marL="171450" indent="-171450" algn="just">
              <a:lnSpc>
                <a:spcPct val="150000"/>
              </a:lnSpc>
              <a:buFont typeface="Wingdings" panose="05000000000000000000" pitchFamily="2" charset="2"/>
              <a:buChar char="Ø"/>
            </a:pPr>
            <a:r>
              <a:rPr lang="en-US" sz="1200" b="1" dirty="0">
                <a:solidFill>
                  <a:schemeClr val="accent1"/>
                </a:solidFill>
                <a:latin typeface="Times New Roman" panose="02020603050405020304" pitchFamily="18" charset="0"/>
                <a:cs typeface="Times New Roman" panose="02020603050405020304" pitchFamily="18" charset="0"/>
              </a:rPr>
              <a:t>Education- Self-Management:</a:t>
            </a:r>
          </a:p>
          <a:p>
            <a:pPr marL="171450" indent="-171450" algn="just">
              <a:lnSpc>
                <a:spcPct val="150000"/>
              </a:lnSpc>
              <a:buFont typeface="Wingdings" panose="05000000000000000000" pitchFamily="2" charset="2"/>
              <a:buChar char="Ø"/>
            </a:pPr>
            <a:r>
              <a:rPr lang="en-US" sz="1200" b="1" dirty="0">
                <a:latin typeface="Times New Roman" panose="02020603050405020304" pitchFamily="18" charset="0"/>
                <a:cs typeface="Times New Roman" panose="02020603050405020304" pitchFamily="18" charset="0"/>
              </a:rPr>
              <a:t> Educating patients on the importance of self-management helps to improve outcomes and adherence to self-care in the long term (</a:t>
            </a:r>
            <a:r>
              <a:rPr lang="en-US" sz="1200" b="1" dirty="0" err="1">
                <a:latin typeface="Times New Roman" panose="02020603050405020304" pitchFamily="18" charset="0"/>
                <a:cs typeface="Times New Roman" panose="02020603050405020304" pitchFamily="18" charset="0"/>
              </a:rPr>
              <a:t>Cravo</a:t>
            </a:r>
            <a:r>
              <a:rPr lang="en-US" sz="1200" b="1" dirty="0">
                <a:latin typeface="Times New Roman" panose="02020603050405020304" pitchFamily="18" charset="0"/>
                <a:cs typeface="Times New Roman" panose="02020603050405020304" pitchFamily="18" charset="0"/>
              </a:rPr>
              <a:t> et al., 2022).</a:t>
            </a:r>
            <a:endParaRPr lang="en-IN" sz="1200" b="1" dirty="0">
              <a:latin typeface="Times New Roman" panose="02020603050405020304" pitchFamily="18" charset="0"/>
              <a:cs typeface="Times New Roman" panose="02020603050405020304" pitchFamily="18" charset="0"/>
            </a:endParaRPr>
          </a:p>
        </p:txBody>
      </p:sp>
      <p:sp>
        <p:nvSpPr>
          <p:cNvPr id="19" name="Freeform 8">
            <a:extLst>
              <a:ext uri="{FF2B5EF4-FFF2-40B4-BE49-F238E27FC236}">
                <a16:creationId xmlns:a16="http://schemas.microsoft.com/office/drawing/2014/main" id="{5E92CEE5-A772-4717-9105-9DC6672E7C07}"/>
              </a:ext>
            </a:extLst>
          </p:cNvPr>
          <p:cNvSpPr>
            <a:spLocks/>
          </p:cNvSpPr>
          <p:nvPr/>
        </p:nvSpPr>
        <p:spPr bwMode="auto">
          <a:xfrm>
            <a:off x="-877561" y="5160826"/>
            <a:ext cx="1571859" cy="1657350"/>
          </a:xfrm>
          <a:custGeom>
            <a:avLst/>
            <a:gdLst>
              <a:gd name="T0" fmla="*/ 156 w 312"/>
              <a:gd name="T1" fmla="*/ 0 h 312"/>
              <a:gd name="T2" fmla="*/ 312 w 312"/>
              <a:gd name="T3" fmla="*/ 156 h 312"/>
              <a:gd name="T4" fmla="*/ 312 w 312"/>
              <a:gd name="T5" fmla="*/ 312 h 312"/>
              <a:gd name="T6" fmla="*/ 156 w 312"/>
              <a:gd name="T7" fmla="*/ 312 h 312"/>
              <a:gd name="T8" fmla="*/ 0 w 312"/>
              <a:gd name="T9" fmla="*/ 156 h 312"/>
              <a:gd name="T10" fmla="*/ 156 w 312"/>
              <a:gd name="T11" fmla="*/ 0 h 312"/>
            </a:gdLst>
            <a:ahLst/>
            <a:cxnLst>
              <a:cxn ang="0">
                <a:pos x="T0" y="T1"/>
              </a:cxn>
              <a:cxn ang="0">
                <a:pos x="T2" y="T3"/>
              </a:cxn>
              <a:cxn ang="0">
                <a:pos x="T4" y="T5"/>
              </a:cxn>
              <a:cxn ang="0">
                <a:pos x="T6" y="T7"/>
              </a:cxn>
              <a:cxn ang="0">
                <a:pos x="T8" y="T9"/>
              </a:cxn>
              <a:cxn ang="0">
                <a:pos x="T10" y="T11"/>
              </a:cxn>
            </a:cxnLst>
            <a:rect l="0" t="0" r="r" b="b"/>
            <a:pathLst>
              <a:path w="312" h="312">
                <a:moveTo>
                  <a:pt x="156" y="0"/>
                </a:moveTo>
                <a:cubicBezTo>
                  <a:pt x="242" y="0"/>
                  <a:pt x="312" y="70"/>
                  <a:pt x="312" y="156"/>
                </a:cubicBezTo>
                <a:cubicBezTo>
                  <a:pt x="312" y="208"/>
                  <a:pt x="312" y="260"/>
                  <a:pt x="312" y="312"/>
                </a:cubicBezTo>
                <a:cubicBezTo>
                  <a:pt x="260" y="312"/>
                  <a:pt x="208" y="312"/>
                  <a:pt x="156" y="312"/>
                </a:cubicBezTo>
                <a:cubicBezTo>
                  <a:pt x="70" y="312"/>
                  <a:pt x="0" y="242"/>
                  <a:pt x="0" y="156"/>
                </a:cubicBezTo>
                <a:cubicBezTo>
                  <a:pt x="0" y="70"/>
                  <a:pt x="70" y="0"/>
                  <a:pt x="156" y="0"/>
                </a:cubicBezTo>
                <a:close/>
              </a:path>
            </a:pathLst>
          </a:custGeom>
          <a:solidFill>
            <a:schemeClr val="tx2"/>
          </a:solidFill>
          <a:ln w="14288"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aphicFrame>
        <p:nvGraphicFramePr>
          <p:cNvPr id="3" name="Table 2">
            <a:extLst>
              <a:ext uri="{FF2B5EF4-FFF2-40B4-BE49-F238E27FC236}">
                <a16:creationId xmlns:a16="http://schemas.microsoft.com/office/drawing/2014/main" id="{B769D860-8525-4D4D-8998-0753B690139C}"/>
              </a:ext>
            </a:extLst>
          </p:cNvPr>
          <p:cNvGraphicFramePr>
            <a:graphicFrameLocks noGrp="1"/>
          </p:cNvGraphicFramePr>
          <p:nvPr>
            <p:extLst>
              <p:ext uri="{D42A27DB-BD31-4B8C-83A1-F6EECF244321}">
                <p14:modId xmlns:p14="http://schemas.microsoft.com/office/powerpoint/2010/main" val="866206878"/>
              </p:ext>
            </p:extLst>
          </p:nvPr>
        </p:nvGraphicFramePr>
        <p:xfrm>
          <a:off x="5657850" y="2266950"/>
          <a:ext cx="6210299" cy="3399937"/>
        </p:xfrm>
        <a:graphic>
          <a:graphicData uri="http://schemas.openxmlformats.org/drawingml/2006/table">
            <a:tbl>
              <a:tblPr firstRow="1" firstCol="1" bandRow="1">
                <a:tableStyleId>{B301B821-A1FF-4177-AEE7-76D212191A09}</a:tableStyleId>
              </a:tblPr>
              <a:tblGrid>
                <a:gridCol w="1627637">
                  <a:extLst>
                    <a:ext uri="{9D8B030D-6E8A-4147-A177-3AD203B41FA5}">
                      <a16:colId xmlns:a16="http://schemas.microsoft.com/office/drawing/2014/main" val="258584833"/>
                    </a:ext>
                  </a:extLst>
                </a:gridCol>
                <a:gridCol w="2503080">
                  <a:extLst>
                    <a:ext uri="{9D8B030D-6E8A-4147-A177-3AD203B41FA5}">
                      <a16:colId xmlns:a16="http://schemas.microsoft.com/office/drawing/2014/main" val="4188649126"/>
                    </a:ext>
                  </a:extLst>
                </a:gridCol>
                <a:gridCol w="2079582">
                  <a:extLst>
                    <a:ext uri="{9D8B030D-6E8A-4147-A177-3AD203B41FA5}">
                      <a16:colId xmlns:a16="http://schemas.microsoft.com/office/drawing/2014/main" val="2654781392"/>
                    </a:ext>
                  </a:extLst>
                </a:gridCol>
              </a:tblGrid>
              <a:tr h="485775">
                <a:tc>
                  <a:txBody>
                    <a:bodyPr/>
                    <a:lstStyle/>
                    <a:p>
                      <a:pPr marL="0" marR="0" algn="ctr">
                        <a:lnSpc>
                          <a:spcPct val="150000"/>
                        </a:lnSpc>
                        <a:spcBef>
                          <a:spcPts val="0"/>
                        </a:spcBef>
                        <a:spcAft>
                          <a:spcPts val="0"/>
                        </a:spcAft>
                      </a:pPr>
                      <a:r>
                        <a:rPr lang="en-US" sz="1000" dirty="0">
                          <a:effectLst/>
                        </a:rPr>
                        <a:t>Problem</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Intervention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Expected Outcome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6681052"/>
                  </a:ext>
                </a:extLst>
              </a:tr>
              <a:tr h="552206">
                <a:tc>
                  <a:txBody>
                    <a:bodyPr/>
                    <a:lstStyle/>
                    <a:p>
                      <a:pPr marL="0" marR="0" algn="ctr">
                        <a:lnSpc>
                          <a:spcPct val="150000"/>
                        </a:lnSpc>
                        <a:spcBef>
                          <a:spcPts val="0"/>
                        </a:spcBef>
                        <a:spcAft>
                          <a:spcPts val="0"/>
                        </a:spcAft>
                      </a:pPr>
                      <a:r>
                        <a:rPr lang="en-US" sz="1000" dirty="0">
                          <a:effectLst/>
                        </a:rPr>
                        <a:t>Pain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Analgesics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Pain reduced</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6357439"/>
                  </a:ext>
                </a:extLst>
              </a:tr>
              <a:tr h="705338">
                <a:tc>
                  <a:txBody>
                    <a:bodyPr/>
                    <a:lstStyle/>
                    <a:p>
                      <a:pPr marL="0" marR="0" algn="ctr">
                        <a:lnSpc>
                          <a:spcPct val="150000"/>
                        </a:lnSpc>
                        <a:spcBef>
                          <a:spcPts val="0"/>
                        </a:spcBef>
                        <a:spcAft>
                          <a:spcPts val="0"/>
                        </a:spcAft>
                      </a:pPr>
                      <a:r>
                        <a:rPr lang="en-US" sz="1000" dirty="0">
                          <a:effectLst/>
                        </a:rPr>
                        <a:t>Obesity</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Dietitian referral</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Weight loss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58645990"/>
                  </a:ext>
                </a:extLst>
              </a:tr>
              <a:tr h="552206">
                <a:tc>
                  <a:txBody>
                    <a:bodyPr/>
                    <a:lstStyle/>
                    <a:p>
                      <a:pPr marL="0" marR="0" algn="ctr">
                        <a:lnSpc>
                          <a:spcPct val="150000"/>
                        </a:lnSpc>
                        <a:spcBef>
                          <a:spcPts val="0"/>
                        </a:spcBef>
                        <a:spcAft>
                          <a:spcPts val="0"/>
                        </a:spcAft>
                      </a:pPr>
                      <a:r>
                        <a:rPr lang="en-US" sz="1000">
                          <a:effectLst/>
                        </a:rPr>
                        <a:t>Reduced mobility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Physiotherapy</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Improved function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2828644"/>
                  </a:ext>
                </a:extLst>
              </a:tr>
              <a:tr h="552206">
                <a:tc>
                  <a:txBody>
                    <a:bodyPr/>
                    <a:lstStyle/>
                    <a:p>
                      <a:pPr marL="0" marR="0" algn="ctr">
                        <a:lnSpc>
                          <a:spcPct val="150000"/>
                        </a:lnSpc>
                        <a:spcBef>
                          <a:spcPts val="0"/>
                        </a:spcBef>
                        <a:spcAft>
                          <a:spcPts val="0"/>
                        </a:spcAft>
                      </a:pPr>
                      <a:r>
                        <a:rPr lang="en-US" sz="1000">
                          <a:effectLst/>
                        </a:rPr>
                        <a:t>Muscle weakness</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Exercise programme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Increased strength</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1845106"/>
                  </a:ext>
                </a:extLst>
              </a:tr>
              <a:tr h="552206">
                <a:tc>
                  <a:txBody>
                    <a:bodyPr/>
                    <a:lstStyle/>
                    <a:p>
                      <a:pPr marL="0" marR="0" algn="ctr">
                        <a:lnSpc>
                          <a:spcPct val="150000"/>
                        </a:lnSpc>
                        <a:spcBef>
                          <a:spcPts val="0"/>
                        </a:spcBef>
                        <a:spcAft>
                          <a:spcPts val="0"/>
                        </a:spcAft>
                      </a:pPr>
                      <a:r>
                        <a:rPr lang="en-US" sz="1000">
                          <a:effectLst/>
                        </a:rPr>
                        <a:t>Education</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a:effectLst/>
                        </a:rPr>
                        <a:t>Self-management advice</a:t>
                      </a:r>
                      <a:endParaRPr lang="en-US"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000" dirty="0">
                          <a:effectLst/>
                        </a:rPr>
                        <a:t>Better adherence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88034347"/>
                  </a:ext>
                </a:extLst>
              </a:tr>
            </a:tbl>
          </a:graphicData>
        </a:graphic>
      </p:graphicFrame>
      <p:sp>
        <p:nvSpPr>
          <p:cNvPr id="10" name="Freeform 8">
            <a:extLst>
              <a:ext uri="{FF2B5EF4-FFF2-40B4-BE49-F238E27FC236}">
                <a16:creationId xmlns:a16="http://schemas.microsoft.com/office/drawing/2014/main" id="{31BC8763-8100-42D2-8A59-DFA289093B27}"/>
              </a:ext>
            </a:extLst>
          </p:cNvPr>
          <p:cNvSpPr>
            <a:spLocks/>
          </p:cNvSpPr>
          <p:nvPr/>
        </p:nvSpPr>
        <p:spPr bwMode="auto">
          <a:xfrm>
            <a:off x="10620141" y="-462614"/>
            <a:ext cx="1571859" cy="1657350"/>
          </a:xfrm>
          <a:custGeom>
            <a:avLst/>
            <a:gdLst>
              <a:gd name="T0" fmla="*/ 156 w 312"/>
              <a:gd name="T1" fmla="*/ 0 h 312"/>
              <a:gd name="T2" fmla="*/ 312 w 312"/>
              <a:gd name="T3" fmla="*/ 156 h 312"/>
              <a:gd name="T4" fmla="*/ 312 w 312"/>
              <a:gd name="T5" fmla="*/ 312 h 312"/>
              <a:gd name="T6" fmla="*/ 156 w 312"/>
              <a:gd name="T7" fmla="*/ 312 h 312"/>
              <a:gd name="T8" fmla="*/ 0 w 312"/>
              <a:gd name="T9" fmla="*/ 156 h 312"/>
              <a:gd name="T10" fmla="*/ 156 w 312"/>
              <a:gd name="T11" fmla="*/ 0 h 312"/>
            </a:gdLst>
            <a:ahLst/>
            <a:cxnLst>
              <a:cxn ang="0">
                <a:pos x="T0" y="T1"/>
              </a:cxn>
              <a:cxn ang="0">
                <a:pos x="T2" y="T3"/>
              </a:cxn>
              <a:cxn ang="0">
                <a:pos x="T4" y="T5"/>
              </a:cxn>
              <a:cxn ang="0">
                <a:pos x="T6" y="T7"/>
              </a:cxn>
              <a:cxn ang="0">
                <a:pos x="T8" y="T9"/>
              </a:cxn>
              <a:cxn ang="0">
                <a:pos x="T10" y="T11"/>
              </a:cxn>
            </a:cxnLst>
            <a:rect l="0" t="0" r="r" b="b"/>
            <a:pathLst>
              <a:path w="312" h="312">
                <a:moveTo>
                  <a:pt x="156" y="0"/>
                </a:moveTo>
                <a:cubicBezTo>
                  <a:pt x="242" y="0"/>
                  <a:pt x="312" y="70"/>
                  <a:pt x="312" y="156"/>
                </a:cubicBezTo>
                <a:cubicBezTo>
                  <a:pt x="312" y="208"/>
                  <a:pt x="312" y="260"/>
                  <a:pt x="312" y="312"/>
                </a:cubicBezTo>
                <a:cubicBezTo>
                  <a:pt x="260" y="312"/>
                  <a:pt x="208" y="312"/>
                  <a:pt x="156" y="312"/>
                </a:cubicBezTo>
                <a:cubicBezTo>
                  <a:pt x="70" y="312"/>
                  <a:pt x="0" y="242"/>
                  <a:pt x="0" y="156"/>
                </a:cubicBezTo>
                <a:cubicBezTo>
                  <a:pt x="0" y="70"/>
                  <a:pt x="70" y="0"/>
                  <a:pt x="156" y="0"/>
                </a:cubicBezTo>
                <a:close/>
              </a:path>
            </a:pathLst>
          </a:custGeom>
          <a:solidFill>
            <a:schemeClr val="accent1"/>
          </a:solidFill>
          <a:ln w="14288"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00611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1400175" y="303671"/>
            <a:ext cx="9163050" cy="523220"/>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Monitoring, Communication, and Ethical Care </a:t>
            </a:r>
          </a:p>
        </p:txBody>
      </p:sp>
      <p:grpSp>
        <p:nvGrpSpPr>
          <p:cNvPr id="25" name="Group 24">
            <a:extLst>
              <a:ext uri="{FF2B5EF4-FFF2-40B4-BE49-F238E27FC236}">
                <a16:creationId xmlns:a16="http://schemas.microsoft.com/office/drawing/2014/main" id="{913EC2E2-EDD5-3FC6-431D-97CA2197ACD3}"/>
              </a:ext>
            </a:extLst>
          </p:cNvPr>
          <p:cNvGrpSpPr/>
          <p:nvPr/>
        </p:nvGrpSpPr>
        <p:grpSpPr>
          <a:xfrm>
            <a:off x="6490978" y="1156978"/>
            <a:ext cx="5701022" cy="5701022"/>
            <a:chOff x="7828334" y="2494334"/>
            <a:chExt cx="4363666" cy="4363666"/>
          </a:xfrm>
        </p:grpSpPr>
        <p:sp>
          <p:nvSpPr>
            <p:cNvPr id="13" name="Freeform 6">
              <a:extLst>
                <a:ext uri="{FF2B5EF4-FFF2-40B4-BE49-F238E27FC236}">
                  <a16:creationId xmlns:a16="http://schemas.microsoft.com/office/drawing/2014/main" id="{FB1F90C0-BF56-068C-86C1-297CF37DD242}"/>
                </a:ext>
              </a:extLst>
            </p:cNvPr>
            <p:cNvSpPr>
              <a:spLocks/>
            </p:cNvSpPr>
            <p:nvPr/>
          </p:nvSpPr>
          <p:spPr bwMode="auto">
            <a:xfrm>
              <a:off x="7828334" y="2494334"/>
              <a:ext cx="4363666" cy="4363666"/>
            </a:xfrm>
            <a:custGeom>
              <a:avLst/>
              <a:gdLst>
                <a:gd name="T0" fmla="*/ 324 w 649"/>
                <a:gd name="T1" fmla="*/ 0 h 649"/>
                <a:gd name="T2" fmla="*/ 649 w 649"/>
                <a:gd name="T3" fmla="*/ 324 h 649"/>
                <a:gd name="T4" fmla="*/ 649 w 649"/>
                <a:gd name="T5" fmla="*/ 649 h 649"/>
                <a:gd name="T6" fmla="*/ 324 w 649"/>
                <a:gd name="T7" fmla="*/ 649 h 649"/>
                <a:gd name="T8" fmla="*/ 0 w 649"/>
                <a:gd name="T9" fmla="*/ 324 h 649"/>
                <a:gd name="T10" fmla="*/ 324 w 649"/>
                <a:gd name="T11" fmla="*/ 0 h 649"/>
              </a:gdLst>
              <a:ahLst/>
              <a:cxnLst>
                <a:cxn ang="0">
                  <a:pos x="T0" y="T1"/>
                </a:cxn>
                <a:cxn ang="0">
                  <a:pos x="T2" y="T3"/>
                </a:cxn>
                <a:cxn ang="0">
                  <a:pos x="T4" y="T5"/>
                </a:cxn>
                <a:cxn ang="0">
                  <a:pos x="T6" y="T7"/>
                </a:cxn>
                <a:cxn ang="0">
                  <a:pos x="T8" y="T9"/>
                </a:cxn>
                <a:cxn ang="0">
                  <a:pos x="T10" y="T11"/>
                </a:cxn>
              </a:cxnLst>
              <a:rect l="0" t="0" r="r" b="b"/>
              <a:pathLst>
                <a:path w="649" h="649">
                  <a:moveTo>
                    <a:pt x="324" y="0"/>
                  </a:moveTo>
                  <a:cubicBezTo>
                    <a:pt x="504" y="0"/>
                    <a:pt x="649" y="145"/>
                    <a:pt x="649" y="324"/>
                  </a:cubicBezTo>
                  <a:cubicBezTo>
                    <a:pt x="649" y="433"/>
                    <a:pt x="649" y="541"/>
                    <a:pt x="649" y="649"/>
                  </a:cubicBezTo>
                  <a:cubicBezTo>
                    <a:pt x="541" y="649"/>
                    <a:pt x="432" y="649"/>
                    <a:pt x="324" y="649"/>
                  </a:cubicBezTo>
                  <a:cubicBezTo>
                    <a:pt x="145" y="649"/>
                    <a:pt x="0" y="504"/>
                    <a:pt x="0" y="324"/>
                  </a:cubicBezTo>
                  <a:cubicBezTo>
                    <a:pt x="0" y="145"/>
                    <a:pt x="145" y="0"/>
                    <a:pt x="324" y="0"/>
                  </a:cubicBezTo>
                  <a:close/>
                </a:path>
              </a:pathLst>
            </a:custGeom>
            <a:solidFill>
              <a:srgbClr val="0070C0"/>
            </a:solidFill>
            <a:ln w="14288"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4" name="Freeform 7">
              <a:extLst>
                <a:ext uri="{FF2B5EF4-FFF2-40B4-BE49-F238E27FC236}">
                  <a16:creationId xmlns:a16="http://schemas.microsoft.com/office/drawing/2014/main" id="{83D6CD2B-DE07-F8A7-25A9-090801F35700}"/>
                </a:ext>
              </a:extLst>
            </p:cNvPr>
            <p:cNvSpPr>
              <a:spLocks/>
            </p:cNvSpPr>
            <p:nvPr/>
          </p:nvSpPr>
          <p:spPr bwMode="auto">
            <a:xfrm>
              <a:off x="8964470" y="3630470"/>
              <a:ext cx="3227530" cy="3227530"/>
            </a:xfrm>
            <a:custGeom>
              <a:avLst/>
              <a:gdLst>
                <a:gd name="T0" fmla="*/ 240 w 480"/>
                <a:gd name="T1" fmla="*/ 0 h 480"/>
                <a:gd name="T2" fmla="*/ 480 w 480"/>
                <a:gd name="T3" fmla="*/ 240 h 480"/>
                <a:gd name="T4" fmla="*/ 480 w 480"/>
                <a:gd name="T5" fmla="*/ 480 h 480"/>
                <a:gd name="T6" fmla="*/ 240 w 480"/>
                <a:gd name="T7" fmla="*/ 480 h 480"/>
                <a:gd name="T8" fmla="*/ 0 w 480"/>
                <a:gd name="T9" fmla="*/ 240 h 480"/>
                <a:gd name="T10" fmla="*/ 240 w 480"/>
                <a:gd name="T11" fmla="*/ 0 h 480"/>
              </a:gdLst>
              <a:ahLst/>
              <a:cxnLst>
                <a:cxn ang="0">
                  <a:pos x="T0" y="T1"/>
                </a:cxn>
                <a:cxn ang="0">
                  <a:pos x="T2" y="T3"/>
                </a:cxn>
                <a:cxn ang="0">
                  <a:pos x="T4" y="T5"/>
                </a:cxn>
                <a:cxn ang="0">
                  <a:pos x="T6" y="T7"/>
                </a:cxn>
                <a:cxn ang="0">
                  <a:pos x="T8" y="T9"/>
                </a:cxn>
                <a:cxn ang="0">
                  <a:pos x="T10" y="T11"/>
                </a:cxn>
              </a:cxnLst>
              <a:rect l="0" t="0" r="r" b="b"/>
              <a:pathLst>
                <a:path w="480" h="480">
                  <a:moveTo>
                    <a:pt x="240" y="0"/>
                  </a:moveTo>
                  <a:cubicBezTo>
                    <a:pt x="372" y="0"/>
                    <a:pt x="480" y="108"/>
                    <a:pt x="480" y="240"/>
                  </a:cubicBezTo>
                  <a:cubicBezTo>
                    <a:pt x="480" y="320"/>
                    <a:pt x="480" y="400"/>
                    <a:pt x="480" y="480"/>
                  </a:cubicBezTo>
                  <a:cubicBezTo>
                    <a:pt x="400" y="480"/>
                    <a:pt x="320" y="480"/>
                    <a:pt x="240" y="480"/>
                  </a:cubicBezTo>
                  <a:cubicBezTo>
                    <a:pt x="107" y="480"/>
                    <a:pt x="0" y="372"/>
                    <a:pt x="0" y="240"/>
                  </a:cubicBezTo>
                  <a:cubicBezTo>
                    <a:pt x="0" y="108"/>
                    <a:pt x="107" y="0"/>
                    <a:pt x="240" y="0"/>
                  </a:cubicBezTo>
                  <a:close/>
                </a:path>
              </a:pathLst>
            </a:custGeom>
            <a:solidFill>
              <a:schemeClr val="bg1"/>
            </a:solidFill>
            <a:ln w="14288" cap="flat">
              <a:noFill/>
              <a:prstDash val="solid"/>
              <a:miter lim="800000"/>
              <a:headEnd/>
              <a:tailEnd/>
            </a:ln>
            <a:effectLst>
              <a:outerShdw blurRad="190500" dist="127000" dir="13500000" algn="br" rotWithShape="0">
                <a:schemeClr val="tx2">
                  <a:alpha val="1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100749FD-BB44-C796-77ED-687D958BC14D}"/>
                </a:ext>
              </a:extLst>
            </p:cNvPr>
            <p:cNvSpPr>
              <a:spLocks/>
            </p:cNvSpPr>
            <p:nvPr/>
          </p:nvSpPr>
          <p:spPr bwMode="auto">
            <a:xfrm>
              <a:off x="10092126" y="4760953"/>
              <a:ext cx="2099874" cy="2097047"/>
            </a:xfrm>
            <a:custGeom>
              <a:avLst/>
              <a:gdLst>
                <a:gd name="T0" fmla="*/ 156 w 312"/>
                <a:gd name="T1" fmla="*/ 0 h 312"/>
                <a:gd name="T2" fmla="*/ 312 w 312"/>
                <a:gd name="T3" fmla="*/ 156 h 312"/>
                <a:gd name="T4" fmla="*/ 312 w 312"/>
                <a:gd name="T5" fmla="*/ 312 h 312"/>
                <a:gd name="T6" fmla="*/ 156 w 312"/>
                <a:gd name="T7" fmla="*/ 312 h 312"/>
                <a:gd name="T8" fmla="*/ 0 w 312"/>
                <a:gd name="T9" fmla="*/ 156 h 312"/>
                <a:gd name="T10" fmla="*/ 156 w 312"/>
                <a:gd name="T11" fmla="*/ 0 h 312"/>
              </a:gdLst>
              <a:ahLst/>
              <a:cxnLst>
                <a:cxn ang="0">
                  <a:pos x="T0" y="T1"/>
                </a:cxn>
                <a:cxn ang="0">
                  <a:pos x="T2" y="T3"/>
                </a:cxn>
                <a:cxn ang="0">
                  <a:pos x="T4" y="T5"/>
                </a:cxn>
                <a:cxn ang="0">
                  <a:pos x="T6" y="T7"/>
                </a:cxn>
                <a:cxn ang="0">
                  <a:pos x="T8" y="T9"/>
                </a:cxn>
                <a:cxn ang="0">
                  <a:pos x="T10" y="T11"/>
                </a:cxn>
              </a:cxnLst>
              <a:rect l="0" t="0" r="r" b="b"/>
              <a:pathLst>
                <a:path w="312" h="312">
                  <a:moveTo>
                    <a:pt x="156" y="0"/>
                  </a:moveTo>
                  <a:cubicBezTo>
                    <a:pt x="242" y="0"/>
                    <a:pt x="312" y="70"/>
                    <a:pt x="312" y="156"/>
                  </a:cubicBezTo>
                  <a:cubicBezTo>
                    <a:pt x="312" y="208"/>
                    <a:pt x="312" y="260"/>
                    <a:pt x="312" y="312"/>
                  </a:cubicBezTo>
                  <a:cubicBezTo>
                    <a:pt x="260" y="312"/>
                    <a:pt x="208" y="312"/>
                    <a:pt x="156" y="312"/>
                  </a:cubicBezTo>
                  <a:cubicBezTo>
                    <a:pt x="70" y="312"/>
                    <a:pt x="0" y="242"/>
                    <a:pt x="0" y="156"/>
                  </a:cubicBezTo>
                  <a:cubicBezTo>
                    <a:pt x="0" y="70"/>
                    <a:pt x="70" y="0"/>
                    <a:pt x="156" y="0"/>
                  </a:cubicBezTo>
                  <a:close/>
                </a:path>
              </a:pathLst>
            </a:custGeom>
            <a:solidFill>
              <a:schemeClr val="tx2"/>
            </a:solidFill>
            <a:ln w="14288"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44" name="TextBox 43">
            <a:extLst>
              <a:ext uri="{FF2B5EF4-FFF2-40B4-BE49-F238E27FC236}">
                <a16:creationId xmlns:a16="http://schemas.microsoft.com/office/drawing/2014/main" id="{28C987BB-DFDD-DB10-F800-EE49FA209E00}"/>
              </a:ext>
            </a:extLst>
          </p:cNvPr>
          <p:cNvSpPr txBox="1"/>
          <p:nvPr/>
        </p:nvSpPr>
        <p:spPr>
          <a:xfrm>
            <a:off x="1810821" y="2100577"/>
            <a:ext cx="3990411" cy="369332"/>
          </a:xfrm>
          <a:prstGeom prst="rect">
            <a:avLst/>
          </a:prstGeom>
          <a:noFill/>
        </p:spPr>
        <p:txBody>
          <a:bodyPr wrap="square">
            <a:spAutoFit/>
          </a:bodyPr>
          <a:lstStyle/>
          <a:p>
            <a:pPr marR="0" lvl="0" indent="0" fontAlgn="base">
              <a:lnSpc>
                <a:spcPct val="100000"/>
              </a:lnSpc>
              <a:spcBef>
                <a:spcPts val="1800"/>
              </a:spcBef>
              <a:spcAft>
                <a:spcPct val="0"/>
              </a:spcAft>
              <a:buClrTx/>
              <a:buSzTx/>
              <a:tabLst/>
            </a:pPr>
            <a:r>
              <a:rPr lang="en-US" altLang="en-US" dirty="0">
                <a:solidFill>
                  <a:schemeClr val="bg1"/>
                </a:solidFill>
                <a:latin typeface="Poppins" panose="00000500000000000000" pitchFamily="2" charset="0"/>
                <a:cs typeface="Poppins" panose="00000500000000000000" pitchFamily="2" charset="0"/>
              </a:rPr>
              <a:t>Small And Medium Businesses</a:t>
            </a:r>
          </a:p>
        </p:txBody>
      </p:sp>
      <p:sp>
        <p:nvSpPr>
          <p:cNvPr id="50" name="TextBox 49">
            <a:extLst>
              <a:ext uri="{FF2B5EF4-FFF2-40B4-BE49-F238E27FC236}">
                <a16:creationId xmlns:a16="http://schemas.microsoft.com/office/drawing/2014/main" id="{601D2EAE-00E1-86A9-5E11-A0203E14BF5E}"/>
              </a:ext>
            </a:extLst>
          </p:cNvPr>
          <p:cNvSpPr txBox="1"/>
          <p:nvPr/>
        </p:nvSpPr>
        <p:spPr>
          <a:xfrm>
            <a:off x="238124" y="914400"/>
            <a:ext cx="5000625" cy="5552930"/>
          </a:xfrm>
          <a:prstGeom prst="rect">
            <a:avLst/>
          </a:prstGeom>
          <a:noFill/>
        </p:spPr>
        <p:txBody>
          <a:bodyPr wrap="square">
            <a:spAutoFit/>
          </a:bodyPr>
          <a:lstStyle/>
          <a:p>
            <a:pPr marL="171450" indent="-171450" algn="just" fontAlgn="base">
              <a:lnSpc>
                <a:spcPct val="150000"/>
              </a:lnSpc>
              <a:spcBef>
                <a:spcPts val="1800"/>
              </a:spcBef>
              <a:spcAft>
                <a:spcPct val="0"/>
              </a:spcAft>
              <a:buFont typeface="Wingdings" panose="05000000000000000000" pitchFamily="2" charset="2"/>
              <a:buChar char="v"/>
            </a:pPr>
            <a:r>
              <a:rPr lang="en-US" sz="1200" b="1" dirty="0">
                <a:latin typeface="Times New Roman" panose="02020603050405020304" pitchFamily="18" charset="0"/>
                <a:cs typeface="Times New Roman" panose="02020603050405020304" pitchFamily="18" charset="0"/>
              </a:rPr>
              <a:t>Monitoring – Ongoing Assessment:</a:t>
            </a:r>
          </a:p>
          <a:p>
            <a:pPr algn="just" fontAlgn="base">
              <a:lnSpc>
                <a:spcPct val="150000"/>
              </a:lnSpc>
              <a:spcBef>
                <a:spcPts val="1800"/>
              </a:spcBef>
              <a:spcAft>
                <a:spcPct val="0"/>
              </a:spcAft>
            </a:pPr>
            <a:r>
              <a:rPr lang="en-US" sz="1200" b="1" dirty="0">
                <a:solidFill>
                  <a:srgbClr val="0070C0"/>
                </a:solidFill>
                <a:latin typeface="Times New Roman" panose="02020603050405020304" pitchFamily="18" charset="0"/>
                <a:cs typeface="Times New Roman" panose="02020603050405020304" pitchFamily="18" charset="0"/>
              </a:rPr>
              <a:t>Progression of the disease and response to the treatment are assessed by reviewing pain scores, weight, and mobility, risk of falling, and medications (El-</a:t>
            </a:r>
            <a:r>
              <a:rPr lang="en-US" sz="1200" b="1" dirty="0" err="1">
                <a:solidFill>
                  <a:srgbClr val="0070C0"/>
                </a:solidFill>
                <a:latin typeface="Times New Roman" panose="02020603050405020304" pitchFamily="18" charset="0"/>
                <a:cs typeface="Times New Roman" panose="02020603050405020304" pitchFamily="18" charset="0"/>
              </a:rPr>
              <a:t>Tallawy</a:t>
            </a:r>
            <a:r>
              <a:rPr lang="en-US" sz="1200" b="1" dirty="0">
                <a:solidFill>
                  <a:srgbClr val="0070C0"/>
                </a:solidFill>
                <a:latin typeface="Times New Roman" panose="02020603050405020304" pitchFamily="18" charset="0"/>
                <a:cs typeface="Times New Roman" panose="02020603050405020304" pitchFamily="18" charset="0"/>
              </a:rPr>
              <a:t> et al., 2021).</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latin typeface="Times New Roman" panose="02020603050405020304" pitchFamily="18" charset="0"/>
                <a:cs typeface="Times New Roman" panose="02020603050405020304" pitchFamily="18" charset="0"/>
              </a:rPr>
              <a:t>Communication – Patient-</a:t>
            </a:r>
            <a:r>
              <a:rPr lang="en-US" sz="1200" b="1" dirty="0" err="1">
                <a:latin typeface="Times New Roman" panose="02020603050405020304" pitchFamily="18" charset="0"/>
                <a:cs typeface="Times New Roman" panose="02020603050405020304" pitchFamily="18" charset="0"/>
              </a:rPr>
              <a:t>Centred</a:t>
            </a:r>
            <a:r>
              <a:rPr lang="en-US" sz="1200" b="1" dirty="0">
                <a:latin typeface="Times New Roman" panose="02020603050405020304" pitchFamily="18" charset="0"/>
                <a:cs typeface="Times New Roman" panose="02020603050405020304" pitchFamily="18" charset="0"/>
              </a:rPr>
              <a:t> Approach: </a:t>
            </a:r>
          </a:p>
          <a:p>
            <a:pPr algn="just" fontAlgn="base">
              <a:lnSpc>
                <a:spcPct val="150000"/>
              </a:lnSpc>
              <a:spcBef>
                <a:spcPts val="1800"/>
              </a:spcBef>
              <a:spcAft>
                <a:spcPct val="0"/>
              </a:spcAft>
            </a:pPr>
            <a:r>
              <a:rPr lang="en-US" sz="1200" b="1" dirty="0">
                <a:solidFill>
                  <a:srgbClr val="0070C0"/>
                </a:solidFill>
                <a:latin typeface="Times New Roman" panose="02020603050405020304" pitchFamily="18" charset="0"/>
                <a:cs typeface="Times New Roman" panose="02020603050405020304" pitchFamily="18" charset="0"/>
              </a:rPr>
              <a:t>Listening, working with the entire team, and including the family while making decisions together all lead to better results.</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latin typeface="Times New Roman" panose="02020603050405020304" pitchFamily="18" charset="0"/>
                <a:cs typeface="Times New Roman" panose="02020603050405020304" pitchFamily="18" charset="0"/>
              </a:rPr>
              <a:t>Ethical Care – Professional Principles:</a:t>
            </a:r>
          </a:p>
          <a:p>
            <a:pPr algn="just" fontAlgn="base">
              <a:lnSpc>
                <a:spcPct val="150000"/>
              </a:lnSpc>
              <a:spcBef>
                <a:spcPts val="1800"/>
              </a:spcBef>
              <a:spcAft>
                <a:spcPct val="0"/>
              </a:spcAft>
            </a:pPr>
            <a:r>
              <a:rPr lang="en-US" sz="1200" b="1" dirty="0">
                <a:solidFill>
                  <a:srgbClr val="0070C0"/>
                </a:solidFill>
                <a:latin typeface="Times New Roman" panose="02020603050405020304" pitchFamily="18" charset="0"/>
                <a:cs typeface="Times New Roman" panose="02020603050405020304" pitchFamily="18" charset="0"/>
              </a:rPr>
              <a:t>Adherence to the principles of respect, dignity, equality, and the right to self-determination in a safe and ethical environment.</a:t>
            </a:r>
          </a:p>
          <a:p>
            <a:pPr marL="171450" indent="-171450" algn="just" fontAlgn="base">
              <a:lnSpc>
                <a:spcPct val="150000"/>
              </a:lnSpc>
              <a:spcBef>
                <a:spcPts val="1800"/>
              </a:spcBef>
              <a:spcAft>
                <a:spcPct val="0"/>
              </a:spcAft>
              <a:buFont typeface="Wingdings" panose="05000000000000000000" pitchFamily="2" charset="2"/>
              <a:buChar char="v"/>
            </a:pPr>
            <a:r>
              <a:rPr lang="en-US" sz="1200" b="1" dirty="0">
                <a:latin typeface="Times New Roman" panose="02020603050405020304" pitchFamily="18" charset="0"/>
                <a:cs typeface="Times New Roman" panose="02020603050405020304" pitchFamily="18" charset="0"/>
              </a:rPr>
              <a:t>Holistic Management: </a:t>
            </a:r>
          </a:p>
          <a:p>
            <a:pPr algn="just" fontAlgn="base">
              <a:lnSpc>
                <a:spcPct val="150000"/>
              </a:lnSpc>
              <a:spcBef>
                <a:spcPts val="1800"/>
              </a:spcBef>
              <a:spcAft>
                <a:spcPct val="0"/>
              </a:spcAft>
            </a:pPr>
            <a:r>
              <a:rPr lang="en-US" sz="1200" b="1" dirty="0">
                <a:solidFill>
                  <a:srgbClr val="0070C0"/>
                </a:solidFill>
                <a:latin typeface="Times New Roman" panose="02020603050405020304" pitchFamily="18" charset="0"/>
                <a:cs typeface="Times New Roman" panose="02020603050405020304" pitchFamily="18" charset="0"/>
              </a:rPr>
              <a:t>A combination of all three, monitoring, communication, ethics, is the most effective way of managing osteoarthritis in the long term and is most beneficial to the patient (Wang et al., 2025).</a:t>
            </a:r>
          </a:p>
        </p:txBody>
      </p:sp>
      <p:sp>
        <p:nvSpPr>
          <p:cNvPr id="36" name="Rectangle 35">
            <a:extLst>
              <a:ext uri="{FF2B5EF4-FFF2-40B4-BE49-F238E27FC236}">
                <a16:creationId xmlns:a16="http://schemas.microsoft.com/office/drawing/2014/main" id="{ECFF046F-7DBC-4D4F-BD64-627AF45456DA}"/>
              </a:ext>
            </a:extLst>
          </p:cNvPr>
          <p:cNvSpPr/>
          <p:nvPr/>
        </p:nvSpPr>
        <p:spPr>
          <a:xfrm>
            <a:off x="5380808" y="1533764"/>
            <a:ext cx="405629" cy="5048250"/>
          </a:xfrm>
          <a:prstGeom prst="rect">
            <a:avLst/>
          </a:prstGeom>
          <a:solidFill>
            <a:schemeClr val="tx2"/>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Tree>
    <p:extLst>
      <p:ext uri="{BB962C8B-B14F-4D97-AF65-F5344CB8AC3E}">
        <p14:creationId xmlns:p14="http://schemas.microsoft.com/office/powerpoint/2010/main" val="3116397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C98E5A86-A31B-18B2-0CE3-1AAC67131CB0}"/>
              </a:ext>
            </a:extLst>
          </p:cNvPr>
          <p:cNvSpPr>
            <a:spLocks/>
          </p:cNvSpPr>
          <p:nvPr/>
        </p:nvSpPr>
        <p:spPr bwMode="auto">
          <a:xfrm>
            <a:off x="131763" y="3688256"/>
            <a:ext cx="4545013" cy="3169744"/>
          </a:xfrm>
          <a:custGeom>
            <a:avLst/>
            <a:gdLst>
              <a:gd name="T0" fmla="*/ 252 w 378"/>
              <a:gd name="T1" fmla="*/ 0 h 267"/>
              <a:gd name="T2" fmla="*/ 378 w 378"/>
              <a:gd name="T3" fmla="*/ 216 h 267"/>
              <a:gd name="T4" fmla="*/ 378 w 378"/>
              <a:gd name="T5" fmla="*/ 267 h 267"/>
              <a:gd name="T6" fmla="*/ 0 w 378"/>
              <a:gd name="T7" fmla="*/ 267 h 267"/>
              <a:gd name="T8" fmla="*/ 252 w 378"/>
              <a:gd name="T9" fmla="*/ 0 h 267"/>
            </a:gdLst>
            <a:ahLst/>
            <a:cxnLst>
              <a:cxn ang="0">
                <a:pos x="T0" y="T1"/>
              </a:cxn>
              <a:cxn ang="0">
                <a:pos x="T2" y="T3"/>
              </a:cxn>
              <a:cxn ang="0">
                <a:pos x="T4" y="T5"/>
              </a:cxn>
              <a:cxn ang="0">
                <a:pos x="T6" y="T7"/>
              </a:cxn>
              <a:cxn ang="0">
                <a:pos x="T8" y="T9"/>
              </a:cxn>
            </a:cxnLst>
            <a:rect l="0" t="0" r="r" b="b"/>
            <a:pathLst>
              <a:path w="378" h="267">
                <a:moveTo>
                  <a:pt x="252" y="0"/>
                </a:moveTo>
                <a:cubicBezTo>
                  <a:pt x="252" y="0"/>
                  <a:pt x="277" y="134"/>
                  <a:pt x="378" y="216"/>
                </a:cubicBezTo>
                <a:cubicBezTo>
                  <a:pt x="378" y="267"/>
                  <a:pt x="378" y="267"/>
                  <a:pt x="378" y="267"/>
                </a:cubicBezTo>
                <a:cubicBezTo>
                  <a:pt x="0" y="267"/>
                  <a:pt x="0" y="267"/>
                  <a:pt x="0" y="267"/>
                </a:cubicBezTo>
                <a:cubicBezTo>
                  <a:pt x="0" y="267"/>
                  <a:pt x="182" y="218"/>
                  <a:pt x="252" y="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23222B24-D318-FA7C-CDA4-FB74520F01E0}"/>
              </a:ext>
            </a:extLst>
          </p:cNvPr>
          <p:cNvSpPr>
            <a:spLocks/>
          </p:cNvSpPr>
          <p:nvPr/>
        </p:nvSpPr>
        <p:spPr bwMode="auto">
          <a:xfrm>
            <a:off x="11242675" y="4736326"/>
            <a:ext cx="949325" cy="1270761"/>
          </a:xfrm>
          <a:custGeom>
            <a:avLst/>
            <a:gdLst>
              <a:gd name="T0" fmla="*/ 0 w 79"/>
              <a:gd name="T1" fmla="*/ 0 h 107"/>
              <a:gd name="T2" fmla="*/ 79 w 79"/>
              <a:gd name="T3" fmla="*/ 64 h 107"/>
              <a:gd name="T4" fmla="*/ 79 w 79"/>
              <a:gd name="T5" fmla="*/ 107 h 107"/>
              <a:gd name="T6" fmla="*/ 0 w 79"/>
              <a:gd name="T7" fmla="*/ 0 h 107"/>
            </a:gdLst>
            <a:ahLst/>
            <a:cxnLst>
              <a:cxn ang="0">
                <a:pos x="T0" y="T1"/>
              </a:cxn>
              <a:cxn ang="0">
                <a:pos x="T2" y="T3"/>
              </a:cxn>
              <a:cxn ang="0">
                <a:pos x="T4" y="T5"/>
              </a:cxn>
              <a:cxn ang="0">
                <a:pos x="T6" y="T7"/>
              </a:cxn>
            </a:cxnLst>
            <a:rect l="0" t="0" r="r" b="b"/>
            <a:pathLst>
              <a:path w="79" h="107">
                <a:moveTo>
                  <a:pt x="0" y="0"/>
                </a:moveTo>
                <a:cubicBezTo>
                  <a:pt x="0" y="0"/>
                  <a:pt x="31" y="35"/>
                  <a:pt x="79" y="64"/>
                </a:cubicBezTo>
                <a:cubicBezTo>
                  <a:pt x="79" y="107"/>
                  <a:pt x="79" y="107"/>
                  <a:pt x="79" y="107"/>
                </a:cubicBezTo>
                <a:cubicBezTo>
                  <a:pt x="50" y="81"/>
                  <a:pt x="21" y="46"/>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9">
            <a:extLst>
              <a:ext uri="{FF2B5EF4-FFF2-40B4-BE49-F238E27FC236}">
                <a16:creationId xmlns:a16="http://schemas.microsoft.com/office/drawing/2014/main" id="{00FCA530-4F46-AADC-4A00-FEC6381A549E}"/>
              </a:ext>
            </a:extLst>
          </p:cNvPr>
          <p:cNvSpPr>
            <a:spLocks/>
          </p:cNvSpPr>
          <p:nvPr/>
        </p:nvSpPr>
        <p:spPr bwMode="auto">
          <a:xfrm>
            <a:off x="1614488" y="-117475"/>
            <a:ext cx="4773613" cy="6975475"/>
          </a:xfrm>
          <a:custGeom>
            <a:avLst/>
            <a:gdLst>
              <a:gd name="T0" fmla="*/ 42 w 397"/>
              <a:gd name="T1" fmla="*/ 27 h 579"/>
              <a:gd name="T2" fmla="*/ 0 w 397"/>
              <a:gd name="T3" fmla="*/ 0 h 579"/>
              <a:gd name="T4" fmla="*/ 9 w 397"/>
              <a:gd name="T5" fmla="*/ 0 h 579"/>
              <a:gd name="T6" fmla="*/ 66 w 397"/>
              <a:gd name="T7" fmla="*/ 31 h 579"/>
              <a:gd name="T8" fmla="*/ 352 w 397"/>
              <a:gd name="T9" fmla="*/ 577 h 579"/>
              <a:gd name="T10" fmla="*/ 351 w 397"/>
              <a:gd name="T11" fmla="*/ 579 h 579"/>
              <a:gd name="T12" fmla="*/ 294 w 397"/>
              <a:gd name="T13" fmla="*/ 579 h 579"/>
              <a:gd name="T14" fmla="*/ 42 w 397"/>
              <a:gd name="T15" fmla="*/ 27 h 57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7" h="579">
                <a:moveTo>
                  <a:pt x="42" y="27"/>
                </a:moveTo>
                <a:cubicBezTo>
                  <a:pt x="28" y="17"/>
                  <a:pt x="15" y="8"/>
                  <a:pt x="0" y="0"/>
                </a:cubicBezTo>
                <a:cubicBezTo>
                  <a:pt x="9" y="0"/>
                  <a:pt x="9" y="0"/>
                  <a:pt x="9" y="0"/>
                </a:cubicBezTo>
                <a:cubicBezTo>
                  <a:pt x="29" y="9"/>
                  <a:pt x="48" y="19"/>
                  <a:pt x="66" y="31"/>
                </a:cubicBezTo>
                <a:cubicBezTo>
                  <a:pt x="226" y="137"/>
                  <a:pt x="397" y="356"/>
                  <a:pt x="352" y="577"/>
                </a:cubicBezTo>
                <a:cubicBezTo>
                  <a:pt x="351" y="579"/>
                  <a:pt x="351" y="579"/>
                  <a:pt x="351" y="579"/>
                </a:cubicBezTo>
                <a:cubicBezTo>
                  <a:pt x="294" y="579"/>
                  <a:pt x="294" y="579"/>
                  <a:pt x="294" y="579"/>
                </a:cubicBezTo>
                <a:cubicBezTo>
                  <a:pt x="345" y="365"/>
                  <a:pt x="192" y="142"/>
                  <a:pt x="42" y="27"/>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
            <a:extLst>
              <a:ext uri="{FF2B5EF4-FFF2-40B4-BE49-F238E27FC236}">
                <a16:creationId xmlns:a16="http://schemas.microsoft.com/office/drawing/2014/main" id="{78DB84C5-8A9A-4700-0282-1D5E53CFC306}"/>
              </a:ext>
            </a:extLst>
          </p:cNvPr>
          <p:cNvSpPr>
            <a:spLocks/>
          </p:cNvSpPr>
          <p:nvPr/>
        </p:nvSpPr>
        <p:spPr bwMode="auto">
          <a:xfrm>
            <a:off x="2335213" y="0"/>
            <a:ext cx="2838450" cy="2776906"/>
          </a:xfrm>
          <a:custGeom>
            <a:avLst/>
            <a:gdLst>
              <a:gd name="T0" fmla="*/ 236 w 236"/>
              <a:gd name="T1" fmla="*/ 234 h 234"/>
              <a:gd name="T2" fmla="*/ 72 w 236"/>
              <a:gd name="T3" fmla="*/ 0 h 234"/>
              <a:gd name="T4" fmla="*/ 0 w 236"/>
              <a:gd name="T5" fmla="*/ 0 h 234"/>
              <a:gd name="T6" fmla="*/ 236 w 236"/>
              <a:gd name="T7" fmla="*/ 234 h 234"/>
            </a:gdLst>
            <a:ahLst/>
            <a:cxnLst>
              <a:cxn ang="0">
                <a:pos x="T0" y="T1"/>
              </a:cxn>
              <a:cxn ang="0">
                <a:pos x="T2" y="T3"/>
              </a:cxn>
              <a:cxn ang="0">
                <a:pos x="T4" y="T5"/>
              </a:cxn>
              <a:cxn ang="0">
                <a:pos x="T6" y="T7"/>
              </a:cxn>
            </a:cxnLst>
            <a:rect l="0" t="0" r="r" b="b"/>
            <a:pathLst>
              <a:path w="236" h="234">
                <a:moveTo>
                  <a:pt x="236" y="234"/>
                </a:moveTo>
                <a:cubicBezTo>
                  <a:pt x="196" y="143"/>
                  <a:pt x="135" y="60"/>
                  <a:pt x="72" y="0"/>
                </a:cubicBezTo>
                <a:cubicBezTo>
                  <a:pt x="0" y="0"/>
                  <a:pt x="0" y="0"/>
                  <a:pt x="0" y="0"/>
                </a:cubicBezTo>
                <a:cubicBezTo>
                  <a:pt x="83" y="49"/>
                  <a:pt x="173" y="133"/>
                  <a:pt x="236" y="2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D032E38-1125-97EC-80BD-91645A232D6D}"/>
              </a:ext>
            </a:extLst>
          </p:cNvPr>
          <p:cNvSpPr/>
          <p:nvPr/>
        </p:nvSpPr>
        <p:spPr>
          <a:xfrm>
            <a:off x="0" y="0"/>
            <a:ext cx="5082009" cy="5231340"/>
          </a:xfrm>
          <a:custGeom>
            <a:avLst/>
            <a:gdLst>
              <a:gd name="csX0" fmla="*/ 0 w 5082009"/>
              <a:gd name="csY0" fmla="*/ 0 h 5231340"/>
              <a:gd name="csX1" fmla="*/ 1655466 w 5082009"/>
              <a:gd name="csY1" fmla="*/ 0 h 5231340"/>
              <a:gd name="csX2" fmla="*/ 1731721 w 5082009"/>
              <a:gd name="csY2" fmla="*/ 48557 h 5231340"/>
              <a:gd name="csX3" fmla="*/ 4894641 w 5082009"/>
              <a:gd name="csY3" fmla="*/ 4346155 h 5231340"/>
              <a:gd name="csX4" fmla="*/ 5082009 w 5082009"/>
              <a:gd name="csY4" fmla="*/ 5124127 h 5231340"/>
              <a:gd name="csX5" fmla="*/ 5053282 w 5082009"/>
              <a:gd name="csY5" fmla="*/ 5231340 h 5231340"/>
              <a:gd name="csX6" fmla="*/ 4865687 w 5082009"/>
              <a:gd name="csY6" fmla="*/ 4644825 h 5231340"/>
              <a:gd name="csX7" fmla="*/ 84103 w 5082009"/>
              <a:gd name="csY7" fmla="*/ 18851 h 5231340"/>
              <a:gd name="csX8" fmla="*/ 0 w 5082009"/>
              <a:gd name="csY8" fmla="*/ 0 h 52313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082009" h="5231340">
                <a:moveTo>
                  <a:pt x="0" y="0"/>
                </a:moveTo>
                <a:lnTo>
                  <a:pt x="1655466" y="0"/>
                </a:lnTo>
                <a:lnTo>
                  <a:pt x="1731721" y="48557"/>
                </a:lnTo>
                <a:cubicBezTo>
                  <a:pt x="3266579" y="1068027"/>
                  <a:pt x="4383455" y="2820680"/>
                  <a:pt x="4894641" y="4346155"/>
                </a:cubicBezTo>
                <a:cubicBezTo>
                  <a:pt x="4980144" y="4598886"/>
                  <a:pt x="5038629" y="4857147"/>
                  <a:pt x="5082009" y="5124127"/>
                </a:cubicBezTo>
                <a:cubicBezTo>
                  <a:pt x="5082009" y="5124127"/>
                  <a:pt x="5082009" y="5124127"/>
                  <a:pt x="5053282" y="5231340"/>
                </a:cubicBezTo>
                <a:cubicBezTo>
                  <a:pt x="5005855" y="5027115"/>
                  <a:pt x="4940132" y="4843522"/>
                  <a:pt x="4865687" y="4644825"/>
                </a:cubicBezTo>
                <a:cubicBezTo>
                  <a:pt x="4085861" y="2760091"/>
                  <a:pt x="2328290" y="584045"/>
                  <a:pt x="84103" y="18851"/>
                </a:cubicBez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dirty="0"/>
          </a:p>
        </p:txBody>
      </p:sp>
      <p:sp>
        <p:nvSpPr>
          <p:cNvPr id="2" name="Rectangle 1">
            <a:extLst>
              <a:ext uri="{FF2B5EF4-FFF2-40B4-BE49-F238E27FC236}">
                <a16:creationId xmlns:a16="http://schemas.microsoft.com/office/drawing/2014/main" id="{BAE97038-475F-417C-9A9C-E8E580BA70C7}"/>
              </a:ext>
            </a:extLst>
          </p:cNvPr>
          <p:cNvSpPr/>
          <p:nvPr/>
        </p:nvSpPr>
        <p:spPr>
          <a:xfrm>
            <a:off x="5173663" y="533400"/>
            <a:ext cx="6151563" cy="461665"/>
          </a:xfrm>
          <a:prstGeom prst="rect">
            <a:avLst/>
          </a:prstGeom>
        </p:spPr>
        <p:txBody>
          <a:bodyPr wrap="square">
            <a:spAutoFit/>
          </a:bodyPr>
          <a:lstStyle/>
          <a:p>
            <a:pPr algn="ctr"/>
            <a:r>
              <a:rPr lang="en-US" sz="2400" b="1" dirty="0">
                <a:latin typeface="Times New Roman" panose="02020603050405020304" pitchFamily="18" charset="0"/>
                <a:cs typeface="Times New Roman" panose="02020603050405020304" pitchFamily="18" charset="0"/>
              </a:rPr>
              <a:t>Health Promotion and Recommendations</a:t>
            </a:r>
          </a:p>
        </p:txBody>
      </p:sp>
      <p:sp>
        <p:nvSpPr>
          <p:cNvPr id="3" name="Rectangle 2">
            <a:extLst>
              <a:ext uri="{FF2B5EF4-FFF2-40B4-BE49-F238E27FC236}">
                <a16:creationId xmlns:a16="http://schemas.microsoft.com/office/drawing/2014/main" id="{98E1B82F-012A-452D-AD10-40EC750113B8}"/>
              </a:ext>
            </a:extLst>
          </p:cNvPr>
          <p:cNvSpPr/>
          <p:nvPr/>
        </p:nvSpPr>
        <p:spPr>
          <a:xfrm>
            <a:off x="5928432" y="1269581"/>
            <a:ext cx="4099806" cy="5206682"/>
          </a:xfrm>
          <a:prstGeom prst="rect">
            <a:avLst/>
          </a:prstGeom>
        </p:spPr>
        <p:txBody>
          <a:bodyPr wrap="square">
            <a:spAutoFit/>
          </a:bodyPr>
          <a:lstStyle/>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Lifestyle change - Weight and diet: </a:t>
            </a:r>
            <a:r>
              <a:rPr lang="en-US" sz="1200" b="1" dirty="0">
                <a:solidFill>
                  <a:schemeClr val="accent1"/>
                </a:solidFill>
                <a:latin typeface="Times New Roman" panose="02020603050405020304" pitchFamily="18" charset="0"/>
                <a:cs typeface="Times New Roman" panose="02020603050405020304" pitchFamily="18" charset="0"/>
              </a:rPr>
              <a:t>Weight loss and a healthy diet reduce stress on joints and inflammation from osteoarthritis (</a:t>
            </a:r>
            <a:r>
              <a:rPr lang="en-US" sz="1200" b="1" dirty="0" err="1">
                <a:solidFill>
                  <a:schemeClr val="accent1"/>
                </a:solidFill>
                <a:latin typeface="Times New Roman" panose="02020603050405020304" pitchFamily="18" charset="0"/>
                <a:cs typeface="Times New Roman" panose="02020603050405020304" pitchFamily="18" charset="0"/>
              </a:rPr>
              <a:t>Georgiev</a:t>
            </a:r>
            <a:r>
              <a:rPr lang="en-US" sz="1200" b="1" dirty="0">
                <a:solidFill>
                  <a:schemeClr val="accent1"/>
                </a:solidFill>
                <a:latin typeface="Times New Roman" panose="02020603050405020304" pitchFamily="18" charset="0"/>
                <a:cs typeface="Times New Roman" panose="02020603050405020304" pitchFamily="18" charset="0"/>
              </a:rPr>
              <a:t> and </a:t>
            </a:r>
            <a:r>
              <a:rPr lang="en-US" sz="1200" b="1" dirty="0" err="1">
                <a:solidFill>
                  <a:schemeClr val="accent1"/>
                </a:solidFill>
                <a:latin typeface="Times New Roman" panose="02020603050405020304" pitchFamily="18" charset="0"/>
                <a:cs typeface="Times New Roman" panose="02020603050405020304" pitchFamily="18" charset="0"/>
              </a:rPr>
              <a:t>Kabakchieva</a:t>
            </a:r>
            <a:r>
              <a:rPr lang="en-US" sz="1200" b="1" dirty="0">
                <a:solidFill>
                  <a:schemeClr val="accent1"/>
                </a:solidFill>
                <a:latin typeface="Times New Roman" panose="02020603050405020304" pitchFamily="18" charset="0"/>
                <a:cs typeface="Times New Roman" panose="02020603050405020304" pitchFamily="18" charset="0"/>
              </a:rPr>
              <a:t>, 2025). </a:t>
            </a: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Physical activity - Exercise: </a:t>
            </a:r>
            <a:r>
              <a:rPr lang="en-US" sz="1200" b="1" dirty="0">
                <a:solidFill>
                  <a:schemeClr val="accent1"/>
                </a:solidFill>
                <a:latin typeface="Times New Roman" panose="02020603050405020304" pitchFamily="18" charset="0"/>
                <a:cs typeface="Times New Roman" panose="02020603050405020304" pitchFamily="18" charset="0"/>
              </a:rPr>
              <a:t>The use of low-impact exercise and physiotherapy has a positive effect on mobility and joint function.</a:t>
            </a:r>
            <a:endParaRPr lang="en-US" sz="1200" b="1" dirty="0">
              <a:solidFill>
                <a:srgbClr val="1F2937"/>
              </a:solidFill>
              <a:latin typeface="Times New Roman" panose="02020603050405020304" pitchFamily="18" charset="0"/>
              <a:cs typeface="Times New Roman" panose="02020603050405020304" pitchFamily="18" charset="0"/>
            </a:endParaRP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Medical support – Follow-up care: </a:t>
            </a:r>
            <a:r>
              <a:rPr lang="en-US" sz="1200" b="1" dirty="0">
                <a:solidFill>
                  <a:schemeClr val="accent1"/>
                </a:solidFill>
                <a:latin typeface="Times New Roman" panose="02020603050405020304" pitchFamily="18" charset="0"/>
                <a:cs typeface="Times New Roman" panose="02020603050405020304" pitchFamily="18" charset="0"/>
              </a:rPr>
              <a:t>Controlling symptoms and ensuring safety is achieved through medication, the use of walking aids, and regular visits to the GP (Parker et al., 2021).</a:t>
            </a:r>
            <a:endParaRPr lang="en-US" sz="1200" b="1" dirty="0">
              <a:solidFill>
                <a:srgbClr val="1F2937"/>
              </a:solidFill>
              <a:latin typeface="Times New Roman" panose="02020603050405020304" pitchFamily="18" charset="0"/>
              <a:cs typeface="Times New Roman" panose="02020603050405020304" pitchFamily="18" charset="0"/>
            </a:endParaRPr>
          </a:p>
          <a:p>
            <a:pPr marL="171450" indent="-171450" algn="just">
              <a:lnSpc>
                <a:spcPct val="200000"/>
              </a:lnSpc>
              <a:buFont typeface="Wingdings" panose="05000000000000000000" pitchFamily="2" charset="2"/>
              <a:buChar char="q"/>
            </a:pPr>
            <a:r>
              <a:rPr lang="en-US" sz="1200" b="1" dirty="0">
                <a:solidFill>
                  <a:srgbClr val="1F2937"/>
                </a:solidFill>
                <a:latin typeface="Times New Roman" panose="02020603050405020304" pitchFamily="18" charset="0"/>
                <a:cs typeface="Times New Roman" panose="02020603050405020304" pitchFamily="18" charset="0"/>
              </a:rPr>
              <a:t>Community support - Holistic care: </a:t>
            </a:r>
            <a:r>
              <a:rPr lang="en-US" sz="1200" b="1" dirty="0">
                <a:solidFill>
                  <a:schemeClr val="accent1"/>
                </a:solidFill>
                <a:latin typeface="Times New Roman" panose="02020603050405020304" pitchFamily="18" charset="0"/>
                <a:cs typeface="Times New Roman" panose="02020603050405020304" pitchFamily="18" charset="0"/>
              </a:rPr>
              <a:t>Long-term quality of life is achieved through support groups that foster motivation and independence.</a:t>
            </a:r>
          </a:p>
          <a:p>
            <a:pPr algn="just">
              <a:lnSpc>
                <a:spcPct val="200000"/>
              </a:lnSpc>
            </a:pPr>
            <a:endParaRPr lang="en-US" sz="1200" b="1" dirty="0">
              <a:solidFill>
                <a:schemeClr val="accent1"/>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B9149A8-9567-4BE2-A28C-0E9E3C06CCFF}"/>
              </a:ext>
            </a:extLst>
          </p:cNvPr>
          <p:cNvSpPr/>
          <p:nvPr/>
        </p:nvSpPr>
        <p:spPr>
          <a:xfrm>
            <a:off x="11830050" y="0"/>
            <a:ext cx="361950" cy="6858000"/>
          </a:xfrm>
          <a:prstGeom prst="rect">
            <a:avLst/>
          </a:prstGeom>
          <a:solidFill>
            <a:srgbClr val="0070C0"/>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Tree>
    <p:extLst>
      <p:ext uri="{BB962C8B-B14F-4D97-AF65-F5344CB8AC3E}">
        <p14:creationId xmlns:p14="http://schemas.microsoft.com/office/powerpoint/2010/main" val="608981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6DD882-4A74-4449-446C-50F6F9FBB1D4}"/>
              </a:ext>
            </a:extLst>
          </p:cNvPr>
          <p:cNvSpPr txBox="1"/>
          <p:nvPr/>
        </p:nvSpPr>
        <p:spPr>
          <a:xfrm>
            <a:off x="1" y="161926"/>
            <a:ext cx="11784852" cy="742511"/>
          </a:xfrm>
          <a:prstGeom prst="rect">
            <a:avLst/>
          </a:prstGeom>
          <a:noFill/>
        </p:spPr>
        <p:txBody>
          <a:bodyPr wrap="square" rtlCol="0">
            <a:spAutoFit/>
          </a:bodyPr>
          <a:lstStyle/>
          <a:p>
            <a:pPr algn="ctr">
              <a:lnSpc>
                <a:spcPct val="150000"/>
              </a:lnSpc>
            </a:pPr>
            <a:r>
              <a:rPr lang="en-IN" sz="3200" b="1" dirty="0">
                <a:latin typeface="Times New Roman" panose="02020603050405020304" pitchFamily="18" charset="0"/>
                <a:cs typeface="Times New Roman" panose="02020603050405020304" pitchFamily="18" charset="0"/>
              </a:rPr>
              <a:t>Conclusion</a:t>
            </a:r>
          </a:p>
        </p:txBody>
      </p:sp>
      <p:sp>
        <p:nvSpPr>
          <p:cNvPr id="3" name="Rectangle 2">
            <a:extLst>
              <a:ext uri="{FF2B5EF4-FFF2-40B4-BE49-F238E27FC236}">
                <a16:creationId xmlns:a16="http://schemas.microsoft.com/office/drawing/2014/main" id="{E69BD894-0697-4DCD-AA40-A01881C29589}"/>
              </a:ext>
            </a:extLst>
          </p:cNvPr>
          <p:cNvSpPr/>
          <p:nvPr/>
        </p:nvSpPr>
        <p:spPr>
          <a:xfrm>
            <a:off x="667821" y="1140431"/>
            <a:ext cx="3965824" cy="5340020"/>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sz="1200" b="1" dirty="0">
                <a:solidFill>
                  <a:schemeClr val="tx2"/>
                </a:solidFill>
                <a:latin typeface="Times New Roman" panose="02020603050405020304" pitchFamily="18" charset="0"/>
                <a:cs typeface="Times New Roman" panose="02020603050405020304" pitchFamily="18" charset="0"/>
              </a:rPr>
              <a:t>Overview: </a:t>
            </a:r>
          </a:p>
          <a:p>
            <a:pPr marL="285750" indent="-285750" algn="just">
              <a:lnSpc>
                <a:spcPct val="20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Osteoarthritis is a progressive musculoskeletal disorder affecting joint anatomy and physiology.</a:t>
            </a:r>
          </a:p>
          <a:p>
            <a:pPr marL="285750" indent="-285750" algn="just">
              <a:lnSpc>
                <a:spcPct val="200000"/>
              </a:lnSpc>
              <a:buFont typeface="Wingdings" panose="05000000000000000000" pitchFamily="2" charset="2"/>
              <a:buChar char="q"/>
            </a:pPr>
            <a:r>
              <a:rPr lang="en-US" sz="1200" b="1" dirty="0">
                <a:solidFill>
                  <a:schemeClr val="tx2"/>
                </a:solidFill>
                <a:latin typeface="Times New Roman" panose="02020603050405020304" pitchFamily="18" charset="0"/>
                <a:cs typeface="Times New Roman" panose="02020603050405020304" pitchFamily="18" charset="0"/>
              </a:rPr>
              <a:t>Lifestyle Impact: </a:t>
            </a:r>
          </a:p>
          <a:p>
            <a:pPr marL="285750" indent="-285750" algn="just">
              <a:lnSpc>
                <a:spcPct val="20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During osteoarthritis progression, obesity, inactivity, and a sedentary lifestyle are of utmost concern.</a:t>
            </a:r>
          </a:p>
          <a:p>
            <a:pPr marL="285750" indent="-285750" algn="just">
              <a:lnSpc>
                <a:spcPct val="200000"/>
              </a:lnSpc>
              <a:buFont typeface="Wingdings" panose="05000000000000000000" pitchFamily="2" charset="2"/>
              <a:buChar char="q"/>
            </a:pPr>
            <a:r>
              <a:rPr lang="en-US" sz="1200" b="1" dirty="0">
                <a:solidFill>
                  <a:schemeClr val="tx2"/>
                </a:solidFill>
                <a:latin typeface="Times New Roman" panose="02020603050405020304" pitchFamily="18" charset="0"/>
                <a:cs typeface="Times New Roman" panose="02020603050405020304" pitchFamily="18" charset="0"/>
              </a:rPr>
              <a:t>Evidence-Based Care: </a:t>
            </a:r>
          </a:p>
          <a:p>
            <a:pPr marL="285750" indent="-285750" algn="just">
              <a:lnSpc>
                <a:spcPct val="20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Evidence-based, multidisciplinary care improves long-term patient mobility and quality of life.</a:t>
            </a:r>
          </a:p>
          <a:p>
            <a:pPr marL="285750" indent="-285750" algn="just">
              <a:lnSpc>
                <a:spcPct val="200000"/>
              </a:lnSpc>
              <a:buFont typeface="Wingdings" panose="05000000000000000000" pitchFamily="2" charset="2"/>
              <a:buChar char="q"/>
            </a:pPr>
            <a:r>
              <a:rPr lang="en-US" sz="1200" b="1" dirty="0">
                <a:solidFill>
                  <a:schemeClr val="tx2"/>
                </a:solidFill>
                <a:latin typeface="Times New Roman" panose="02020603050405020304" pitchFamily="18" charset="0"/>
                <a:cs typeface="Times New Roman" panose="02020603050405020304" pitchFamily="18" charset="0"/>
              </a:rPr>
              <a:t>Final Message: </a:t>
            </a:r>
          </a:p>
          <a:p>
            <a:pPr marL="285750" indent="-285750" algn="just">
              <a:lnSpc>
                <a:spcPct val="200000"/>
              </a:lnSpc>
              <a:buFont typeface="Wingdings" panose="05000000000000000000" pitchFamily="2" charset="2"/>
              <a:buChar char="q"/>
            </a:pPr>
            <a:r>
              <a:rPr lang="en-US" sz="1200" b="1" dirty="0">
                <a:solidFill>
                  <a:schemeClr val="accent1"/>
                </a:solidFill>
                <a:latin typeface="Times New Roman" panose="02020603050405020304" pitchFamily="18" charset="0"/>
                <a:cs typeface="Times New Roman" panose="02020603050405020304" pitchFamily="18" charset="0"/>
              </a:rPr>
              <a:t>There is great benefit to an osteoarthritis patient and their quality of life from the combination of pain and mobility interventions and healthy lifestyle promotion.</a:t>
            </a:r>
            <a:endParaRPr lang="en-US" sz="1200" b="1" i="0" dirty="0">
              <a:solidFill>
                <a:schemeClr val="accent1"/>
              </a:solidFill>
              <a:effectLst/>
              <a:latin typeface="Times New Roman" panose="02020603050405020304" pitchFamily="18" charset="0"/>
              <a:cs typeface="Times New Roman" panose="02020603050405020304" pitchFamily="18" charset="0"/>
            </a:endParaRPr>
          </a:p>
        </p:txBody>
      </p:sp>
      <p:sp>
        <p:nvSpPr>
          <p:cNvPr id="10" name="Freeform 5">
            <a:extLst>
              <a:ext uri="{FF2B5EF4-FFF2-40B4-BE49-F238E27FC236}">
                <a16:creationId xmlns:a16="http://schemas.microsoft.com/office/drawing/2014/main" id="{A0ABD16C-EA80-4D0F-ABE5-587FA8F21D65}"/>
              </a:ext>
            </a:extLst>
          </p:cNvPr>
          <p:cNvSpPr>
            <a:spLocks/>
          </p:cNvSpPr>
          <p:nvPr/>
        </p:nvSpPr>
        <p:spPr bwMode="auto">
          <a:xfrm>
            <a:off x="7334250" y="0"/>
            <a:ext cx="4857750" cy="6873875"/>
          </a:xfrm>
          <a:custGeom>
            <a:avLst/>
            <a:gdLst>
              <a:gd name="T0" fmla="*/ 271 w 404"/>
              <a:gd name="T1" fmla="*/ 0 h 579"/>
              <a:gd name="T2" fmla="*/ 404 w 404"/>
              <a:gd name="T3" fmla="*/ 0 h 579"/>
              <a:gd name="T4" fmla="*/ 404 w 404"/>
              <a:gd name="T5" fmla="*/ 579 h 579"/>
              <a:gd name="T6" fmla="*/ 0 w 404"/>
              <a:gd name="T7" fmla="*/ 579 h 579"/>
              <a:gd name="T8" fmla="*/ 271 w 404"/>
              <a:gd name="T9" fmla="*/ 0 h 579"/>
            </a:gdLst>
            <a:ahLst/>
            <a:cxnLst>
              <a:cxn ang="0">
                <a:pos x="T0" y="T1"/>
              </a:cxn>
              <a:cxn ang="0">
                <a:pos x="T2" y="T3"/>
              </a:cxn>
              <a:cxn ang="0">
                <a:pos x="T4" y="T5"/>
              </a:cxn>
              <a:cxn ang="0">
                <a:pos x="T6" y="T7"/>
              </a:cxn>
              <a:cxn ang="0">
                <a:pos x="T8" y="T9"/>
              </a:cxn>
            </a:cxnLst>
            <a:rect l="0" t="0" r="r" b="b"/>
            <a:pathLst>
              <a:path w="404" h="579">
                <a:moveTo>
                  <a:pt x="271" y="0"/>
                </a:moveTo>
                <a:cubicBezTo>
                  <a:pt x="404" y="0"/>
                  <a:pt x="404" y="0"/>
                  <a:pt x="404" y="0"/>
                </a:cubicBezTo>
                <a:cubicBezTo>
                  <a:pt x="404" y="579"/>
                  <a:pt x="404" y="579"/>
                  <a:pt x="404" y="579"/>
                </a:cubicBezTo>
                <a:cubicBezTo>
                  <a:pt x="0" y="579"/>
                  <a:pt x="0" y="579"/>
                  <a:pt x="0" y="579"/>
                </a:cubicBezTo>
                <a:cubicBezTo>
                  <a:pt x="0" y="579"/>
                  <a:pt x="353" y="454"/>
                  <a:pt x="271" y="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6">
            <a:extLst>
              <a:ext uri="{FF2B5EF4-FFF2-40B4-BE49-F238E27FC236}">
                <a16:creationId xmlns:a16="http://schemas.microsoft.com/office/drawing/2014/main" id="{15006845-5172-4CD1-B162-EB072660EF47}"/>
              </a:ext>
            </a:extLst>
          </p:cNvPr>
          <p:cNvSpPr>
            <a:spLocks/>
          </p:cNvSpPr>
          <p:nvPr/>
        </p:nvSpPr>
        <p:spPr bwMode="auto">
          <a:xfrm>
            <a:off x="7646988" y="3704132"/>
            <a:ext cx="4545013" cy="3169744"/>
          </a:xfrm>
          <a:custGeom>
            <a:avLst/>
            <a:gdLst>
              <a:gd name="T0" fmla="*/ 252 w 378"/>
              <a:gd name="T1" fmla="*/ 0 h 267"/>
              <a:gd name="T2" fmla="*/ 378 w 378"/>
              <a:gd name="T3" fmla="*/ 216 h 267"/>
              <a:gd name="T4" fmla="*/ 378 w 378"/>
              <a:gd name="T5" fmla="*/ 267 h 267"/>
              <a:gd name="T6" fmla="*/ 0 w 378"/>
              <a:gd name="T7" fmla="*/ 267 h 267"/>
              <a:gd name="T8" fmla="*/ 252 w 378"/>
              <a:gd name="T9" fmla="*/ 0 h 267"/>
            </a:gdLst>
            <a:ahLst/>
            <a:cxnLst>
              <a:cxn ang="0">
                <a:pos x="T0" y="T1"/>
              </a:cxn>
              <a:cxn ang="0">
                <a:pos x="T2" y="T3"/>
              </a:cxn>
              <a:cxn ang="0">
                <a:pos x="T4" y="T5"/>
              </a:cxn>
              <a:cxn ang="0">
                <a:pos x="T6" y="T7"/>
              </a:cxn>
              <a:cxn ang="0">
                <a:pos x="T8" y="T9"/>
              </a:cxn>
            </a:cxnLst>
            <a:rect l="0" t="0" r="r" b="b"/>
            <a:pathLst>
              <a:path w="378" h="267">
                <a:moveTo>
                  <a:pt x="252" y="0"/>
                </a:moveTo>
                <a:cubicBezTo>
                  <a:pt x="252" y="0"/>
                  <a:pt x="277" y="134"/>
                  <a:pt x="378" y="216"/>
                </a:cubicBezTo>
                <a:cubicBezTo>
                  <a:pt x="378" y="267"/>
                  <a:pt x="378" y="267"/>
                  <a:pt x="378" y="267"/>
                </a:cubicBezTo>
                <a:cubicBezTo>
                  <a:pt x="0" y="267"/>
                  <a:pt x="0" y="267"/>
                  <a:pt x="0" y="267"/>
                </a:cubicBezTo>
                <a:cubicBezTo>
                  <a:pt x="0" y="267"/>
                  <a:pt x="182" y="218"/>
                  <a:pt x="252" y="0"/>
                </a:cubicBezTo>
                <a:close/>
              </a:path>
            </a:pathLst>
          </a:custGeom>
          <a:solidFill>
            <a:schemeClr val="bg2"/>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11">
            <a:extLst>
              <a:ext uri="{FF2B5EF4-FFF2-40B4-BE49-F238E27FC236}">
                <a16:creationId xmlns:a16="http://schemas.microsoft.com/office/drawing/2014/main" id="{70AACF06-5545-4E0B-BB23-BC2E4647C18C}"/>
              </a:ext>
            </a:extLst>
          </p:cNvPr>
          <p:cNvSpPr/>
          <p:nvPr/>
        </p:nvSpPr>
        <p:spPr>
          <a:xfrm>
            <a:off x="5170488" y="1281986"/>
            <a:ext cx="392111" cy="5576014"/>
          </a:xfrm>
          <a:prstGeom prst="rect">
            <a:avLst/>
          </a:prstGeom>
          <a:solidFill>
            <a:srgbClr val="0070C0"/>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pic>
        <p:nvPicPr>
          <p:cNvPr id="5" name="Picture 4">
            <a:extLst>
              <a:ext uri="{FF2B5EF4-FFF2-40B4-BE49-F238E27FC236}">
                <a16:creationId xmlns:a16="http://schemas.microsoft.com/office/drawing/2014/main" id="{22AA89BE-AABF-419E-9C7B-A695F79DB466}"/>
              </a:ext>
            </a:extLst>
          </p:cNvPr>
          <p:cNvPicPr>
            <a:picLocks noChangeAspect="1"/>
          </p:cNvPicPr>
          <p:nvPr/>
        </p:nvPicPr>
        <p:blipFill>
          <a:blip r:embed="rId3"/>
          <a:stretch>
            <a:fillRect/>
          </a:stretch>
        </p:blipFill>
        <p:spPr>
          <a:xfrm>
            <a:off x="5899697" y="2047875"/>
            <a:ext cx="3494582" cy="3494582"/>
          </a:xfrm>
          <a:prstGeom prst="rect">
            <a:avLst/>
          </a:prstGeom>
          <a:ln>
            <a:noFill/>
          </a:ln>
          <a:effectLst>
            <a:softEdge rad="112500"/>
          </a:effectLst>
        </p:spPr>
      </p:pic>
    </p:spTree>
    <p:extLst>
      <p:ext uri="{BB962C8B-B14F-4D97-AF65-F5344CB8AC3E}">
        <p14:creationId xmlns:p14="http://schemas.microsoft.com/office/powerpoint/2010/main" val="8137933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55FD85-F996-43BE-9D91-09C56EB5A9E8}"/>
              </a:ext>
            </a:extLst>
          </p:cNvPr>
          <p:cNvSpPr txBox="1"/>
          <p:nvPr/>
        </p:nvSpPr>
        <p:spPr>
          <a:xfrm>
            <a:off x="1" y="161926"/>
            <a:ext cx="11784852" cy="742511"/>
          </a:xfrm>
          <a:prstGeom prst="rect">
            <a:avLst/>
          </a:prstGeom>
          <a:noFill/>
        </p:spPr>
        <p:txBody>
          <a:bodyPr wrap="square" rtlCol="0">
            <a:spAutoFit/>
          </a:bodyPr>
          <a:lstStyle/>
          <a:p>
            <a:pPr algn="ctr">
              <a:lnSpc>
                <a:spcPct val="150000"/>
              </a:lnSpc>
            </a:pPr>
            <a:r>
              <a:rPr lang="en-IN" sz="3200" b="1" dirty="0">
                <a:latin typeface="Times New Roman" panose="02020603050405020304" pitchFamily="18" charset="0"/>
                <a:cs typeface="Times New Roman" panose="02020603050405020304" pitchFamily="18" charset="0"/>
              </a:rPr>
              <a:t>References</a:t>
            </a:r>
          </a:p>
        </p:txBody>
      </p:sp>
      <p:sp>
        <p:nvSpPr>
          <p:cNvPr id="4" name="Rectangle 3">
            <a:extLst>
              <a:ext uri="{FF2B5EF4-FFF2-40B4-BE49-F238E27FC236}">
                <a16:creationId xmlns:a16="http://schemas.microsoft.com/office/drawing/2014/main" id="{D6B0A537-108E-4E59-8090-0359993723CE}"/>
              </a:ext>
            </a:extLst>
          </p:cNvPr>
          <p:cNvSpPr/>
          <p:nvPr/>
        </p:nvSpPr>
        <p:spPr>
          <a:xfrm>
            <a:off x="11830050" y="0"/>
            <a:ext cx="361950" cy="6858000"/>
          </a:xfrm>
          <a:prstGeom prst="rect">
            <a:avLst/>
          </a:prstGeom>
          <a:solidFill>
            <a:srgbClr val="0070C0"/>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
        <p:nvSpPr>
          <p:cNvPr id="5" name="Rectangle 4">
            <a:extLst>
              <a:ext uri="{FF2B5EF4-FFF2-40B4-BE49-F238E27FC236}">
                <a16:creationId xmlns:a16="http://schemas.microsoft.com/office/drawing/2014/main" id="{280BAECB-174A-4C8A-9797-0A34D25F7051}"/>
              </a:ext>
            </a:extLst>
          </p:cNvPr>
          <p:cNvSpPr/>
          <p:nvPr/>
        </p:nvSpPr>
        <p:spPr>
          <a:xfrm>
            <a:off x="0" y="0"/>
            <a:ext cx="361950" cy="6858000"/>
          </a:xfrm>
          <a:prstGeom prst="rect">
            <a:avLst/>
          </a:prstGeom>
          <a:solidFill>
            <a:srgbClr val="0070C0"/>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
        <p:nvSpPr>
          <p:cNvPr id="8" name="Rectangle 7">
            <a:extLst>
              <a:ext uri="{FF2B5EF4-FFF2-40B4-BE49-F238E27FC236}">
                <a16:creationId xmlns:a16="http://schemas.microsoft.com/office/drawing/2014/main" id="{648F3A1A-98D9-4C64-8402-60120B69EB9F}"/>
              </a:ext>
            </a:extLst>
          </p:cNvPr>
          <p:cNvSpPr/>
          <p:nvPr/>
        </p:nvSpPr>
        <p:spPr>
          <a:xfrm>
            <a:off x="571500" y="904437"/>
            <a:ext cx="10496550" cy="5648085"/>
          </a:xfrm>
          <a:prstGeom prst="rect">
            <a:avLst/>
          </a:prstGeom>
        </p:spPr>
        <p:txBody>
          <a:bodyPr wrap="square">
            <a:spAutoFit/>
          </a:bodyPr>
          <a:lstStyle/>
          <a:p>
            <a:pPr algn="just">
              <a:lnSpc>
                <a:spcPct val="150000"/>
              </a:lnSpc>
            </a:pPr>
            <a:r>
              <a:rPr lang="en-US" sz="1100" dirty="0">
                <a:latin typeface="Times New Roman" panose="02020603050405020304" pitchFamily="18" charset="0"/>
                <a:cs typeface="Times New Roman" panose="02020603050405020304" pitchFamily="18" charset="0"/>
              </a:rPr>
              <a:t>Abramoff, B. and Caldera, F. E. (2020). Osteoarthritis: pathology, diagnosis, and treatment options. Medical Clinics, 104(2), 293-311.</a:t>
            </a:r>
          </a:p>
          <a:p>
            <a:pPr algn="just">
              <a:lnSpc>
                <a:spcPct val="150000"/>
              </a:lnSpc>
            </a:pPr>
            <a:r>
              <a:rPr lang="en-US" sz="1100" dirty="0" err="1">
                <a:latin typeface="Times New Roman" panose="02020603050405020304" pitchFamily="18" charset="0"/>
                <a:cs typeface="Times New Roman" panose="02020603050405020304" pitchFamily="18" charset="0"/>
              </a:rPr>
              <a:t>Andraskar</a:t>
            </a:r>
            <a:r>
              <a:rPr lang="en-US" sz="1100" dirty="0">
                <a:latin typeface="Times New Roman" panose="02020603050405020304" pitchFamily="18" charset="0"/>
                <a:cs typeface="Times New Roman" panose="02020603050405020304" pitchFamily="18" charset="0"/>
              </a:rPr>
              <a:t>, K. (2024). Recent advances in the understanding and management of osteoarthritis: a comprehensive review. Journal of Internal Medicine and Pharmacology (JIMP), 1(01), 53-62. https://doi.org/10.61920/jimp.v1i01.20</a:t>
            </a:r>
          </a:p>
          <a:p>
            <a:pPr algn="just">
              <a:lnSpc>
                <a:spcPct val="150000"/>
              </a:lnSpc>
            </a:pPr>
            <a:r>
              <a:rPr lang="en-US" sz="1100" dirty="0" err="1">
                <a:latin typeface="Times New Roman" panose="02020603050405020304" pitchFamily="18" charset="0"/>
                <a:cs typeface="Times New Roman" panose="02020603050405020304" pitchFamily="18" charset="0"/>
              </a:rPr>
              <a:t>Beel</a:t>
            </a:r>
            <a:r>
              <a:rPr lang="en-US" sz="1100" dirty="0">
                <a:latin typeface="Times New Roman" panose="02020603050405020304" pitchFamily="18" charset="0"/>
                <a:cs typeface="Times New Roman" panose="02020603050405020304" pitchFamily="18" charset="0"/>
              </a:rPr>
              <a:t>, W., </a:t>
            </a:r>
            <a:r>
              <a:rPr lang="en-US" sz="1100" dirty="0" err="1">
                <a:latin typeface="Times New Roman" panose="02020603050405020304" pitchFamily="18" charset="0"/>
                <a:cs typeface="Times New Roman" panose="02020603050405020304" pitchFamily="18" charset="0"/>
              </a:rPr>
              <a:t>Macchiarola</a:t>
            </a:r>
            <a:r>
              <a:rPr lang="en-US" sz="1100" dirty="0">
                <a:latin typeface="Times New Roman" panose="02020603050405020304" pitchFamily="18" charset="0"/>
                <a:cs typeface="Times New Roman" panose="02020603050405020304" pitchFamily="18" charset="0"/>
              </a:rPr>
              <a:t>, L., Mouton, C., Laver, L. and </a:t>
            </a:r>
            <a:r>
              <a:rPr lang="en-US" sz="1100" dirty="0" err="1">
                <a:latin typeface="Times New Roman" panose="02020603050405020304" pitchFamily="18" charset="0"/>
                <a:cs typeface="Times New Roman" panose="02020603050405020304" pitchFamily="18" charset="0"/>
              </a:rPr>
              <a:t>Seil</a:t>
            </a:r>
            <a:r>
              <a:rPr lang="en-US" sz="1100" dirty="0">
                <a:latin typeface="Times New Roman" panose="02020603050405020304" pitchFamily="18" charset="0"/>
                <a:cs typeface="Times New Roman" panose="02020603050405020304" pitchFamily="18" charset="0"/>
              </a:rPr>
              <a:t>, R. (2022). The hypermobile and unstable lateral meniscus: a narrative review of the anatomy, biomechanics, diagnosis and treatment options. Annals of Joint, 7, 14. https://doi.org/10.21037/aoj-21-9</a:t>
            </a:r>
          </a:p>
          <a:p>
            <a:pPr algn="just">
              <a:lnSpc>
                <a:spcPct val="150000"/>
              </a:lnSpc>
            </a:pPr>
            <a:r>
              <a:rPr lang="en-US" sz="1100" dirty="0" err="1">
                <a:latin typeface="Times New Roman" panose="02020603050405020304" pitchFamily="18" charset="0"/>
                <a:cs typeface="Times New Roman" panose="02020603050405020304" pitchFamily="18" charset="0"/>
              </a:rPr>
              <a:t>Cravo</a:t>
            </a:r>
            <a:r>
              <a:rPr lang="en-US" sz="1100" dirty="0">
                <a:latin typeface="Times New Roman" panose="02020603050405020304" pitchFamily="18" charset="0"/>
                <a:cs typeface="Times New Roman" panose="02020603050405020304" pitchFamily="18" charset="0"/>
              </a:rPr>
              <a:t>, A., Attar, D., Freeman, D., Holmes, S., Ip, L. and Singh, S. J. (2022). The importance of self-management in the context of personalized care in COPD. International Journal of Chronic Obstructive Pulmonary Disease, 231-243. https://doi.org/10.2147/COPD.S343108</a:t>
            </a:r>
          </a:p>
          <a:p>
            <a:pPr algn="just">
              <a:lnSpc>
                <a:spcPct val="150000"/>
              </a:lnSpc>
            </a:pPr>
            <a:r>
              <a:rPr lang="en-US" sz="1100" dirty="0">
                <a:latin typeface="Times New Roman" panose="02020603050405020304" pitchFamily="18" charset="0"/>
                <a:cs typeface="Times New Roman" panose="02020603050405020304" pitchFamily="18" charset="0"/>
              </a:rPr>
              <a:t>Del Río, E. (2025). Thick or thin? Implications of cartilage architecture for osteoarthritis risk in sedentary lifestyles. Biomedicines, 13(7), 1650. https://doi.org/10.3390/biomedicines13071650</a:t>
            </a:r>
          </a:p>
          <a:p>
            <a:pPr algn="just">
              <a:lnSpc>
                <a:spcPct val="150000"/>
              </a:lnSpc>
            </a:pPr>
            <a:r>
              <a:rPr lang="en-US" sz="1100" dirty="0" err="1">
                <a:latin typeface="Times New Roman" panose="02020603050405020304" pitchFamily="18" charset="0"/>
                <a:cs typeface="Times New Roman" panose="02020603050405020304" pitchFamily="18" charset="0"/>
              </a:rPr>
              <a:t>Dudaric</a:t>
            </a:r>
            <a:r>
              <a:rPr lang="en-US" sz="1100" dirty="0">
                <a:latin typeface="Times New Roman" panose="02020603050405020304" pitchFamily="18" charset="0"/>
                <a:cs typeface="Times New Roman" panose="02020603050405020304" pitchFamily="18" charset="0"/>
              </a:rPr>
              <a:t>, L., </a:t>
            </a:r>
            <a:r>
              <a:rPr lang="en-US" sz="1100" dirty="0" err="1">
                <a:latin typeface="Times New Roman" panose="02020603050405020304" pitchFamily="18" charset="0"/>
                <a:cs typeface="Times New Roman" panose="02020603050405020304" pitchFamily="18" charset="0"/>
              </a:rPr>
              <a:t>Dumic-Cule</a:t>
            </a:r>
            <a:r>
              <a:rPr lang="en-US" sz="1100" dirty="0">
                <a:latin typeface="Times New Roman" panose="02020603050405020304" pitchFamily="18" charset="0"/>
                <a:cs typeface="Times New Roman" panose="02020603050405020304" pitchFamily="18" charset="0"/>
              </a:rPr>
              <a:t>, I., </a:t>
            </a:r>
            <a:r>
              <a:rPr lang="en-US" sz="1100" dirty="0" err="1">
                <a:latin typeface="Times New Roman" panose="02020603050405020304" pitchFamily="18" charset="0"/>
                <a:cs typeface="Times New Roman" panose="02020603050405020304" pitchFamily="18" charset="0"/>
              </a:rPr>
              <a:t>Divjak</a:t>
            </a:r>
            <a:r>
              <a:rPr lang="en-US" sz="1100" dirty="0">
                <a:latin typeface="Times New Roman" panose="02020603050405020304" pitchFamily="18" charset="0"/>
                <a:cs typeface="Times New Roman" panose="02020603050405020304" pitchFamily="18" charset="0"/>
              </a:rPr>
              <a:t>, E., </a:t>
            </a:r>
            <a:r>
              <a:rPr lang="en-US" sz="1100" dirty="0" err="1">
                <a:latin typeface="Times New Roman" panose="02020603050405020304" pitchFamily="18" charset="0"/>
                <a:cs typeface="Times New Roman" panose="02020603050405020304" pitchFamily="18" charset="0"/>
              </a:rPr>
              <a:t>Cengic</a:t>
            </a:r>
            <a:r>
              <a:rPr lang="en-US" sz="1100" dirty="0">
                <a:latin typeface="Times New Roman" panose="02020603050405020304" pitchFamily="18" charset="0"/>
                <a:cs typeface="Times New Roman" panose="02020603050405020304" pitchFamily="18" charset="0"/>
              </a:rPr>
              <a:t>, T., </a:t>
            </a:r>
            <a:r>
              <a:rPr lang="en-US" sz="1100" dirty="0" err="1">
                <a:latin typeface="Times New Roman" panose="02020603050405020304" pitchFamily="18" charset="0"/>
                <a:cs typeface="Times New Roman" panose="02020603050405020304" pitchFamily="18" charset="0"/>
              </a:rPr>
              <a:t>Brkljacic</a:t>
            </a:r>
            <a:r>
              <a:rPr lang="en-US" sz="1100" dirty="0">
                <a:latin typeface="Times New Roman" panose="02020603050405020304" pitchFamily="18" charset="0"/>
                <a:cs typeface="Times New Roman" panose="02020603050405020304" pitchFamily="18" charset="0"/>
              </a:rPr>
              <a:t>, B. and </a:t>
            </a:r>
            <a:r>
              <a:rPr lang="en-US" sz="1100" dirty="0" err="1">
                <a:latin typeface="Times New Roman" panose="02020603050405020304" pitchFamily="18" charset="0"/>
                <a:cs typeface="Times New Roman" panose="02020603050405020304" pitchFamily="18" charset="0"/>
              </a:rPr>
              <a:t>Ivanac</a:t>
            </a:r>
            <a:r>
              <a:rPr lang="en-US" sz="1100" dirty="0">
                <a:latin typeface="Times New Roman" panose="02020603050405020304" pitchFamily="18" charset="0"/>
                <a:cs typeface="Times New Roman" panose="02020603050405020304" pitchFamily="18" charset="0"/>
              </a:rPr>
              <a:t>, G. (2023). Bone remodeling in osteoarthritis—biological and radiological aspects. </a:t>
            </a:r>
            <a:r>
              <a:rPr lang="en-US" sz="1100" dirty="0" err="1">
                <a:latin typeface="Times New Roman" panose="02020603050405020304" pitchFamily="18" charset="0"/>
                <a:cs typeface="Times New Roman" panose="02020603050405020304" pitchFamily="18" charset="0"/>
              </a:rPr>
              <a:t>Medicina</a:t>
            </a:r>
            <a:r>
              <a:rPr lang="en-US" sz="1100" dirty="0">
                <a:latin typeface="Times New Roman" panose="02020603050405020304" pitchFamily="18" charset="0"/>
                <a:cs typeface="Times New Roman" panose="02020603050405020304" pitchFamily="18" charset="0"/>
              </a:rPr>
              <a:t>, 59(9), 1613. https://doi.org/10.3390/medicina59091613</a:t>
            </a:r>
          </a:p>
          <a:p>
            <a:pPr algn="just">
              <a:lnSpc>
                <a:spcPct val="150000"/>
              </a:lnSpc>
            </a:pPr>
            <a:r>
              <a:rPr lang="en-US" sz="1100" dirty="0">
                <a:latin typeface="Times New Roman" panose="02020603050405020304" pitchFamily="18" charset="0"/>
                <a:cs typeface="Times New Roman" panose="02020603050405020304" pitchFamily="18" charset="0"/>
              </a:rPr>
              <a:t>El-</a:t>
            </a:r>
            <a:r>
              <a:rPr lang="en-US" sz="1100" dirty="0" err="1">
                <a:latin typeface="Times New Roman" panose="02020603050405020304" pitchFamily="18" charset="0"/>
                <a:cs typeface="Times New Roman" panose="02020603050405020304" pitchFamily="18" charset="0"/>
              </a:rPr>
              <a:t>Tallawy</a:t>
            </a:r>
            <a:r>
              <a:rPr lang="en-US" sz="1100" dirty="0">
                <a:latin typeface="Times New Roman" panose="02020603050405020304" pitchFamily="18" charset="0"/>
                <a:cs typeface="Times New Roman" panose="02020603050405020304" pitchFamily="18" charset="0"/>
              </a:rPr>
              <a:t>, S. N., </a:t>
            </a:r>
            <a:r>
              <a:rPr lang="en-US" sz="1100" dirty="0" err="1">
                <a:latin typeface="Times New Roman" panose="02020603050405020304" pitchFamily="18" charset="0"/>
                <a:cs typeface="Times New Roman" panose="02020603050405020304" pitchFamily="18" charset="0"/>
              </a:rPr>
              <a:t>Nalamasu</a:t>
            </a:r>
            <a:r>
              <a:rPr lang="en-US" sz="1100" dirty="0">
                <a:latin typeface="Times New Roman" panose="02020603050405020304" pitchFamily="18" charset="0"/>
                <a:cs typeface="Times New Roman" panose="02020603050405020304" pitchFamily="18" charset="0"/>
              </a:rPr>
              <a:t>, R., Salem, G. I., </a:t>
            </a:r>
            <a:r>
              <a:rPr lang="en-US" sz="1100" dirty="0" err="1">
                <a:latin typeface="Times New Roman" panose="02020603050405020304" pitchFamily="18" charset="0"/>
                <a:cs typeface="Times New Roman" panose="02020603050405020304" pitchFamily="18" charset="0"/>
              </a:rPr>
              <a:t>LeQuang</a:t>
            </a:r>
            <a:r>
              <a:rPr lang="en-US" sz="1100" dirty="0">
                <a:latin typeface="Times New Roman" panose="02020603050405020304" pitchFamily="18" charset="0"/>
                <a:cs typeface="Times New Roman" panose="02020603050405020304" pitchFamily="18" charset="0"/>
              </a:rPr>
              <a:t>, J. A. K., </a:t>
            </a:r>
            <a:r>
              <a:rPr lang="en-US" sz="1100" dirty="0" err="1">
                <a:latin typeface="Times New Roman" panose="02020603050405020304" pitchFamily="18" charset="0"/>
                <a:cs typeface="Times New Roman" panose="02020603050405020304" pitchFamily="18" charset="0"/>
              </a:rPr>
              <a:t>Pergolizzi</a:t>
            </a:r>
            <a:r>
              <a:rPr lang="en-US" sz="1100" dirty="0">
                <a:latin typeface="Times New Roman" panose="02020603050405020304" pitchFamily="18" charset="0"/>
                <a:cs typeface="Times New Roman" panose="02020603050405020304" pitchFamily="18" charset="0"/>
              </a:rPr>
              <a:t>, J. V. and Christo, P. J. (2021). Management of musculoskeletal pain: an update with emphasis on chronic musculoskeletal pain. Pain and therapy, 10(1), 181-209. https://doi.org/10.1007/s40122-021-00235-2</a:t>
            </a:r>
          </a:p>
          <a:p>
            <a:pPr algn="just">
              <a:lnSpc>
                <a:spcPct val="150000"/>
              </a:lnSpc>
            </a:pPr>
            <a:r>
              <a:rPr lang="en-US" sz="1100" dirty="0" err="1">
                <a:latin typeface="Times New Roman" panose="02020603050405020304" pitchFamily="18" charset="0"/>
                <a:cs typeface="Times New Roman" panose="02020603050405020304" pitchFamily="18" charset="0"/>
              </a:rPr>
              <a:t>Georgiev</a:t>
            </a:r>
            <a:r>
              <a:rPr lang="en-US" sz="1100" dirty="0">
                <a:latin typeface="Times New Roman" panose="02020603050405020304" pitchFamily="18" charset="0"/>
                <a:cs typeface="Times New Roman" panose="02020603050405020304" pitchFamily="18" charset="0"/>
              </a:rPr>
              <a:t>, T. and </a:t>
            </a:r>
            <a:r>
              <a:rPr lang="en-US" sz="1100" dirty="0" err="1">
                <a:latin typeface="Times New Roman" panose="02020603050405020304" pitchFamily="18" charset="0"/>
                <a:cs typeface="Times New Roman" panose="02020603050405020304" pitchFamily="18" charset="0"/>
              </a:rPr>
              <a:t>Kabakchieva</a:t>
            </a:r>
            <a:r>
              <a:rPr lang="en-US" sz="1100" dirty="0">
                <a:latin typeface="Times New Roman" panose="02020603050405020304" pitchFamily="18" charset="0"/>
                <a:cs typeface="Times New Roman" panose="02020603050405020304" pitchFamily="18" charset="0"/>
              </a:rPr>
              <a:t>, P. (2025). Weight Loss, but Not at Any Cost: Risks and Challenges in Patients with Osteoarthritis. Mediterranean Journal of Rheumatology, 36(1), 28.</a:t>
            </a:r>
          </a:p>
          <a:p>
            <a:pPr algn="just">
              <a:lnSpc>
                <a:spcPct val="150000"/>
              </a:lnSpc>
            </a:pPr>
            <a:r>
              <a:rPr lang="en-US" sz="1100" dirty="0" err="1">
                <a:latin typeface="Times New Roman" panose="02020603050405020304" pitchFamily="18" charset="0"/>
                <a:cs typeface="Times New Roman" panose="02020603050405020304" pitchFamily="18" charset="0"/>
              </a:rPr>
              <a:t>Grässel</a:t>
            </a:r>
            <a:r>
              <a:rPr lang="en-US" sz="1100" dirty="0">
                <a:latin typeface="Times New Roman" panose="02020603050405020304" pitchFamily="18" charset="0"/>
                <a:cs typeface="Times New Roman" panose="02020603050405020304" pitchFamily="18" charset="0"/>
              </a:rPr>
              <a:t>, S., </a:t>
            </a:r>
            <a:r>
              <a:rPr lang="en-US" sz="1100" dirty="0" err="1">
                <a:latin typeface="Times New Roman" panose="02020603050405020304" pitchFamily="18" charset="0"/>
                <a:cs typeface="Times New Roman" panose="02020603050405020304" pitchFamily="18" charset="0"/>
              </a:rPr>
              <a:t>Zaucke</a:t>
            </a:r>
            <a:r>
              <a:rPr lang="en-US" sz="1100" dirty="0">
                <a:latin typeface="Times New Roman" panose="02020603050405020304" pitchFamily="18" charset="0"/>
                <a:cs typeface="Times New Roman" panose="02020603050405020304" pitchFamily="18" charset="0"/>
              </a:rPr>
              <a:t>, F. and </a:t>
            </a:r>
            <a:r>
              <a:rPr lang="en-US" sz="1100" dirty="0" err="1">
                <a:latin typeface="Times New Roman" panose="02020603050405020304" pitchFamily="18" charset="0"/>
                <a:cs typeface="Times New Roman" panose="02020603050405020304" pitchFamily="18" charset="0"/>
              </a:rPr>
              <a:t>Madry</a:t>
            </a:r>
            <a:r>
              <a:rPr lang="en-US" sz="1100" dirty="0">
                <a:latin typeface="Times New Roman" panose="02020603050405020304" pitchFamily="18" charset="0"/>
                <a:cs typeface="Times New Roman" panose="02020603050405020304" pitchFamily="18" charset="0"/>
              </a:rPr>
              <a:t>, H. (2021). Osteoarthritis: novel molecular mechanisms increase our understanding of the disease pathology. Journal of clinical medicine, 10(9), 1938. https://doi.org/10.3390/jcm10091938</a:t>
            </a:r>
          </a:p>
          <a:p>
            <a:pPr algn="just">
              <a:lnSpc>
                <a:spcPct val="150000"/>
              </a:lnSpc>
            </a:pPr>
            <a:r>
              <a:rPr lang="en-US" sz="1100" dirty="0">
                <a:latin typeface="Times New Roman" panose="02020603050405020304" pitchFamily="18" charset="0"/>
                <a:cs typeface="Times New Roman" panose="02020603050405020304" pitchFamily="18" charset="0"/>
              </a:rPr>
              <a:t>Gul, R., Nazir, I., </a:t>
            </a:r>
            <a:r>
              <a:rPr lang="en-US" sz="1100" dirty="0" err="1">
                <a:latin typeface="Times New Roman" panose="02020603050405020304" pitchFamily="18" charset="0"/>
                <a:cs typeface="Times New Roman" panose="02020603050405020304" pitchFamily="18" charset="0"/>
              </a:rPr>
              <a:t>Amirzada</a:t>
            </a:r>
            <a:r>
              <a:rPr lang="en-US" sz="1100" dirty="0">
                <a:latin typeface="Times New Roman" panose="02020603050405020304" pitchFamily="18" charset="0"/>
                <a:cs typeface="Times New Roman" panose="02020603050405020304" pitchFamily="18" charset="0"/>
              </a:rPr>
              <a:t>, M. I., Jahan, F., Naseer, F. and </a:t>
            </a:r>
            <a:r>
              <a:rPr lang="en-US" sz="1100" dirty="0" err="1">
                <a:latin typeface="Times New Roman" panose="02020603050405020304" pitchFamily="18" charset="0"/>
                <a:cs typeface="Times New Roman" panose="02020603050405020304" pitchFamily="18" charset="0"/>
              </a:rPr>
              <a:t>Baig</a:t>
            </a:r>
            <a:r>
              <a:rPr lang="en-US" sz="1100" dirty="0">
                <a:latin typeface="Times New Roman" panose="02020603050405020304" pitchFamily="18" charset="0"/>
                <a:cs typeface="Times New Roman" panose="02020603050405020304" pitchFamily="18" charset="0"/>
              </a:rPr>
              <a:t>, T. A. (2024). Aging and Synovial Joint Function: Changes in Structure and Implications for Mobility. In Advancements in Synovial Joint Science-Structure, Function, and Beyond. </a:t>
            </a:r>
            <a:r>
              <a:rPr lang="en-US" sz="1100" dirty="0" err="1">
                <a:latin typeface="Times New Roman" panose="02020603050405020304" pitchFamily="18" charset="0"/>
                <a:cs typeface="Times New Roman" panose="02020603050405020304" pitchFamily="18" charset="0"/>
              </a:rPr>
              <a:t>IntechOpen</a:t>
            </a:r>
            <a:r>
              <a:rPr lang="en-US" sz="1100" dirty="0">
                <a:latin typeface="Times New Roman" panose="02020603050405020304" pitchFamily="18" charset="0"/>
                <a:cs typeface="Times New Roman" panose="02020603050405020304" pitchFamily="18" charset="0"/>
              </a:rPr>
              <a:t>.</a:t>
            </a:r>
          </a:p>
          <a:p>
            <a:pPr algn="just">
              <a:lnSpc>
                <a:spcPct val="150000"/>
              </a:lnSpc>
            </a:pPr>
            <a:r>
              <a:rPr lang="en-US" sz="1100" dirty="0">
                <a:latin typeface="Times New Roman" panose="02020603050405020304" pitchFamily="18" charset="0"/>
                <a:cs typeface="Times New Roman" panose="02020603050405020304" pitchFamily="18" charset="0"/>
              </a:rPr>
              <a:t>Mukherjee, S., </a:t>
            </a:r>
            <a:r>
              <a:rPr lang="en-US" sz="1100" dirty="0" err="1">
                <a:latin typeface="Times New Roman" panose="02020603050405020304" pitchFamily="18" charset="0"/>
                <a:cs typeface="Times New Roman" panose="02020603050405020304" pitchFamily="18" charset="0"/>
              </a:rPr>
              <a:t>Nazemi</a:t>
            </a:r>
            <a:r>
              <a:rPr lang="en-US" sz="1100" dirty="0">
                <a:latin typeface="Times New Roman" panose="02020603050405020304" pitchFamily="18" charset="0"/>
                <a:cs typeface="Times New Roman" panose="02020603050405020304" pitchFamily="18" charset="0"/>
              </a:rPr>
              <a:t>, M., </a:t>
            </a:r>
            <a:r>
              <a:rPr lang="en-US" sz="1100" dirty="0" err="1">
                <a:latin typeface="Times New Roman" panose="02020603050405020304" pitchFamily="18" charset="0"/>
                <a:cs typeface="Times New Roman" panose="02020603050405020304" pitchFamily="18" charset="0"/>
              </a:rPr>
              <a:t>Jonkers</a:t>
            </a:r>
            <a:r>
              <a:rPr lang="en-US" sz="1100" dirty="0">
                <a:latin typeface="Times New Roman" panose="02020603050405020304" pitchFamily="18" charset="0"/>
                <a:cs typeface="Times New Roman" panose="02020603050405020304" pitchFamily="18" charset="0"/>
              </a:rPr>
              <a:t>, I. and Geris, L. (2020). Use of computational modeling to study joint degeneration: a review. Frontiers in Bioengineering and Biotechnology, 8, 93. https://doi.org/10.3389/fbioe.2020.00093</a:t>
            </a:r>
          </a:p>
          <a:p>
            <a:pPr algn="just">
              <a:lnSpc>
                <a:spcPct val="150000"/>
              </a:lnSpc>
            </a:pPr>
            <a:r>
              <a:rPr lang="en-US" sz="1100" dirty="0">
                <a:latin typeface="Times New Roman" panose="02020603050405020304" pitchFamily="18" charset="0"/>
                <a:cs typeface="Times New Roman" panose="02020603050405020304" pitchFamily="18" charset="0"/>
              </a:rPr>
              <a:t>Park, J. H., Moon, J. H., Kim, H. J., Kong, M. H. and Oh, Y. H. (2020). Sedentary lifestyle: overview of updated evidence of potential health risks. Korean journal of family medicine, 41(6), 365.</a:t>
            </a:r>
          </a:p>
        </p:txBody>
      </p:sp>
    </p:spTree>
    <p:extLst>
      <p:ext uri="{BB962C8B-B14F-4D97-AF65-F5344CB8AC3E}">
        <p14:creationId xmlns:p14="http://schemas.microsoft.com/office/powerpoint/2010/main" val="15092204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55FD85-F996-43BE-9D91-09C56EB5A9E8}"/>
              </a:ext>
            </a:extLst>
          </p:cNvPr>
          <p:cNvSpPr txBox="1"/>
          <p:nvPr/>
        </p:nvSpPr>
        <p:spPr>
          <a:xfrm>
            <a:off x="1" y="161926"/>
            <a:ext cx="11784852" cy="742511"/>
          </a:xfrm>
          <a:prstGeom prst="rect">
            <a:avLst/>
          </a:prstGeom>
          <a:noFill/>
        </p:spPr>
        <p:txBody>
          <a:bodyPr wrap="square" rtlCol="0">
            <a:spAutoFit/>
          </a:bodyPr>
          <a:lstStyle/>
          <a:p>
            <a:pPr algn="ctr">
              <a:lnSpc>
                <a:spcPct val="150000"/>
              </a:lnSpc>
            </a:pPr>
            <a:r>
              <a:rPr lang="en-IN" sz="3200" b="1" dirty="0">
                <a:latin typeface="Times New Roman" panose="02020603050405020304" pitchFamily="18" charset="0"/>
                <a:cs typeface="Times New Roman" panose="02020603050405020304" pitchFamily="18" charset="0"/>
              </a:rPr>
              <a:t>Continued…</a:t>
            </a:r>
          </a:p>
        </p:txBody>
      </p:sp>
      <p:sp>
        <p:nvSpPr>
          <p:cNvPr id="4" name="Rectangle 3">
            <a:extLst>
              <a:ext uri="{FF2B5EF4-FFF2-40B4-BE49-F238E27FC236}">
                <a16:creationId xmlns:a16="http://schemas.microsoft.com/office/drawing/2014/main" id="{D6B0A537-108E-4E59-8090-0359993723CE}"/>
              </a:ext>
            </a:extLst>
          </p:cNvPr>
          <p:cNvSpPr/>
          <p:nvPr/>
        </p:nvSpPr>
        <p:spPr>
          <a:xfrm>
            <a:off x="11830050" y="0"/>
            <a:ext cx="361950" cy="6858000"/>
          </a:xfrm>
          <a:prstGeom prst="rect">
            <a:avLst/>
          </a:prstGeom>
          <a:solidFill>
            <a:schemeClr val="accent1"/>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
        <p:nvSpPr>
          <p:cNvPr id="5" name="Rectangle 4">
            <a:extLst>
              <a:ext uri="{FF2B5EF4-FFF2-40B4-BE49-F238E27FC236}">
                <a16:creationId xmlns:a16="http://schemas.microsoft.com/office/drawing/2014/main" id="{280BAECB-174A-4C8A-9797-0A34D25F7051}"/>
              </a:ext>
            </a:extLst>
          </p:cNvPr>
          <p:cNvSpPr/>
          <p:nvPr/>
        </p:nvSpPr>
        <p:spPr>
          <a:xfrm>
            <a:off x="0" y="0"/>
            <a:ext cx="361950" cy="6858000"/>
          </a:xfrm>
          <a:prstGeom prst="rect">
            <a:avLst/>
          </a:prstGeom>
          <a:solidFill>
            <a:schemeClr val="accent1"/>
          </a:solidFill>
          <a:ln>
            <a:noFill/>
          </a:ln>
          <a:effectLst>
            <a:outerShdw blurRad="254000" dist="127000" dir="8100000" algn="tr" rotWithShape="0">
              <a:schemeClr val="tx2">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0070C0"/>
              </a:solidFill>
            </a:endParaRPr>
          </a:p>
        </p:txBody>
      </p:sp>
      <p:sp>
        <p:nvSpPr>
          <p:cNvPr id="6" name="Rectangle 5">
            <a:extLst>
              <a:ext uri="{FF2B5EF4-FFF2-40B4-BE49-F238E27FC236}">
                <a16:creationId xmlns:a16="http://schemas.microsoft.com/office/drawing/2014/main" id="{64C5A635-BD0E-46CB-B7D5-4E3FA2BBBAE0}"/>
              </a:ext>
            </a:extLst>
          </p:cNvPr>
          <p:cNvSpPr/>
          <p:nvPr/>
        </p:nvSpPr>
        <p:spPr>
          <a:xfrm>
            <a:off x="685800" y="904437"/>
            <a:ext cx="11029950" cy="3362844"/>
          </a:xfrm>
          <a:prstGeom prst="rect">
            <a:avLst/>
          </a:prstGeom>
        </p:spPr>
        <p:txBody>
          <a:bodyPr wrap="square">
            <a:spAutoFit/>
          </a:bodyPr>
          <a:lstStyle/>
          <a:p>
            <a:pPr algn="just">
              <a:lnSpc>
                <a:spcPct val="150000"/>
              </a:lnSpc>
            </a:pPr>
            <a:r>
              <a:rPr lang="en-US" sz="1100" dirty="0">
                <a:latin typeface="Times New Roman" panose="02020603050405020304" pitchFamily="18" charset="0"/>
                <a:cs typeface="Times New Roman" panose="02020603050405020304" pitchFamily="18" charset="0"/>
              </a:rPr>
              <a:t>Park, J. H., Moon, J. H., Kim, H. J., Kong, M. H. and Oh, Y. H. (2020). Sedentary lifestyle: overview of updated evidence of potential health risks. Korean journal of family medicine, 41(6), 365.</a:t>
            </a:r>
          </a:p>
          <a:p>
            <a:pPr algn="just">
              <a:lnSpc>
                <a:spcPct val="150000"/>
              </a:lnSpc>
            </a:pPr>
            <a:r>
              <a:rPr lang="en-US" sz="1100" dirty="0">
                <a:latin typeface="Times New Roman" panose="02020603050405020304" pitchFamily="18" charset="0"/>
                <a:cs typeface="Times New Roman" panose="02020603050405020304" pitchFamily="18" charset="0"/>
              </a:rPr>
              <a:t>Parker, L., Ryan, R., Young, S. and Hill, S. (2021). Medications and doctor-patient communication. Australian journal of general practice, 50(10), 709-714.</a:t>
            </a:r>
          </a:p>
          <a:p>
            <a:pPr algn="just">
              <a:lnSpc>
                <a:spcPct val="150000"/>
              </a:lnSpc>
            </a:pPr>
            <a:r>
              <a:rPr lang="en-US" sz="1100" dirty="0" err="1">
                <a:latin typeface="Times New Roman" panose="02020603050405020304" pitchFamily="18" charset="0"/>
                <a:cs typeface="Times New Roman" panose="02020603050405020304" pitchFamily="18" charset="0"/>
              </a:rPr>
              <a:t>Prathap</a:t>
            </a:r>
            <a:r>
              <a:rPr lang="en-US" sz="1100" dirty="0">
                <a:latin typeface="Times New Roman" panose="02020603050405020304" pitchFamily="18" charset="0"/>
                <a:cs typeface="Times New Roman" panose="02020603050405020304" pitchFamily="18" charset="0"/>
              </a:rPr>
              <a:t> Kumar, J., Arun Kumar, M. and Venkatesh, D. (2020). Healthy gait: Review of anatomy and physiology of knee joint. International Journal of Current Research and Review, 12(6), 1-8.</a:t>
            </a:r>
          </a:p>
          <a:p>
            <a:pPr algn="just">
              <a:lnSpc>
                <a:spcPct val="150000"/>
              </a:lnSpc>
            </a:pPr>
            <a:r>
              <a:rPr lang="en-US" sz="1100" dirty="0" err="1">
                <a:latin typeface="Times New Roman" panose="02020603050405020304" pitchFamily="18" charset="0"/>
                <a:cs typeface="Times New Roman" panose="02020603050405020304" pitchFamily="18" charset="0"/>
              </a:rPr>
              <a:t>Scheuing</a:t>
            </a:r>
            <a:r>
              <a:rPr lang="en-US" sz="1100" dirty="0">
                <a:latin typeface="Times New Roman" panose="02020603050405020304" pitchFamily="18" charset="0"/>
                <a:cs typeface="Times New Roman" panose="02020603050405020304" pitchFamily="18" charset="0"/>
              </a:rPr>
              <a:t>, W. J., </a:t>
            </a:r>
            <a:r>
              <a:rPr lang="en-US" sz="1100" dirty="0" err="1">
                <a:latin typeface="Times New Roman" panose="02020603050405020304" pitchFamily="18" charset="0"/>
                <a:cs typeface="Times New Roman" panose="02020603050405020304" pitchFamily="18" charset="0"/>
              </a:rPr>
              <a:t>Reginato</a:t>
            </a:r>
            <a:r>
              <a:rPr lang="en-US" sz="1100" dirty="0">
                <a:latin typeface="Times New Roman" panose="02020603050405020304" pitchFamily="18" charset="0"/>
                <a:cs typeface="Times New Roman" panose="02020603050405020304" pitchFamily="18" charset="0"/>
              </a:rPr>
              <a:t>, A. M., </a:t>
            </a:r>
            <a:r>
              <a:rPr lang="en-US" sz="1100" dirty="0" err="1">
                <a:latin typeface="Times New Roman" panose="02020603050405020304" pitchFamily="18" charset="0"/>
                <a:cs typeface="Times New Roman" panose="02020603050405020304" pitchFamily="18" charset="0"/>
              </a:rPr>
              <a:t>Deeb</a:t>
            </a:r>
            <a:r>
              <a:rPr lang="en-US" sz="1100" dirty="0">
                <a:latin typeface="Times New Roman" panose="02020603050405020304" pitchFamily="18" charset="0"/>
                <a:cs typeface="Times New Roman" panose="02020603050405020304" pitchFamily="18" charset="0"/>
              </a:rPr>
              <a:t>, M. and </a:t>
            </a:r>
            <a:r>
              <a:rPr lang="en-US" sz="1100" dirty="0" err="1">
                <a:latin typeface="Times New Roman" panose="02020603050405020304" pitchFamily="18" charset="0"/>
                <a:cs typeface="Times New Roman" panose="02020603050405020304" pitchFamily="18" charset="0"/>
              </a:rPr>
              <a:t>Kasman</a:t>
            </a:r>
            <a:r>
              <a:rPr lang="en-US" sz="1100" dirty="0">
                <a:latin typeface="Times New Roman" panose="02020603050405020304" pitchFamily="18" charset="0"/>
                <a:cs typeface="Times New Roman" panose="02020603050405020304" pitchFamily="18" charset="0"/>
              </a:rPr>
              <a:t>, S. A. (2023). The burden of osteoarthritis: Is it a rising problem?. Best Practice &amp; Research Clinical Rheumatology, 37(2), 101836. https://doi.org/10.1016/j.berh.2023.101836</a:t>
            </a:r>
          </a:p>
          <a:p>
            <a:pPr algn="just">
              <a:lnSpc>
                <a:spcPct val="150000"/>
              </a:lnSpc>
            </a:pPr>
            <a:r>
              <a:rPr lang="en-US" sz="1100" dirty="0" err="1">
                <a:latin typeface="Times New Roman" panose="02020603050405020304" pitchFamily="18" charset="0"/>
                <a:cs typeface="Times New Roman" panose="02020603050405020304" pitchFamily="18" charset="0"/>
              </a:rPr>
              <a:t>ur</a:t>
            </a:r>
            <a:r>
              <a:rPr lang="en-US" sz="1100" dirty="0">
                <a:latin typeface="Times New Roman" panose="02020603050405020304" pitchFamily="18" charset="0"/>
                <a:cs typeface="Times New Roman" panose="02020603050405020304" pitchFamily="18" charset="0"/>
              </a:rPr>
              <a:t> Rehman, S., Iqbal, S., Shahid, M. U., Jahangir, M. S. and Malik, A. L. (2024). Cartilage: structure, function, and the pathogenesis of osteoarthritis. Advancements in Synovial Joint Science-Structure, Function, and Beyond, 1.</a:t>
            </a:r>
          </a:p>
          <a:p>
            <a:pPr algn="just">
              <a:lnSpc>
                <a:spcPct val="150000"/>
              </a:lnSpc>
            </a:pPr>
            <a:r>
              <a:rPr lang="en-US" sz="1100" dirty="0">
                <a:latin typeface="Times New Roman" panose="02020603050405020304" pitchFamily="18" charset="0"/>
                <a:cs typeface="Times New Roman" panose="02020603050405020304" pitchFamily="18" charset="0"/>
              </a:rPr>
              <a:t>Wang, F., Wang, L., Zhong, L., Feng, J. and Wang, X. (2025). Artificial Intelligence for Knee Osteoarthritis Care and Rehabilitation: A Systematic Review. Pain Management Nursing. https://doi.org/10.1016/j.pmn.2025.07.013</a:t>
            </a:r>
          </a:p>
          <a:p>
            <a:pPr algn="just">
              <a:lnSpc>
                <a:spcPct val="150000"/>
              </a:lnSpc>
            </a:pPr>
            <a:r>
              <a:rPr lang="en-US" sz="1100" dirty="0">
                <a:latin typeface="Times New Roman" panose="02020603050405020304" pitchFamily="18" charset="0"/>
                <a:cs typeface="Times New Roman" panose="02020603050405020304" pitchFamily="18" charset="0"/>
              </a:rPr>
              <a:t>Yu, H., Huang, T., Lu, W. W., Tong, L. and Chen, D. (2022). Osteoarthritis pain. International journal of molecular sciences, 23(9), 4642. https://doi.org/10.3390/ijms23094642</a:t>
            </a:r>
          </a:p>
          <a:p>
            <a:pPr algn="just">
              <a:lnSpc>
                <a:spcPct val="150000"/>
              </a:lnSpc>
            </a:pPr>
            <a:r>
              <a:rPr lang="en-US" sz="1100" dirty="0">
                <a:latin typeface="Times New Roman" panose="02020603050405020304" pitchFamily="18" charset="0"/>
                <a:cs typeface="Times New Roman" panose="02020603050405020304" pitchFamily="18" charset="0"/>
              </a:rPr>
              <a:t>Zhang, L., Liu, G., Han, B., Wang, Z., Yan, Y., Ma, J. and Wei, P. (2020). Knee joint biomechanics in physiological conditions and how pathologies can affect it: a systematic review. Applied bionics and biomechanics, 2020(1), 7451683. https://doi.org/10.1155/2020/7451683</a:t>
            </a:r>
          </a:p>
        </p:txBody>
      </p:sp>
    </p:spTree>
    <p:extLst>
      <p:ext uri="{BB962C8B-B14F-4D97-AF65-F5344CB8AC3E}">
        <p14:creationId xmlns:p14="http://schemas.microsoft.com/office/powerpoint/2010/main" val="36259963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A207B1-9192-9628-B209-8002E3575227}"/>
            </a:ext>
          </a:extLst>
        </p:cNvPr>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20CD3CA8-0DC2-7877-6F4C-CB057654C498}"/>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3619500" y="0"/>
            <a:ext cx="7122336" cy="6873875"/>
          </a:xfrm>
        </p:spPr>
      </p:pic>
      <p:sp>
        <p:nvSpPr>
          <p:cNvPr id="15" name="Freeform 5">
            <a:extLst>
              <a:ext uri="{FF2B5EF4-FFF2-40B4-BE49-F238E27FC236}">
                <a16:creationId xmlns:a16="http://schemas.microsoft.com/office/drawing/2014/main" id="{1077B95D-8976-CDC4-F9D1-E628B561E156}"/>
              </a:ext>
            </a:extLst>
          </p:cNvPr>
          <p:cNvSpPr>
            <a:spLocks/>
          </p:cNvSpPr>
          <p:nvPr/>
        </p:nvSpPr>
        <p:spPr bwMode="auto">
          <a:xfrm>
            <a:off x="7334250" y="0"/>
            <a:ext cx="4857750" cy="6873875"/>
          </a:xfrm>
          <a:custGeom>
            <a:avLst/>
            <a:gdLst>
              <a:gd name="T0" fmla="*/ 271 w 404"/>
              <a:gd name="T1" fmla="*/ 0 h 579"/>
              <a:gd name="T2" fmla="*/ 404 w 404"/>
              <a:gd name="T3" fmla="*/ 0 h 579"/>
              <a:gd name="T4" fmla="*/ 404 w 404"/>
              <a:gd name="T5" fmla="*/ 579 h 579"/>
              <a:gd name="T6" fmla="*/ 0 w 404"/>
              <a:gd name="T7" fmla="*/ 579 h 579"/>
              <a:gd name="T8" fmla="*/ 271 w 404"/>
              <a:gd name="T9" fmla="*/ 0 h 579"/>
            </a:gdLst>
            <a:ahLst/>
            <a:cxnLst>
              <a:cxn ang="0">
                <a:pos x="T0" y="T1"/>
              </a:cxn>
              <a:cxn ang="0">
                <a:pos x="T2" y="T3"/>
              </a:cxn>
              <a:cxn ang="0">
                <a:pos x="T4" y="T5"/>
              </a:cxn>
              <a:cxn ang="0">
                <a:pos x="T6" y="T7"/>
              </a:cxn>
              <a:cxn ang="0">
                <a:pos x="T8" y="T9"/>
              </a:cxn>
            </a:cxnLst>
            <a:rect l="0" t="0" r="r" b="b"/>
            <a:pathLst>
              <a:path w="404" h="579">
                <a:moveTo>
                  <a:pt x="271" y="0"/>
                </a:moveTo>
                <a:cubicBezTo>
                  <a:pt x="404" y="0"/>
                  <a:pt x="404" y="0"/>
                  <a:pt x="404" y="0"/>
                </a:cubicBezTo>
                <a:cubicBezTo>
                  <a:pt x="404" y="579"/>
                  <a:pt x="404" y="579"/>
                  <a:pt x="404" y="579"/>
                </a:cubicBezTo>
                <a:cubicBezTo>
                  <a:pt x="0" y="579"/>
                  <a:pt x="0" y="579"/>
                  <a:pt x="0" y="579"/>
                </a:cubicBezTo>
                <a:cubicBezTo>
                  <a:pt x="0" y="579"/>
                  <a:pt x="353" y="454"/>
                  <a:pt x="271" y="0"/>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
            <a:extLst>
              <a:ext uri="{FF2B5EF4-FFF2-40B4-BE49-F238E27FC236}">
                <a16:creationId xmlns:a16="http://schemas.microsoft.com/office/drawing/2014/main" id="{A9C7C2EF-C027-3BEE-9902-EDBD996888DB}"/>
              </a:ext>
            </a:extLst>
          </p:cNvPr>
          <p:cNvSpPr>
            <a:spLocks/>
          </p:cNvSpPr>
          <p:nvPr/>
        </p:nvSpPr>
        <p:spPr bwMode="auto">
          <a:xfrm>
            <a:off x="7646988" y="3704132"/>
            <a:ext cx="4545013" cy="3169744"/>
          </a:xfrm>
          <a:custGeom>
            <a:avLst/>
            <a:gdLst>
              <a:gd name="T0" fmla="*/ 252 w 378"/>
              <a:gd name="T1" fmla="*/ 0 h 267"/>
              <a:gd name="T2" fmla="*/ 378 w 378"/>
              <a:gd name="T3" fmla="*/ 216 h 267"/>
              <a:gd name="T4" fmla="*/ 378 w 378"/>
              <a:gd name="T5" fmla="*/ 267 h 267"/>
              <a:gd name="T6" fmla="*/ 0 w 378"/>
              <a:gd name="T7" fmla="*/ 267 h 267"/>
              <a:gd name="T8" fmla="*/ 252 w 378"/>
              <a:gd name="T9" fmla="*/ 0 h 267"/>
            </a:gdLst>
            <a:ahLst/>
            <a:cxnLst>
              <a:cxn ang="0">
                <a:pos x="T0" y="T1"/>
              </a:cxn>
              <a:cxn ang="0">
                <a:pos x="T2" y="T3"/>
              </a:cxn>
              <a:cxn ang="0">
                <a:pos x="T4" y="T5"/>
              </a:cxn>
              <a:cxn ang="0">
                <a:pos x="T6" y="T7"/>
              </a:cxn>
              <a:cxn ang="0">
                <a:pos x="T8" y="T9"/>
              </a:cxn>
            </a:cxnLst>
            <a:rect l="0" t="0" r="r" b="b"/>
            <a:pathLst>
              <a:path w="378" h="267">
                <a:moveTo>
                  <a:pt x="252" y="0"/>
                </a:moveTo>
                <a:cubicBezTo>
                  <a:pt x="252" y="0"/>
                  <a:pt x="277" y="134"/>
                  <a:pt x="378" y="216"/>
                </a:cubicBezTo>
                <a:cubicBezTo>
                  <a:pt x="378" y="267"/>
                  <a:pt x="378" y="267"/>
                  <a:pt x="378" y="267"/>
                </a:cubicBezTo>
                <a:cubicBezTo>
                  <a:pt x="0" y="267"/>
                  <a:pt x="0" y="267"/>
                  <a:pt x="0" y="267"/>
                </a:cubicBezTo>
                <a:cubicBezTo>
                  <a:pt x="0" y="267"/>
                  <a:pt x="182" y="218"/>
                  <a:pt x="252" y="0"/>
                </a:cubicBezTo>
                <a:close/>
              </a:path>
            </a:pathLst>
          </a:custGeom>
          <a:solidFill>
            <a:schemeClr val="accent2">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17AE45FF-F4E9-3CCE-2F7D-04552687F4AC}"/>
              </a:ext>
            </a:extLst>
          </p:cNvPr>
          <p:cNvSpPr>
            <a:spLocks/>
          </p:cNvSpPr>
          <p:nvPr/>
        </p:nvSpPr>
        <p:spPr bwMode="auto">
          <a:xfrm>
            <a:off x="11242675" y="4736326"/>
            <a:ext cx="949325" cy="1270761"/>
          </a:xfrm>
          <a:custGeom>
            <a:avLst/>
            <a:gdLst>
              <a:gd name="T0" fmla="*/ 0 w 79"/>
              <a:gd name="T1" fmla="*/ 0 h 107"/>
              <a:gd name="T2" fmla="*/ 79 w 79"/>
              <a:gd name="T3" fmla="*/ 64 h 107"/>
              <a:gd name="T4" fmla="*/ 79 w 79"/>
              <a:gd name="T5" fmla="*/ 107 h 107"/>
              <a:gd name="T6" fmla="*/ 0 w 79"/>
              <a:gd name="T7" fmla="*/ 0 h 107"/>
            </a:gdLst>
            <a:ahLst/>
            <a:cxnLst>
              <a:cxn ang="0">
                <a:pos x="T0" y="T1"/>
              </a:cxn>
              <a:cxn ang="0">
                <a:pos x="T2" y="T3"/>
              </a:cxn>
              <a:cxn ang="0">
                <a:pos x="T4" y="T5"/>
              </a:cxn>
              <a:cxn ang="0">
                <a:pos x="T6" y="T7"/>
              </a:cxn>
            </a:cxnLst>
            <a:rect l="0" t="0" r="r" b="b"/>
            <a:pathLst>
              <a:path w="79" h="107">
                <a:moveTo>
                  <a:pt x="0" y="0"/>
                </a:moveTo>
                <a:cubicBezTo>
                  <a:pt x="0" y="0"/>
                  <a:pt x="31" y="35"/>
                  <a:pt x="79" y="64"/>
                </a:cubicBezTo>
                <a:cubicBezTo>
                  <a:pt x="79" y="107"/>
                  <a:pt x="79" y="107"/>
                  <a:pt x="79" y="107"/>
                </a:cubicBezTo>
                <a:cubicBezTo>
                  <a:pt x="50" y="81"/>
                  <a:pt x="21" y="46"/>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9">
            <a:extLst>
              <a:ext uri="{FF2B5EF4-FFF2-40B4-BE49-F238E27FC236}">
                <a16:creationId xmlns:a16="http://schemas.microsoft.com/office/drawing/2014/main" id="{631A518D-F79F-B875-9D3E-AA77C87EBCD3}"/>
              </a:ext>
            </a:extLst>
          </p:cNvPr>
          <p:cNvSpPr>
            <a:spLocks/>
          </p:cNvSpPr>
          <p:nvPr/>
        </p:nvSpPr>
        <p:spPr bwMode="auto">
          <a:xfrm>
            <a:off x="2957513" y="-101600"/>
            <a:ext cx="4773613" cy="6975475"/>
          </a:xfrm>
          <a:custGeom>
            <a:avLst/>
            <a:gdLst>
              <a:gd name="T0" fmla="*/ 42 w 397"/>
              <a:gd name="T1" fmla="*/ 27 h 579"/>
              <a:gd name="T2" fmla="*/ 0 w 397"/>
              <a:gd name="T3" fmla="*/ 0 h 579"/>
              <a:gd name="T4" fmla="*/ 9 w 397"/>
              <a:gd name="T5" fmla="*/ 0 h 579"/>
              <a:gd name="T6" fmla="*/ 66 w 397"/>
              <a:gd name="T7" fmla="*/ 31 h 579"/>
              <a:gd name="T8" fmla="*/ 352 w 397"/>
              <a:gd name="T9" fmla="*/ 577 h 579"/>
              <a:gd name="T10" fmla="*/ 351 w 397"/>
              <a:gd name="T11" fmla="*/ 579 h 579"/>
              <a:gd name="T12" fmla="*/ 294 w 397"/>
              <a:gd name="T13" fmla="*/ 579 h 579"/>
              <a:gd name="T14" fmla="*/ 42 w 397"/>
              <a:gd name="T15" fmla="*/ 27 h 57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97" h="579">
                <a:moveTo>
                  <a:pt x="42" y="27"/>
                </a:moveTo>
                <a:cubicBezTo>
                  <a:pt x="28" y="17"/>
                  <a:pt x="15" y="8"/>
                  <a:pt x="0" y="0"/>
                </a:cubicBezTo>
                <a:cubicBezTo>
                  <a:pt x="9" y="0"/>
                  <a:pt x="9" y="0"/>
                  <a:pt x="9" y="0"/>
                </a:cubicBezTo>
                <a:cubicBezTo>
                  <a:pt x="29" y="9"/>
                  <a:pt x="48" y="19"/>
                  <a:pt x="66" y="31"/>
                </a:cubicBezTo>
                <a:cubicBezTo>
                  <a:pt x="226" y="137"/>
                  <a:pt x="397" y="356"/>
                  <a:pt x="352" y="577"/>
                </a:cubicBezTo>
                <a:cubicBezTo>
                  <a:pt x="351" y="579"/>
                  <a:pt x="351" y="579"/>
                  <a:pt x="351" y="579"/>
                </a:cubicBezTo>
                <a:cubicBezTo>
                  <a:pt x="294" y="579"/>
                  <a:pt x="294" y="579"/>
                  <a:pt x="294" y="579"/>
                </a:cubicBezTo>
                <a:cubicBezTo>
                  <a:pt x="345" y="365"/>
                  <a:pt x="192" y="142"/>
                  <a:pt x="42" y="27"/>
                </a:cubicBezTo>
                <a:close/>
              </a:path>
            </a:pathLst>
          </a:cu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1">
            <a:extLst>
              <a:ext uri="{FF2B5EF4-FFF2-40B4-BE49-F238E27FC236}">
                <a16:creationId xmlns:a16="http://schemas.microsoft.com/office/drawing/2014/main" id="{BDF423C3-8145-9B8E-8F60-593C1523A353}"/>
              </a:ext>
            </a:extLst>
          </p:cNvPr>
          <p:cNvSpPr>
            <a:spLocks/>
          </p:cNvSpPr>
          <p:nvPr/>
        </p:nvSpPr>
        <p:spPr bwMode="auto">
          <a:xfrm>
            <a:off x="3859213" y="0"/>
            <a:ext cx="2838450" cy="2776906"/>
          </a:xfrm>
          <a:custGeom>
            <a:avLst/>
            <a:gdLst>
              <a:gd name="T0" fmla="*/ 236 w 236"/>
              <a:gd name="T1" fmla="*/ 234 h 234"/>
              <a:gd name="T2" fmla="*/ 72 w 236"/>
              <a:gd name="T3" fmla="*/ 0 h 234"/>
              <a:gd name="T4" fmla="*/ 0 w 236"/>
              <a:gd name="T5" fmla="*/ 0 h 234"/>
              <a:gd name="T6" fmla="*/ 236 w 236"/>
              <a:gd name="T7" fmla="*/ 234 h 234"/>
            </a:gdLst>
            <a:ahLst/>
            <a:cxnLst>
              <a:cxn ang="0">
                <a:pos x="T0" y="T1"/>
              </a:cxn>
              <a:cxn ang="0">
                <a:pos x="T2" y="T3"/>
              </a:cxn>
              <a:cxn ang="0">
                <a:pos x="T4" y="T5"/>
              </a:cxn>
              <a:cxn ang="0">
                <a:pos x="T6" y="T7"/>
              </a:cxn>
            </a:cxnLst>
            <a:rect l="0" t="0" r="r" b="b"/>
            <a:pathLst>
              <a:path w="236" h="234">
                <a:moveTo>
                  <a:pt x="236" y="234"/>
                </a:moveTo>
                <a:cubicBezTo>
                  <a:pt x="196" y="143"/>
                  <a:pt x="135" y="60"/>
                  <a:pt x="72" y="0"/>
                </a:cubicBezTo>
                <a:cubicBezTo>
                  <a:pt x="0" y="0"/>
                  <a:pt x="0" y="0"/>
                  <a:pt x="0" y="0"/>
                </a:cubicBezTo>
                <a:cubicBezTo>
                  <a:pt x="83" y="49"/>
                  <a:pt x="173" y="133"/>
                  <a:pt x="236" y="2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Shape 24">
            <a:extLst>
              <a:ext uri="{FF2B5EF4-FFF2-40B4-BE49-F238E27FC236}">
                <a16:creationId xmlns:a16="http://schemas.microsoft.com/office/drawing/2014/main" id="{BDB8D4C3-B9A5-4222-7777-79CE4D4DC1E3}"/>
              </a:ext>
            </a:extLst>
          </p:cNvPr>
          <p:cNvSpPr/>
          <p:nvPr/>
        </p:nvSpPr>
        <p:spPr>
          <a:xfrm>
            <a:off x="1546105" y="0"/>
            <a:ext cx="5082009" cy="5231340"/>
          </a:xfrm>
          <a:custGeom>
            <a:avLst/>
            <a:gdLst>
              <a:gd name="csX0" fmla="*/ 0 w 5082009"/>
              <a:gd name="csY0" fmla="*/ 0 h 5231340"/>
              <a:gd name="csX1" fmla="*/ 1655466 w 5082009"/>
              <a:gd name="csY1" fmla="*/ 0 h 5231340"/>
              <a:gd name="csX2" fmla="*/ 1731721 w 5082009"/>
              <a:gd name="csY2" fmla="*/ 48557 h 5231340"/>
              <a:gd name="csX3" fmla="*/ 4894641 w 5082009"/>
              <a:gd name="csY3" fmla="*/ 4346155 h 5231340"/>
              <a:gd name="csX4" fmla="*/ 5082009 w 5082009"/>
              <a:gd name="csY4" fmla="*/ 5124127 h 5231340"/>
              <a:gd name="csX5" fmla="*/ 5053282 w 5082009"/>
              <a:gd name="csY5" fmla="*/ 5231340 h 5231340"/>
              <a:gd name="csX6" fmla="*/ 4865687 w 5082009"/>
              <a:gd name="csY6" fmla="*/ 4644825 h 5231340"/>
              <a:gd name="csX7" fmla="*/ 84103 w 5082009"/>
              <a:gd name="csY7" fmla="*/ 18851 h 5231340"/>
              <a:gd name="csX8" fmla="*/ 0 w 5082009"/>
              <a:gd name="csY8" fmla="*/ 0 h 52313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5082009" h="5231340">
                <a:moveTo>
                  <a:pt x="0" y="0"/>
                </a:moveTo>
                <a:lnTo>
                  <a:pt x="1655466" y="0"/>
                </a:lnTo>
                <a:lnTo>
                  <a:pt x="1731721" y="48557"/>
                </a:lnTo>
                <a:cubicBezTo>
                  <a:pt x="3266579" y="1068027"/>
                  <a:pt x="4383455" y="2820680"/>
                  <a:pt x="4894641" y="4346155"/>
                </a:cubicBezTo>
                <a:cubicBezTo>
                  <a:pt x="4980144" y="4598886"/>
                  <a:pt x="5038629" y="4857147"/>
                  <a:pt x="5082009" y="5124127"/>
                </a:cubicBezTo>
                <a:cubicBezTo>
                  <a:pt x="5082009" y="5124127"/>
                  <a:pt x="5082009" y="5124127"/>
                  <a:pt x="5053282" y="5231340"/>
                </a:cubicBezTo>
                <a:cubicBezTo>
                  <a:pt x="5005855" y="5027115"/>
                  <a:pt x="4940132" y="4843522"/>
                  <a:pt x="4865687" y="4644825"/>
                </a:cubicBezTo>
                <a:cubicBezTo>
                  <a:pt x="4085861" y="2760091"/>
                  <a:pt x="2328290" y="584045"/>
                  <a:pt x="84103" y="18851"/>
                </a:cubicBezTo>
                <a:lnTo>
                  <a:pt x="0" y="0"/>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IN"/>
          </a:p>
        </p:txBody>
      </p:sp>
      <p:sp>
        <p:nvSpPr>
          <p:cNvPr id="31" name="TextBox 30">
            <a:extLst>
              <a:ext uri="{FF2B5EF4-FFF2-40B4-BE49-F238E27FC236}">
                <a16:creationId xmlns:a16="http://schemas.microsoft.com/office/drawing/2014/main" id="{343E00AB-50CE-1798-D465-9A3E47A46058}"/>
              </a:ext>
            </a:extLst>
          </p:cNvPr>
          <p:cNvSpPr txBox="1"/>
          <p:nvPr/>
        </p:nvSpPr>
        <p:spPr>
          <a:xfrm>
            <a:off x="-3984" y="3527097"/>
            <a:ext cx="6096000" cy="769441"/>
          </a:xfrm>
          <a:prstGeom prst="rect">
            <a:avLst/>
          </a:prstGeom>
          <a:noFill/>
        </p:spPr>
        <p:txBody>
          <a:bodyPr wrap="square">
            <a:spAutoFit/>
          </a:bodyPr>
          <a:lstStyle/>
          <a:p>
            <a:pPr algn="ctr"/>
            <a:r>
              <a:rPr lang="en-IN" sz="44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510235946"/>
      </p:ext>
    </p:extLst>
  </p:cSld>
  <p:clrMapOvr>
    <a:masterClrMapping/>
  </p:clrMapOvr>
</p:sld>
</file>

<file path=ppt/theme/theme1.xml><?xml version="1.0" encoding="utf-8"?>
<a:theme xmlns:a="http://schemas.openxmlformats.org/drawingml/2006/main" name="Office Theme">
  <a:themeElements>
    <a:clrScheme name="Custom 3">
      <a:dk1>
        <a:sysClr val="windowText" lastClr="000000"/>
      </a:dk1>
      <a:lt1>
        <a:sysClr val="window" lastClr="FFFFFF"/>
      </a:lt1>
      <a:dk2>
        <a:srgbClr val="232323"/>
      </a:dk2>
      <a:lt2>
        <a:srgbClr val="FFFFFF"/>
      </a:lt2>
      <a:accent1>
        <a:srgbClr val="00B9C8"/>
      </a:accent1>
      <a:accent2>
        <a:srgbClr val="0052FF"/>
      </a:accent2>
      <a:accent3>
        <a:srgbClr val="FFFFFF"/>
      </a:accent3>
      <a:accent4>
        <a:srgbClr val="FFFFFF"/>
      </a:accent4>
      <a:accent5>
        <a:srgbClr val="FFFFFF"/>
      </a:accent5>
      <a:accent6>
        <a:srgbClr val="FFFFFF"/>
      </a:accent6>
      <a:hlink>
        <a:srgbClr val="FFFFFF"/>
      </a:hlink>
      <a:folHlink>
        <a:srgbClr val="FFFFFF"/>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4373</Words>
  <Application>Microsoft Office PowerPoint</Application>
  <PresentationFormat>Widescreen</PresentationFormat>
  <Paragraphs>206</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Poppins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2026-06-10T18:51:56Z</dcterms:created>
  <dcterms:modified xsi:type="dcterms:W3CDTF">2026-06-12T13:29:49Z</dcterms:modified>
</cp:coreProperties>
</file>