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6" r:id="rId3"/>
    <p:sldId id="263" r:id="rId4"/>
    <p:sldId id="260" r:id="rId5"/>
    <p:sldId id="262" r:id="rId6"/>
    <p:sldId id="271" r:id="rId7"/>
    <p:sldId id="274" r:id="rId8"/>
    <p:sldId id="282" r:id="rId9"/>
    <p:sldId id="272" r:id="rId10"/>
    <p:sldId id="275" r:id="rId11"/>
    <p:sldId id="276" r:id="rId12"/>
    <p:sldId id="284" r:id="rId13"/>
    <p:sldId id="285" r:id="rId14"/>
    <p:sldId id="286" r:id="rId15"/>
    <p:sldId id="287" r:id="rId16"/>
    <p:sldId id="288" r:id="rId17"/>
    <p:sldId id="277" r:id="rId18"/>
    <p:sldId id="278" r:id="rId19"/>
    <p:sldId id="279" r:id="rId20"/>
    <p:sldId id="281" r:id="rId21"/>
    <p:sldId id="28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06/12/2016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5FC19E2-1E3F-4E75-A2AF-90C06D3E16C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680608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847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922504-D295-4522-A93F-E60A96DFDC82}" type="datetimeFigureOut">
              <a:rPr lang="en-GB" smtClean="0"/>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004412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922504-D295-4522-A93F-E60A96DFDC82}" type="datetimeFigureOut">
              <a:rPr lang="en-GB" smtClean="0"/>
              <a:t>06/12/2016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79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922504-D295-4522-A93F-E60A96DFDC82}" type="datetimeFigureOut">
              <a:rPr lang="en-GB" smtClean="0"/>
              <a:t>06/12/2016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C19E2-1E3F-4E75-A2AF-90C06D3E16C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1681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5922504-D295-4522-A93F-E60A96DFDC82}" type="datetimeFigureOut">
              <a:rPr lang="en-GB" smtClean="0"/>
              <a:t>06/12/2016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C19E2-1E3F-4E75-A2AF-90C06D3E16C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5091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922504-D295-4522-A93F-E60A96DFDC82}" type="datetimeFigureOut">
              <a:rPr lang="en-GB" smtClean="0"/>
              <a:t>06/12/2016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151281959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922504-D295-4522-A93F-E60A96DFDC82}" type="datetimeFigureOut">
              <a:rPr lang="en-GB" smtClean="0"/>
              <a:t>06/12/2016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356050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5922504-D295-4522-A93F-E60A96DFDC82}" type="datetimeFigureOut">
              <a:rPr lang="en-GB" smtClean="0"/>
              <a:t>06/12/2016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825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1694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06/12/2016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514024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5922504-D295-4522-A93F-E60A96DFDC82}" type="datetimeFigureOut">
              <a:rPr lang="en-GB" smtClean="0"/>
              <a:t>06/12/2016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5FC19E2-1E3F-4E75-A2AF-90C06D3E16C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7058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Planning &amp; Budgeting</a:t>
            </a:r>
            <a:endParaRPr lang="en-GB" dirty="0"/>
          </a:p>
        </p:txBody>
      </p:sp>
      <p:sp>
        <p:nvSpPr>
          <p:cNvPr id="3" name="Subtitle 2"/>
          <p:cNvSpPr>
            <a:spLocks noGrp="1"/>
          </p:cNvSpPr>
          <p:nvPr>
            <p:ph type="subTitle" idx="1"/>
          </p:nvPr>
        </p:nvSpPr>
        <p:spPr/>
        <p:txBody>
          <a:bodyPr/>
          <a:lstStyle/>
          <a:p>
            <a:r>
              <a:rPr lang="en-GB" dirty="0" smtClean="0"/>
              <a:t>International hotel management</a:t>
            </a:r>
            <a:endParaRPr lang="en-GB" dirty="0"/>
          </a:p>
        </p:txBody>
      </p:sp>
    </p:spTree>
    <p:extLst>
      <p:ext uri="{BB962C8B-B14F-4D97-AF65-F5344CB8AC3E}">
        <p14:creationId xmlns:p14="http://schemas.microsoft.com/office/powerpoint/2010/main" val="3080396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Previously we have looked at…..</a:t>
            </a:r>
            <a:endParaRPr lang="en-GB" dirty="0"/>
          </a:p>
        </p:txBody>
      </p:sp>
      <p:sp>
        <p:nvSpPr>
          <p:cNvPr id="3" name="Content Placeholder 2"/>
          <p:cNvSpPr>
            <a:spLocks noGrp="1"/>
          </p:cNvSpPr>
          <p:nvPr>
            <p:ph idx="1"/>
          </p:nvPr>
        </p:nvSpPr>
        <p:spPr/>
        <p:txBody>
          <a:bodyPr>
            <a:normAutofit/>
          </a:bodyPr>
          <a:lstStyle/>
          <a:p>
            <a:pPr lvl="0">
              <a:buClr>
                <a:srgbClr val="B71E42"/>
              </a:buClr>
            </a:pPr>
            <a:r>
              <a:rPr lang="en-GB" dirty="0">
                <a:solidFill>
                  <a:prstClr val="black"/>
                </a:solidFill>
              </a:rPr>
              <a:t>Understand Planning and Budgeting </a:t>
            </a:r>
          </a:p>
          <a:p>
            <a:pPr lvl="0">
              <a:buClr>
                <a:srgbClr val="B71E42"/>
              </a:buClr>
            </a:pPr>
            <a:r>
              <a:rPr lang="en-GB" dirty="0">
                <a:solidFill>
                  <a:prstClr val="black"/>
                </a:solidFill>
              </a:rPr>
              <a:t>Advantages of Budgeting</a:t>
            </a:r>
          </a:p>
          <a:p>
            <a:pPr lvl="0">
              <a:buClr>
                <a:srgbClr val="B71E42"/>
              </a:buClr>
            </a:pPr>
            <a:r>
              <a:rPr lang="en-GB" dirty="0">
                <a:solidFill>
                  <a:prstClr val="black"/>
                </a:solidFill>
              </a:rPr>
              <a:t>Prepare a personal </a:t>
            </a:r>
            <a:r>
              <a:rPr lang="en-GB" dirty="0" smtClean="0">
                <a:solidFill>
                  <a:prstClr val="black"/>
                </a:solidFill>
              </a:rPr>
              <a:t>budget</a:t>
            </a:r>
          </a:p>
          <a:p>
            <a:r>
              <a:rPr lang="en-GB" dirty="0"/>
              <a:t>What is the difference between a budget and a forecast?</a:t>
            </a:r>
          </a:p>
          <a:p>
            <a:r>
              <a:rPr lang="en-GB" dirty="0"/>
              <a:t>How many budget scenarios should be prepared?</a:t>
            </a:r>
            <a:endParaRPr lang="en-GB" dirty="0">
              <a:solidFill>
                <a:prstClr val="black"/>
              </a:solidFill>
            </a:endParaRPr>
          </a:p>
        </p:txBody>
      </p:sp>
    </p:spTree>
    <p:extLst>
      <p:ext uri="{BB962C8B-B14F-4D97-AF65-F5344CB8AC3E}">
        <p14:creationId xmlns:p14="http://schemas.microsoft.com/office/powerpoint/2010/main" val="156855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Budget Influencers</a:t>
            </a:r>
          </a:p>
          <a:p>
            <a:r>
              <a:rPr lang="en-GB" dirty="0" smtClean="0"/>
              <a:t>Planning cycle</a:t>
            </a:r>
          </a:p>
          <a:p>
            <a:r>
              <a:rPr lang="en-GB" dirty="0" smtClean="0"/>
              <a:t>Individual Budgets</a:t>
            </a:r>
          </a:p>
          <a:p>
            <a:r>
              <a:rPr lang="en-GB" dirty="0" smtClean="0"/>
              <a:t>Cash Budgets</a:t>
            </a:r>
          </a:p>
          <a:p>
            <a:r>
              <a:rPr lang="en-GB" dirty="0" smtClean="0"/>
              <a:t>Master Budget</a:t>
            </a:r>
          </a:p>
          <a:p>
            <a:endParaRPr lang="en-GB" dirty="0" smtClean="0"/>
          </a:p>
          <a:p>
            <a:endParaRPr lang="en-GB" dirty="0"/>
          </a:p>
        </p:txBody>
      </p:sp>
    </p:spTree>
    <p:extLst>
      <p:ext uri="{BB962C8B-B14F-4D97-AF65-F5344CB8AC3E}">
        <p14:creationId xmlns:p14="http://schemas.microsoft.com/office/powerpoint/2010/main" val="51832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206" y="1129513"/>
            <a:ext cx="5616859" cy="882167"/>
          </a:xfrm>
        </p:spPr>
        <p:txBody>
          <a:bodyPr>
            <a:normAutofit/>
          </a:bodyPr>
          <a:lstStyle/>
          <a:p>
            <a:r>
              <a:rPr lang="en-GB" dirty="0" smtClean="0"/>
              <a:t>Planning &amp; budgeting</a:t>
            </a:r>
            <a:endParaRPr lang="en-GB" dirty="0"/>
          </a:p>
        </p:txBody>
      </p:sp>
      <p:sp>
        <p:nvSpPr>
          <p:cNvPr id="4" name="Text Placeholder 3"/>
          <p:cNvSpPr>
            <a:spLocks noGrp="1"/>
          </p:cNvSpPr>
          <p:nvPr>
            <p:ph type="body" sz="half" idx="2"/>
          </p:nvPr>
        </p:nvSpPr>
        <p:spPr>
          <a:xfrm>
            <a:off x="1450329" y="3331028"/>
            <a:ext cx="5524404" cy="2429691"/>
          </a:xfrm>
        </p:spPr>
        <p:txBody>
          <a:bodyPr/>
          <a:lstStyle/>
          <a:p>
            <a:r>
              <a:rPr lang="en-GB" dirty="0" smtClean="0"/>
              <a:t>To plan is to act now to influence or determine some future event</a:t>
            </a:r>
          </a:p>
          <a:p>
            <a:endParaRPr lang="en-GB" dirty="0" smtClean="0"/>
          </a:p>
          <a:p>
            <a:endParaRPr lang="en-GB" dirty="0"/>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rcRect l="18427" r="18427"/>
          <a:stretch>
            <a:fillRect/>
          </a:stretch>
        </p:blipFill>
        <p:spPr/>
      </p:pic>
    </p:spTree>
    <p:extLst>
      <p:ext uri="{BB962C8B-B14F-4D97-AF65-F5344CB8AC3E}">
        <p14:creationId xmlns:p14="http://schemas.microsoft.com/office/powerpoint/2010/main" val="3454348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206" y="1129513"/>
            <a:ext cx="5532328" cy="789903"/>
          </a:xfrm>
        </p:spPr>
        <p:txBody>
          <a:bodyPr/>
          <a:lstStyle/>
          <a:p>
            <a:r>
              <a:rPr lang="en-GB" dirty="0" smtClean="0"/>
              <a:t>Strategic planning</a:t>
            </a:r>
            <a:endParaRPr lang="en-GB" dirty="0"/>
          </a:p>
        </p:txBody>
      </p:sp>
      <p:sp>
        <p:nvSpPr>
          <p:cNvPr id="4" name="Text Placeholder 3"/>
          <p:cNvSpPr>
            <a:spLocks noGrp="1"/>
          </p:cNvSpPr>
          <p:nvPr>
            <p:ph type="body" sz="half" idx="2"/>
          </p:nvPr>
        </p:nvSpPr>
        <p:spPr/>
        <p:txBody>
          <a:bodyPr>
            <a:normAutofit lnSpcReduction="10000"/>
          </a:bodyPr>
          <a:lstStyle/>
          <a:p>
            <a:endParaRPr lang="en-GB" dirty="0" smtClean="0"/>
          </a:p>
          <a:p>
            <a:r>
              <a:rPr lang="en-GB" dirty="0" smtClean="0"/>
              <a:t>The strategic plan emerges from two distinct but interdependent audits:</a:t>
            </a:r>
          </a:p>
          <a:p>
            <a:pPr marL="342900" indent="-342900">
              <a:buAutoNum type="arabicPeriod"/>
            </a:pPr>
            <a:r>
              <a:rPr lang="en-GB" dirty="0" smtClean="0"/>
              <a:t>Audit of external environmental influences</a:t>
            </a:r>
          </a:p>
          <a:p>
            <a:pPr marL="342900" indent="-342900">
              <a:buAutoNum type="arabicPeriod"/>
            </a:pPr>
            <a:r>
              <a:rPr lang="en-GB" dirty="0" smtClean="0"/>
              <a:t>Audit of Internal resources</a:t>
            </a:r>
          </a:p>
          <a:p>
            <a:endParaRPr lang="en-GB" dirty="0"/>
          </a:p>
        </p:txBody>
      </p:sp>
      <p:pic>
        <p:nvPicPr>
          <p:cNvPr id="6" name="Picture 5" descr="File:Alarm Clocks 20101107a.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37151" y="2960097"/>
            <a:ext cx="915942" cy="1878771"/>
          </a:xfrm>
          <a:prstGeom prst="rect">
            <a:avLst/>
          </a:prstGeom>
        </p:spPr>
      </p:pic>
      <p:pic>
        <p:nvPicPr>
          <p:cNvPr id="5" name="Picture Placeholder 4"/>
          <p:cNvPicPr>
            <a:picLocks noGrp="1" noChangeAspect="1"/>
          </p:cNvPicPr>
          <p:nvPr>
            <p:ph type="pic" idx="1"/>
          </p:nvPr>
        </p:nvPicPr>
        <p:blipFill>
          <a:blip r:embed="rId3"/>
          <a:srcRect l="18427" r="18427"/>
          <a:stretch>
            <a:fillRect/>
          </a:stretch>
        </p:blipFill>
        <p:spPr>
          <a:prstGeom prst="rect">
            <a:avLst/>
          </a:prstGeom>
        </p:spPr>
      </p:pic>
    </p:spTree>
    <p:extLst>
      <p:ext uri="{BB962C8B-B14F-4D97-AF65-F5344CB8AC3E}">
        <p14:creationId xmlns:p14="http://schemas.microsoft.com/office/powerpoint/2010/main" val="26419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With reference to the tourism industry, consider the external forces that can affect decision making and the strategic planning of an organisation, particularly the budget</a:t>
            </a:r>
          </a:p>
          <a:p>
            <a:endParaRPr lang="en-GB" dirty="0"/>
          </a:p>
        </p:txBody>
      </p:sp>
    </p:spTree>
    <p:extLst>
      <p:ext uri="{BB962C8B-B14F-4D97-AF65-F5344CB8AC3E}">
        <p14:creationId xmlns:p14="http://schemas.microsoft.com/office/powerpoint/2010/main" val="1423104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1"/>
          </p:nvPr>
        </p:nvSpPr>
        <p:spPr>
          <a:xfrm>
            <a:off x="1451579" y="2015732"/>
            <a:ext cx="9603275" cy="4137933"/>
          </a:xfrm>
        </p:spPr>
        <p:txBody>
          <a:bodyPr>
            <a:normAutofit fontScale="92500" lnSpcReduction="10000"/>
          </a:bodyPr>
          <a:lstStyle/>
          <a:p>
            <a:r>
              <a:rPr lang="en-GB" b="1" dirty="0" smtClean="0"/>
              <a:t>Exchange rates: </a:t>
            </a:r>
            <a:r>
              <a:rPr lang="en-GB" dirty="0" smtClean="0"/>
              <a:t>affecting the numbers of foreign tourists, and their disposable holiday exchange levels</a:t>
            </a:r>
          </a:p>
          <a:p>
            <a:r>
              <a:rPr lang="en-GB" b="1" dirty="0" smtClean="0"/>
              <a:t>VAT and other tax changes: </a:t>
            </a:r>
            <a:r>
              <a:rPr lang="en-GB" dirty="0" smtClean="0"/>
              <a:t>extending the scope of VAT to include books and magazines</a:t>
            </a:r>
          </a:p>
          <a:p>
            <a:r>
              <a:rPr lang="en-GB" b="1" dirty="0" smtClean="0"/>
              <a:t>Demographics: </a:t>
            </a:r>
            <a:r>
              <a:rPr lang="en-GB" dirty="0" smtClean="0"/>
              <a:t>a more physically active and well-off middle-aged group (empty nesters)</a:t>
            </a:r>
          </a:p>
          <a:p>
            <a:r>
              <a:rPr lang="en-GB" b="1" dirty="0" smtClean="0"/>
              <a:t>Sociocultural values: </a:t>
            </a:r>
            <a:r>
              <a:rPr lang="en-GB" dirty="0" smtClean="0"/>
              <a:t>the growth of the keep fit exercise culture; the growth of healthy eating habits</a:t>
            </a:r>
          </a:p>
          <a:p>
            <a:r>
              <a:rPr lang="en-GB" b="1" dirty="0" smtClean="0"/>
              <a:t>Government Policy: </a:t>
            </a:r>
            <a:r>
              <a:rPr lang="en-GB" dirty="0" smtClean="0"/>
              <a:t>relaxation of border controls and duties on imported products since 1993</a:t>
            </a:r>
          </a:p>
          <a:p>
            <a:r>
              <a:rPr lang="en-GB" b="1" dirty="0" smtClean="0"/>
              <a:t>Business Competition: </a:t>
            </a:r>
            <a:r>
              <a:rPr lang="en-GB" dirty="0" smtClean="0"/>
              <a:t>the number and type of restaurants or tourist attractions in a given resort</a:t>
            </a:r>
          </a:p>
          <a:p>
            <a:endParaRPr lang="en-GB" dirty="0" smtClean="0"/>
          </a:p>
          <a:p>
            <a:endParaRPr lang="en-GB" dirty="0"/>
          </a:p>
        </p:txBody>
      </p:sp>
    </p:spTree>
    <p:extLst>
      <p:ext uri="{BB962C8B-B14F-4D97-AF65-F5344CB8AC3E}">
        <p14:creationId xmlns:p14="http://schemas.microsoft.com/office/powerpoint/2010/main" val="2815147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Strategic Planning</a:t>
            </a:r>
            <a:endParaRPr lang="en-GB" dirty="0"/>
          </a:p>
        </p:txBody>
      </p:sp>
      <p:sp>
        <p:nvSpPr>
          <p:cNvPr id="3" name="Content Placeholder 2"/>
          <p:cNvSpPr>
            <a:spLocks noGrp="1"/>
          </p:cNvSpPr>
          <p:nvPr>
            <p:ph idx="1"/>
          </p:nvPr>
        </p:nvSpPr>
        <p:spPr/>
        <p:txBody>
          <a:bodyPr/>
          <a:lstStyle/>
          <a:p>
            <a:r>
              <a:rPr lang="en-GB" dirty="0" smtClean="0"/>
              <a:t>If opportunities or threats present themselves, the organisations response is limited by the resources available to it</a:t>
            </a:r>
          </a:p>
          <a:p>
            <a:r>
              <a:rPr lang="en-GB" dirty="0" smtClean="0"/>
              <a:t>Therefore, an organisation must audit its own resources and examine its own strengths and weaknesses.</a:t>
            </a:r>
          </a:p>
          <a:p>
            <a:r>
              <a:rPr lang="en-GB" dirty="0" smtClean="0"/>
              <a:t>Examination of Financial resources, physical capacity and human capability are essential elements when determining an organisations strengths and weaknesses</a:t>
            </a:r>
            <a:endParaRPr lang="en-GB" dirty="0"/>
          </a:p>
        </p:txBody>
      </p:sp>
    </p:spTree>
    <p:extLst>
      <p:ext uri="{BB962C8B-B14F-4D97-AF65-F5344CB8AC3E}">
        <p14:creationId xmlns:p14="http://schemas.microsoft.com/office/powerpoint/2010/main" val="1092532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annual planning cycle</a:t>
            </a:r>
            <a:endParaRPr lang="en-GB" dirty="0"/>
          </a:p>
        </p:txBody>
      </p:sp>
      <p:sp>
        <p:nvSpPr>
          <p:cNvPr id="3" name="Content Placeholder 2"/>
          <p:cNvSpPr>
            <a:spLocks noGrp="1"/>
          </p:cNvSpPr>
          <p:nvPr>
            <p:ph idx="1"/>
          </p:nvPr>
        </p:nvSpPr>
        <p:spPr/>
        <p:txBody>
          <a:bodyPr/>
          <a:lstStyle/>
          <a:p>
            <a:r>
              <a:rPr lang="en-GB" dirty="0" smtClean="0"/>
              <a:t>Following the determination of the organisations broad objectives, the budget planning committee is then charged with the responsibility of putting into detailed form, the short term financial implications of following the strategic plan.</a:t>
            </a:r>
          </a:p>
          <a:p>
            <a:endParaRPr lang="en-GB" dirty="0"/>
          </a:p>
        </p:txBody>
      </p:sp>
    </p:spTree>
    <p:extLst>
      <p:ext uri="{BB962C8B-B14F-4D97-AF65-F5344CB8AC3E}">
        <p14:creationId xmlns:p14="http://schemas.microsoft.com/office/powerpoint/2010/main" val="1477864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budget sequence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The budgets are usually prepared in a particular sequence, </a:t>
            </a:r>
          </a:p>
          <a:p>
            <a:pPr marL="457200" indent="-457200">
              <a:buAutoNum type="arabicPeriod"/>
            </a:pPr>
            <a:r>
              <a:rPr lang="en-GB" dirty="0" smtClean="0"/>
              <a:t>Sales Budget (accommodation and food and drink)</a:t>
            </a:r>
          </a:p>
          <a:p>
            <a:pPr marL="457200" indent="-457200">
              <a:buAutoNum type="arabicPeriod"/>
            </a:pPr>
            <a:r>
              <a:rPr lang="en-GB" dirty="0" smtClean="0"/>
              <a:t>Debtor Budget (corporate business)</a:t>
            </a:r>
          </a:p>
          <a:p>
            <a:pPr marL="457200" indent="-457200">
              <a:buAutoNum type="arabicPeriod"/>
            </a:pPr>
            <a:r>
              <a:rPr lang="en-GB" dirty="0" smtClean="0"/>
              <a:t>Stock Budget (food and drink for vending machines)</a:t>
            </a:r>
          </a:p>
          <a:p>
            <a:pPr marL="457200" indent="-457200">
              <a:buAutoNum type="arabicPeriod"/>
            </a:pPr>
            <a:r>
              <a:rPr lang="en-GB" dirty="0" smtClean="0"/>
              <a:t>Creditor Budget (for food and drink supplies)</a:t>
            </a:r>
          </a:p>
          <a:p>
            <a:pPr marL="457200" indent="-457200">
              <a:buAutoNum type="arabicPeriod"/>
            </a:pPr>
            <a:r>
              <a:rPr lang="en-GB" dirty="0" smtClean="0"/>
              <a:t>Fixed-expenses Budget</a:t>
            </a:r>
          </a:p>
          <a:p>
            <a:pPr marL="457200" indent="-457200">
              <a:buAutoNum type="arabicPeriod"/>
            </a:pPr>
            <a:r>
              <a:rPr lang="en-GB" dirty="0" smtClean="0"/>
              <a:t>Fixed-assets Budget (expenditure on, and depreciation of fixed assets)</a:t>
            </a:r>
          </a:p>
          <a:p>
            <a:pPr marL="457200" indent="-457200">
              <a:buAutoNum type="arabicPeriod"/>
            </a:pPr>
            <a:r>
              <a:rPr lang="en-GB" dirty="0" smtClean="0"/>
              <a:t>Cash Budget (estimate of monthly receipts and payments); and the…..</a:t>
            </a:r>
          </a:p>
        </p:txBody>
      </p:sp>
    </p:spTree>
    <p:extLst>
      <p:ext uri="{BB962C8B-B14F-4D97-AF65-F5344CB8AC3E}">
        <p14:creationId xmlns:p14="http://schemas.microsoft.com/office/powerpoint/2010/main" val="2612098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Master budgets</a:t>
            </a:r>
            <a:endParaRPr lang="en-GB" dirty="0"/>
          </a:p>
        </p:txBody>
      </p:sp>
      <p:sp>
        <p:nvSpPr>
          <p:cNvPr id="3" name="Content Placeholder 2"/>
          <p:cNvSpPr>
            <a:spLocks noGrp="1"/>
          </p:cNvSpPr>
          <p:nvPr>
            <p:ph idx="1"/>
          </p:nvPr>
        </p:nvSpPr>
        <p:spPr/>
        <p:txBody>
          <a:bodyPr/>
          <a:lstStyle/>
          <a:p>
            <a:pPr marL="0" indent="0">
              <a:buNone/>
            </a:pPr>
            <a:r>
              <a:rPr lang="en-GB" dirty="0" smtClean="0"/>
              <a:t>8. Forecast trading and profit and loss account</a:t>
            </a:r>
          </a:p>
          <a:p>
            <a:pPr marL="0" indent="0">
              <a:buNone/>
            </a:pPr>
            <a:r>
              <a:rPr lang="en-GB" dirty="0" smtClean="0"/>
              <a:t>9. Forecast balance sheet</a:t>
            </a:r>
            <a:endParaRPr lang="en-GB" dirty="0"/>
          </a:p>
        </p:txBody>
      </p:sp>
    </p:spTree>
    <p:extLst>
      <p:ext uri="{BB962C8B-B14F-4D97-AF65-F5344CB8AC3E}">
        <p14:creationId xmlns:p14="http://schemas.microsoft.com/office/powerpoint/2010/main" val="26367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206" y="1129513"/>
            <a:ext cx="5616859" cy="882167"/>
          </a:xfrm>
        </p:spPr>
        <p:txBody>
          <a:bodyPr>
            <a:normAutofit/>
          </a:bodyPr>
          <a:lstStyle/>
          <a:p>
            <a:r>
              <a:rPr lang="en-GB" dirty="0" smtClean="0"/>
              <a:t>The Master budget</a:t>
            </a:r>
            <a:endParaRPr lang="en-GB" dirty="0"/>
          </a:p>
        </p:txBody>
      </p:sp>
      <p:sp>
        <p:nvSpPr>
          <p:cNvPr id="4" name="Text Placeholder 3"/>
          <p:cNvSpPr>
            <a:spLocks noGrp="1"/>
          </p:cNvSpPr>
          <p:nvPr>
            <p:ph type="body" sz="half" idx="2"/>
          </p:nvPr>
        </p:nvSpPr>
        <p:spPr>
          <a:xfrm>
            <a:off x="1450329" y="3331028"/>
            <a:ext cx="5524404" cy="2429691"/>
          </a:xfrm>
        </p:spPr>
        <p:txBody>
          <a:bodyPr/>
          <a:lstStyle/>
          <a:p>
            <a:r>
              <a:rPr lang="en-GB" dirty="0" smtClean="0"/>
              <a:t>Operating budgets are generally set to run for 1 year</a:t>
            </a:r>
          </a:p>
          <a:p>
            <a:r>
              <a:rPr lang="en-GB" dirty="0" smtClean="0"/>
              <a:t>The 1 year period should be aligned to the organisations financial year</a:t>
            </a:r>
          </a:p>
          <a:p>
            <a:r>
              <a:rPr lang="en-GB" dirty="0" smtClean="0"/>
              <a:t>The success of the budget programme is determined by the way in which the budget is developed</a:t>
            </a:r>
            <a:endParaRPr lang="en-GB" dirty="0" smtClean="0"/>
          </a:p>
          <a:p>
            <a:endParaRPr lang="en-GB" dirty="0" smtClean="0"/>
          </a:p>
          <a:p>
            <a:endParaRPr lang="en-GB" dirty="0"/>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rcRect l="18427" r="18427"/>
          <a:stretch>
            <a:fillRect/>
          </a:stretch>
        </p:blipFill>
        <p:spPr/>
      </p:pic>
    </p:spTree>
    <p:extLst>
      <p:ext uri="{BB962C8B-B14F-4D97-AF65-F5344CB8AC3E}">
        <p14:creationId xmlns:p14="http://schemas.microsoft.com/office/powerpoint/2010/main" val="2493697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206" y="461320"/>
            <a:ext cx="5532328" cy="815546"/>
          </a:xfrm>
        </p:spPr>
        <p:txBody>
          <a:bodyPr/>
          <a:lstStyle/>
          <a:p>
            <a:r>
              <a:rPr lang="en-GB" dirty="0" smtClean="0"/>
              <a:t>Master budget</a:t>
            </a:r>
            <a:endParaRPr lang="en-GB" dirty="0"/>
          </a:p>
        </p:txBody>
      </p:sp>
      <p:sp>
        <p:nvSpPr>
          <p:cNvPr id="4" name="Text Placeholder 3"/>
          <p:cNvSpPr>
            <a:spLocks noGrp="1"/>
          </p:cNvSpPr>
          <p:nvPr>
            <p:ph type="body" sz="half" idx="2"/>
          </p:nvPr>
        </p:nvSpPr>
        <p:spPr>
          <a:xfrm>
            <a:off x="1450329" y="1738184"/>
            <a:ext cx="5524404" cy="3411550"/>
          </a:xfrm>
        </p:spPr>
        <p:txBody>
          <a:bodyPr>
            <a:normAutofit/>
          </a:bodyPr>
          <a:lstStyle/>
          <a:p>
            <a:r>
              <a:rPr lang="en-GB" dirty="0" smtClean="0"/>
              <a:t>The master budget involves inter-relationships, as it is formed by a number of separate but interdependent budgets that set out the company’s sales, production and financial goals.</a:t>
            </a:r>
          </a:p>
          <a:p>
            <a:endParaRPr lang="en-GB" dirty="0" smtClean="0"/>
          </a:p>
          <a:p>
            <a:r>
              <a:rPr lang="en-GB" dirty="0" smtClean="0"/>
              <a:t>The master budget then culminates in the cash budget, budgeted statement of profit or loss and a budgeted balance sheet</a:t>
            </a:r>
            <a:endParaRPr lang="en-GB" dirty="0" smtClean="0"/>
          </a:p>
        </p:txBody>
      </p:sp>
      <p:pic>
        <p:nvPicPr>
          <p:cNvPr id="6" name="Picture 5" descr="File:Alarm Clocks 20101107a.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37151" y="2960097"/>
            <a:ext cx="915942" cy="1878771"/>
          </a:xfrm>
          <a:prstGeom prst="rect">
            <a:avLst/>
          </a:prstGeom>
        </p:spPr>
      </p:pic>
      <p:pic>
        <p:nvPicPr>
          <p:cNvPr id="5" name="Picture Placeholder 4"/>
          <p:cNvPicPr>
            <a:picLocks noGrp="1" noChangeAspect="1"/>
          </p:cNvPicPr>
          <p:nvPr>
            <p:ph type="pic" idx="1"/>
          </p:nvPr>
        </p:nvPicPr>
        <p:blipFill>
          <a:blip r:embed="rId3"/>
          <a:srcRect l="18427" r="18427"/>
          <a:stretch>
            <a:fillRect/>
          </a:stretch>
        </p:blipFill>
        <p:spPr>
          <a:prstGeom prst="rect">
            <a:avLst/>
          </a:prstGeom>
        </p:spPr>
      </p:pic>
    </p:spTree>
    <p:extLst>
      <p:ext uri="{BB962C8B-B14F-4D97-AF65-F5344CB8AC3E}">
        <p14:creationId xmlns:p14="http://schemas.microsoft.com/office/powerpoint/2010/main" val="788936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sales budget</a:t>
            </a:r>
            <a:endParaRPr lang="en-GB" dirty="0"/>
          </a:p>
        </p:txBody>
      </p:sp>
      <p:sp>
        <p:nvSpPr>
          <p:cNvPr id="3" name="Content Placeholder 2"/>
          <p:cNvSpPr>
            <a:spLocks noGrp="1"/>
          </p:cNvSpPr>
          <p:nvPr>
            <p:ph idx="1"/>
          </p:nvPr>
        </p:nvSpPr>
        <p:spPr/>
        <p:txBody>
          <a:bodyPr>
            <a:normAutofit lnSpcReduction="10000"/>
          </a:bodyPr>
          <a:lstStyle/>
          <a:p>
            <a:r>
              <a:rPr lang="en-GB" dirty="0" smtClean="0"/>
              <a:t>The sales budget is a detailed schedule that shows the organisations expected sales for the budget period;</a:t>
            </a:r>
          </a:p>
          <a:p>
            <a:r>
              <a:rPr lang="en-GB" dirty="0" smtClean="0"/>
              <a:t>An accurate sales budget is the key to the entire budgeting process</a:t>
            </a:r>
          </a:p>
          <a:p>
            <a:r>
              <a:rPr lang="en-GB" dirty="0" smtClean="0"/>
              <a:t>All other parts of the master budget are dependent upon the sales budget in some way</a:t>
            </a:r>
          </a:p>
          <a:p>
            <a:r>
              <a:rPr lang="en-GB" dirty="0" smtClean="0"/>
              <a:t>If the sales budget is sloppily done, then the rest of the budgeting process will largely be a waste of time</a:t>
            </a:r>
          </a:p>
          <a:p>
            <a:endParaRPr lang="en-GB" dirty="0"/>
          </a:p>
          <a:p>
            <a:r>
              <a:rPr lang="en-GB" sz="1400" dirty="0" smtClean="0"/>
              <a:t>Seal et al (2015)</a:t>
            </a:r>
            <a:endParaRPr lang="en-GB" sz="1400" dirty="0"/>
          </a:p>
        </p:txBody>
      </p:sp>
    </p:spTree>
    <p:extLst>
      <p:ext uri="{BB962C8B-B14F-4D97-AF65-F5344CB8AC3E}">
        <p14:creationId xmlns:p14="http://schemas.microsoft.com/office/powerpoint/2010/main" val="365296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cash budget</a:t>
            </a:r>
            <a:endParaRPr lang="en-GB" dirty="0"/>
          </a:p>
        </p:txBody>
      </p:sp>
      <p:sp>
        <p:nvSpPr>
          <p:cNvPr id="3" name="Content Placeholder 2"/>
          <p:cNvSpPr>
            <a:spLocks noGrp="1"/>
          </p:cNvSpPr>
          <p:nvPr>
            <p:ph idx="1"/>
          </p:nvPr>
        </p:nvSpPr>
        <p:spPr>
          <a:xfrm>
            <a:off x="1451579" y="2015732"/>
            <a:ext cx="9603275" cy="4137933"/>
          </a:xfrm>
        </p:spPr>
        <p:txBody>
          <a:bodyPr>
            <a:normAutofit/>
          </a:bodyPr>
          <a:lstStyle/>
          <a:p>
            <a:r>
              <a:rPr lang="en-GB" dirty="0" smtClean="0"/>
              <a:t>A cash budget is a detailed plan showing how cash resources will be acquired and spent during the budgeting period</a:t>
            </a:r>
          </a:p>
          <a:p>
            <a:endParaRPr lang="en-GB" dirty="0" smtClean="0"/>
          </a:p>
          <a:p>
            <a:endParaRPr lang="en-GB" dirty="0" smtClean="0"/>
          </a:p>
          <a:p>
            <a:endParaRPr lang="en-GB" dirty="0"/>
          </a:p>
        </p:txBody>
      </p:sp>
    </p:spTree>
    <p:extLst>
      <p:ext uri="{BB962C8B-B14F-4D97-AF65-F5344CB8AC3E}">
        <p14:creationId xmlns:p14="http://schemas.microsoft.com/office/powerpoint/2010/main" val="3227578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Sales forecasting</a:t>
            </a:r>
            <a:endParaRPr lang="en-GB" dirty="0"/>
          </a:p>
        </p:txBody>
      </p:sp>
      <p:sp>
        <p:nvSpPr>
          <p:cNvPr id="3" name="Content Placeholder 2"/>
          <p:cNvSpPr>
            <a:spLocks noGrp="1"/>
          </p:cNvSpPr>
          <p:nvPr>
            <p:ph idx="1"/>
          </p:nvPr>
        </p:nvSpPr>
        <p:spPr/>
        <p:txBody>
          <a:bodyPr/>
          <a:lstStyle/>
          <a:p>
            <a:r>
              <a:rPr lang="en-GB" dirty="0" smtClean="0"/>
              <a:t>Sales forecasting is a critical step, as the sales budget is based upon this </a:t>
            </a:r>
          </a:p>
          <a:p>
            <a:r>
              <a:rPr lang="en-GB" dirty="0" smtClean="0"/>
              <a:t>Sales from previous trading periods are commonly used to aid this process</a:t>
            </a:r>
          </a:p>
          <a:p>
            <a:r>
              <a:rPr lang="en-GB" dirty="0" smtClean="0"/>
              <a:t>However, the manager may also consider unfilled back orders (an obligation to provide a good or service that has not be fulfilled), the organisations pricing policy and marketing plans, industry trends and general economic conditions</a:t>
            </a:r>
          </a:p>
          <a:p>
            <a:endParaRPr lang="en-GB" dirty="0"/>
          </a:p>
        </p:txBody>
      </p:sp>
    </p:spTree>
    <p:extLst>
      <p:ext uri="{BB962C8B-B14F-4D97-AF65-F5344CB8AC3E}">
        <p14:creationId xmlns:p14="http://schemas.microsoft.com/office/powerpoint/2010/main" val="1720218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sCENARIO</a:t>
            </a:r>
            <a:endParaRPr lang="en-GB" dirty="0"/>
          </a:p>
        </p:txBody>
      </p:sp>
      <p:sp>
        <p:nvSpPr>
          <p:cNvPr id="3" name="Content Placeholder 2"/>
          <p:cNvSpPr>
            <a:spLocks noGrp="1"/>
          </p:cNvSpPr>
          <p:nvPr>
            <p:ph idx="1"/>
          </p:nvPr>
        </p:nvSpPr>
        <p:spPr/>
        <p:txBody>
          <a:bodyPr>
            <a:normAutofit lnSpcReduction="10000"/>
          </a:bodyPr>
          <a:lstStyle/>
          <a:p>
            <a:r>
              <a:rPr lang="en-GB" dirty="0" smtClean="0"/>
              <a:t>THE HOTEL MANAGEMENT PLAN TO UNDERTAKE A SERIES OF UPGRADES TO THE PREMIER SUITES</a:t>
            </a:r>
          </a:p>
          <a:p>
            <a:r>
              <a:rPr lang="en-GB" dirty="0" smtClean="0"/>
              <a:t>FOLLOWING DISCUSSIONS WITH THE HOTEL ACCOUNTANT, IT IS DETERMINED THAT REVENUE IN THE PREVIOUS YEAR  WAS LOW.</a:t>
            </a:r>
          </a:p>
          <a:p>
            <a:r>
              <a:rPr lang="en-GB" dirty="0" smtClean="0"/>
              <a:t>The following questions should be asked by the Planning Committee, and the answers should be sought from sources both within and outside the organisation</a:t>
            </a:r>
          </a:p>
          <a:p>
            <a:r>
              <a:rPr lang="en-GB" dirty="0" smtClean="0"/>
              <a:t>Can revenues be increased in any way? Or,</a:t>
            </a:r>
          </a:p>
          <a:p>
            <a:r>
              <a:rPr lang="en-GB" dirty="0" smtClean="0"/>
              <a:t>Can costs be reduced in any way?</a:t>
            </a:r>
          </a:p>
        </p:txBody>
      </p:sp>
    </p:spTree>
    <p:extLst>
      <p:ext uri="{BB962C8B-B14F-4D97-AF65-F5344CB8AC3E}">
        <p14:creationId xmlns:p14="http://schemas.microsoft.com/office/powerpoint/2010/main" val="142611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revenues be increased in any way?</a:t>
            </a:r>
            <a:endParaRPr lang="en-GB" dirty="0"/>
          </a:p>
        </p:txBody>
      </p:sp>
      <p:sp>
        <p:nvSpPr>
          <p:cNvPr id="3" name="Content Placeholder 2"/>
          <p:cNvSpPr>
            <a:spLocks noGrp="1"/>
          </p:cNvSpPr>
          <p:nvPr>
            <p:ph idx="1"/>
          </p:nvPr>
        </p:nvSpPr>
        <p:spPr/>
        <p:txBody>
          <a:bodyPr/>
          <a:lstStyle/>
          <a:p>
            <a:pPr marL="0" indent="0">
              <a:buNone/>
            </a:pPr>
            <a:r>
              <a:rPr lang="en-GB" dirty="0" smtClean="0"/>
              <a:t>Here are some possible methods and the questions they raise:</a:t>
            </a:r>
          </a:p>
          <a:p>
            <a:pPr marL="457200" indent="-457200">
              <a:buAutoNum type="arabicPeriod"/>
            </a:pPr>
            <a:r>
              <a:rPr lang="en-GB" dirty="0" smtClean="0"/>
              <a:t>Raising the price of rooms and vending machine stocks, but what about the effect on demand?</a:t>
            </a:r>
          </a:p>
          <a:p>
            <a:pPr marL="457200" indent="-457200">
              <a:buAutoNum type="arabicPeriod"/>
            </a:pPr>
            <a:r>
              <a:rPr lang="en-GB" dirty="0" smtClean="0"/>
              <a:t>Increasing demand through advertising, but how effective is it likely to be?</a:t>
            </a:r>
          </a:p>
          <a:p>
            <a:pPr marL="457200" indent="-457200">
              <a:buAutoNum type="arabicPeriod"/>
            </a:pPr>
            <a:r>
              <a:rPr lang="en-GB" dirty="0" smtClean="0"/>
              <a:t>Providing additional services for the customer, but would customers be willing to pay more for these?</a:t>
            </a:r>
          </a:p>
          <a:p>
            <a:pPr marL="0" indent="0">
              <a:buNone/>
            </a:pPr>
            <a:endParaRPr lang="en-GB" dirty="0"/>
          </a:p>
        </p:txBody>
      </p:sp>
    </p:spTree>
    <p:extLst>
      <p:ext uri="{BB962C8B-B14F-4D97-AF65-F5344CB8AC3E}">
        <p14:creationId xmlns:p14="http://schemas.microsoft.com/office/powerpoint/2010/main" val="1202027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costs be reduced in any way?</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H</a:t>
            </a:r>
            <a:r>
              <a:rPr lang="en-GB" dirty="0" smtClean="0"/>
              <a:t>ere are some possible methods, and the questions they raise:</a:t>
            </a:r>
          </a:p>
          <a:p>
            <a:pPr marL="457200" indent="-457200">
              <a:buAutoNum type="arabicPeriod"/>
            </a:pPr>
            <a:r>
              <a:rPr lang="en-GB" dirty="0" smtClean="0"/>
              <a:t>Reducing the capital cost of construction and fitting, or will this materially reduce the quality of the accommodation provided?</a:t>
            </a:r>
          </a:p>
          <a:p>
            <a:pPr marL="457200" indent="-457200">
              <a:buAutoNum type="arabicPeriod"/>
            </a:pPr>
            <a:r>
              <a:rPr lang="en-GB" dirty="0" smtClean="0"/>
              <a:t>Buying vending machine stocks from a cheaper supplier, but what about the quality and continuity of supply?</a:t>
            </a:r>
          </a:p>
          <a:p>
            <a:pPr marL="457200" indent="-457200">
              <a:buAutoNum type="arabicPeriod"/>
            </a:pPr>
            <a:r>
              <a:rPr lang="en-GB" dirty="0" smtClean="0"/>
              <a:t>Lower the wage rates of non-contracted staff, but what about the effect on staff turnover, recruitment and general staff attitudes?</a:t>
            </a:r>
          </a:p>
          <a:p>
            <a:pPr marL="457200" indent="-457200">
              <a:buFont typeface="Arial" panose="020B0604020202020204" pitchFamily="34" charset="0"/>
              <a:buAutoNum type="arabicPeriod"/>
            </a:pPr>
            <a:r>
              <a:rPr lang="en-GB" dirty="0"/>
              <a:t>Changing the depreciation rate of fixed assets, or would this contradict accounting conventions?</a:t>
            </a:r>
          </a:p>
          <a:p>
            <a:pPr marL="457200" indent="-457200">
              <a:buAutoNum type="arabicPeriod"/>
            </a:pPr>
            <a:endParaRPr lang="en-GB" dirty="0"/>
          </a:p>
        </p:txBody>
      </p:sp>
    </p:spTree>
    <p:extLst>
      <p:ext uri="{BB962C8B-B14F-4D97-AF65-F5344CB8AC3E}">
        <p14:creationId xmlns:p14="http://schemas.microsoft.com/office/powerpoint/2010/main" val="2033336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costs be reduced in any way? (continued)</a:t>
            </a:r>
            <a:endParaRPr lang="en-GB" dirty="0"/>
          </a:p>
        </p:txBody>
      </p:sp>
      <p:sp>
        <p:nvSpPr>
          <p:cNvPr id="3" name="Content Placeholder 2"/>
          <p:cNvSpPr>
            <a:spLocks noGrp="1"/>
          </p:cNvSpPr>
          <p:nvPr>
            <p:ph idx="1"/>
          </p:nvPr>
        </p:nvSpPr>
        <p:spPr/>
        <p:txBody>
          <a:bodyPr>
            <a:normAutofit/>
          </a:bodyPr>
          <a:lstStyle/>
          <a:p>
            <a:pPr marL="0" indent="0">
              <a:buNone/>
            </a:pPr>
            <a:r>
              <a:rPr lang="en-GB" dirty="0"/>
              <a:t>H</a:t>
            </a:r>
            <a:r>
              <a:rPr lang="en-GB" dirty="0" smtClean="0"/>
              <a:t>ere are some possible methods, and the questions they raise:</a:t>
            </a:r>
          </a:p>
          <a:p>
            <a:pPr marL="457200" indent="-457200">
              <a:buAutoNum type="arabicPeriod" startAt="5"/>
            </a:pPr>
            <a:r>
              <a:rPr lang="en-GB" dirty="0" smtClean="0"/>
              <a:t>Reducing maintenance costs, or will this store up greater costs for the future?</a:t>
            </a:r>
          </a:p>
          <a:p>
            <a:pPr marL="457200" indent="-457200">
              <a:buAutoNum type="arabicPeriod" startAt="5"/>
            </a:pPr>
            <a:r>
              <a:rPr lang="en-GB" dirty="0" smtClean="0"/>
              <a:t>Seeking a cheaper source of finance to replace the 8% loan interest cost, but will this finance be forthcoming?</a:t>
            </a:r>
          </a:p>
          <a:p>
            <a:pPr marL="457200" indent="-457200">
              <a:buFont typeface="Arial" panose="020B0604020202020204" pitchFamily="34" charset="0"/>
              <a:buAutoNum type="arabicPeriod" startAt="5"/>
            </a:pPr>
            <a:r>
              <a:rPr lang="en-GB" dirty="0"/>
              <a:t>Reducing power costs by the introduction of timing devices and by reducing the ambient temperature on the central-heating thermostat, or would this have an adverse effect on customer satisfaction and ultimately demand?</a:t>
            </a:r>
          </a:p>
          <a:p>
            <a:pPr marL="457200" indent="-457200">
              <a:buAutoNum type="arabicPeriod" startAt="5"/>
            </a:pPr>
            <a:endParaRPr lang="en-GB" dirty="0" smtClean="0"/>
          </a:p>
          <a:p>
            <a:pPr marL="0" indent="0">
              <a:buNone/>
            </a:pPr>
            <a:endParaRPr lang="en-GB" dirty="0" smtClean="0"/>
          </a:p>
        </p:txBody>
      </p:sp>
    </p:spTree>
    <p:extLst>
      <p:ext uri="{BB962C8B-B14F-4D97-AF65-F5344CB8AC3E}">
        <p14:creationId xmlns:p14="http://schemas.microsoft.com/office/powerpoint/2010/main" val="3601509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Sales budget</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6051339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1167</TotalTime>
  <Words>1004</Words>
  <Application>Microsoft Office PowerPoint</Application>
  <PresentationFormat>Widescreen</PresentationFormat>
  <Paragraphs>93</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Gill Sans MT</vt:lpstr>
      <vt:lpstr>Gallery</vt:lpstr>
      <vt:lpstr>Planning &amp; Budgeting</vt:lpstr>
      <vt:lpstr>Previously we have looked at…..</vt:lpstr>
      <vt:lpstr>Objectives</vt:lpstr>
      <vt:lpstr>Planning &amp; budgeting</vt:lpstr>
      <vt:lpstr>Strategic planning</vt:lpstr>
      <vt:lpstr>Activity</vt:lpstr>
      <vt:lpstr>Solution</vt:lpstr>
      <vt:lpstr>Strategic Planning</vt:lpstr>
      <vt:lpstr>The annual planning cycle</vt:lpstr>
      <vt:lpstr>The budget sequence</vt:lpstr>
      <vt:lpstr>Master budgets</vt:lpstr>
      <vt:lpstr>The Master budget</vt:lpstr>
      <vt:lpstr>Master budget</vt:lpstr>
      <vt:lpstr>The sales budget</vt:lpstr>
      <vt:lpstr>The cash budget</vt:lpstr>
      <vt:lpstr>Sales forecasting</vt:lpstr>
      <vt:lpstr>sCENARIO</vt:lpstr>
      <vt:lpstr>Can revenues be increased in any way?</vt:lpstr>
      <vt:lpstr>Can costs be reduced in any way?</vt:lpstr>
      <vt:lpstr>Can costs be reduced in any way? (continued)</vt:lpstr>
      <vt:lpstr>Sales budget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u.k</dc:title>
  <dc:creator>Carla Lopes</dc:creator>
  <cp:lastModifiedBy>Marie Pitson</cp:lastModifiedBy>
  <cp:revision>15</cp:revision>
  <dcterms:created xsi:type="dcterms:W3CDTF">2016-10-19T14:27:56Z</dcterms:created>
  <dcterms:modified xsi:type="dcterms:W3CDTF">2016-12-06T08:02:24Z</dcterms:modified>
</cp:coreProperties>
</file>