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21" r:id="rId2"/>
    <p:sldId id="257" r:id="rId3"/>
    <p:sldId id="322" r:id="rId4"/>
    <p:sldId id="293" r:id="rId5"/>
    <p:sldId id="295" r:id="rId6"/>
    <p:sldId id="258" r:id="rId7"/>
    <p:sldId id="259" r:id="rId8"/>
    <p:sldId id="260" r:id="rId9"/>
    <p:sldId id="261" r:id="rId10"/>
    <p:sldId id="297" r:id="rId11"/>
    <p:sldId id="323" r:id="rId12"/>
    <p:sldId id="324" r:id="rId13"/>
    <p:sldId id="325" r:id="rId14"/>
    <p:sldId id="326" r:id="rId15"/>
    <p:sldId id="327" r:id="rId16"/>
    <p:sldId id="328" r:id="rId17"/>
    <p:sldId id="329" r:id="rId18"/>
    <p:sldId id="330" r:id="rId19"/>
    <p:sldId id="315" r:id="rId20"/>
    <p:sldId id="316" r:id="rId21"/>
    <p:sldId id="333" r:id="rId22"/>
    <p:sldId id="334" r:id="rId23"/>
    <p:sldId id="335" r:id="rId24"/>
    <p:sldId id="336" r:id="rId25"/>
    <p:sldId id="331" r:id="rId26"/>
    <p:sldId id="332"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7" d="100"/>
          <a:sy n="87" d="100"/>
        </p:scale>
        <p:origin x="15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1085C6-19DD-4282-AD0A-2DCBDDC48F5C}"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2568687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085C6-19DD-4282-AD0A-2DCBDDC48F5C}"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3395852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085C6-19DD-4282-AD0A-2DCBDDC48F5C}"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1369583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1085C6-19DD-4282-AD0A-2DCBDDC48F5C}" type="datetimeFigureOut">
              <a:rPr lang="en-GB" smtClean="0"/>
              <a:t>10/01/2022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1163953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1085C6-19DD-4282-AD0A-2DCBDDC48F5C}" type="datetimeFigureOut">
              <a:rPr lang="en-GB" smtClean="0"/>
              <a:t>10/01/2022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4027978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1085C6-19DD-4282-AD0A-2DCBDDC48F5C}" type="datetimeFigureOut">
              <a:rPr lang="en-GB" smtClean="0"/>
              <a:t>10/01/2022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1405893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085C6-19DD-4282-AD0A-2DCBDDC48F5C}" type="datetimeFigureOut">
              <a:rPr lang="en-GB" smtClean="0"/>
              <a:t>10/01/2022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1943808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085C6-19DD-4282-AD0A-2DCBDDC48F5C}" type="datetimeFigureOut">
              <a:rPr lang="en-GB" smtClean="0"/>
              <a:t>10/01/2022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1813702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085C6-19DD-4282-AD0A-2DCBDDC48F5C}" type="datetimeFigureOut">
              <a:rPr lang="en-GB" smtClean="0"/>
              <a:t>10/01/2022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2806912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085C6-19DD-4282-AD0A-2DCBDDC48F5C}"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147691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085C6-19DD-4282-AD0A-2DCBDDC48F5C}"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513D90-606F-46B5-973E-710DA0173477}" type="slidenum">
              <a:rPr lang="en-GB" smtClean="0"/>
              <a:t>‹#›</a:t>
            </a:fld>
            <a:endParaRPr lang="en-GB"/>
          </a:p>
        </p:txBody>
      </p:sp>
    </p:spTree>
    <p:extLst>
      <p:ext uri="{BB962C8B-B14F-4D97-AF65-F5344CB8AC3E}">
        <p14:creationId xmlns:p14="http://schemas.microsoft.com/office/powerpoint/2010/main" val="2336369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085C6-19DD-4282-AD0A-2DCBDDC48F5C}" type="datetimeFigureOut">
              <a:rPr lang="en-GB" smtClean="0"/>
              <a:t>10/01/2022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513D90-606F-46B5-973E-710DA0173477}" type="slidenum">
              <a:rPr lang="en-GB" smtClean="0"/>
              <a:t>‹#›</a:t>
            </a:fld>
            <a:endParaRPr lang="en-GB"/>
          </a:p>
        </p:txBody>
      </p:sp>
    </p:spTree>
    <p:extLst>
      <p:ext uri="{BB962C8B-B14F-4D97-AF65-F5344CB8AC3E}">
        <p14:creationId xmlns:p14="http://schemas.microsoft.com/office/powerpoint/2010/main" val="14818426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journal.fi/temenos/article/view/4619"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nature.berkeley.edu/departments/espm/env-hist/articles/84.pdf"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RyPsvb0d5o" TargetMode="External"/><Relationship Id="rId2" Type="http://schemas.openxmlformats.org/officeDocument/2006/relationships/hyperlink" Target="https://www.natureinstitute.org/article/craig-holdrege/goethe-and-the-evolution-of-science" TargetMode="External"/><Relationship Id="rId1" Type="http://schemas.openxmlformats.org/officeDocument/2006/relationships/slideLayout" Target="../slideLayouts/slideLayout7.xml"/><Relationship Id="rId5" Type="http://schemas.openxmlformats.org/officeDocument/2006/relationships/hyperlink" Target="https://holisticsciencejournal.co.uk/ojs/index.php/hsj/article/viewFile/136/152" TargetMode="External"/><Relationship Id="rId4" Type="http://schemas.openxmlformats.org/officeDocument/2006/relationships/hyperlink" Target="https://www.youtube.com/watch?v=Q3hQrac_oFM"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uea.ac.uk/news/-/article/indigenous-and-local-communities-key-to-successful-nature-conservatio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9.png"/><Relationship Id="rId5" Type="http://schemas.openxmlformats.org/officeDocument/2006/relationships/hyperlink" Target="https://www.diva-portal.org/smash/get/diva2:943266/FULLTEXT03.pdf" TargetMode="External"/><Relationship Id="rId4" Type="http://schemas.openxmlformats.org/officeDocument/2006/relationships/image" Target="../media/image8.jpeg"/></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fluxbroadcast.com/work/natural-history-museum-the-lost-words-spell-song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www.jstor.org/stable/24706896"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walesonline.co.uk/news/wales-news/nature-swansea-environment-climate-council-22106363" TargetMode="External"/><Relationship Id="rId2" Type="http://schemas.openxmlformats.org/officeDocument/2006/relationships/hyperlink" Target="https://www.mitchellthomashow.com/blog/what-is-the-ecological-imagination" TargetMode="External"/><Relationship Id="rId1" Type="http://schemas.openxmlformats.org/officeDocument/2006/relationships/slideLayout" Target="../slideLayouts/slideLayout7.xml"/><Relationship Id="rId4" Type="http://schemas.openxmlformats.org/officeDocument/2006/relationships/hyperlink" Target="https://democracy.swansea.gov.uk/documents/s57602/NOM%20on%20Climate%20Emergency.pdf?LLL=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EC730-1B80-4A6A-A457-0C1D63F4BC13}"/>
              </a:ext>
            </a:extLst>
          </p:cNvPr>
          <p:cNvSpPr txBox="1"/>
          <p:nvPr/>
        </p:nvSpPr>
        <p:spPr>
          <a:xfrm>
            <a:off x="727113" y="495759"/>
            <a:ext cx="7899094" cy="4339650"/>
          </a:xfrm>
          <a:prstGeom prst="rect">
            <a:avLst/>
          </a:prstGeom>
          <a:noFill/>
        </p:spPr>
        <p:txBody>
          <a:bodyPr wrap="square" rtlCol="0">
            <a:spAutoFit/>
          </a:bodyPr>
          <a:lstStyle/>
          <a:p>
            <a:pPr algn="ctr"/>
            <a:r>
              <a:rPr lang="en-GB" sz="4800" b="1" dirty="0">
                <a:solidFill>
                  <a:srgbClr val="000000"/>
                </a:solidFill>
                <a:effectLst/>
                <a:latin typeface="Arial" panose="020B0604020202020204" pitchFamily="34" charset="0"/>
                <a:ea typeface="Times New Roman" panose="02020603050405020304" pitchFamily="18" charset="0"/>
              </a:rPr>
              <a:t>Field and</a:t>
            </a:r>
          </a:p>
          <a:p>
            <a:pPr algn="ctr"/>
            <a:r>
              <a:rPr lang="en-GB" sz="4800" b="1" dirty="0">
                <a:solidFill>
                  <a:srgbClr val="000000"/>
                </a:solidFill>
                <a:effectLst/>
                <a:latin typeface="Arial" panose="020B0604020202020204" pitchFamily="34" charset="0"/>
                <a:ea typeface="Times New Roman" panose="02020603050405020304" pitchFamily="18" charset="0"/>
              </a:rPr>
              <a:t> Laboratory Skills</a:t>
            </a:r>
            <a:r>
              <a:rPr lang="en-GB" sz="4800" dirty="0">
                <a:solidFill>
                  <a:srgbClr val="000000"/>
                </a:solidFill>
                <a:effectLst/>
                <a:latin typeface="Arial" panose="020B0604020202020204" pitchFamily="34" charset="0"/>
                <a:ea typeface="Times New Roman" panose="02020603050405020304" pitchFamily="18" charset="0"/>
              </a:rPr>
              <a:t>  </a:t>
            </a:r>
          </a:p>
          <a:p>
            <a:endParaRPr lang="en-GB" b="1" dirty="0">
              <a:solidFill>
                <a:srgbClr val="000000"/>
              </a:solidFill>
              <a:latin typeface="Arial" panose="020B0604020202020204" pitchFamily="34" charset="0"/>
              <a:ea typeface="Times New Roman" panose="02020603050405020304" pitchFamily="18" charset="0"/>
            </a:endParaRPr>
          </a:p>
          <a:p>
            <a:pPr algn="ctr"/>
            <a:r>
              <a:rPr lang="en-GB" sz="3600" b="1" dirty="0">
                <a:solidFill>
                  <a:srgbClr val="000000"/>
                </a:solidFill>
                <a:effectLst/>
                <a:latin typeface="Arial" panose="020B0604020202020204" pitchFamily="34" charset="0"/>
                <a:ea typeface="Times New Roman" panose="02020603050405020304" pitchFamily="18" charset="0"/>
              </a:rPr>
              <a:t>ACNA4005 </a:t>
            </a:r>
          </a:p>
          <a:p>
            <a:pPr algn="ctr"/>
            <a:r>
              <a:rPr lang="en-GB" sz="3600" b="1" dirty="0">
                <a:solidFill>
                  <a:srgbClr val="000000"/>
                </a:solidFill>
                <a:latin typeface="Arial" panose="020B0604020202020204" pitchFamily="34" charset="0"/>
                <a:ea typeface="Times New Roman" panose="02020603050405020304" pitchFamily="18" charset="0"/>
              </a:rPr>
              <a:t>10/01/22</a:t>
            </a:r>
            <a:r>
              <a:rPr lang="en-GB" sz="3600" dirty="0">
                <a:solidFill>
                  <a:srgbClr val="000000"/>
                </a:solidFill>
                <a:effectLst/>
                <a:latin typeface="Arial" panose="020B0604020202020204" pitchFamily="34" charset="0"/>
                <a:ea typeface="Times New Roman" panose="02020603050405020304" pitchFamily="18" charset="0"/>
              </a:rPr>
              <a:t> </a:t>
            </a:r>
          </a:p>
          <a:p>
            <a:pPr algn="ctr"/>
            <a:endParaRPr lang="en-GB" sz="3600" dirty="0">
              <a:solidFill>
                <a:srgbClr val="000000"/>
              </a:solidFill>
              <a:latin typeface="Arial" panose="020B0604020202020204" pitchFamily="34" charset="0"/>
            </a:endParaRPr>
          </a:p>
          <a:p>
            <a:pPr algn="ctr"/>
            <a:r>
              <a:rPr lang="en-GB" sz="5400" b="1" dirty="0">
                <a:solidFill>
                  <a:srgbClr val="000000"/>
                </a:solidFill>
                <a:latin typeface="Arial" panose="020B0604020202020204" pitchFamily="34" charset="0"/>
              </a:rPr>
              <a:t>Ways of Knowing </a:t>
            </a:r>
            <a:endParaRPr lang="en-GB" sz="5400" b="1" dirty="0"/>
          </a:p>
        </p:txBody>
      </p:sp>
    </p:spTree>
    <p:extLst>
      <p:ext uri="{BB962C8B-B14F-4D97-AF65-F5344CB8AC3E}">
        <p14:creationId xmlns:p14="http://schemas.microsoft.com/office/powerpoint/2010/main" val="702891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F8D5CC-CD18-4F24-AE45-392D1DAC01D5}"/>
              </a:ext>
            </a:extLst>
          </p:cNvPr>
          <p:cNvSpPr txBox="1"/>
          <p:nvPr/>
        </p:nvSpPr>
        <p:spPr>
          <a:xfrm>
            <a:off x="143221" y="44063"/>
            <a:ext cx="8868578" cy="6247864"/>
          </a:xfrm>
          <a:prstGeom prst="rect">
            <a:avLst/>
          </a:prstGeom>
          <a:noFill/>
        </p:spPr>
        <p:txBody>
          <a:bodyPr wrap="square" rtlCol="0">
            <a:spAutoFit/>
          </a:bodyPr>
          <a:lstStyle/>
          <a:p>
            <a:pPr algn="ctr"/>
            <a:r>
              <a:rPr lang="en-GB" sz="2800" b="1" dirty="0"/>
              <a:t>Ways of Knowing</a:t>
            </a:r>
          </a:p>
          <a:p>
            <a:pPr algn="ctr"/>
            <a:r>
              <a:rPr lang="en-GB" sz="2000" b="1" dirty="0"/>
              <a:t> </a:t>
            </a:r>
            <a:r>
              <a:rPr lang="en-GB" sz="2000" dirty="0"/>
              <a:t>or the basis for our ‘relationship’ to the natural world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1" dirty="0"/>
              <a:t>Conventional Science </a:t>
            </a:r>
            <a:r>
              <a:rPr lang="en-GB" sz="2000" dirty="0"/>
              <a:t>– a whistle stop review of the history of science – does the dominant form of science have a ‘dual nature’ wonderful and creative / terrible and destructive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1" dirty="0"/>
              <a:t>Holistic Science </a:t>
            </a:r>
            <a:r>
              <a:rPr lang="en-GB" sz="2000" dirty="0"/>
              <a:t>– what is it / how is it different. A bridge and a meeting ground for conventional science and traditional knowledge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1" dirty="0"/>
              <a:t>Honouring the diversity of knowing </a:t>
            </a:r>
            <a:r>
              <a:rPr lang="en-GB" sz="2000" dirty="0"/>
              <a:t>– traditional; indigenous; culturally based knowledge (long standing; ‘working’; intimate). The arts and humanities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1" dirty="0"/>
              <a:t>The role of conservation </a:t>
            </a:r>
            <a:r>
              <a:rPr lang="en-GB" sz="2000" dirty="0"/>
              <a:t>in helping to meet the challenges of the Ecological Crisis </a:t>
            </a:r>
          </a:p>
          <a:p>
            <a:r>
              <a:rPr lang="en-GB" sz="2000" dirty="0"/>
              <a:t>(conserving / protecting nature and / or reforming a positive relationship between people and nature)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77468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F8D5CC-CD18-4F24-AE45-392D1DAC01D5}"/>
              </a:ext>
            </a:extLst>
          </p:cNvPr>
          <p:cNvSpPr txBox="1"/>
          <p:nvPr/>
        </p:nvSpPr>
        <p:spPr>
          <a:xfrm>
            <a:off x="143221" y="44063"/>
            <a:ext cx="8868578" cy="6986528"/>
          </a:xfrm>
          <a:prstGeom prst="rect">
            <a:avLst/>
          </a:prstGeom>
          <a:noFill/>
        </p:spPr>
        <p:txBody>
          <a:bodyPr wrap="square" rtlCol="0">
            <a:spAutoFit/>
          </a:bodyPr>
          <a:lstStyle/>
          <a:p>
            <a:pPr algn="ctr"/>
            <a:r>
              <a:rPr lang="en-GB" sz="3600" b="1" dirty="0"/>
              <a:t>Conventional Science </a:t>
            </a:r>
          </a:p>
          <a:p>
            <a:pPr algn="ctr"/>
            <a:r>
              <a:rPr lang="en-GB" sz="2000" dirty="0"/>
              <a:t> A whistle stop review of the history of science</a:t>
            </a:r>
          </a:p>
          <a:p>
            <a:pPr algn="ctr"/>
            <a:r>
              <a:rPr lang="en-GB" sz="2000" dirty="0"/>
              <a:t> Does the dominant form of science have a ‘dual nature’?</a:t>
            </a:r>
          </a:p>
          <a:p>
            <a:pPr algn="ctr"/>
            <a:r>
              <a:rPr lang="en-GB" sz="2000" dirty="0"/>
              <a:t> wonderful and creative / terrible and destructive </a:t>
            </a:r>
          </a:p>
          <a:p>
            <a:pPr algn="ctr"/>
            <a:endParaRPr lang="en-GB" sz="2000" dirty="0"/>
          </a:p>
          <a:p>
            <a:pPr marL="342900" indent="-342900" eaLnBrk="1" hangingPunct="1">
              <a:buFont typeface="Arial" panose="020B0604020202020204" pitchFamily="34" charset="0"/>
              <a:buChar char="•"/>
              <a:defRPr/>
            </a:pPr>
            <a:r>
              <a:rPr lang="en-GB" sz="2000" dirty="0">
                <a:latin typeface="Arial" charset="0"/>
              </a:rPr>
              <a:t>Understand the  ‘Enlightenment’ the origin of the ‘modernist’ way of thinking</a:t>
            </a:r>
          </a:p>
          <a:p>
            <a:pPr marL="342900" indent="-342900" eaLnBrk="1" hangingPunct="1">
              <a:buFont typeface="Arial" panose="020B0604020202020204" pitchFamily="34" charset="0"/>
              <a:buChar char="•"/>
              <a:defRPr/>
            </a:pPr>
            <a:endParaRPr lang="en-GB" sz="2000" dirty="0">
              <a:latin typeface="Arial" charset="0"/>
            </a:endParaRPr>
          </a:p>
          <a:p>
            <a:pPr marL="342900" indent="-342900" eaLnBrk="1" hangingPunct="1">
              <a:buFont typeface="Arial" panose="020B0604020202020204" pitchFamily="34" charset="0"/>
              <a:buChar char="•"/>
              <a:defRPr/>
            </a:pPr>
            <a:r>
              <a:rPr lang="en-GB" sz="2000" dirty="0">
                <a:latin typeface="Arial" charset="0"/>
              </a:rPr>
              <a:t>How the scientific method underpins this revolution in human history and its perspective on ‘purpose’ and ‘progress’ (in particular in relation to nature)</a:t>
            </a:r>
          </a:p>
          <a:p>
            <a:pPr marL="342900" indent="-342900" eaLnBrk="1" hangingPunct="1">
              <a:buFont typeface="Arial" panose="020B0604020202020204" pitchFamily="34" charset="0"/>
              <a:buChar char="•"/>
              <a:defRPr/>
            </a:pPr>
            <a:endParaRPr lang="en-GB" sz="2000" dirty="0">
              <a:latin typeface="Arial" charset="0"/>
            </a:endParaRPr>
          </a:p>
          <a:p>
            <a:pPr marL="342900" indent="-342900">
              <a:buFont typeface="Arial" panose="020B0604020202020204" pitchFamily="34" charset="0"/>
              <a:buChar char="•"/>
              <a:defRPr/>
            </a:pPr>
            <a:r>
              <a:rPr lang="en-GB" sz="2000" dirty="0">
                <a:latin typeface="Arial" charset="0"/>
              </a:rPr>
              <a:t>Consider challenges and alternatives to conventional science and the modernist project – e.g. holistic science; traditional knowledge; post-modernism </a:t>
            </a:r>
          </a:p>
          <a:p>
            <a:pPr eaLnBrk="1" hangingPunct="1">
              <a:defRPr/>
            </a:pPr>
            <a:endParaRPr lang="en-GB" sz="2000" dirty="0">
              <a:latin typeface="Arial" charset="0"/>
            </a:endParaRPr>
          </a:p>
          <a:p>
            <a:endParaRPr lang="en-GB" sz="2000" dirty="0"/>
          </a:p>
          <a:p>
            <a:pPr marL="285750" indent="-285750">
              <a:buFont typeface="Arial" panose="020B0604020202020204" pitchFamily="34" charset="0"/>
              <a:buChar char="•"/>
            </a:pPr>
            <a:endParaRPr lang="en-GB" sz="20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32288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Oval 153">
            <a:hlinkClick r:id="" action="ppaction://hlinkshowjump?jump=firstslide"/>
            <a:extLst>
              <a:ext uri="{FF2B5EF4-FFF2-40B4-BE49-F238E27FC236}">
                <a16:creationId xmlns:a16="http://schemas.microsoft.com/office/drawing/2014/main" id="{42115186-216B-4D22-A483-FCBC51B7D798}"/>
              </a:ext>
            </a:extLst>
          </p:cNvPr>
          <p:cNvSpPr>
            <a:spLocks noChangeArrowheads="1"/>
          </p:cNvSpPr>
          <p:nvPr/>
        </p:nvSpPr>
        <p:spPr bwMode="auto">
          <a:xfrm>
            <a:off x="304800" y="266700"/>
            <a:ext cx="736600" cy="749300"/>
          </a:xfrm>
          <a:prstGeom prst="ellipse">
            <a:avLst/>
          </a:prstGeom>
          <a:noFill/>
          <a:ln>
            <a:noFill/>
          </a:ln>
          <a:effectLst/>
          <a:extLst>
            <a:ext uri="{909E8E84-426E-40DD-AFC4-6F175D3DCCD1}">
              <a14:hiddenFill xmlns:a14="http://schemas.microsoft.com/office/drawing/2010/main">
                <a:solidFill>
                  <a:srgbClr val="003399"/>
                </a:solidFill>
              </a14:hiddenFill>
            </a:ext>
            <a:ext uri="{91240B29-F687-4F45-9708-019B960494DF}">
              <a14:hiddenLine xmlns:a14="http://schemas.microsoft.com/office/drawing/2010/main" w="222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7172" name="Rectangle 158">
            <a:extLst>
              <a:ext uri="{FF2B5EF4-FFF2-40B4-BE49-F238E27FC236}">
                <a16:creationId xmlns:a16="http://schemas.microsoft.com/office/drawing/2014/main" id="{A2E8A23A-24DB-4FE0-98FF-9C427619043B}"/>
              </a:ext>
            </a:extLst>
          </p:cNvPr>
          <p:cNvSpPr>
            <a:spLocks noChangeArrowheads="1"/>
          </p:cNvSpPr>
          <p:nvPr/>
        </p:nvSpPr>
        <p:spPr bwMode="auto">
          <a:xfrm>
            <a:off x="2445267" y="836613"/>
            <a:ext cx="45497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b="1" dirty="0">
                <a:solidFill>
                  <a:srgbClr val="000099"/>
                </a:solidFill>
                <a:cs typeface="Times New Roman" panose="02020603050405020304" pitchFamily="18" charset="0"/>
              </a:rPr>
              <a:t>The Roots of Modern Science </a:t>
            </a:r>
          </a:p>
        </p:txBody>
      </p:sp>
      <p:sp>
        <p:nvSpPr>
          <p:cNvPr id="7173" name="Text Box 159">
            <a:extLst>
              <a:ext uri="{FF2B5EF4-FFF2-40B4-BE49-F238E27FC236}">
                <a16:creationId xmlns:a16="http://schemas.microsoft.com/office/drawing/2014/main" id="{EBAF9EDF-AF2A-4A54-AD8F-A9FC4CC1C184}"/>
              </a:ext>
            </a:extLst>
          </p:cNvPr>
          <p:cNvSpPr txBox="1">
            <a:spLocks noChangeArrowheads="1"/>
          </p:cNvSpPr>
          <p:nvPr/>
        </p:nvSpPr>
        <p:spPr bwMode="auto">
          <a:xfrm>
            <a:off x="2266950" y="188913"/>
            <a:ext cx="4845050" cy="481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ct val="85000"/>
              </a:lnSpc>
              <a:spcBef>
                <a:spcPct val="0"/>
              </a:spcBef>
              <a:buFontTx/>
              <a:buNone/>
            </a:pPr>
            <a:r>
              <a:rPr lang="en-US" altLang="en-US" sz="3000" b="1" dirty="0">
                <a:solidFill>
                  <a:srgbClr val="000099"/>
                </a:solidFill>
                <a:cs typeface="Times New Roman" panose="02020603050405020304" pitchFamily="18" charset="0"/>
              </a:rPr>
              <a:t>The Scientific Revolution </a:t>
            </a:r>
          </a:p>
        </p:txBody>
      </p:sp>
      <p:sp>
        <p:nvSpPr>
          <p:cNvPr id="8352" name="Text Box 160">
            <a:extLst>
              <a:ext uri="{FF2B5EF4-FFF2-40B4-BE49-F238E27FC236}">
                <a16:creationId xmlns:a16="http://schemas.microsoft.com/office/drawing/2014/main" id="{839F14E4-AA40-4555-8349-E04D2F288CFD}"/>
              </a:ext>
            </a:extLst>
          </p:cNvPr>
          <p:cNvSpPr txBox="1">
            <a:spLocks noChangeArrowheads="1"/>
          </p:cNvSpPr>
          <p:nvPr/>
        </p:nvSpPr>
        <p:spPr bwMode="auto">
          <a:xfrm>
            <a:off x="395288" y="1412875"/>
            <a:ext cx="7777162" cy="2893100"/>
          </a:xfrm>
          <a:prstGeom prst="rect">
            <a:avLst/>
          </a:prstGeom>
          <a:noFill/>
          <a:ln>
            <a:noFill/>
          </a:ln>
          <a:effectLst/>
        </p:spPr>
        <p:txBody>
          <a:bodyPr>
            <a:spAutoFit/>
          </a:bodyPr>
          <a:lstStyle>
            <a:lvl1pPr>
              <a:tabLst>
                <a:tab pos="228600" algn="l"/>
              </a:tabLst>
              <a:defRPr sz="2400">
                <a:solidFill>
                  <a:schemeClr val="tx1"/>
                </a:solidFill>
                <a:latin typeface="Times New Roman" panose="02020603050405020304" pitchFamily="18" charset="0"/>
              </a:defRPr>
            </a:lvl1pPr>
            <a:lvl2pPr>
              <a:tabLst>
                <a:tab pos="228600" algn="l"/>
              </a:tabLst>
              <a:defRPr sz="2400">
                <a:solidFill>
                  <a:schemeClr val="tx1"/>
                </a:solidFill>
                <a:latin typeface="Times New Roman" panose="02020603050405020304" pitchFamily="18" charset="0"/>
              </a:defRPr>
            </a:lvl2pPr>
            <a:lvl3pPr>
              <a:tabLst>
                <a:tab pos="228600" algn="l"/>
              </a:tabLst>
              <a:defRPr sz="2400">
                <a:solidFill>
                  <a:schemeClr val="tx1"/>
                </a:solidFill>
                <a:latin typeface="Times New Roman" panose="02020603050405020304" pitchFamily="18" charset="0"/>
              </a:defRPr>
            </a:lvl3pPr>
            <a:lvl4pPr>
              <a:tabLst>
                <a:tab pos="228600" algn="l"/>
              </a:tabLst>
              <a:defRPr sz="2400">
                <a:solidFill>
                  <a:schemeClr val="tx1"/>
                </a:solidFill>
                <a:latin typeface="Times New Roman" panose="02020603050405020304" pitchFamily="18" charset="0"/>
              </a:defRPr>
            </a:lvl4pPr>
            <a:lvl5pPr>
              <a:tabLst>
                <a:tab pos="228600" algn="l"/>
              </a:tabLst>
              <a:defRPr sz="2400">
                <a:solidFill>
                  <a:schemeClr val="tx1"/>
                </a:solidFill>
                <a:latin typeface="Times New Roman" panose="02020603050405020304" pitchFamily="18" charset="0"/>
              </a:defRPr>
            </a:lvl5pPr>
            <a:lvl6pPr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defRPr/>
            </a:pPr>
            <a:r>
              <a:rPr lang="en-US" altLang="en-US" sz="2000" b="1" dirty="0">
                <a:latin typeface="Arial" panose="020B0604020202020204" pitchFamily="34" charset="0"/>
                <a:cs typeface="Times New Roman" panose="02020603050405020304" pitchFamily="18" charset="0"/>
              </a:rPr>
              <a:t>The Medieval View</a:t>
            </a:r>
            <a:endParaRPr lang="en-US" altLang="en-US" sz="2000" dirty="0">
              <a:latin typeface="Arial" panose="020B0604020202020204" pitchFamily="34" charset="0"/>
              <a:cs typeface="Times New Roman" panose="02020603050405020304" pitchFamily="18" charset="0"/>
            </a:endParaRPr>
          </a:p>
          <a:p>
            <a:pPr eaLnBrk="1" hangingPunct="1">
              <a:defRPr/>
            </a:pPr>
            <a:r>
              <a:rPr lang="en-US" altLang="en-US" sz="1800" dirty="0">
                <a:latin typeface="Arial" panose="020B0604020202020204" pitchFamily="34" charset="0"/>
              </a:rPr>
              <a:t>•	</a:t>
            </a:r>
            <a:r>
              <a:rPr lang="en-US" altLang="en-US" sz="1800" dirty="0">
                <a:latin typeface="Arial" panose="020B0604020202020204" pitchFamily="34" charset="0"/>
                <a:cs typeface="Times New Roman" panose="02020603050405020304" pitchFamily="18" charset="0"/>
              </a:rPr>
              <a:t>Most knowledge in the West in the Middle Ages comes from ‘traditional / folk knowledge passed down the generations and religious teachings e.g. the Bible: Source of knowledge is experiential over many generations and ‘divine revelation’ and religious ‘tradition’</a:t>
            </a:r>
          </a:p>
          <a:p>
            <a:pPr eaLnBrk="1" hangingPunct="1">
              <a:defRPr/>
            </a:pPr>
            <a:endParaRPr lang="en-US" altLang="en-US" sz="1800" dirty="0">
              <a:latin typeface="Arial" panose="020B0604020202020204" pitchFamily="34" charset="0"/>
              <a:cs typeface="Times New Roman" panose="02020603050405020304" pitchFamily="18" charset="0"/>
            </a:endParaRPr>
          </a:p>
          <a:p>
            <a:pPr marL="285750" indent="-285750" eaLnBrk="1" hangingPunct="1">
              <a:buFont typeface="Arial" panose="020B0604020202020204" pitchFamily="34" charset="0"/>
              <a:buChar char="•"/>
              <a:defRPr/>
            </a:pPr>
            <a:r>
              <a:rPr lang="en-US" altLang="en-US" sz="1800" dirty="0">
                <a:latin typeface="Arial" panose="020B0604020202020204" pitchFamily="34" charset="0"/>
                <a:cs typeface="Times New Roman" panose="02020603050405020304" pitchFamily="18" charset="0"/>
              </a:rPr>
              <a:t> but emerging in the 14</a:t>
            </a:r>
            <a:r>
              <a:rPr lang="en-US" altLang="en-US" sz="1800" baseline="30000" dirty="0">
                <a:latin typeface="Arial" panose="020B0604020202020204" pitchFamily="34" charset="0"/>
                <a:cs typeface="Times New Roman" panose="02020603050405020304" pitchFamily="18" charset="0"/>
              </a:rPr>
              <a:t>th</a:t>
            </a:r>
            <a:r>
              <a:rPr lang="en-US" altLang="en-US" sz="1800" dirty="0">
                <a:latin typeface="Arial" panose="020B0604020202020204" pitchFamily="34" charset="0"/>
                <a:cs typeface="Times New Roman" panose="02020603050405020304" pitchFamily="18" charset="0"/>
              </a:rPr>
              <a:t> Century the wealthy elite of Europe              (e.g. Medici family Florence): used knowledge of Greek / Roman sources e.g. Greek Philosophers such as Plato, Socrates, Aristotle </a:t>
            </a:r>
            <a:endParaRPr lang="en-US" altLang="en-US" sz="1800" dirty="0">
              <a:latin typeface="Times" panose="02020603050405020304" pitchFamily="18" charset="0"/>
              <a:cs typeface="Times New Roman" panose="02020603050405020304" pitchFamily="18" charset="0"/>
            </a:endParaRPr>
          </a:p>
          <a:p>
            <a:pPr eaLnBrk="1" hangingPunct="1">
              <a:defRPr/>
            </a:pPr>
            <a:r>
              <a:rPr lang="en-US" altLang="en-US" sz="1800" dirty="0">
                <a:latin typeface="Arial" panose="020B0604020202020204" pitchFamily="34" charset="0"/>
              </a:rPr>
              <a:t>	</a:t>
            </a:r>
            <a:endParaRPr lang="en-US" altLang="en-US" sz="1800" dirty="0">
              <a:latin typeface="Arial" panose="020B0604020202020204" pitchFamily="34" charset="0"/>
              <a:cs typeface="Times New Roman" panose="02020603050405020304" pitchFamily="18" charset="0"/>
            </a:endParaRPr>
          </a:p>
        </p:txBody>
      </p:sp>
      <p:sp>
        <p:nvSpPr>
          <p:cNvPr id="8368" name="Text Box 176">
            <a:extLst>
              <a:ext uri="{FF2B5EF4-FFF2-40B4-BE49-F238E27FC236}">
                <a16:creationId xmlns:a16="http://schemas.microsoft.com/office/drawing/2014/main" id="{AB8BF896-7170-4C75-9C93-108B20CB34EC}"/>
              </a:ext>
            </a:extLst>
          </p:cNvPr>
          <p:cNvSpPr txBox="1">
            <a:spLocks noChangeArrowheads="1"/>
          </p:cNvSpPr>
          <p:nvPr/>
        </p:nvSpPr>
        <p:spPr bwMode="auto">
          <a:xfrm>
            <a:off x="304800" y="4005263"/>
            <a:ext cx="8542338" cy="1784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tabLst>
                <a:tab pos="228600" algn="l"/>
              </a:tabLst>
              <a:defRPr sz="3200">
                <a:solidFill>
                  <a:schemeClr val="tx1"/>
                </a:solidFill>
                <a:latin typeface="Arial" panose="020B0604020202020204" pitchFamily="34" charset="0"/>
              </a:defRPr>
            </a:lvl1pPr>
            <a:lvl2pPr marL="742950" indent="-285750">
              <a:spcBef>
                <a:spcPct val="20000"/>
              </a:spcBef>
              <a:buChar char="–"/>
              <a:tabLst>
                <a:tab pos="228600" algn="l"/>
              </a:tabLst>
              <a:defRPr sz="2800">
                <a:solidFill>
                  <a:schemeClr val="tx1"/>
                </a:solidFill>
                <a:latin typeface="Arial" panose="020B0604020202020204" pitchFamily="34" charset="0"/>
              </a:defRPr>
            </a:lvl2pPr>
            <a:lvl3pPr marL="1143000" indent="-228600">
              <a:spcBef>
                <a:spcPct val="20000"/>
              </a:spcBef>
              <a:buChar char="•"/>
              <a:tabLst>
                <a:tab pos="228600" algn="l"/>
              </a:tabLst>
              <a:defRPr sz="2400">
                <a:solidFill>
                  <a:schemeClr val="tx1"/>
                </a:solidFill>
                <a:latin typeface="Arial" panose="020B0604020202020204" pitchFamily="34" charset="0"/>
              </a:defRPr>
            </a:lvl3pPr>
            <a:lvl4pPr marL="1600200" indent="-228600">
              <a:spcBef>
                <a:spcPct val="20000"/>
              </a:spcBef>
              <a:buChar char="–"/>
              <a:tabLst>
                <a:tab pos="228600" algn="l"/>
              </a:tabLst>
              <a:defRPr sz="2000">
                <a:solidFill>
                  <a:schemeClr val="tx1"/>
                </a:solidFill>
                <a:latin typeface="Arial" panose="020B0604020202020204" pitchFamily="34" charset="0"/>
              </a:defRPr>
            </a:lvl4pPr>
            <a:lvl5pPr marL="2057400" indent="-228600">
              <a:spcBef>
                <a:spcPct val="20000"/>
              </a:spcBef>
              <a:buChar char="»"/>
              <a:tabLst>
                <a:tab pos="228600"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9pPr>
          </a:lstStyle>
          <a:p>
            <a:pPr eaLnBrk="1" hangingPunct="1">
              <a:spcBef>
                <a:spcPct val="0"/>
              </a:spcBef>
              <a:buFontTx/>
              <a:buNone/>
            </a:pPr>
            <a:r>
              <a:rPr lang="en-US" altLang="en-US" sz="2000" b="1">
                <a:cs typeface="Times New Roman" panose="02020603050405020304" pitchFamily="18" charset="0"/>
              </a:rPr>
              <a:t>A New Way of Thinking</a:t>
            </a:r>
            <a:endParaRPr lang="en-US" altLang="en-US" sz="2000">
              <a:cs typeface="Times New Roman" panose="02020603050405020304" pitchFamily="18" charset="0"/>
            </a:endParaRPr>
          </a:p>
          <a:p>
            <a:pPr eaLnBrk="1" hangingPunct="1">
              <a:spcBef>
                <a:spcPct val="0"/>
              </a:spcBef>
              <a:buFontTx/>
              <a:buNone/>
            </a:pPr>
            <a:r>
              <a:rPr lang="en-US" altLang="en-US" sz="1800"/>
              <a:t>•	</a:t>
            </a:r>
            <a:r>
              <a:rPr lang="en-US" altLang="en-US" sz="1800">
                <a:cs typeface="Times New Roman" panose="02020603050405020304" pitchFamily="18" charset="0"/>
              </a:rPr>
              <a:t>Renaissance prompts new ways of thinking (1300–1600) </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a:t>
            </a:r>
            <a:r>
              <a:rPr lang="en-US" altLang="en-US" sz="1800" b="1">
                <a:solidFill>
                  <a:srgbClr val="008000"/>
                </a:solidFill>
                <a:cs typeface="Times New Roman" panose="02020603050405020304" pitchFamily="18" charset="0"/>
              </a:rPr>
              <a:t>Scientific Revolution</a:t>
            </a:r>
            <a:r>
              <a:rPr lang="en-US" altLang="en-US" sz="1800">
                <a:cs typeface="Times New Roman" panose="02020603050405020304" pitchFamily="18" charset="0"/>
              </a:rPr>
              <a:t>—new way of viewing natural world — based on  observation, inquiry</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a:t>
            </a:r>
            <a:r>
              <a:rPr lang="en-US" altLang="en-US" sz="1800">
                <a:cs typeface="Times New Roman" panose="02020603050405020304" pitchFamily="18" charset="0"/>
              </a:rPr>
              <a:t>New discoveries, overseas exploration opened up thinking</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a:t>
            </a:r>
            <a:r>
              <a:rPr lang="en-US" altLang="en-US" sz="1800">
                <a:cs typeface="Times New Roman" panose="02020603050405020304" pitchFamily="18" charset="0"/>
              </a:rPr>
              <a:t>Scholars make new developments in astronomy, mathematics</a:t>
            </a:r>
            <a:r>
              <a:rPr lang="en-US" altLang="en-US" sz="1800"/>
              <a:t> </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352"/>
                                        </p:tgtEl>
                                        <p:attrNameLst>
                                          <p:attrName>style.visibility</p:attrName>
                                        </p:attrNameLst>
                                      </p:cBhvr>
                                      <p:to>
                                        <p:strVal val="visible"/>
                                      </p:to>
                                    </p:set>
                                    <p:animEffect transition="in" filter="wipe(left)">
                                      <p:cBhvr>
                                        <p:cTn id="7" dur="500"/>
                                        <p:tgtEl>
                                          <p:spTgt spid="83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68"/>
                                        </p:tgtEl>
                                        <p:attrNameLst>
                                          <p:attrName>style.visibility</p:attrName>
                                        </p:attrNameLst>
                                      </p:cBhvr>
                                      <p:to>
                                        <p:strVal val="visible"/>
                                      </p:to>
                                    </p:set>
                                    <p:animEffect transition="in" filter="wipe(left)">
                                      <p:cBhvr>
                                        <p:cTn id="12" dur="500"/>
                                        <p:tgtEl>
                                          <p:spTgt spid="83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52" grpId="0" autoUpdateAnimBg="0"/>
      <p:bldP spid="8368"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Oval 2">
            <a:hlinkClick r:id="" action="ppaction://hlinkshowjump?jump=firstslide"/>
            <a:extLst>
              <a:ext uri="{FF2B5EF4-FFF2-40B4-BE49-F238E27FC236}">
                <a16:creationId xmlns:a16="http://schemas.microsoft.com/office/drawing/2014/main" id="{2106A658-5B9D-41C4-9F1E-BF2387F24C5C}"/>
              </a:ext>
            </a:extLst>
          </p:cNvPr>
          <p:cNvSpPr>
            <a:spLocks noChangeArrowheads="1"/>
          </p:cNvSpPr>
          <p:nvPr/>
        </p:nvSpPr>
        <p:spPr bwMode="auto">
          <a:xfrm>
            <a:off x="304800" y="266700"/>
            <a:ext cx="736600" cy="749300"/>
          </a:xfrm>
          <a:prstGeom prst="ellipse">
            <a:avLst/>
          </a:prstGeom>
          <a:noFill/>
          <a:ln>
            <a:noFill/>
          </a:ln>
          <a:effectLst/>
          <a:extLst>
            <a:ext uri="{909E8E84-426E-40DD-AFC4-6F175D3DCCD1}">
              <a14:hiddenFill xmlns:a14="http://schemas.microsoft.com/office/drawing/2010/main">
                <a:solidFill>
                  <a:srgbClr val="003399"/>
                </a:solidFill>
              </a14:hiddenFill>
            </a:ext>
            <a:ext uri="{91240B29-F687-4F45-9708-019B960494DF}">
              <a14:hiddenLine xmlns:a14="http://schemas.microsoft.com/office/drawing/2010/main" w="222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196" name="Rectangle 4">
            <a:extLst>
              <a:ext uri="{FF2B5EF4-FFF2-40B4-BE49-F238E27FC236}">
                <a16:creationId xmlns:a16="http://schemas.microsoft.com/office/drawing/2014/main" id="{540E958C-71C1-47B4-90F5-0FB333342695}"/>
              </a:ext>
            </a:extLst>
          </p:cNvPr>
          <p:cNvSpPr>
            <a:spLocks noChangeArrowheads="1"/>
          </p:cNvSpPr>
          <p:nvPr/>
        </p:nvSpPr>
        <p:spPr bwMode="auto">
          <a:xfrm>
            <a:off x="2813050" y="549275"/>
            <a:ext cx="3414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b="1">
                <a:solidFill>
                  <a:srgbClr val="CC0000"/>
                </a:solidFill>
                <a:cs typeface="Times New Roman" panose="02020603050405020304" pitchFamily="18" charset="0"/>
              </a:rPr>
              <a:t>The Scientific Method </a:t>
            </a:r>
          </a:p>
        </p:txBody>
      </p:sp>
      <p:sp>
        <p:nvSpPr>
          <p:cNvPr id="266250" name="Text Box 10">
            <a:extLst>
              <a:ext uri="{FF2B5EF4-FFF2-40B4-BE49-F238E27FC236}">
                <a16:creationId xmlns:a16="http://schemas.microsoft.com/office/drawing/2014/main" id="{2878DC6E-4F7F-4EC0-AE7E-460FA837D492}"/>
              </a:ext>
            </a:extLst>
          </p:cNvPr>
          <p:cNvSpPr txBox="1">
            <a:spLocks noChangeArrowheads="1"/>
          </p:cNvSpPr>
          <p:nvPr/>
        </p:nvSpPr>
        <p:spPr bwMode="auto">
          <a:xfrm>
            <a:off x="684213" y="1341438"/>
            <a:ext cx="7991475" cy="922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tabLst>
                <a:tab pos="228600" algn="l"/>
                <a:tab pos="457200" algn="l"/>
                <a:tab pos="685800" algn="l"/>
              </a:tabLst>
              <a:defRPr sz="3200">
                <a:solidFill>
                  <a:schemeClr val="tx1"/>
                </a:solidFill>
                <a:latin typeface="Arial" panose="020B0604020202020204" pitchFamily="34" charset="0"/>
              </a:defRPr>
            </a:lvl1pPr>
            <a:lvl2pPr marL="742950" indent="-285750">
              <a:spcBef>
                <a:spcPct val="20000"/>
              </a:spcBef>
              <a:buChar char="–"/>
              <a:tabLst>
                <a:tab pos="228600" algn="l"/>
                <a:tab pos="457200" algn="l"/>
                <a:tab pos="685800" algn="l"/>
              </a:tabLst>
              <a:defRPr sz="2800">
                <a:solidFill>
                  <a:schemeClr val="tx1"/>
                </a:solidFill>
                <a:latin typeface="Arial" panose="020B0604020202020204" pitchFamily="34" charset="0"/>
              </a:defRPr>
            </a:lvl2pPr>
            <a:lvl3pPr marL="1143000" indent="-228600">
              <a:spcBef>
                <a:spcPct val="20000"/>
              </a:spcBef>
              <a:buChar char="•"/>
              <a:tabLst>
                <a:tab pos="228600" algn="l"/>
                <a:tab pos="457200" algn="l"/>
                <a:tab pos="685800" algn="l"/>
              </a:tabLst>
              <a:defRPr sz="2400">
                <a:solidFill>
                  <a:schemeClr val="tx1"/>
                </a:solidFill>
                <a:latin typeface="Arial" panose="020B0604020202020204" pitchFamily="34" charset="0"/>
              </a:defRPr>
            </a:lvl3pPr>
            <a:lvl4pPr marL="1600200" indent="-228600">
              <a:spcBef>
                <a:spcPct val="20000"/>
              </a:spcBef>
              <a:buChar char="–"/>
              <a:tabLst>
                <a:tab pos="228600" algn="l"/>
                <a:tab pos="457200" algn="l"/>
                <a:tab pos="685800" algn="l"/>
              </a:tabLst>
              <a:defRPr sz="2000">
                <a:solidFill>
                  <a:schemeClr val="tx1"/>
                </a:solidFill>
                <a:latin typeface="Arial" panose="020B0604020202020204" pitchFamily="34" charset="0"/>
              </a:defRPr>
            </a:lvl4pPr>
            <a:lvl5pPr marL="2057400" indent="-228600">
              <a:spcBef>
                <a:spcPct val="20000"/>
              </a:spcBef>
              <a:buChar char="»"/>
              <a:tabLst>
                <a:tab pos="228600" algn="l"/>
                <a:tab pos="457200" algn="l"/>
                <a:tab pos="685800"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8600" algn="l"/>
                <a:tab pos="457200" algn="l"/>
                <a:tab pos="685800"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8600" algn="l"/>
                <a:tab pos="457200" algn="l"/>
                <a:tab pos="685800"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8600" algn="l"/>
                <a:tab pos="457200" algn="l"/>
                <a:tab pos="685800"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8600" algn="l"/>
                <a:tab pos="457200" algn="l"/>
                <a:tab pos="685800" algn="l"/>
              </a:tabLst>
              <a:defRPr sz="2000">
                <a:solidFill>
                  <a:schemeClr val="tx1"/>
                </a:solidFill>
                <a:latin typeface="Arial" panose="020B0604020202020204" pitchFamily="34" charset="0"/>
              </a:defRPr>
            </a:lvl9pPr>
          </a:lstStyle>
          <a:p>
            <a:pPr eaLnBrk="1" hangingPunct="1">
              <a:spcBef>
                <a:spcPct val="0"/>
              </a:spcBef>
              <a:buFontTx/>
              <a:buNone/>
            </a:pPr>
            <a:r>
              <a:rPr lang="en-US" altLang="en-US" sz="1800" b="1"/>
              <a:t>A Logical Approach</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Revolution in thinking leads to development of</a:t>
            </a:r>
            <a:r>
              <a:rPr lang="en-US" altLang="en-US" sz="1800" b="1"/>
              <a:t> </a:t>
            </a:r>
            <a:r>
              <a:rPr lang="en-US" altLang="en-US" sz="1800" b="1">
                <a:solidFill>
                  <a:srgbClr val="008000"/>
                </a:solidFill>
              </a:rPr>
              <a:t>scientific method</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	series of steps for forming, testing scientific theories</a:t>
            </a:r>
          </a:p>
        </p:txBody>
      </p:sp>
      <p:sp>
        <p:nvSpPr>
          <p:cNvPr id="266252" name="Text Box 12">
            <a:extLst>
              <a:ext uri="{FF2B5EF4-FFF2-40B4-BE49-F238E27FC236}">
                <a16:creationId xmlns:a16="http://schemas.microsoft.com/office/drawing/2014/main" id="{0AD297F2-291E-474D-B53B-E2EBC6F2C175}"/>
              </a:ext>
            </a:extLst>
          </p:cNvPr>
          <p:cNvSpPr txBox="1">
            <a:spLocks noChangeArrowheads="1"/>
          </p:cNvSpPr>
          <p:nvPr/>
        </p:nvSpPr>
        <p:spPr bwMode="auto">
          <a:xfrm>
            <a:off x="684213" y="2492375"/>
            <a:ext cx="7748587" cy="1477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tabLst>
                <a:tab pos="228600" algn="l"/>
              </a:tabLst>
              <a:defRPr sz="3200">
                <a:solidFill>
                  <a:schemeClr val="tx1"/>
                </a:solidFill>
                <a:latin typeface="Arial" panose="020B0604020202020204" pitchFamily="34" charset="0"/>
              </a:defRPr>
            </a:lvl1pPr>
            <a:lvl2pPr marL="742950" indent="-285750">
              <a:spcBef>
                <a:spcPct val="20000"/>
              </a:spcBef>
              <a:buChar char="–"/>
              <a:tabLst>
                <a:tab pos="228600" algn="l"/>
              </a:tabLst>
              <a:defRPr sz="2800">
                <a:solidFill>
                  <a:schemeClr val="tx1"/>
                </a:solidFill>
                <a:latin typeface="Arial" panose="020B0604020202020204" pitchFamily="34" charset="0"/>
              </a:defRPr>
            </a:lvl2pPr>
            <a:lvl3pPr marL="1143000" indent="-228600">
              <a:spcBef>
                <a:spcPct val="20000"/>
              </a:spcBef>
              <a:buChar char="•"/>
              <a:tabLst>
                <a:tab pos="228600" algn="l"/>
              </a:tabLst>
              <a:defRPr sz="2400">
                <a:solidFill>
                  <a:schemeClr val="tx1"/>
                </a:solidFill>
                <a:latin typeface="Arial" panose="020B0604020202020204" pitchFamily="34" charset="0"/>
              </a:defRPr>
            </a:lvl3pPr>
            <a:lvl4pPr marL="1600200" indent="-228600">
              <a:spcBef>
                <a:spcPct val="20000"/>
              </a:spcBef>
              <a:buChar char="–"/>
              <a:tabLst>
                <a:tab pos="228600" algn="l"/>
              </a:tabLst>
              <a:defRPr sz="2000">
                <a:solidFill>
                  <a:schemeClr val="tx1"/>
                </a:solidFill>
                <a:latin typeface="Arial" panose="020B0604020202020204" pitchFamily="34" charset="0"/>
              </a:defRPr>
            </a:lvl4pPr>
            <a:lvl5pPr marL="2057400" indent="-228600">
              <a:spcBef>
                <a:spcPct val="20000"/>
              </a:spcBef>
              <a:buChar char="»"/>
              <a:tabLst>
                <a:tab pos="228600"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8600" algn="l"/>
              </a:tabLst>
              <a:defRPr sz="2000">
                <a:solidFill>
                  <a:schemeClr val="tx1"/>
                </a:solidFill>
                <a:latin typeface="Arial" panose="020B0604020202020204" pitchFamily="34" charset="0"/>
              </a:defRPr>
            </a:lvl9pPr>
          </a:lstStyle>
          <a:p>
            <a:pPr eaLnBrk="1" hangingPunct="1">
              <a:spcBef>
                <a:spcPct val="0"/>
              </a:spcBef>
              <a:buFontTx/>
              <a:buNone/>
            </a:pPr>
            <a:r>
              <a:rPr lang="en-US" altLang="en-US" sz="1800" b="1"/>
              <a:t>Bacon and Descartes</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Thinkers Bacon and Descartes help to create scientific method</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Bacon urges scientists to experiment before drawing conclusions</a:t>
            </a:r>
            <a:endParaRPr lang="en-US" altLang="en-US" sz="1800">
              <a:latin typeface="Times" panose="02020603050405020304" pitchFamily="18" charset="0"/>
              <a:cs typeface="Times New Roman" panose="02020603050405020304" pitchFamily="18" charset="0"/>
            </a:endParaRPr>
          </a:p>
          <a:p>
            <a:pPr eaLnBrk="1" hangingPunct="1">
              <a:spcBef>
                <a:spcPct val="0"/>
              </a:spcBef>
              <a:buFontTx/>
              <a:buNone/>
            </a:pPr>
            <a:r>
              <a:rPr lang="en-US" altLang="en-US" sz="1800"/>
              <a:t>•	</a:t>
            </a:r>
            <a:r>
              <a:rPr lang="en-US" altLang="en-US" sz="1800">
                <a:cs typeface="Times New Roman" panose="02020603050405020304" pitchFamily="18" charset="0"/>
              </a:rPr>
              <a:t>Descartes advocates using logic, mathematics to reason out basic truths ‘I think therefore I am’</a:t>
            </a:r>
          </a:p>
        </p:txBody>
      </p:sp>
      <p:pic>
        <p:nvPicPr>
          <p:cNvPr id="8200" name="Picture 1">
            <a:extLst>
              <a:ext uri="{FF2B5EF4-FFF2-40B4-BE49-F238E27FC236}">
                <a16:creationId xmlns:a16="http://schemas.microsoft.com/office/drawing/2014/main" id="{9479841A-2DB9-4D11-B194-E804B2D77A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50" y="4198938"/>
            <a:ext cx="2824163" cy="183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1" name="Picture 2">
            <a:extLst>
              <a:ext uri="{FF2B5EF4-FFF2-40B4-BE49-F238E27FC236}">
                <a16:creationId xmlns:a16="http://schemas.microsoft.com/office/drawing/2014/main" id="{3C014A2F-E7E4-46CA-BF49-2BDEFC96D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3986213"/>
            <a:ext cx="2036763"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66250"/>
                                        </p:tgtEl>
                                        <p:attrNameLst>
                                          <p:attrName>style.visibility</p:attrName>
                                        </p:attrNameLst>
                                      </p:cBhvr>
                                      <p:to>
                                        <p:strVal val="visible"/>
                                      </p:to>
                                    </p:set>
                                    <p:animEffect transition="in" filter="wipe(left)">
                                      <p:cBhvr>
                                        <p:cTn id="7" dur="500"/>
                                        <p:tgtEl>
                                          <p:spTgt spid="26625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6252"/>
                                        </p:tgtEl>
                                        <p:attrNameLst>
                                          <p:attrName>style.visibility</p:attrName>
                                        </p:attrNameLst>
                                      </p:cBhvr>
                                      <p:to>
                                        <p:strVal val="visible"/>
                                      </p:to>
                                    </p:set>
                                    <p:animEffect transition="in" filter="wipe(left)">
                                      <p:cBhvr>
                                        <p:cTn id="12" dur="500"/>
                                        <p:tgtEl>
                                          <p:spTgt spid="266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50" grpId="0" autoUpdateAnimBg="0"/>
      <p:bldP spid="266252"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4">
            <a:extLst>
              <a:ext uri="{FF2B5EF4-FFF2-40B4-BE49-F238E27FC236}">
                <a16:creationId xmlns:a16="http://schemas.microsoft.com/office/drawing/2014/main" id="{04E001E7-B1C9-4D90-A740-F188785BF0FA}"/>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ACAA1E1E-6496-494F-A157-146BAB142F26}" type="slidenum">
              <a:rPr lang="en-GB" altLang="en-US" sz="1400" smtClean="0"/>
              <a:pPr>
                <a:spcBef>
                  <a:spcPct val="0"/>
                </a:spcBef>
                <a:buFontTx/>
                <a:buNone/>
              </a:pPr>
              <a:t>6</a:t>
            </a:fld>
            <a:endParaRPr lang="en-GB" altLang="en-US" sz="1400"/>
          </a:p>
        </p:txBody>
      </p:sp>
      <p:sp>
        <p:nvSpPr>
          <p:cNvPr id="9219" name="Rectangle 2">
            <a:extLst>
              <a:ext uri="{FF2B5EF4-FFF2-40B4-BE49-F238E27FC236}">
                <a16:creationId xmlns:a16="http://schemas.microsoft.com/office/drawing/2014/main" id="{12E70E72-1616-499F-8408-B20B7A833900}"/>
              </a:ext>
            </a:extLst>
          </p:cNvPr>
          <p:cNvSpPr>
            <a:spLocks noGrp="1" noChangeArrowheads="1"/>
          </p:cNvSpPr>
          <p:nvPr>
            <p:ph type="title"/>
          </p:nvPr>
        </p:nvSpPr>
        <p:spPr/>
        <p:txBody>
          <a:bodyPr/>
          <a:lstStyle/>
          <a:p>
            <a:pPr algn="ctr" eaLnBrk="1" hangingPunct="1"/>
            <a:r>
              <a:rPr lang="en-GB" altLang="en-US" b="1" dirty="0">
                <a:latin typeface="Times New Roman" panose="02020603050405020304" pitchFamily="18" charset="0"/>
              </a:rPr>
              <a:t>The Enlightenment </a:t>
            </a:r>
            <a:br>
              <a:rPr lang="en-GB" altLang="en-US" b="1" dirty="0">
                <a:latin typeface="Times New Roman" panose="02020603050405020304" pitchFamily="18" charset="0"/>
              </a:rPr>
            </a:br>
            <a:r>
              <a:rPr lang="en-GB" altLang="en-US" sz="1800" b="1" dirty="0">
                <a:latin typeface="Times New Roman" panose="02020603050405020304" pitchFamily="18" charset="0"/>
              </a:rPr>
              <a:t>(17</a:t>
            </a:r>
            <a:r>
              <a:rPr lang="en-GB" altLang="en-US" sz="1800" b="1" baseline="30000" dirty="0">
                <a:latin typeface="Times New Roman" panose="02020603050405020304" pitchFamily="18" charset="0"/>
              </a:rPr>
              <a:t>th</a:t>
            </a:r>
            <a:r>
              <a:rPr lang="en-GB" altLang="en-US" sz="1800" b="1" dirty="0">
                <a:latin typeface="Times New Roman" panose="02020603050405020304" pitchFamily="18" charset="0"/>
              </a:rPr>
              <a:t> Century)</a:t>
            </a:r>
          </a:p>
        </p:txBody>
      </p:sp>
      <p:sp>
        <p:nvSpPr>
          <p:cNvPr id="4099" name="Text Box 3">
            <a:extLst>
              <a:ext uri="{FF2B5EF4-FFF2-40B4-BE49-F238E27FC236}">
                <a16:creationId xmlns:a16="http://schemas.microsoft.com/office/drawing/2014/main" id="{EAC329FF-0D30-48FA-88AE-1F0E6BAB9239}"/>
              </a:ext>
            </a:extLst>
          </p:cNvPr>
          <p:cNvSpPr txBox="1">
            <a:spLocks noChangeArrowheads="1"/>
          </p:cNvSpPr>
          <p:nvPr/>
        </p:nvSpPr>
        <p:spPr bwMode="auto">
          <a:xfrm>
            <a:off x="258763" y="1876425"/>
            <a:ext cx="862647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400" b="1" i="1">
                <a:latin typeface="Times New Roman" panose="02020603050405020304" pitchFamily="18" charset="0"/>
                <a:cs typeface="Times New Roman" panose="02020603050405020304" pitchFamily="18" charset="0"/>
              </a:rPr>
              <a:t>The belief in progress</a:t>
            </a:r>
            <a:r>
              <a:rPr lang="en-GB" altLang="en-US" sz="2400" b="1">
                <a:latin typeface="Times New Roman" panose="02020603050405020304" pitchFamily="18" charset="0"/>
                <a:cs typeface="Times New Roman" panose="02020603050405020304" pitchFamily="18" charset="0"/>
              </a:rPr>
              <a:t> - humanity is assumed to be master of its own fate and should approach the future with confidence in its ability to transform the world through the technological power of science and the effective use of reason; </a:t>
            </a:r>
            <a:endParaRPr lang="en-GB" altLang="en-US" sz="2400" b="1" i="1">
              <a:latin typeface="Times New Roman" panose="02020603050405020304" pitchFamily="18" charset="0"/>
              <a:cs typeface="Times New Roman" panose="02020603050405020304" pitchFamily="18" charset="0"/>
            </a:endParaRPr>
          </a:p>
        </p:txBody>
      </p:sp>
      <p:sp>
        <p:nvSpPr>
          <p:cNvPr id="4100" name="Text Box 4">
            <a:extLst>
              <a:ext uri="{FF2B5EF4-FFF2-40B4-BE49-F238E27FC236}">
                <a16:creationId xmlns:a16="http://schemas.microsoft.com/office/drawing/2014/main" id="{360E8D7B-C7AC-4EC8-901B-6A4C18C42AB0}"/>
              </a:ext>
            </a:extLst>
          </p:cNvPr>
          <p:cNvSpPr txBox="1">
            <a:spLocks noChangeArrowheads="1"/>
          </p:cNvSpPr>
          <p:nvPr/>
        </p:nvSpPr>
        <p:spPr bwMode="auto">
          <a:xfrm>
            <a:off x="295275" y="4114800"/>
            <a:ext cx="88487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400" b="1" dirty="0">
                <a:latin typeface="Times New Roman" panose="02020603050405020304" pitchFamily="18" charset="0"/>
                <a:cs typeface="Times New Roman" panose="02020603050405020304" pitchFamily="18" charset="0"/>
              </a:rPr>
              <a:t>The assumption that </a:t>
            </a:r>
            <a:r>
              <a:rPr lang="en-GB" altLang="en-US" sz="2400" b="1" i="1" dirty="0">
                <a:latin typeface="Times New Roman" panose="02020603050405020304" pitchFamily="18" charset="0"/>
                <a:cs typeface="Times New Roman" panose="02020603050405020304" pitchFamily="18" charset="0"/>
              </a:rPr>
              <a:t>all problems are in principle solvable through the use of reason and technology</a:t>
            </a:r>
            <a:r>
              <a:rPr lang="en-GB" altLang="en-US" sz="2400" b="1" dirty="0">
                <a:latin typeface="Times New Roman" panose="02020603050405020304" pitchFamily="18" charset="0"/>
                <a:cs typeface="Times New Roman" panose="02020603050405020304" pitchFamily="18" charset="0"/>
              </a:rPr>
              <a:t>.</a:t>
            </a:r>
            <a:endParaRPr lang="en-GB" altLang="en-US" sz="2400" b="1" i="1" dirty="0">
              <a:latin typeface="Times New Roman" panose="02020603050405020304" pitchFamily="18" charset="0"/>
              <a:cs typeface="Times New Roman" panose="02020603050405020304" pitchFamily="18" charset="0"/>
            </a:endParaRPr>
          </a:p>
        </p:txBody>
      </p:sp>
      <p:sp>
        <p:nvSpPr>
          <p:cNvPr id="4101" name="Text Box 5">
            <a:extLst>
              <a:ext uri="{FF2B5EF4-FFF2-40B4-BE49-F238E27FC236}">
                <a16:creationId xmlns:a16="http://schemas.microsoft.com/office/drawing/2014/main" id="{139FACD1-DEE4-44DD-8233-2397A46ACE6D}"/>
              </a:ext>
            </a:extLst>
          </p:cNvPr>
          <p:cNvSpPr txBox="1">
            <a:spLocks noChangeArrowheads="1"/>
          </p:cNvSpPr>
          <p:nvPr/>
        </p:nvSpPr>
        <p:spPr bwMode="auto">
          <a:xfrm>
            <a:off x="288925" y="5451475"/>
            <a:ext cx="836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400" b="1">
                <a:latin typeface="Times New Roman" panose="02020603050405020304" pitchFamily="18" charset="0"/>
                <a:cs typeface="Times New Roman" panose="02020603050405020304" pitchFamily="18" charset="0"/>
              </a:rPr>
              <a:t>The belief that </a:t>
            </a:r>
            <a:r>
              <a:rPr lang="en-GB" altLang="en-US" sz="2400" b="1" i="1">
                <a:latin typeface="Times New Roman" panose="02020603050405020304" pitchFamily="18" charset="0"/>
                <a:cs typeface="Times New Roman" panose="02020603050405020304" pitchFamily="18" charset="0"/>
              </a:rPr>
              <a:t>people are emancipated, autonomous individuals.</a:t>
            </a:r>
          </a:p>
        </p:txBody>
      </p:sp>
      <p:sp>
        <p:nvSpPr>
          <p:cNvPr id="9223" name="TextBox 1">
            <a:extLst>
              <a:ext uri="{FF2B5EF4-FFF2-40B4-BE49-F238E27FC236}">
                <a16:creationId xmlns:a16="http://schemas.microsoft.com/office/drawing/2014/main" id="{51CAE5B3-2E0A-4188-8486-E32144D5196E}"/>
              </a:ext>
            </a:extLst>
          </p:cNvPr>
          <p:cNvSpPr txBox="1">
            <a:spLocks noChangeArrowheads="1"/>
          </p:cNvSpPr>
          <p:nvPr/>
        </p:nvSpPr>
        <p:spPr bwMode="auto">
          <a:xfrm>
            <a:off x="295275" y="6308725"/>
            <a:ext cx="83089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See: I Niiniluoto (2011) </a:t>
            </a:r>
            <a:r>
              <a:rPr lang="en-GB" altLang="en-US" sz="1800">
                <a:hlinkClick r:id="rId2"/>
              </a:rPr>
              <a:t>Progress by Enlightenment: Fact or Fiction?</a:t>
            </a:r>
            <a:endParaRPr lang="en-GB"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9"/>
                                        </p:tgtEl>
                                        <p:attrNameLst>
                                          <p:attrName>style.visibility</p:attrName>
                                        </p:attrNameLst>
                                      </p:cBhvr>
                                      <p:to>
                                        <p:strVal val="visible"/>
                                      </p:to>
                                    </p:set>
                                    <p:anim calcmode="lin" valueType="num">
                                      <p:cBhvr additive="base">
                                        <p:cTn id="7" dur="500" fill="hold"/>
                                        <p:tgtEl>
                                          <p:spTgt spid="4099"/>
                                        </p:tgtEl>
                                        <p:attrNameLst>
                                          <p:attrName>ppt_x</p:attrName>
                                        </p:attrNameLst>
                                      </p:cBhvr>
                                      <p:tavLst>
                                        <p:tav tm="0">
                                          <p:val>
                                            <p:strVal val="0-#ppt_w/2"/>
                                          </p:val>
                                        </p:tav>
                                        <p:tav tm="100000">
                                          <p:val>
                                            <p:strVal val="#ppt_x"/>
                                          </p:val>
                                        </p:tav>
                                      </p:tavLst>
                                    </p:anim>
                                    <p:anim calcmode="lin" valueType="num">
                                      <p:cBhvr additive="base">
                                        <p:cTn id="8" dur="500" fill="hold"/>
                                        <p:tgtEl>
                                          <p:spTgt spid="4099"/>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100"/>
                                        </p:tgtEl>
                                        <p:attrNameLst>
                                          <p:attrName>style.visibility</p:attrName>
                                        </p:attrNameLst>
                                      </p:cBhvr>
                                      <p:to>
                                        <p:strVal val="visible"/>
                                      </p:to>
                                    </p:set>
                                    <p:anim calcmode="lin" valueType="num">
                                      <p:cBhvr additive="base">
                                        <p:cTn id="13" dur="500" fill="hold"/>
                                        <p:tgtEl>
                                          <p:spTgt spid="4100"/>
                                        </p:tgtEl>
                                        <p:attrNameLst>
                                          <p:attrName>ppt_x</p:attrName>
                                        </p:attrNameLst>
                                      </p:cBhvr>
                                      <p:tavLst>
                                        <p:tav tm="0">
                                          <p:val>
                                            <p:strVal val="0-#ppt_w/2"/>
                                          </p:val>
                                        </p:tav>
                                        <p:tav tm="100000">
                                          <p:val>
                                            <p:strVal val="#ppt_x"/>
                                          </p:val>
                                        </p:tav>
                                      </p:tavLst>
                                    </p:anim>
                                    <p:anim calcmode="lin" valueType="num">
                                      <p:cBhvr additive="base">
                                        <p:cTn id="14" dur="500" fill="hold"/>
                                        <p:tgtEl>
                                          <p:spTgt spid="410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101"/>
                                        </p:tgtEl>
                                        <p:attrNameLst>
                                          <p:attrName>style.visibility</p:attrName>
                                        </p:attrNameLst>
                                      </p:cBhvr>
                                      <p:to>
                                        <p:strVal val="visible"/>
                                      </p:to>
                                    </p:set>
                                    <p:anim calcmode="lin" valueType="num">
                                      <p:cBhvr additive="base">
                                        <p:cTn id="19" dur="500" fill="hold"/>
                                        <p:tgtEl>
                                          <p:spTgt spid="4101"/>
                                        </p:tgtEl>
                                        <p:attrNameLst>
                                          <p:attrName>ppt_x</p:attrName>
                                        </p:attrNameLst>
                                      </p:cBhvr>
                                      <p:tavLst>
                                        <p:tav tm="0">
                                          <p:val>
                                            <p:strVal val="0-#ppt_w/2"/>
                                          </p:val>
                                        </p:tav>
                                        <p:tav tm="100000">
                                          <p:val>
                                            <p:strVal val="#ppt_x"/>
                                          </p:val>
                                        </p:tav>
                                      </p:tavLst>
                                    </p:anim>
                                    <p:anim calcmode="lin" valueType="num">
                                      <p:cBhvr additive="base">
                                        <p:cTn id="20" dur="500" fill="hold"/>
                                        <p:tgtEl>
                                          <p:spTgt spid="41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autoUpdateAnimBg="0"/>
      <p:bldP spid="4100" grpId="0" autoUpdateAnimBg="0"/>
      <p:bldP spid="4101"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3">
            <a:extLst>
              <a:ext uri="{FF2B5EF4-FFF2-40B4-BE49-F238E27FC236}">
                <a16:creationId xmlns:a16="http://schemas.microsoft.com/office/drawing/2014/main" id="{34712F16-F082-4459-AE87-33B0C3FC58B8}"/>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A7C0874D-5639-4D97-BFF7-0C6058567D57}" type="slidenum">
              <a:rPr lang="en-GB" altLang="en-US" sz="1400" smtClean="0"/>
              <a:pPr>
                <a:spcBef>
                  <a:spcPct val="0"/>
                </a:spcBef>
                <a:buFontTx/>
                <a:buNone/>
              </a:pPr>
              <a:t>7</a:t>
            </a:fld>
            <a:endParaRPr lang="en-GB" altLang="en-US" sz="1400"/>
          </a:p>
        </p:txBody>
      </p:sp>
      <p:sp>
        <p:nvSpPr>
          <p:cNvPr id="10243" name="Text Box 2">
            <a:extLst>
              <a:ext uri="{FF2B5EF4-FFF2-40B4-BE49-F238E27FC236}">
                <a16:creationId xmlns:a16="http://schemas.microsoft.com/office/drawing/2014/main" id="{1A2EAC7E-3D56-4299-B5DF-FFECAC75236C}"/>
              </a:ext>
            </a:extLst>
          </p:cNvPr>
          <p:cNvSpPr txBox="1">
            <a:spLocks noChangeArrowheads="1"/>
          </p:cNvSpPr>
          <p:nvPr/>
        </p:nvSpPr>
        <p:spPr bwMode="auto">
          <a:xfrm>
            <a:off x="395288" y="333375"/>
            <a:ext cx="8424862" cy="584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p>
          <a:p>
            <a:pPr algn="r" eaLnBrk="1" hangingPunct="1">
              <a:spcBef>
                <a:spcPct val="0"/>
              </a:spcBef>
              <a:buFontTx/>
              <a:buNone/>
            </a:pPr>
            <a:r>
              <a:rPr lang="en-GB" altLang="en-US" sz="2000" b="1"/>
              <a:t>According to the 18thcentury</a:t>
            </a:r>
          </a:p>
          <a:p>
            <a:pPr algn="r" eaLnBrk="1" hangingPunct="1">
              <a:spcBef>
                <a:spcPct val="0"/>
              </a:spcBef>
              <a:buFontTx/>
              <a:buNone/>
            </a:pPr>
            <a:r>
              <a:rPr lang="en-GB" altLang="en-US" sz="2000" b="1"/>
              <a:t>philosopher</a:t>
            </a:r>
          </a:p>
          <a:p>
            <a:pPr algn="r" eaLnBrk="1" hangingPunct="1">
              <a:spcBef>
                <a:spcPct val="0"/>
              </a:spcBef>
              <a:buFontTx/>
              <a:buNone/>
            </a:pPr>
            <a:r>
              <a:rPr lang="en-GB" altLang="en-US" sz="2000" b="1"/>
              <a:t>Immanuel Kant, the</a:t>
            </a:r>
          </a:p>
          <a:p>
            <a:pPr algn="r" eaLnBrk="1" hangingPunct="1">
              <a:spcBef>
                <a:spcPct val="0"/>
              </a:spcBef>
              <a:buFontTx/>
              <a:buNone/>
            </a:pPr>
            <a:r>
              <a:rPr lang="en-GB" altLang="en-US" sz="2000" b="1"/>
              <a:t>“motto” of the</a:t>
            </a:r>
          </a:p>
          <a:p>
            <a:pPr algn="r" eaLnBrk="1" hangingPunct="1">
              <a:spcBef>
                <a:spcPct val="0"/>
              </a:spcBef>
              <a:buFontTx/>
              <a:buNone/>
            </a:pPr>
            <a:r>
              <a:rPr lang="en-GB" altLang="en-US" sz="2000" b="1"/>
              <a:t>Enlightenment was</a:t>
            </a:r>
          </a:p>
          <a:p>
            <a:pPr algn="r" eaLnBrk="1" hangingPunct="1">
              <a:spcBef>
                <a:spcPct val="0"/>
              </a:spcBef>
              <a:buFontTx/>
              <a:buNone/>
            </a:pPr>
            <a:r>
              <a:rPr lang="en-GB" altLang="en-US" sz="2000" b="1"/>
              <a:t>“</a:t>
            </a:r>
            <a:r>
              <a:rPr lang="en-GB" altLang="en-US" sz="2000" b="1" i="1"/>
              <a:t>Sapere aude! </a:t>
            </a:r>
            <a:r>
              <a:rPr lang="en-GB" altLang="en-US" sz="2000" b="1"/>
              <a:t>Have</a:t>
            </a:r>
          </a:p>
          <a:p>
            <a:pPr algn="r" eaLnBrk="1" hangingPunct="1">
              <a:spcBef>
                <a:spcPct val="0"/>
              </a:spcBef>
              <a:buFontTx/>
              <a:buNone/>
            </a:pPr>
            <a:r>
              <a:rPr lang="en-GB" altLang="en-US" sz="2000" b="1"/>
              <a:t>courage to use your own</a:t>
            </a:r>
          </a:p>
          <a:p>
            <a:pPr algn="r" eaLnBrk="1" hangingPunct="1">
              <a:spcBef>
                <a:spcPct val="0"/>
              </a:spcBef>
              <a:buFontTx/>
              <a:buNone/>
            </a:pPr>
            <a:r>
              <a:rPr lang="en-GB" altLang="en-US" sz="2000" b="1"/>
              <a:t>intelligence!” (Kant,</a:t>
            </a:r>
          </a:p>
          <a:p>
            <a:pPr algn="r" eaLnBrk="1" hangingPunct="1">
              <a:spcBef>
                <a:spcPct val="0"/>
              </a:spcBef>
              <a:buFontTx/>
              <a:buNone/>
            </a:pPr>
            <a:r>
              <a:rPr lang="en-GB" altLang="en-US" sz="2000" b="1"/>
              <a:t>“What Is Enlightenment?”</a:t>
            </a:r>
          </a:p>
          <a:p>
            <a:pPr algn="r" eaLnBrk="1" hangingPunct="1">
              <a:spcBef>
                <a:spcPct val="0"/>
              </a:spcBef>
              <a:buFontTx/>
              <a:buNone/>
            </a:pPr>
            <a:r>
              <a:rPr lang="en-GB" altLang="en-US" sz="2000" b="1"/>
              <a:t>1784</a:t>
            </a:r>
            <a:r>
              <a:rPr lang="en-GB" altLang="en-US" sz="1800"/>
              <a:t>)</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2000" b="1"/>
              <a:t>The term “enlightenment” was first coined by Immanuel Kant, a German philosopher. “</a:t>
            </a:r>
            <a:r>
              <a:rPr lang="en-GB" altLang="en-US" sz="2000" b="1" i="1"/>
              <a:t>Sapere aude</a:t>
            </a:r>
            <a:r>
              <a:rPr lang="en-GB" altLang="en-US" sz="2000" b="1"/>
              <a:t>” means “dare to know” in Latin. Kant also wrote in this essay, “All that is required for this enlightenment is freedom; and particularly the least harmful of all that may be called freedom, namely, the freedom for man to</a:t>
            </a:r>
          </a:p>
          <a:p>
            <a:pPr eaLnBrk="1" hangingPunct="1">
              <a:spcBef>
                <a:spcPct val="0"/>
              </a:spcBef>
              <a:buFontTx/>
              <a:buNone/>
            </a:pPr>
            <a:r>
              <a:rPr lang="en-GB" altLang="en-US" sz="2000" b="1"/>
              <a:t>make public use of his reason in all matters.”</a:t>
            </a:r>
          </a:p>
        </p:txBody>
      </p:sp>
      <p:pic>
        <p:nvPicPr>
          <p:cNvPr id="10244" name="Picture 3">
            <a:extLst>
              <a:ext uri="{FF2B5EF4-FFF2-40B4-BE49-F238E27FC236}">
                <a16:creationId xmlns:a16="http://schemas.microsoft.com/office/drawing/2014/main" id="{5F1A9F2A-6A0F-4E31-8F99-35B58912FD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575" y="260350"/>
            <a:ext cx="2628900"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3">
            <a:extLst>
              <a:ext uri="{FF2B5EF4-FFF2-40B4-BE49-F238E27FC236}">
                <a16:creationId xmlns:a16="http://schemas.microsoft.com/office/drawing/2014/main" id="{BE1A2A71-705E-4AE0-A570-A48393F5A26A}"/>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874E8AE7-FB14-418D-8CD3-48CC2605BC6E}" type="slidenum">
              <a:rPr lang="en-GB" altLang="en-US" sz="1400" smtClean="0"/>
              <a:pPr>
                <a:spcBef>
                  <a:spcPct val="0"/>
                </a:spcBef>
                <a:buFontTx/>
                <a:buNone/>
              </a:pPr>
              <a:t>8</a:t>
            </a:fld>
            <a:endParaRPr lang="en-GB" altLang="en-US" sz="1400"/>
          </a:p>
        </p:txBody>
      </p:sp>
      <p:sp>
        <p:nvSpPr>
          <p:cNvPr id="11267" name="Text Box 2">
            <a:extLst>
              <a:ext uri="{FF2B5EF4-FFF2-40B4-BE49-F238E27FC236}">
                <a16:creationId xmlns:a16="http://schemas.microsoft.com/office/drawing/2014/main" id="{7643DED9-CF36-431C-8C16-81DCFC8DC3DC}"/>
              </a:ext>
            </a:extLst>
          </p:cNvPr>
          <p:cNvSpPr txBox="1">
            <a:spLocks noChangeArrowheads="1"/>
          </p:cNvSpPr>
          <p:nvPr/>
        </p:nvSpPr>
        <p:spPr bwMode="auto">
          <a:xfrm>
            <a:off x="323850" y="260350"/>
            <a:ext cx="8351838" cy="128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b="1"/>
              <a:t>The most important factor in the development of the Enlightenment was the Scientific Revolution of the 16th and 17th centuries</a:t>
            </a:r>
          </a:p>
          <a:p>
            <a:pPr algn="ctr" eaLnBrk="1" hangingPunct="1">
              <a:spcBef>
                <a:spcPct val="0"/>
              </a:spcBef>
              <a:buFontTx/>
              <a:buNone/>
            </a:pPr>
            <a:endParaRPr lang="en-GB" altLang="en-US" sz="2000"/>
          </a:p>
          <a:p>
            <a:pPr algn="ctr" eaLnBrk="1" hangingPunct="1">
              <a:spcBef>
                <a:spcPct val="0"/>
              </a:spcBef>
              <a:buFontTx/>
              <a:buNone/>
            </a:pPr>
            <a:endParaRPr lang="en-GB" altLang="en-US" sz="1800"/>
          </a:p>
        </p:txBody>
      </p:sp>
      <p:pic>
        <p:nvPicPr>
          <p:cNvPr id="11268" name="Picture 3">
            <a:extLst>
              <a:ext uri="{FF2B5EF4-FFF2-40B4-BE49-F238E27FC236}">
                <a16:creationId xmlns:a16="http://schemas.microsoft.com/office/drawing/2014/main" id="{E1E4C7FA-6423-4137-8FAA-403F31C00E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6238" y="1268413"/>
            <a:ext cx="2278062" cy="251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Rectangle 4">
            <a:extLst>
              <a:ext uri="{FF2B5EF4-FFF2-40B4-BE49-F238E27FC236}">
                <a16:creationId xmlns:a16="http://schemas.microsoft.com/office/drawing/2014/main" id="{28558702-BB43-48C0-A1CB-6EC93929AEE0}"/>
              </a:ext>
            </a:extLst>
          </p:cNvPr>
          <p:cNvSpPr>
            <a:spLocks noChangeArrowheads="1"/>
          </p:cNvSpPr>
          <p:nvPr/>
        </p:nvSpPr>
        <p:spPr bwMode="auto">
          <a:xfrm>
            <a:off x="5435600" y="1484313"/>
            <a:ext cx="2808288" cy="17526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b="1"/>
              <a:t>Francis Bacon and</a:t>
            </a:r>
          </a:p>
          <a:p>
            <a:pPr eaLnBrk="1" hangingPunct="1">
              <a:spcBef>
                <a:spcPct val="0"/>
              </a:spcBef>
              <a:buFontTx/>
              <a:buNone/>
            </a:pPr>
            <a:r>
              <a:rPr lang="en-GB" altLang="en-US" sz="1800" b="1"/>
              <a:t>the Scientific Method</a:t>
            </a:r>
          </a:p>
          <a:p>
            <a:pPr eaLnBrk="1" hangingPunct="1">
              <a:spcBef>
                <a:spcPct val="0"/>
              </a:spcBef>
              <a:buFontTx/>
              <a:buNone/>
            </a:pPr>
            <a:r>
              <a:rPr lang="en-GB" altLang="en-US" sz="1800"/>
              <a:t>• The scientific method</a:t>
            </a:r>
          </a:p>
          <a:p>
            <a:pPr eaLnBrk="1" hangingPunct="1">
              <a:spcBef>
                <a:spcPct val="0"/>
              </a:spcBef>
              <a:buFontTx/>
              <a:buNone/>
            </a:pPr>
            <a:r>
              <a:rPr lang="en-GB" altLang="en-US" sz="1800"/>
              <a:t>• Observation and</a:t>
            </a:r>
          </a:p>
          <a:p>
            <a:pPr eaLnBrk="1" hangingPunct="1">
              <a:spcBef>
                <a:spcPct val="0"/>
              </a:spcBef>
              <a:buFontTx/>
              <a:buNone/>
            </a:pPr>
            <a:r>
              <a:rPr lang="en-GB" altLang="en-US" sz="1800"/>
              <a:t>   experimentation</a:t>
            </a:r>
          </a:p>
          <a:p>
            <a:pPr eaLnBrk="1" hangingPunct="1">
              <a:spcBef>
                <a:spcPct val="0"/>
              </a:spcBef>
              <a:buFontTx/>
              <a:buNone/>
            </a:pPr>
            <a:r>
              <a:rPr lang="en-GB" altLang="en-US" sz="1800"/>
              <a:t>• Testable hypothesis</a:t>
            </a:r>
          </a:p>
        </p:txBody>
      </p:sp>
      <p:pic>
        <p:nvPicPr>
          <p:cNvPr id="11270" name="Picture 5">
            <a:extLst>
              <a:ext uri="{FF2B5EF4-FFF2-40B4-BE49-F238E27FC236}">
                <a16:creationId xmlns:a16="http://schemas.microsoft.com/office/drawing/2014/main" id="{C6394799-5529-4840-8E4F-D208899DCA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644900"/>
            <a:ext cx="2463800"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1" name="Rectangle 6">
            <a:extLst>
              <a:ext uri="{FF2B5EF4-FFF2-40B4-BE49-F238E27FC236}">
                <a16:creationId xmlns:a16="http://schemas.microsoft.com/office/drawing/2014/main" id="{5D806CAC-8095-441E-A821-2DFCF993A7AB}"/>
              </a:ext>
            </a:extLst>
          </p:cNvPr>
          <p:cNvSpPr>
            <a:spLocks noChangeArrowheads="1"/>
          </p:cNvSpPr>
          <p:nvPr/>
        </p:nvSpPr>
        <p:spPr bwMode="auto">
          <a:xfrm>
            <a:off x="5508625" y="3411538"/>
            <a:ext cx="2808288" cy="3132137"/>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b="1"/>
              <a:t>Isaac Newton and</a:t>
            </a:r>
          </a:p>
          <a:p>
            <a:pPr eaLnBrk="1" hangingPunct="1">
              <a:spcBef>
                <a:spcPct val="0"/>
              </a:spcBef>
              <a:buFontTx/>
              <a:buNone/>
            </a:pPr>
            <a:r>
              <a:rPr lang="en-GB" altLang="en-US" sz="1800" b="1"/>
              <a:t>the Scientific Method</a:t>
            </a:r>
          </a:p>
          <a:p>
            <a:pPr eaLnBrk="1" hangingPunct="1">
              <a:spcBef>
                <a:spcPct val="0"/>
              </a:spcBef>
              <a:buFontTx/>
              <a:buNone/>
            </a:pPr>
            <a:r>
              <a:rPr lang="en-GB" altLang="en-US" sz="1800"/>
              <a:t>• Used the scientific</a:t>
            </a:r>
          </a:p>
          <a:p>
            <a:pPr eaLnBrk="1" hangingPunct="1">
              <a:spcBef>
                <a:spcPct val="0"/>
              </a:spcBef>
              <a:buFontTx/>
              <a:buNone/>
            </a:pPr>
            <a:r>
              <a:rPr lang="en-GB" altLang="en-US" sz="1800"/>
              <a:t>method to make a</a:t>
            </a:r>
          </a:p>
          <a:p>
            <a:pPr eaLnBrk="1" hangingPunct="1">
              <a:spcBef>
                <a:spcPct val="0"/>
              </a:spcBef>
              <a:buFontTx/>
              <a:buNone/>
            </a:pPr>
            <a:r>
              <a:rPr lang="en-GB" altLang="en-US" sz="1800"/>
              <a:t>range of discoveries </a:t>
            </a:r>
          </a:p>
          <a:p>
            <a:pPr eaLnBrk="1" hangingPunct="1">
              <a:spcBef>
                <a:spcPct val="0"/>
              </a:spcBef>
              <a:buFontTx/>
              <a:buNone/>
            </a:pPr>
            <a:r>
              <a:rPr lang="en-GB" altLang="en-US" sz="1800"/>
              <a:t>• Newton’s</a:t>
            </a:r>
          </a:p>
          <a:p>
            <a:pPr eaLnBrk="1" hangingPunct="1">
              <a:spcBef>
                <a:spcPct val="0"/>
              </a:spcBef>
              <a:buFontTx/>
              <a:buNone/>
            </a:pPr>
            <a:r>
              <a:rPr lang="en-GB" altLang="en-US" sz="1800"/>
              <a:t>achievements using</a:t>
            </a:r>
          </a:p>
          <a:p>
            <a:pPr eaLnBrk="1" hangingPunct="1">
              <a:spcBef>
                <a:spcPct val="0"/>
              </a:spcBef>
              <a:buFontTx/>
              <a:buNone/>
            </a:pPr>
            <a:r>
              <a:rPr lang="en-GB" altLang="en-US" sz="1800"/>
              <a:t>the scientific method</a:t>
            </a:r>
          </a:p>
          <a:p>
            <a:pPr eaLnBrk="1" hangingPunct="1">
              <a:spcBef>
                <a:spcPct val="0"/>
              </a:spcBef>
              <a:buFontTx/>
              <a:buNone/>
            </a:pPr>
            <a:r>
              <a:rPr lang="en-GB" altLang="en-US" sz="1800"/>
              <a:t>helped inspire</a:t>
            </a:r>
          </a:p>
          <a:p>
            <a:pPr eaLnBrk="1" hangingPunct="1">
              <a:spcBef>
                <a:spcPct val="0"/>
              </a:spcBef>
              <a:buFontTx/>
              <a:buNone/>
            </a:pPr>
            <a:r>
              <a:rPr lang="en-GB" altLang="en-US" sz="1800"/>
              <a:t>Enlightenment</a:t>
            </a:r>
          </a:p>
          <a:p>
            <a:pPr eaLnBrk="1" hangingPunct="1">
              <a:spcBef>
                <a:spcPct val="0"/>
              </a:spcBef>
              <a:buFontTx/>
              <a:buNone/>
            </a:pPr>
            <a:r>
              <a:rPr lang="en-GB" altLang="en-US" sz="1800"/>
              <a:t>thinkers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a:extLst>
              <a:ext uri="{FF2B5EF4-FFF2-40B4-BE49-F238E27FC236}">
                <a16:creationId xmlns:a16="http://schemas.microsoft.com/office/drawing/2014/main" id="{2CC15415-CFC3-401A-B8E7-EDBB53A24E6A}"/>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F5612264-89AC-4787-8567-A6A28488AF05}" type="slidenum">
              <a:rPr lang="en-GB" altLang="en-US" sz="1400" smtClean="0"/>
              <a:pPr>
                <a:spcBef>
                  <a:spcPct val="0"/>
                </a:spcBef>
                <a:buFontTx/>
                <a:buNone/>
              </a:pPr>
              <a:t>9</a:t>
            </a:fld>
            <a:endParaRPr lang="en-GB" altLang="en-US" sz="1400"/>
          </a:p>
        </p:txBody>
      </p:sp>
      <p:sp>
        <p:nvSpPr>
          <p:cNvPr id="7170" name="Text Box 2">
            <a:extLst>
              <a:ext uri="{FF2B5EF4-FFF2-40B4-BE49-F238E27FC236}">
                <a16:creationId xmlns:a16="http://schemas.microsoft.com/office/drawing/2014/main" id="{686E40AB-5006-44A6-925E-868A87F43F9C}"/>
              </a:ext>
            </a:extLst>
          </p:cNvPr>
          <p:cNvSpPr txBox="1">
            <a:spLocks noChangeArrowheads="1"/>
          </p:cNvSpPr>
          <p:nvPr/>
        </p:nvSpPr>
        <p:spPr bwMode="auto">
          <a:xfrm>
            <a:off x="250825" y="260350"/>
            <a:ext cx="8424863" cy="6217087"/>
          </a:xfrm>
          <a:prstGeom prst="rect">
            <a:avLst/>
          </a:prstGeom>
          <a:noFill/>
          <a:ln w="9525">
            <a:noFill/>
            <a:miter lim="800000"/>
            <a:headEnd/>
            <a:tailEnd/>
          </a:ln>
          <a:effectLst/>
        </p:spPr>
        <p:txBody>
          <a:bodyPr>
            <a:spAutoFit/>
          </a:bodyPr>
          <a:lstStyle/>
          <a:p>
            <a:pPr algn="ctr" eaLnBrk="1" hangingPunct="1">
              <a:defRPr/>
            </a:pPr>
            <a:r>
              <a:rPr lang="en-GB" sz="3600" b="1" dirty="0">
                <a:latin typeface="Arial" charset="0"/>
              </a:rPr>
              <a:t>Enlightenment Principles</a:t>
            </a:r>
          </a:p>
          <a:p>
            <a:pPr eaLnBrk="1" hangingPunct="1">
              <a:defRPr/>
            </a:pPr>
            <a:endParaRPr lang="en-GB" sz="2000" b="1" dirty="0">
              <a:latin typeface="Arial" charset="0"/>
            </a:endParaRPr>
          </a:p>
          <a:p>
            <a:pPr eaLnBrk="1" hangingPunct="1">
              <a:defRPr/>
            </a:pPr>
            <a:r>
              <a:rPr lang="en-GB" b="1" dirty="0">
                <a:latin typeface="Arial" charset="0"/>
              </a:rPr>
              <a:t>The Marquis de Condorcet</a:t>
            </a:r>
          </a:p>
          <a:p>
            <a:pPr eaLnBrk="1" hangingPunct="1">
              <a:defRPr/>
            </a:pPr>
            <a:r>
              <a:rPr lang="en-GB" dirty="0">
                <a:latin typeface="Arial" charset="0"/>
              </a:rPr>
              <a:t>• </a:t>
            </a:r>
            <a:r>
              <a:rPr lang="en-GB" b="1" dirty="0">
                <a:latin typeface="Arial" charset="0"/>
              </a:rPr>
              <a:t>French mathematician</a:t>
            </a:r>
          </a:p>
          <a:p>
            <a:pPr eaLnBrk="1" hangingPunct="1">
              <a:defRPr/>
            </a:pPr>
            <a:endParaRPr lang="en-GB" b="1" dirty="0">
              <a:latin typeface="Arial" charset="0"/>
            </a:endParaRPr>
          </a:p>
          <a:p>
            <a:pPr eaLnBrk="1" hangingPunct="1">
              <a:defRPr/>
            </a:pPr>
            <a:r>
              <a:rPr lang="en-GB" b="1" dirty="0">
                <a:latin typeface="Arial" charset="0"/>
              </a:rPr>
              <a:t>• </a:t>
            </a:r>
            <a:r>
              <a:rPr lang="en-GB" b="1" i="1" dirty="0">
                <a:latin typeface="Arial" charset="0"/>
              </a:rPr>
              <a:t>Sketch for a Historical Picture of the Progress of</a:t>
            </a:r>
          </a:p>
          <a:p>
            <a:pPr eaLnBrk="1" hangingPunct="1">
              <a:defRPr/>
            </a:pPr>
            <a:r>
              <a:rPr lang="en-GB" b="1" i="1" dirty="0">
                <a:latin typeface="Arial" charset="0"/>
              </a:rPr>
              <a:t> the Human Spirit</a:t>
            </a:r>
            <a:endParaRPr lang="en-GB" sz="3600" b="1" dirty="0">
              <a:latin typeface="Arial" charset="0"/>
            </a:endParaRPr>
          </a:p>
          <a:p>
            <a:pPr algn="ctr" eaLnBrk="1" hangingPunct="1">
              <a:defRPr/>
            </a:pPr>
            <a:endParaRPr lang="en-GB" sz="3600" b="1" dirty="0">
              <a:latin typeface="Arial" charset="0"/>
            </a:endParaRPr>
          </a:p>
          <a:p>
            <a:pPr algn="ctr" eaLnBrk="1" hangingPunct="1">
              <a:defRPr/>
            </a:pPr>
            <a:endParaRPr lang="en-GB" sz="3600" b="1" dirty="0">
              <a:latin typeface="Arial" charset="0"/>
            </a:endParaRPr>
          </a:p>
          <a:p>
            <a:pPr marL="342900" indent="-342900" eaLnBrk="1" hangingPunct="1">
              <a:buFont typeface="Arial"/>
              <a:buChar char="•"/>
              <a:defRPr/>
            </a:pPr>
            <a:r>
              <a:rPr lang="en-GB" sz="2000" b="1" dirty="0">
                <a:latin typeface="Arial" charset="0"/>
              </a:rPr>
              <a:t> Religion, tradition, and superstition limited independent thought</a:t>
            </a:r>
          </a:p>
          <a:p>
            <a:pPr eaLnBrk="1" hangingPunct="1">
              <a:defRPr/>
            </a:pPr>
            <a:endParaRPr lang="en-GB" sz="2000" b="1" dirty="0">
              <a:latin typeface="Arial" charset="0"/>
            </a:endParaRPr>
          </a:p>
          <a:p>
            <a:pPr algn="ctr" eaLnBrk="1" hangingPunct="1">
              <a:defRPr/>
            </a:pPr>
            <a:r>
              <a:rPr lang="en-GB" sz="2000" b="1" dirty="0">
                <a:latin typeface="Arial" charset="0"/>
              </a:rPr>
              <a:t>• Accept knowledge based on observation, logic,</a:t>
            </a:r>
          </a:p>
          <a:p>
            <a:pPr algn="ctr" eaLnBrk="1" hangingPunct="1">
              <a:defRPr/>
            </a:pPr>
            <a:r>
              <a:rPr lang="en-GB" sz="2000" b="1" dirty="0">
                <a:latin typeface="Arial" charset="0"/>
              </a:rPr>
              <a:t> and reason, not on faith</a:t>
            </a:r>
          </a:p>
          <a:p>
            <a:pPr eaLnBrk="1" hangingPunct="1">
              <a:defRPr/>
            </a:pPr>
            <a:endParaRPr lang="en-GB" sz="2000" b="1" dirty="0">
              <a:latin typeface="Arial" charset="0"/>
            </a:endParaRPr>
          </a:p>
          <a:p>
            <a:pPr algn="ctr" eaLnBrk="1" hangingPunct="1">
              <a:defRPr/>
            </a:pPr>
            <a:r>
              <a:rPr lang="en-GB" sz="2000" b="1" dirty="0">
                <a:latin typeface="Arial" charset="0"/>
              </a:rPr>
              <a:t>• Scientific and academic thought should be secular</a:t>
            </a:r>
          </a:p>
          <a:p>
            <a:pPr algn="ctr" eaLnBrk="1" hangingPunct="1">
              <a:defRPr/>
            </a:pPr>
            <a:endParaRPr lang="en-GB" sz="2000" b="1" dirty="0">
              <a:latin typeface="Arial" charset="0"/>
            </a:endParaRPr>
          </a:p>
          <a:p>
            <a:pPr algn="ctr" eaLnBrk="1" hangingPunct="1">
              <a:defRPr/>
            </a:pPr>
            <a:r>
              <a:rPr lang="en-GB" sz="2000" b="1" dirty="0">
                <a:latin typeface="Arial" charset="0"/>
              </a:rPr>
              <a:t>The birth of the modern consciousness!</a:t>
            </a:r>
          </a:p>
          <a:p>
            <a:pPr eaLnBrk="1" hangingPunct="1">
              <a:defRPr/>
            </a:pPr>
            <a:endParaRPr lang="en-GB" sz="2000" dirty="0">
              <a:latin typeface="Arial" charset="0"/>
            </a:endParaRPr>
          </a:p>
        </p:txBody>
      </p:sp>
      <p:pic>
        <p:nvPicPr>
          <p:cNvPr id="12292" name="Picture 3">
            <a:extLst>
              <a:ext uri="{FF2B5EF4-FFF2-40B4-BE49-F238E27FC236}">
                <a16:creationId xmlns:a16="http://schemas.microsoft.com/office/drawing/2014/main" id="{D3B81CAD-043C-4790-BE60-6F5E7EEFD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6222" y="909975"/>
            <a:ext cx="1928028" cy="2377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1">
            <a:extLst>
              <a:ext uri="{FF2B5EF4-FFF2-40B4-BE49-F238E27FC236}">
                <a16:creationId xmlns:a16="http://schemas.microsoft.com/office/drawing/2014/main" id="{68C5A25A-85F0-4FA8-83A6-7428025F1877}"/>
              </a:ext>
            </a:extLst>
          </p:cNvPr>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B1398EB5-2748-4C37-A3D0-8F3BBA95E3B0}" type="slidenum">
              <a:rPr lang="en-GB" altLang="en-US" sz="1400" smtClean="0"/>
              <a:pPr>
                <a:spcBef>
                  <a:spcPct val="0"/>
                </a:spcBef>
                <a:buFontTx/>
                <a:buNone/>
              </a:pPr>
              <a:t>10</a:t>
            </a:fld>
            <a:endParaRPr lang="en-GB" altLang="en-US" sz="1400"/>
          </a:p>
        </p:txBody>
      </p:sp>
      <p:sp>
        <p:nvSpPr>
          <p:cNvPr id="13315" name="TextBox 2">
            <a:extLst>
              <a:ext uri="{FF2B5EF4-FFF2-40B4-BE49-F238E27FC236}">
                <a16:creationId xmlns:a16="http://schemas.microsoft.com/office/drawing/2014/main" id="{38F6B0B2-21B8-4271-8807-F14A55B13C0A}"/>
              </a:ext>
            </a:extLst>
          </p:cNvPr>
          <p:cNvSpPr txBox="1">
            <a:spLocks noChangeArrowheads="1"/>
          </p:cNvSpPr>
          <p:nvPr/>
        </p:nvSpPr>
        <p:spPr bwMode="auto">
          <a:xfrm>
            <a:off x="286439" y="266927"/>
            <a:ext cx="8637223" cy="612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None/>
            </a:pPr>
            <a:r>
              <a:rPr lang="en-GB" altLang="en-US" b="1" dirty="0"/>
              <a:t>The Project of ‘MODERNITY’</a:t>
            </a:r>
          </a:p>
          <a:p>
            <a:pPr algn="ctr">
              <a:spcBef>
                <a:spcPct val="0"/>
              </a:spcBef>
              <a:buNone/>
            </a:pPr>
            <a:r>
              <a:rPr lang="en-GB" altLang="en-US" sz="2000" b="1" dirty="0"/>
              <a:t> the belief in progress due to science and technology </a:t>
            </a:r>
          </a:p>
          <a:p>
            <a:pPr>
              <a:spcBef>
                <a:spcPct val="0"/>
              </a:spcBef>
              <a:buNone/>
            </a:pPr>
            <a:endParaRPr lang="en-GB" altLang="en-US" sz="2000" b="1" dirty="0"/>
          </a:p>
          <a:p>
            <a:pPr eaLnBrk="1" hangingPunct="1">
              <a:spcBef>
                <a:spcPct val="0"/>
              </a:spcBef>
              <a:buFontTx/>
              <a:buNone/>
            </a:pPr>
            <a:r>
              <a:rPr lang="en-GB" altLang="en-US" sz="2000" b="1" dirty="0"/>
              <a:t>This new approach to understanding the world is important in terms of: </a:t>
            </a:r>
          </a:p>
          <a:p>
            <a:pPr eaLnBrk="1" hangingPunct="1">
              <a:spcBef>
                <a:spcPct val="0"/>
              </a:spcBef>
              <a:buFontTx/>
              <a:buNone/>
            </a:pPr>
            <a:endParaRPr lang="en-GB" altLang="en-US" sz="2000" b="1" dirty="0"/>
          </a:p>
          <a:p>
            <a:pPr eaLnBrk="1" hangingPunct="1">
              <a:spcBef>
                <a:spcPct val="0"/>
              </a:spcBef>
              <a:buFontTx/>
              <a:buNone/>
            </a:pPr>
            <a:r>
              <a:rPr lang="en-GB" altLang="en-US" sz="2000" b="1" dirty="0"/>
              <a:t>ONTOLOGY: WHAT CAN WE KNOW? </a:t>
            </a:r>
          </a:p>
          <a:p>
            <a:pPr eaLnBrk="1" hangingPunct="1">
              <a:spcBef>
                <a:spcPct val="0"/>
              </a:spcBef>
              <a:buFontTx/>
              <a:buNone/>
            </a:pPr>
            <a:endParaRPr lang="en-GB" altLang="en-US" sz="2000" b="1" dirty="0"/>
          </a:p>
          <a:p>
            <a:pPr eaLnBrk="1" hangingPunct="1">
              <a:spcBef>
                <a:spcPct val="0"/>
              </a:spcBef>
              <a:buFontTx/>
              <a:buNone/>
            </a:pPr>
            <a:r>
              <a:rPr lang="en-GB" altLang="en-US" sz="2000" b="1" dirty="0"/>
              <a:t>EPISTEMOLOGY: HOW CAN WE KNOW IT?</a:t>
            </a:r>
          </a:p>
          <a:p>
            <a:pPr eaLnBrk="1" hangingPunct="1">
              <a:spcBef>
                <a:spcPct val="0"/>
              </a:spcBef>
              <a:buFontTx/>
              <a:buNone/>
            </a:pPr>
            <a:endParaRPr lang="en-GB" altLang="en-US" sz="2000" b="1" dirty="0"/>
          </a:p>
          <a:p>
            <a:pPr eaLnBrk="1" hangingPunct="1">
              <a:spcBef>
                <a:spcPct val="0"/>
              </a:spcBef>
              <a:buFontTx/>
              <a:buNone/>
            </a:pPr>
            <a:r>
              <a:rPr lang="en-GB" altLang="en-US" sz="2000" b="1" dirty="0"/>
              <a:t>It also forms the basis of forces that shape the relationship of humans to the world and each other (e.g. materialism, reductionism)</a:t>
            </a:r>
          </a:p>
          <a:p>
            <a:pPr eaLnBrk="1" hangingPunct="1">
              <a:spcBef>
                <a:spcPct val="0"/>
              </a:spcBef>
              <a:buFontTx/>
              <a:buNone/>
            </a:pPr>
            <a:endParaRPr lang="en-GB" altLang="en-US" sz="2000" b="1" dirty="0"/>
          </a:p>
          <a:p>
            <a:pPr eaLnBrk="1" hangingPunct="1">
              <a:spcBef>
                <a:spcPct val="0"/>
              </a:spcBef>
              <a:buFontTx/>
              <a:buNone/>
            </a:pPr>
            <a:endParaRPr lang="en-GB" altLang="en-US" sz="2000" b="1" dirty="0"/>
          </a:p>
          <a:p>
            <a:pPr>
              <a:spcBef>
                <a:spcPct val="0"/>
              </a:spcBef>
              <a:buNone/>
            </a:pPr>
            <a:r>
              <a:rPr lang="en-GB" altLang="en-US" sz="2000" b="1" dirty="0"/>
              <a:t>The dominance of reductionist purely material science is later challenged by ‘POST MODERN’ academic thinkers and environmental philosophers from the 1970’s onwards, and increasingly by a wide range of thinkers, writers and environmentalists  </a:t>
            </a:r>
          </a:p>
          <a:p>
            <a:pPr eaLnBrk="1" hangingPunct="1">
              <a:spcBef>
                <a:spcPct val="0"/>
              </a:spcBef>
              <a:buFontTx/>
              <a:buNone/>
            </a:pPr>
            <a:endParaRPr lang="en-GB" alt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63B388-896D-4469-9688-BC2AFE27204B}"/>
              </a:ext>
            </a:extLst>
          </p:cNvPr>
          <p:cNvSpPr txBox="1"/>
          <p:nvPr/>
        </p:nvSpPr>
        <p:spPr>
          <a:xfrm>
            <a:off x="352540" y="352540"/>
            <a:ext cx="8383836" cy="5663089"/>
          </a:xfrm>
          <a:prstGeom prst="rect">
            <a:avLst/>
          </a:prstGeom>
          <a:noFill/>
        </p:spPr>
        <p:txBody>
          <a:bodyPr wrap="square" rtlCol="0">
            <a:spAutoFit/>
          </a:bodyPr>
          <a:lstStyle/>
          <a:p>
            <a:pPr algn="ctr"/>
            <a:r>
              <a:rPr lang="en-GB" sz="2800" b="1" dirty="0"/>
              <a:t>The Scientific Revolution and The Death of Nature</a:t>
            </a:r>
          </a:p>
          <a:p>
            <a:pPr algn="ctr"/>
            <a:r>
              <a:rPr lang="en-GB" sz="2800" b="1" dirty="0"/>
              <a:t>By Carolyn Merchant</a:t>
            </a:r>
          </a:p>
          <a:p>
            <a:pPr algn="ctr"/>
            <a:endParaRPr lang="en-GB" dirty="0"/>
          </a:p>
          <a:p>
            <a:r>
              <a:rPr lang="en-GB" dirty="0"/>
              <a:t>Carolyn Merchant – an ecofeminist academic writer </a:t>
            </a:r>
          </a:p>
          <a:p>
            <a:endParaRPr lang="en-GB" dirty="0"/>
          </a:p>
          <a:p>
            <a:r>
              <a:rPr lang="en-GB" dirty="0"/>
              <a:t>1980 published ‘The Death of Nature: Women, Ecology, and the Scientific Revolution’ </a:t>
            </a:r>
          </a:p>
          <a:p>
            <a:endParaRPr lang="en-GB" dirty="0"/>
          </a:p>
          <a:p>
            <a:r>
              <a:rPr lang="en-GB" dirty="0"/>
              <a:t>It presented a view of the Scientific Revolution that challenged the dominance of mechanistic science as a marker of progress. It argued that seventeenth-century science could be implicated in the ecological crisis, the domination of nature, and the devaluation of women in the production of scientific knowledge. </a:t>
            </a:r>
          </a:p>
          <a:p>
            <a:endParaRPr lang="en-GB" dirty="0"/>
          </a:p>
          <a:p>
            <a:r>
              <a:rPr lang="en-GB" dirty="0"/>
              <a:t>Argued that Francis Bacon’s views and writing supported the control of nature and although Bacon did not use terms such as “the torture of nature,” his followers, with some justification, interpreted his writing in that light.</a:t>
            </a:r>
          </a:p>
          <a:p>
            <a:endParaRPr lang="en-GB" dirty="0"/>
          </a:p>
          <a:p>
            <a:r>
              <a:rPr lang="en-GB" dirty="0"/>
              <a:t>See the essay which offers a twenty-five-year retrospective of the book’s contributions to ecofeminism, environmental history, and reassessments of the Scientific Revolution ‘Focus’ 2006 </a:t>
            </a:r>
            <a:r>
              <a:rPr lang="en-GB" dirty="0">
                <a:hlinkClick r:id="rId2"/>
              </a:rPr>
              <a:t>The Scientific Revolution and The Death of Nature Carolyn </a:t>
            </a:r>
            <a:r>
              <a:rPr lang="en-GB" dirty="0" err="1">
                <a:hlinkClick r:id="rId2"/>
              </a:rPr>
              <a:t>Mercant</a:t>
            </a:r>
            <a:r>
              <a:rPr lang="en-GB" dirty="0">
                <a:hlinkClick r:id="rId2"/>
              </a:rPr>
              <a:t> </a:t>
            </a:r>
            <a:endParaRPr lang="en-GB" dirty="0"/>
          </a:p>
        </p:txBody>
      </p:sp>
    </p:spTree>
    <p:extLst>
      <p:ext uri="{BB962C8B-B14F-4D97-AF65-F5344CB8AC3E}">
        <p14:creationId xmlns:p14="http://schemas.microsoft.com/office/powerpoint/2010/main" val="80516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2C101A-4F72-4089-A67C-A4B9BEBA602D}"/>
              </a:ext>
            </a:extLst>
          </p:cNvPr>
          <p:cNvSpPr txBox="1"/>
          <p:nvPr/>
        </p:nvSpPr>
        <p:spPr>
          <a:xfrm>
            <a:off x="341524" y="165250"/>
            <a:ext cx="8648240" cy="6155531"/>
          </a:xfrm>
          <a:prstGeom prst="rect">
            <a:avLst/>
          </a:prstGeom>
          <a:noFill/>
        </p:spPr>
        <p:txBody>
          <a:bodyPr wrap="square" rtlCol="0">
            <a:spAutoFit/>
          </a:bodyPr>
          <a:lstStyle/>
          <a:p>
            <a:pPr algn="ctr"/>
            <a:r>
              <a:rPr lang="en-GB" sz="2800" b="1" dirty="0"/>
              <a:t>Discussion </a:t>
            </a:r>
          </a:p>
          <a:p>
            <a:endParaRPr lang="en-GB" sz="2800" b="1" dirty="0"/>
          </a:p>
          <a:p>
            <a:r>
              <a:rPr lang="en-GB" sz="2600" b="1" dirty="0"/>
              <a:t>In 2’s or 3’s Discuss – ‘How have science and technology improved the world’ (in very general terms and a few specific examples)  </a:t>
            </a:r>
          </a:p>
          <a:p>
            <a:endParaRPr lang="en-GB" sz="2600" b="1" dirty="0"/>
          </a:p>
          <a:p>
            <a:r>
              <a:rPr lang="en-GB" sz="2600" b="1" dirty="0"/>
              <a:t>And </a:t>
            </a:r>
          </a:p>
          <a:p>
            <a:endParaRPr lang="en-GB" sz="2600" b="1" dirty="0"/>
          </a:p>
          <a:p>
            <a:r>
              <a:rPr lang="en-GB" sz="2600" b="1" dirty="0"/>
              <a:t>‘How have science and technology caused harm’?</a:t>
            </a:r>
          </a:p>
          <a:p>
            <a:endParaRPr lang="en-GB" sz="2600" b="1" dirty="0"/>
          </a:p>
          <a:p>
            <a:r>
              <a:rPr lang="en-GB" sz="2600" b="1" dirty="0"/>
              <a:t>And</a:t>
            </a:r>
          </a:p>
          <a:p>
            <a:endParaRPr lang="en-GB" sz="2600" b="1" dirty="0"/>
          </a:p>
          <a:p>
            <a:r>
              <a:rPr lang="en-GB" sz="2600" b="1" dirty="0"/>
              <a:t>‘What are the problems with science and technology that underpin their potential to cause harm rather than always be a force for good’? </a:t>
            </a:r>
          </a:p>
        </p:txBody>
      </p:sp>
    </p:spTree>
    <p:extLst>
      <p:ext uri="{BB962C8B-B14F-4D97-AF65-F5344CB8AC3E}">
        <p14:creationId xmlns:p14="http://schemas.microsoft.com/office/powerpoint/2010/main" val="989345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7BD267-9514-44E0-8C90-794B4D0FB088}"/>
              </a:ext>
            </a:extLst>
          </p:cNvPr>
          <p:cNvSpPr txBox="1"/>
          <p:nvPr/>
        </p:nvSpPr>
        <p:spPr>
          <a:xfrm>
            <a:off x="253388" y="209319"/>
            <a:ext cx="8725359" cy="6740307"/>
          </a:xfrm>
          <a:prstGeom prst="rect">
            <a:avLst/>
          </a:prstGeom>
          <a:noFill/>
        </p:spPr>
        <p:txBody>
          <a:bodyPr wrap="square" rtlCol="0">
            <a:spAutoFit/>
          </a:bodyPr>
          <a:lstStyle/>
          <a:p>
            <a:pPr algn="ctr"/>
            <a:r>
              <a:rPr lang="en-GB" sz="3600" b="1" dirty="0"/>
              <a:t>HOLISTIC SCIENCE</a:t>
            </a:r>
          </a:p>
          <a:p>
            <a:pPr algn="ctr"/>
            <a:r>
              <a:rPr lang="en-GB" sz="3600" b="1" dirty="0"/>
              <a:t> </a:t>
            </a:r>
            <a:r>
              <a:rPr lang="en-GB" sz="2800" b="1" dirty="0"/>
              <a:t>A DIFFERENT FOCUS AND UNDERLYING ETHIC</a:t>
            </a:r>
          </a:p>
          <a:p>
            <a:pPr algn="ctr"/>
            <a:endParaRPr lang="en-GB" sz="2800" b="1" dirty="0"/>
          </a:p>
          <a:p>
            <a:r>
              <a:rPr lang="en-GB" sz="2800" b="1" dirty="0"/>
              <a:t>SYSTEMS THINKING - Ecological understanding requires shifting to a new way of thinking.</a:t>
            </a:r>
          </a:p>
          <a:p>
            <a:endParaRPr lang="en-GB" sz="2800" b="1" dirty="0"/>
          </a:p>
          <a:p>
            <a:r>
              <a:rPr lang="en-GB" sz="2000" dirty="0"/>
              <a:t>Nature teaches is that everything in the world is connected to other things.</a:t>
            </a:r>
          </a:p>
          <a:p>
            <a:endParaRPr lang="en-GB" sz="2000" dirty="0"/>
          </a:p>
          <a:p>
            <a:r>
              <a:rPr lang="en-GB" sz="2000" dirty="0"/>
              <a:t>A system is a set of interrelated elements that make a unified whole. Individual things—like plants, people, schools, watersheds, or economies—are themselves systems and at the same time cannot be fully understood apart from the larger systems in which they exist.</a:t>
            </a:r>
          </a:p>
          <a:p>
            <a:endParaRPr lang="en-GB" sz="2000" dirty="0"/>
          </a:p>
          <a:p>
            <a:r>
              <a:rPr lang="en-GB" sz="2000" dirty="0"/>
              <a:t>Systems thinking is an essential part of sustainability. A systems approach helps us understand the complexity of the world and encourages us to think in terms of relationships, connectedness, and context.</a:t>
            </a:r>
          </a:p>
          <a:p>
            <a:endParaRPr lang="en-GB" sz="2000" dirty="0"/>
          </a:p>
          <a:p>
            <a:pPr algn="ctr"/>
            <a:endParaRPr lang="en-GB" sz="2800" b="1" dirty="0"/>
          </a:p>
        </p:txBody>
      </p:sp>
    </p:spTree>
    <p:extLst>
      <p:ext uri="{BB962C8B-B14F-4D97-AF65-F5344CB8AC3E}">
        <p14:creationId xmlns:p14="http://schemas.microsoft.com/office/powerpoint/2010/main" val="2197809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766FE9-D9BE-4E88-9C3B-37B616517769}"/>
              </a:ext>
            </a:extLst>
          </p:cNvPr>
          <p:cNvSpPr txBox="1"/>
          <p:nvPr/>
        </p:nvSpPr>
        <p:spPr>
          <a:xfrm>
            <a:off x="176270" y="154239"/>
            <a:ext cx="8846544" cy="6647974"/>
          </a:xfrm>
          <a:prstGeom prst="rect">
            <a:avLst/>
          </a:prstGeom>
          <a:noFill/>
        </p:spPr>
        <p:txBody>
          <a:bodyPr wrap="square" rtlCol="0">
            <a:spAutoFit/>
          </a:bodyPr>
          <a:lstStyle/>
          <a:p>
            <a:pPr algn="ctr"/>
            <a:r>
              <a:rPr lang="en-GB" sz="2800" b="1" dirty="0"/>
              <a:t>Thinking ‘Holistically’ and ‘Systemically’</a:t>
            </a:r>
          </a:p>
          <a:p>
            <a:r>
              <a:rPr lang="en-GB" b="1" dirty="0"/>
              <a:t> From parts to the whole </a:t>
            </a:r>
            <a:r>
              <a:rPr lang="en-GB" sz="1600" dirty="0"/>
              <a:t>- With any system, the whole is different from the sum of the individual parts. By shifting focus from the parts to the whole, we can better grasp the connections between the different elements</a:t>
            </a:r>
          </a:p>
          <a:p>
            <a:endParaRPr lang="en-GB" sz="1600" b="1" dirty="0"/>
          </a:p>
          <a:p>
            <a:r>
              <a:rPr lang="en-GB" b="1" dirty="0"/>
              <a:t>From objects to relationships </a:t>
            </a:r>
            <a:r>
              <a:rPr lang="en-GB" sz="1600" dirty="0"/>
              <a:t>- In systems, the relationships between individual parts may be more important than the parts. An ecosystem is not just a collection of species, but includes living things interacting with each other and their non-living environment</a:t>
            </a:r>
          </a:p>
          <a:p>
            <a:endParaRPr lang="en-GB" sz="1600" dirty="0"/>
          </a:p>
          <a:p>
            <a:r>
              <a:rPr lang="en-GB" b="1" dirty="0"/>
              <a:t>From objective knowledge to contextual knowledge </a:t>
            </a:r>
            <a:r>
              <a:rPr lang="en-GB" sz="1600" dirty="0"/>
              <a:t>Shifting focus from the parts to the whole implies shifting from analytical thinking to contextual thinking</a:t>
            </a:r>
          </a:p>
          <a:p>
            <a:endParaRPr lang="en-GB" sz="1600" dirty="0"/>
          </a:p>
          <a:p>
            <a:r>
              <a:rPr lang="en-GB" b="1" dirty="0"/>
              <a:t>From quantity to quality </a:t>
            </a:r>
            <a:r>
              <a:rPr lang="en-GB" sz="1600" dirty="0"/>
              <a:t>– numerical data doesn’t capture or describe all that is important, e.g. some aspects of systems, like the relationships in a food web, cannot be measured, rather, they must be mapped or interpreted in different ways </a:t>
            </a:r>
          </a:p>
          <a:p>
            <a:endParaRPr lang="en-GB" sz="1600" b="1" dirty="0"/>
          </a:p>
          <a:p>
            <a:r>
              <a:rPr lang="en-GB" b="1" dirty="0"/>
              <a:t>From structure to process </a:t>
            </a:r>
            <a:r>
              <a:rPr lang="en-GB" sz="1600" dirty="0"/>
              <a:t>- Living systems develop and evolve. Understanding these systems requires a shift in focus from structure to processes such as evolution, renewal, and change.</a:t>
            </a:r>
          </a:p>
          <a:p>
            <a:endParaRPr lang="en-GB" sz="1600" b="1" dirty="0"/>
          </a:p>
          <a:p>
            <a:r>
              <a:rPr lang="en-GB" b="1" dirty="0"/>
              <a:t>From contents to patterns </a:t>
            </a:r>
            <a:r>
              <a:rPr lang="en-GB" sz="1600" dirty="0"/>
              <a:t>- Within systems, certain configurations of relationship appear again and again in patterns such as cycles and feedback loops. Understanding how a pattern works in one natural or social system helps us to understand other systems that manifest the same pattern.</a:t>
            </a:r>
          </a:p>
          <a:p>
            <a:r>
              <a:rPr lang="en-GB" sz="1600" dirty="0"/>
              <a:t>For instance, understanding how flows of energy affect a natural ecosystem may illuminate how flows of information affect a social system.</a:t>
            </a:r>
          </a:p>
          <a:p>
            <a:endParaRPr lang="en-GB" b="1" dirty="0"/>
          </a:p>
        </p:txBody>
      </p:sp>
    </p:spTree>
    <p:extLst>
      <p:ext uri="{BB962C8B-B14F-4D97-AF65-F5344CB8AC3E}">
        <p14:creationId xmlns:p14="http://schemas.microsoft.com/office/powerpoint/2010/main" val="2778630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EB54EB-646B-42C5-9ED3-5A22E00300F7}"/>
              </a:ext>
            </a:extLst>
          </p:cNvPr>
          <p:cNvSpPr txBox="1"/>
          <p:nvPr/>
        </p:nvSpPr>
        <p:spPr>
          <a:xfrm>
            <a:off x="407624" y="407624"/>
            <a:ext cx="8505022" cy="6247864"/>
          </a:xfrm>
          <a:prstGeom prst="rect">
            <a:avLst/>
          </a:prstGeom>
          <a:noFill/>
        </p:spPr>
        <p:txBody>
          <a:bodyPr wrap="square" rtlCol="0">
            <a:spAutoFit/>
          </a:bodyPr>
          <a:lstStyle/>
          <a:p>
            <a:pPr algn="ctr"/>
            <a:r>
              <a:rPr lang="en-GB" sz="2800" b="1" dirty="0"/>
              <a:t>Johann Wolfgang von Goethe </a:t>
            </a:r>
            <a:r>
              <a:rPr lang="en-GB" sz="2800" b="1" i="0" dirty="0">
                <a:solidFill>
                  <a:srgbClr val="4D5156"/>
                </a:solidFill>
                <a:effectLst/>
                <a:latin typeface="arial" panose="020B0604020202020204" pitchFamily="34" charset="0"/>
              </a:rPr>
              <a:t>1749 – 1832</a:t>
            </a:r>
          </a:p>
          <a:p>
            <a:pPr algn="ctr"/>
            <a:r>
              <a:rPr lang="en-GB" sz="2800" b="1" dirty="0"/>
              <a:t> </a:t>
            </a:r>
          </a:p>
          <a:p>
            <a:pPr algn="ctr"/>
            <a:r>
              <a:rPr lang="en-GB" sz="2800" b="1" dirty="0"/>
              <a:t>A key figure in Holistic Science</a:t>
            </a:r>
          </a:p>
          <a:p>
            <a:pPr algn="ctr"/>
            <a:endParaRPr lang="en-GB" sz="2800" b="1" dirty="0"/>
          </a:p>
          <a:p>
            <a:r>
              <a:rPr lang="en-GB" sz="2400" dirty="0"/>
              <a:t> ‘Goethe was concerned with the narrowing specialization in science and emphasis on accumulating data in a merely mechanical manner, devoid of human values and human development. </a:t>
            </a:r>
          </a:p>
          <a:p>
            <a:endParaRPr lang="en-GB" sz="2400" dirty="0"/>
          </a:p>
          <a:p>
            <a:r>
              <a:rPr lang="en-GB" sz="2400" dirty="0"/>
              <a:t>Goethe intuited the practice of rational science promoted a narrowing and contracting interplay between humanity and nature. For Goethe, any form of science based only upon physical-material characteristics and then only selected external traits, led to epistemic impoverishment and a reduction of human knowledge’. </a:t>
            </a:r>
            <a:r>
              <a:rPr lang="en-GB" sz="2400" dirty="0" err="1"/>
              <a:t>Wellmon</a:t>
            </a:r>
            <a:r>
              <a:rPr lang="en-GB" sz="2400" dirty="0"/>
              <a:t>, (2010). "Goethe's Morphology of Knowledge, or the Overgrowth of Nomenclature". Goethe Yearbook. 17. </a:t>
            </a:r>
          </a:p>
        </p:txBody>
      </p:sp>
    </p:spTree>
    <p:extLst>
      <p:ext uri="{BB962C8B-B14F-4D97-AF65-F5344CB8AC3E}">
        <p14:creationId xmlns:p14="http://schemas.microsoft.com/office/powerpoint/2010/main" val="154177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25F54A-FB12-4DDC-8F3E-2E66A6572F29}"/>
              </a:ext>
            </a:extLst>
          </p:cNvPr>
          <p:cNvSpPr txBox="1"/>
          <p:nvPr/>
        </p:nvSpPr>
        <p:spPr>
          <a:xfrm>
            <a:off x="352540" y="396607"/>
            <a:ext cx="8593156" cy="5909310"/>
          </a:xfrm>
          <a:prstGeom prst="rect">
            <a:avLst/>
          </a:prstGeom>
          <a:noFill/>
        </p:spPr>
        <p:txBody>
          <a:bodyPr wrap="square" rtlCol="0">
            <a:spAutoFit/>
          </a:bodyPr>
          <a:lstStyle/>
          <a:p>
            <a:r>
              <a:rPr lang="en-GB" sz="1800" dirty="0">
                <a:solidFill>
                  <a:srgbClr val="202122"/>
                </a:solidFill>
                <a:effectLst/>
                <a:latin typeface="Arial" panose="020B0604020202020204" pitchFamily="34" charset="0"/>
                <a:ea typeface="Times New Roman" panose="02020603050405020304" pitchFamily="18" charset="0"/>
              </a:rPr>
              <a:t>Goethe's methodology is based on the mutual and intimate interaction of observer and observed; and, what transpires over time. Ideally as the experimenter's observed knowledge grows from his study of natural phenomena, so does his capacity for inner awareness, insight, Imagination, Intuition and Inspiration</a:t>
            </a:r>
          </a:p>
          <a:p>
            <a:endParaRPr lang="en-GB" dirty="0">
              <a:solidFill>
                <a:srgbClr val="202122"/>
              </a:solidFill>
              <a:latin typeface="Arial" panose="020B0604020202020204" pitchFamily="34" charset="0"/>
            </a:endParaRPr>
          </a:p>
          <a:p>
            <a:r>
              <a:rPr lang="en-GB" dirty="0">
                <a:solidFill>
                  <a:srgbClr val="202122"/>
                </a:solidFill>
                <a:latin typeface="Arial" panose="020B0604020202020204" pitchFamily="34" charset="0"/>
              </a:rPr>
              <a:t>A living respectful approach for the development of people and care of nature! </a:t>
            </a:r>
          </a:p>
          <a:p>
            <a:endParaRPr lang="en-GB" dirty="0">
              <a:solidFill>
                <a:srgbClr val="202122"/>
              </a:solidFill>
              <a:latin typeface="Arial" panose="020B0604020202020204" pitchFamily="34" charset="0"/>
            </a:endParaRPr>
          </a:p>
          <a:p>
            <a:r>
              <a:rPr lang="en-GB" dirty="0"/>
              <a:t>Where Cartesian-Newtonian science defines and values the expansion of knowledge as a logical and linear march towards accumulating facts, Goethean Science defines and values the expansion of knowledge as</a:t>
            </a:r>
          </a:p>
          <a:p>
            <a:pPr marL="285750" indent="-285750">
              <a:buFont typeface="Wingdings" panose="05000000000000000000" pitchFamily="2" charset="2"/>
              <a:buChar char="v"/>
            </a:pPr>
            <a:r>
              <a:rPr lang="en-GB" dirty="0"/>
              <a:t>Observing organic transformation in natural phenomena over time (historical progression); and</a:t>
            </a:r>
          </a:p>
          <a:p>
            <a:pPr marL="285750" indent="-285750">
              <a:buFont typeface="Wingdings" panose="05000000000000000000" pitchFamily="2" charset="2"/>
              <a:buChar char="v"/>
            </a:pPr>
            <a:r>
              <a:rPr lang="en-GB" dirty="0"/>
              <a:t> Organic transformation of the inner life of the experimenter.</a:t>
            </a:r>
          </a:p>
          <a:p>
            <a:pPr marL="285750" indent="-285750">
              <a:buFont typeface="Wingdings" panose="05000000000000000000" pitchFamily="2" charset="2"/>
              <a:buChar char="v"/>
            </a:pPr>
            <a:endParaRPr lang="en-GB" dirty="0"/>
          </a:p>
          <a:p>
            <a:r>
              <a:rPr lang="en-GB" dirty="0"/>
              <a:t>For Goethe understanding vital nature is very much a function of taking impressions and activating thereby responses via the ‘</a:t>
            </a:r>
            <a:r>
              <a:rPr lang="en-GB" dirty="0" err="1"/>
              <a:t>Gemüt</a:t>
            </a:r>
            <a:r>
              <a:rPr lang="en-GB" dirty="0"/>
              <a:t>’ (curiosity and empathy,  so that one 'becomes closer and in relationship to what one perceives’ </a:t>
            </a:r>
            <a:r>
              <a:rPr lang="en-GB" dirty="0" err="1"/>
              <a:t>Amrine</a:t>
            </a:r>
            <a:r>
              <a:rPr lang="en-GB" dirty="0"/>
              <a:t> (2012). "The Philosophical Roots of Waldorf Education". Waldorf Research Bulletin. 17 (2). </a:t>
            </a:r>
          </a:p>
          <a:p>
            <a:endParaRPr lang="en-GB" dirty="0"/>
          </a:p>
          <a:p>
            <a:r>
              <a:rPr lang="en-GB" dirty="0"/>
              <a:t>If you want to explore more see Seamon, D. 1998 Goethe's Way of Science: A Phenomenology of Nature Pub state University of New York </a:t>
            </a:r>
          </a:p>
        </p:txBody>
      </p:sp>
    </p:spTree>
    <p:extLst>
      <p:ext uri="{BB962C8B-B14F-4D97-AF65-F5344CB8AC3E}">
        <p14:creationId xmlns:p14="http://schemas.microsoft.com/office/powerpoint/2010/main" val="155773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B17908-6C05-465D-973C-78044741DC41}"/>
              </a:ext>
            </a:extLst>
          </p:cNvPr>
          <p:cNvSpPr txBox="1"/>
          <p:nvPr/>
        </p:nvSpPr>
        <p:spPr>
          <a:xfrm>
            <a:off x="363557" y="396607"/>
            <a:ext cx="8306718" cy="5879879"/>
          </a:xfrm>
          <a:prstGeom prst="rect">
            <a:avLst/>
          </a:prstGeom>
          <a:noFill/>
        </p:spPr>
        <p:txBody>
          <a:bodyPr wrap="square" rtlCol="0">
            <a:spAutoFit/>
          </a:bodyPr>
          <a:lstStyle/>
          <a:p>
            <a:pPr algn="ctr">
              <a:lnSpc>
                <a:spcPct val="107000"/>
              </a:lnSpc>
              <a:spcAft>
                <a:spcPts val="800"/>
              </a:spcAft>
            </a:pPr>
            <a:r>
              <a:rPr lang="en-GB" sz="2800" b="1" u="sng" dirty="0">
                <a:effectLst/>
                <a:latin typeface="Calibri" panose="020F0502020204030204" pitchFamily="34" charset="0"/>
                <a:ea typeface="Calibri" panose="020F0502020204030204" pitchFamily="34" charset="0"/>
                <a:cs typeface="Times New Roman" panose="02020603050405020304" pitchFamily="18" charset="0"/>
              </a:rPr>
              <a:t>Holistic Science Links to Online Lectures and Resources</a:t>
            </a:r>
          </a:p>
          <a:p>
            <a:pPr algn="ct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Nature Institute – lots of resources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https://www.natureinstitute.org/article/craig-holdrege/goethe-and-the-evolution-of-science</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Lectures: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Stephan Harding | Deep Ecology and the Healing of the Earth | Holistic Science Public Lecture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https://www.youtube.com/watch?v=-RyPsvb0d5o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Stephen Harding Encountering Another Being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https://www.youtube.com/watch?v=Q3hQrac_oFM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Holistic Science Journal: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Volume 3 Pedagogy: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NINE PRECEPTS OF GENTLE-DOING ECOLOGY – John Levine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https://holisticsciencejournal.co.uk/ojs/index.php/hsj/article/viewFile/136/152</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527424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659C9A-F9CE-4395-BD62-CBE5A4E0C205}"/>
              </a:ext>
            </a:extLst>
          </p:cNvPr>
          <p:cNvSpPr txBox="1"/>
          <p:nvPr/>
        </p:nvSpPr>
        <p:spPr>
          <a:xfrm>
            <a:off x="319489" y="407624"/>
            <a:ext cx="8714342" cy="6063198"/>
          </a:xfrm>
          <a:prstGeom prst="rect">
            <a:avLst/>
          </a:prstGeom>
          <a:noFill/>
        </p:spPr>
        <p:txBody>
          <a:bodyPr wrap="square" rtlCol="0">
            <a:spAutoFit/>
          </a:bodyPr>
          <a:lstStyle/>
          <a:p>
            <a:pPr algn="ctr"/>
            <a:r>
              <a:rPr lang="en-GB" sz="2400" b="1" dirty="0"/>
              <a:t>‘TRADITIONAL’ / ‘INDIGENOUS’ AND ‘FOLK KNOWLEDGES’</a:t>
            </a:r>
          </a:p>
          <a:p>
            <a:pPr algn="ctr"/>
            <a:endParaRPr lang="en-GB" sz="2400" b="1" dirty="0"/>
          </a:p>
          <a:p>
            <a:r>
              <a:rPr lang="en-GB" sz="2000" dirty="0"/>
              <a:t>Are we just saving and  ‘conserving’ habitats or are we seeking to save and conserve a deeper relationship to the natural world?</a:t>
            </a:r>
          </a:p>
          <a:p>
            <a:endParaRPr lang="en-GB" sz="2000" b="1" dirty="0"/>
          </a:p>
          <a:p>
            <a:r>
              <a:rPr lang="en-GB" sz="2000" dirty="0"/>
              <a:t>‘Indigenous Peoples and local communities provide the best long-term outcomes for conservation, according to new research from the University of East Anglia (UEA) and partners in France’ </a:t>
            </a:r>
            <a:r>
              <a:rPr lang="en-GB" sz="2000" dirty="0">
                <a:hlinkClick r:id="rId2"/>
              </a:rPr>
              <a:t>https://www.uea.ac.uk/news/-/article/indigenous-and-local-communities-key-to-successful-nature-conservation</a:t>
            </a:r>
            <a:r>
              <a:rPr lang="en-GB" sz="2000" dirty="0"/>
              <a:t>       ………..……….</a:t>
            </a:r>
          </a:p>
          <a:p>
            <a:endParaRPr lang="en-GB" sz="2000" dirty="0"/>
          </a:p>
          <a:p>
            <a:r>
              <a:rPr lang="en-GB" sz="2000" dirty="0"/>
              <a:t>“Conservation strategies need to change, to recognize that the most important factor in achieving positive conservation outcomes is not the level of restrictions or magnitude of benefits provided to local communities, but rather recognising local cultural practices and decision-making. It is imperative to shift now towards an era of conservation through stewardship.”</a:t>
            </a:r>
          </a:p>
          <a:p>
            <a:endParaRPr lang="en-GB" sz="2000" dirty="0"/>
          </a:p>
          <a:p>
            <a:r>
              <a:rPr lang="en-GB" sz="2000" dirty="0"/>
              <a:t>See ‘The role of Indigenous Peoples and local communities in effective and equitable conservation’ published in the journal Ecology and Society on September 2, 2021</a:t>
            </a:r>
          </a:p>
        </p:txBody>
      </p:sp>
    </p:spTree>
    <p:extLst>
      <p:ext uri="{BB962C8B-B14F-4D97-AF65-F5344CB8AC3E}">
        <p14:creationId xmlns:p14="http://schemas.microsoft.com/office/powerpoint/2010/main" val="219573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8764E4-0FEB-46F8-A25D-953EE9319323}"/>
              </a:ext>
            </a:extLst>
          </p:cNvPr>
          <p:cNvPicPr/>
          <p:nvPr/>
        </p:nvPicPr>
        <p:blipFill>
          <a:blip r:embed="rId2"/>
          <a:stretch>
            <a:fillRect/>
          </a:stretch>
        </p:blipFill>
        <p:spPr>
          <a:xfrm>
            <a:off x="414670" y="1531094"/>
            <a:ext cx="5805378" cy="4742119"/>
          </a:xfrm>
          <a:prstGeom prst="rect">
            <a:avLst/>
          </a:prstGeom>
        </p:spPr>
      </p:pic>
      <p:sp>
        <p:nvSpPr>
          <p:cNvPr id="3" name="TextBox 2">
            <a:extLst>
              <a:ext uri="{FF2B5EF4-FFF2-40B4-BE49-F238E27FC236}">
                <a16:creationId xmlns:a16="http://schemas.microsoft.com/office/drawing/2014/main" id="{B6FD5CD4-D26B-40CC-A635-1EE2C13C79B2}"/>
              </a:ext>
            </a:extLst>
          </p:cNvPr>
          <p:cNvSpPr txBox="1"/>
          <p:nvPr/>
        </p:nvSpPr>
        <p:spPr>
          <a:xfrm>
            <a:off x="170121" y="116955"/>
            <a:ext cx="8708065" cy="954107"/>
          </a:xfrm>
          <a:prstGeom prst="rect">
            <a:avLst/>
          </a:prstGeom>
          <a:noFill/>
        </p:spPr>
        <p:txBody>
          <a:bodyPr wrap="square" rtlCol="0">
            <a:spAutoFit/>
          </a:bodyPr>
          <a:lstStyle/>
          <a:p>
            <a:pPr algn="ctr"/>
            <a:r>
              <a:rPr lang="en-GB" sz="2000" b="1" dirty="0"/>
              <a:t>‘Indigenous frameworks’ provide an holistic approach to science and research</a:t>
            </a:r>
          </a:p>
          <a:p>
            <a:pPr algn="ctr"/>
            <a:r>
              <a:rPr lang="en-GB" sz="2000" b="1" dirty="0"/>
              <a:t> - a more ethical,  ‘alternative’ or fuller understanding </a:t>
            </a:r>
            <a:r>
              <a:rPr lang="en-GB" sz="1600" dirty="0"/>
              <a:t>See for example: Brant-Castellano (2004) Ethics of Aboriginal Research. Journal of Aboriginal Health 1 (1) 98-114 (p100-101)</a:t>
            </a:r>
          </a:p>
        </p:txBody>
      </p:sp>
      <p:sp>
        <p:nvSpPr>
          <p:cNvPr id="4" name="TextBox 3">
            <a:extLst>
              <a:ext uri="{FF2B5EF4-FFF2-40B4-BE49-F238E27FC236}">
                <a16:creationId xmlns:a16="http://schemas.microsoft.com/office/drawing/2014/main" id="{55A2D1DD-759D-460A-9301-6F20F26CD09B}"/>
              </a:ext>
            </a:extLst>
          </p:cNvPr>
          <p:cNvSpPr txBox="1"/>
          <p:nvPr/>
        </p:nvSpPr>
        <p:spPr>
          <a:xfrm>
            <a:off x="5518298" y="2357227"/>
            <a:ext cx="3434316" cy="4154984"/>
          </a:xfrm>
          <a:prstGeom prst="rect">
            <a:avLst/>
          </a:prstGeom>
          <a:noFill/>
          <a:ln w="28575">
            <a:solidFill>
              <a:srgbClr val="006600"/>
            </a:solidFill>
          </a:ln>
        </p:spPr>
        <p:txBody>
          <a:bodyPr wrap="square" rtlCol="0">
            <a:spAutoFit/>
          </a:bodyPr>
          <a:lstStyle/>
          <a:p>
            <a:r>
              <a:rPr lang="en-GB" sz="1200" dirty="0"/>
              <a:t>The relationships between individual behaviour, customs and community protocols, ethics, values, and world view are represented in Figure I using the symbol of a tree.</a:t>
            </a:r>
          </a:p>
          <a:p>
            <a:r>
              <a:rPr lang="en-GB" sz="1200" dirty="0"/>
              <a:t>The leaves represent individual behaviours. Protocols and community customs are small branches while ethics, the rules governing relationships, are the large branches. Values, deeply-held beliefs about good and evil, form the trunk of the tree. The world view or perception of reality underpinning life as it is lived, like the roots of the tree, is not ordinarily visible. The whole of the tree is rooted in the earth which supports us. In this symbolic representation, I suggest that the earth is like the unseen world of spirit — vast, mysterious and friendly if we learn how to respect the laws that govern it.</a:t>
            </a:r>
          </a:p>
          <a:p>
            <a:r>
              <a:rPr lang="en-GB" sz="1200" dirty="0"/>
              <a:t>Some nations have codified their ethical systems. The Iroquois Great Law of Peace teaches the importance and the requirements of cultivating a "good mind" in order to live well and harmoniously in the world. </a:t>
            </a:r>
          </a:p>
        </p:txBody>
      </p:sp>
    </p:spTree>
    <p:extLst>
      <p:ext uri="{BB962C8B-B14F-4D97-AF65-F5344CB8AC3E}">
        <p14:creationId xmlns:p14="http://schemas.microsoft.com/office/powerpoint/2010/main" val="1249387335"/>
      </p:ext>
    </p:extLst>
  </p:cSld>
  <p:clrMapOvr>
    <a:masterClrMapping/>
  </p:clrMapOvr>
  <mc:AlternateContent xmlns:mc="http://schemas.openxmlformats.org/markup-compatibility/2006" xmlns:p14="http://schemas.microsoft.com/office/powerpoint/2010/main">
    <mc:Choice Requires="p14">
      <p:transition spd="slow" p14:dur="2000" advTm="83659"/>
    </mc:Choice>
    <mc:Fallback xmlns="">
      <p:transition spd="slow" advTm="8365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search ethics: Ethical principles">
            <a:extLst>
              <a:ext uri="{FF2B5EF4-FFF2-40B4-BE49-F238E27FC236}">
                <a16:creationId xmlns:a16="http://schemas.microsoft.com/office/drawing/2014/main" id="{16A25B8D-5E70-4A1E-BBE4-FC8E6200FE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441" y="239937"/>
            <a:ext cx="8256412" cy="61987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4FDF65-A2F3-4E59-B731-9B1E2C5D6EFC}"/>
              </a:ext>
            </a:extLst>
          </p:cNvPr>
          <p:cNvSpPr txBox="1"/>
          <p:nvPr/>
        </p:nvSpPr>
        <p:spPr>
          <a:xfrm>
            <a:off x="361507" y="5613987"/>
            <a:ext cx="8644270" cy="1200329"/>
          </a:xfrm>
          <a:prstGeom prst="rect">
            <a:avLst/>
          </a:prstGeom>
          <a:noFill/>
        </p:spPr>
        <p:txBody>
          <a:bodyPr wrap="square" rtlCol="0">
            <a:spAutoFit/>
          </a:bodyPr>
          <a:lstStyle/>
          <a:p>
            <a:r>
              <a:rPr lang="en-GB" dirty="0"/>
              <a:t>(Kara 2018)</a:t>
            </a:r>
          </a:p>
          <a:p>
            <a:r>
              <a:rPr lang="en-GB" dirty="0"/>
              <a:t>See also Anna-</a:t>
            </a:r>
            <a:r>
              <a:rPr lang="en-GB" dirty="0" err="1"/>
              <a:t>Lill</a:t>
            </a:r>
            <a:r>
              <a:rPr lang="en-GB" dirty="0"/>
              <a:t> </a:t>
            </a:r>
            <a:r>
              <a:rPr lang="en-GB" dirty="0" err="1"/>
              <a:t>Drugge</a:t>
            </a:r>
            <a:r>
              <a:rPr lang="en-GB" dirty="0"/>
              <a:t> (ed.) (2016) Ethics in Indigenous Research Past Experiences - Future Challenges </a:t>
            </a:r>
            <a:r>
              <a:rPr lang="en-GB" dirty="0" err="1"/>
              <a:t>Vaartoe</a:t>
            </a:r>
            <a:r>
              <a:rPr lang="en-GB" dirty="0"/>
              <a:t> - Centre for Sami Research, </a:t>
            </a:r>
            <a:r>
              <a:rPr lang="en-GB" dirty="0" err="1"/>
              <a:t>Umeå</a:t>
            </a:r>
            <a:r>
              <a:rPr lang="en-GB" dirty="0"/>
              <a:t> University </a:t>
            </a:r>
            <a:r>
              <a:rPr lang="en-GB" dirty="0">
                <a:hlinkClick r:id="rId5"/>
              </a:rPr>
              <a:t>https://www.diva-portal.org/smash/get/diva2:943266/FULLTEXT03.pdf</a:t>
            </a:r>
            <a:r>
              <a:rPr lang="en-GB" dirty="0"/>
              <a:t> </a:t>
            </a:r>
          </a:p>
        </p:txBody>
      </p:sp>
      <p:pic>
        <p:nvPicPr>
          <p:cNvPr id="4" name="Audio 3">
            <a:hlinkClick r:id="" action="ppaction://media"/>
            <a:extLst>
              <a:ext uri="{FF2B5EF4-FFF2-40B4-BE49-F238E27FC236}">
                <a16:creationId xmlns:a16="http://schemas.microsoft.com/office/drawing/2014/main" id="{263EABA9-EB26-409B-B33A-B246903D26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160774299"/>
      </p:ext>
    </p:extLst>
  </p:cSld>
  <p:clrMapOvr>
    <a:masterClrMapping/>
  </p:clrMapOvr>
  <mc:AlternateContent xmlns:mc="http://schemas.openxmlformats.org/markup-compatibility/2006" xmlns:p14="http://schemas.microsoft.com/office/powerpoint/2010/main">
    <mc:Choice Requires="p14">
      <p:transition spd="slow" p14:dur="2000" advTm="69345"/>
    </mc:Choice>
    <mc:Fallback xmlns="">
      <p:transition spd="slow" advTm="69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340D82-AB99-4ADC-BC89-B763237BCF90}"/>
              </a:ext>
            </a:extLst>
          </p:cNvPr>
          <p:cNvSpPr txBox="1"/>
          <p:nvPr/>
        </p:nvSpPr>
        <p:spPr>
          <a:xfrm>
            <a:off x="330506" y="209318"/>
            <a:ext cx="8615189" cy="6832640"/>
          </a:xfrm>
          <a:prstGeom prst="rect">
            <a:avLst/>
          </a:prstGeom>
          <a:noFill/>
        </p:spPr>
        <p:txBody>
          <a:bodyPr wrap="square" rtlCol="0">
            <a:spAutoFit/>
          </a:bodyPr>
          <a:lstStyle/>
          <a:p>
            <a:pPr algn="ctr"/>
            <a:r>
              <a:rPr lang="en-GB" sz="2400" b="1" i="0" dirty="0">
                <a:solidFill>
                  <a:srgbClr val="0A0A0A"/>
                </a:solidFill>
                <a:effectLst/>
                <a:latin typeface="Source Sans Pro" panose="020B0503030403020204" pitchFamily="34" charset="0"/>
              </a:rPr>
              <a:t>Forming Bridges </a:t>
            </a:r>
          </a:p>
          <a:p>
            <a:pPr algn="ctr"/>
            <a:endParaRPr lang="en-GB" sz="2400" b="1" i="0" dirty="0">
              <a:solidFill>
                <a:srgbClr val="0A0A0A"/>
              </a:solidFill>
              <a:effectLst/>
              <a:latin typeface="Source Sans Pro" panose="020B0503030403020204" pitchFamily="34" charset="0"/>
            </a:endParaRPr>
          </a:p>
          <a:p>
            <a:r>
              <a:rPr lang="en-GB" sz="2400" b="1" i="0" dirty="0">
                <a:solidFill>
                  <a:srgbClr val="0A0A0A"/>
                </a:solidFill>
                <a:effectLst/>
                <a:latin typeface="Source Sans Pro" panose="020B0503030403020204" pitchFamily="34" charset="0"/>
              </a:rPr>
              <a:t>Between conventional and holistic science and Scientific and </a:t>
            </a:r>
            <a:r>
              <a:rPr lang="en-GB" sz="2400" b="1" dirty="0">
                <a:solidFill>
                  <a:srgbClr val="0A0A0A"/>
                </a:solidFill>
                <a:latin typeface="Source Sans Pro" panose="020B0503030403020204" pitchFamily="34" charset="0"/>
              </a:rPr>
              <a:t>L</a:t>
            </a:r>
            <a:r>
              <a:rPr lang="en-GB" sz="2400" b="1" i="0" dirty="0">
                <a:solidFill>
                  <a:srgbClr val="0A0A0A"/>
                </a:solidFill>
                <a:effectLst/>
                <a:latin typeface="Source Sans Pro" panose="020B0503030403020204" pitchFamily="34" charset="0"/>
              </a:rPr>
              <a:t>ay communities </a:t>
            </a:r>
          </a:p>
          <a:p>
            <a:endParaRPr lang="en-GB" sz="2400" b="1" dirty="0">
              <a:solidFill>
                <a:srgbClr val="0A0A0A"/>
              </a:solidFill>
              <a:latin typeface="Source Sans Pro" panose="020B0503030403020204" pitchFamily="34" charset="0"/>
            </a:endParaRPr>
          </a:p>
          <a:p>
            <a:r>
              <a:rPr lang="en-GB" sz="2400" b="1" i="0" dirty="0">
                <a:solidFill>
                  <a:srgbClr val="0A0A0A"/>
                </a:solidFill>
                <a:effectLst/>
                <a:latin typeface="Source Sans Pro" panose="020B0503030403020204" pitchFamily="34" charset="0"/>
              </a:rPr>
              <a:t>Holistic Science: a meeting ground between conventional science and indigenous / folk knowledge </a:t>
            </a:r>
          </a:p>
          <a:p>
            <a:pPr algn="l"/>
            <a:endParaRPr lang="en-GB" b="1" i="0" dirty="0">
              <a:solidFill>
                <a:srgbClr val="0A0A0A"/>
              </a:solidFill>
              <a:effectLst/>
              <a:latin typeface="Source Sans Pro" panose="020B0503030403020204" pitchFamily="34" charset="0"/>
            </a:endParaRPr>
          </a:p>
          <a:p>
            <a:pPr algn="l"/>
            <a:endParaRPr lang="en-GB" b="1" dirty="0">
              <a:solidFill>
                <a:srgbClr val="0A0A0A"/>
              </a:solidFill>
              <a:latin typeface="Source Sans Pro" panose="020B0503030403020204" pitchFamily="34" charset="0"/>
            </a:endParaRPr>
          </a:p>
          <a:p>
            <a:r>
              <a:rPr lang="en-GB" b="1" dirty="0">
                <a:solidFill>
                  <a:srgbClr val="0A0A0A"/>
                </a:solidFill>
                <a:latin typeface="Source Sans Pro" panose="020B0503030403020204" pitchFamily="34" charset="0"/>
              </a:rPr>
              <a:t>Reading you may enjoy that demonstrates this:</a:t>
            </a:r>
          </a:p>
          <a:p>
            <a:endParaRPr lang="en-GB" b="1" i="1" dirty="0">
              <a:solidFill>
                <a:srgbClr val="0A0A0A"/>
              </a:solidFill>
              <a:latin typeface="Source Sans Pro" panose="020B0503030403020204" pitchFamily="34" charset="0"/>
            </a:endParaRPr>
          </a:p>
          <a:p>
            <a:r>
              <a:rPr lang="en-GB" b="1" i="1" dirty="0">
                <a:solidFill>
                  <a:srgbClr val="0A0A0A"/>
                </a:solidFill>
                <a:latin typeface="Source Sans Pro" panose="020B0503030403020204" pitchFamily="34" charset="0"/>
              </a:rPr>
              <a:t>Robin Wall Kimmerer (</a:t>
            </a:r>
            <a:r>
              <a:rPr lang="en-GB" b="1" dirty="0">
                <a:solidFill>
                  <a:srgbClr val="0A0A0A"/>
                </a:solidFill>
                <a:latin typeface="Source Sans Pro" panose="020B0503030403020204" pitchFamily="34" charset="0"/>
              </a:rPr>
              <a:t>2003</a:t>
            </a:r>
            <a:r>
              <a:rPr lang="en-GB" dirty="0">
                <a:solidFill>
                  <a:srgbClr val="0A0A0A"/>
                </a:solidFill>
                <a:latin typeface="Source Sans Pro" panose="020B0503030403020204" pitchFamily="34" charset="0"/>
              </a:rPr>
              <a:t>) </a:t>
            </a:r>
            <a:r>
              <a:rPr lang="en-GB" b="1" i="0" dirty="0">
                <a:solidFill>
                  <a:srgbClr val="0A0A0A"/>
                </a:solidFill>
                <a:effectLst/>
                <a:latin typeface="Source Sans Pro" panose="020B0503030403020204" pitchFamily="34" charset="0"/>
              </a:rPr>
              <a:t>Gathering Moss:</a:t>
            </a:r>
          </a:p>
          <a:p>
            <a:r>
              <a:rPr lang="en-GB" b="1" i="0" dirty="0">
                <a:solidFill>
                  <a:srgbClr val="0A0A0A"/>
                </a:solidFill>
                <a:effectLst/>
                <a:latin typeface="Source Sans Pro" panose="020B0503030403020204" pitchFamily="34" charset="0"/>
              </a:rPr>
              <a:t> A Natural and Cultural History of Mosses</a:t>
            </a:r>
          </a:p>
          <a:p>
            <a:r>
              <a:rPr lang="en-GB" dirty="0"/>
              <a:t>Drawing on her diverse experiences as a scientist, mother, </a:t>
            </a:r>
          </a:p>
          <a:p>
            <a:r>
              <a:rPr lang="en-GB" dirty="0"/>
              <a:t>teacher, and writer of Native American heritage,</a:t>
            </a:r>
          </a:p>
          <a:p>
            <a:r>
              <a:rPr lang="en-GB" dirty="0"/>
              <a:t> Kimmerer explains the stories of mosses in scientific terms</a:t>
            </a:r>
          </a:p>
          <a:p>
            <a:r>
              <a:rPr lang="en-GB" dirty="0"/>
              <a:t> as well as in the framework of indigenous ways of knowing. </a:t>
            </a:r>
          </a:p>
          <a:p>
            <a:r>
              <a:rPr lang="en-GB" dirty="0"/>
              <a:t>In her book, the natural history and cultural relationships </a:t>
            </a:r>
          </a:p>
          <a:p>
            <a:r>
              <a:rPr lang="en-GB" dirty="0"/>
              <a:t>of mosses become a powerful metaphor for ways</a:t>
            </a:r>
          </a:p>
          <a:p>
            <a:r>
              <a:rPr lang="en-GB" dirty="0"/>
              <a:t> of living in the world </a:t>
            </a:r>
          </a:p>
          <a:p>
            <a:endParaRPr lang="en-GB" dirty="0"/>
          </a:p>
          <a:p>
            <a:endParaRPr lang="en-GB" dirty="0"/>
          </a:p>
        </p:txBody>
      </p:sp>
      <p:pic>
        <p:nvPicPr>
          <p:cNvPr id="6" name="Picture 5" descr="A picture containing text, plant&#10;&#10;Description automatically generated">
            <a:extLst>
              <a:ext uri="{FF2B5EF4-FFF2-40B4-BE49-F238E27FC236}">
                <a16:creationId xmlns:a16="http://schemas.microsoft.com/office/drawing/2014/main" id="{04FF80FB-0564-43E0-A8C0-D39B3821739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41128" y="2766942"/>
            <a:ext cx="2340166" cy="3581290"/>
          </a:xfrm>
          <a:prstGeom prst="rect">
            <a:avLst/>
          </a:prstGeom>
          <a:noFill/>
          <a:ln>
            <a:noFill/>
          </a:ln>
        </p:spPr>
      </p:pic>
    </p:spTree>
    <p:extLst>
      <p:ext uri="{BB962C8B-B14F-4D97-AF65-F5344CB8AC3E}">
        <p14:creationId xmlns:p14="http://schemas.microsoft.com/office/powerpoint/2010/main" val="222047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0" end="1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1" end="1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2" end="1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13" end="1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4" end="1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15" end="1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16" end="1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C89E70-DE24-4900-84F8-AD12A54A439A}"/>
              </a:ext>
            </a:extLst>
          </p:cNvPr>
          <p:cNvSpPr txBox="1"/>
          <p:nvPr/>
        </p:nvSpPr>
        <p:spPr>
          <a:xfrm>
            <a:off x="297455" y="462708"/>
            <a:ext cx="8505022" cy="4801314"/>
          </a:xfrm>
          <a:prstGeom prst="rect">
            <a:avLst/>
          </a:prstGeom>
          <a:noFill/>
        </p:spPr>
        <p:txBody>
          <a:bodyPr wrap="square" rtlCol="0">
            <a:spAutoFit/>
          </a:bodyPr>
          <a:lstStyle/>
          <a:p>
            <a:r>
              <a:rPr lang="en-GB" b="1" dirty="0">
                <a:solidFill>
                  <a:srgbClr val="0A0A0A"/>
                </a:solidFill>
                <a:latin typeface="Source Sans Pro" panose="020B0503030403020204" pitchFamily="34" charset="0"/>
              </a:rPr>
              <a:t>Reading you may enjoy that demonstrates this </a:t>
            </a:r>
            <a:r>
              <a:rPr lang="en-GB" b="1" dirty="0" err="1">
                <a:solidFill>
                  <a:srgbClr val="0A0A0A"/>
                </a:solidFill>
                <a:latin typeface="Source Sans Pro" panose="020B0503030403020204" pitchFamily="34" charset="0"/>
              </a:rPr>
              <a:t>cont</a:t>
            </a:r>
            <a:r>
              <a:rPr lang="en-GB" b="1" dirty="0">
                <a:solidFill>
                  <a:srgbClr val="0A0A0A"/>
                </a:solidFill>
                <a:latin typeface="Source Sans Pro" panose="020B0503030403020204" pitchFamily="34" charset="0"/>
              </a:rPr>
              <a:t>……..</a:t>
            </a:r>
          </a:p>
          <a:p>
            <a:endParaRPr lang="en-GB" b="1" dirty="0"/>
          </a:p>
          <a:p>
            <a:r>
              <a:rPr lang="en-GB" b="1" dirty="0"/>
              <a:t>Wild: An Elemental Journey by Jay Griffiths 2008 </a:t>
            </a:r>
          </a:p>
          <a:p>
            <a:endParaRPr lang="en-GB" b="1" dirty="0"/>
          </a:p>
          <a:p>
            <a:r>
              <a:rPr lang="en-GB" dirty="0"/>
              <a:t>In Wild, Jay Griffiths describes an extraordinary odyssey through wildernesses of earth, ice, water, and fire. A poetic consideration of the tender connection between human society and the wild, the book is by turns passionate, political, funny, and harrowing. It is also a journey into that greatest of uncharted lands-the wilderness of the mind-and Griffiths beautifully explores the language and symbolism that shape our experience of our own wildness.</a:t>
            </a:r>
          </a:p>
          <a:p>
            <a:r>
              <a:rPr lang="en-GB" dirty="0"/>
              <a:t>Part travelogue, part manifesto for wildness as an essential character of life, Wild is a one-of-a-kind book from a one-of-a-kind author</a:t>
            </a:r>
          </a:p>
          <a:p>
            <a:r>
              <a:rPr lang="en-GB" dirty="0"/>
              <a:t>A different way to explore the Spheres – section titles ‘Wild Earth; Wild Ice; Wild Water; Wild Fire; Wild Air; Wild Mind’.</a:t>
            </a:r>
          </a:p>
          <a:p>
            <a:endParaRPr lang="en-GB" dirty="0"/>
          </a:p>
          <a:p>
            <a:endParaRPr lang="en-GB" dirty="0"/>
          </a:p>
          <a:p>
            <a:r>
              <a:rPr lang="en-GB" dirty="0"/>
              <a:t>Basically its an amazing book! </a:t>
            </a:r>
            <a:r>
              <a:rPr lang="en-GB" b="1" dirty="0"/>
              <a:t>What does ‘Wild’ mean for you?</a:t>
            </a:r>
          </a:p>
        </p:txBody>
      </p:sp>
      <p:pic>
        <p:nvPicPr>
          <p:cNvPr id="2052" name="Picture 4">
            <a:extLst>
              <a:ext uri="{FF2B5EF4-FFF2-40B4-BE49-F238E27FC236}">
                <a16:creationId xmlns:a16="http://schemas.microsoft.com/office/drawing/2014/main" id="{2AE310DA-17CC-442F-B11B-730CC8B2F8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8790" y="4203915"/>
            <a:ext cx="1629661" cy="2461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22160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7CE279-999D-49CE-AB4E-CC7FA7157D3C}"/>
              </a:ext>
            </a:extLst>
          </p:cNvPr>
          <p:cNvSpPr txBox="1"/>
          <p:nvPr/>
        </p:nvSpPr>
        <p:spPr>
          <a:xfrm>
            <a:off x="308472" y="220335"/>
            <a:ext cx="8626207" cy="7571303"/>
          </a:xfrm>
          <a:prstGeom prst="rect">
            <a:avLst/>
          </a:prstGeom>
          <a:noFill/>
        </p:spPr>
        <p:txBody>
          <a:bodyPr wrap="square" rtlCol="0">
            <a:spAutoFit/>
          </a:bodyPr>
          <a:lstStyle/>
          <a:p>
            <a:r>
              <a:rPr lang="en-GB" b="1" dirty="0">
                <a:solidFill>
                  <a:srgbClr val="0A0A0A"/>
                </a:solidFill>
                <a:latin typeface="Source Sans Pro" panose="020B0503030403020204" pitchFamily="34" charset="0"/>
              </a:rPr>
              <a:t>Reading you may enjoy that demonstrates this </a:t>
            </a:r>
            <a:r>
              <a:rPr lang="en-GB" b="1" dirty="0" err="1">
                <a:solidFill>
                  <a:srgbClr val="0A0A0A"/>
                </a:solidFill>
                <a:latin typeface="Source Sans Pro" panose="020B0503030403020204" pitchFamily="34" charset="0"/>
              </a:rPr>
              <a:t>cont</a:t>
            </a:r>
            <a:r>
              <a:rPr lang="en-GB" b="1" dirty="0">
                <a:solidFill>
                  <a:srgbClr val="0A0A0A"/>
                </a:solidFill>
                <a:latin typeface="Source Sans Pro" panose="020B0503030403020204" pitchFamily="34" charset="0"/>
              </a:rPr>
              <a:t>……..</a:t>
            </a:r>
          </a:p>
          <a:p>
            <a:endParaRPr lang="en-GB" dirty="0"/>
          </a:p>
          <a:p>
            <a:pPr algn="l"/>
            <a:r>
              <a:rPr lang="en-GB" b="1" i="0" dirty="0">
                <a:effectLst/>
                <a:latin typeface="brandon_grotesquethin"/>
              </a:rPr>
              <a:t>The Lost Words: A Spell Book </a:t>
            </a:r>
            <a:r>
              <a:rPr lang="en-GB" b="1" i="0" dirty="0">
                <a:effectLst/>
                <a:latin typeface="brandon_grotesquelight"/>
              </a:rPr>
              <a:t>by Robert Macfarlane and Jackie Morris (2017)</a:t>
            </a:r>
            <a:br>
              <a:rPr lang="en-GB" b="1" i="0" dirty="0">
                <a:effectLst/>
                <a:latin typeface="brandon_grotesquelight"/>
              </a:rPr>
            </a:br>
            <a:r>
              <a:rPr lang="en-GB" b="0" i="0" dirty="0">
                <a:effectLst/>
                <a:latin typeface="brandon_grotesquelight"/>
              </a:rPr>
              <a:t>published by Hamish Hamilton at Penguin – UK</a:t>
            </a:r>
          </a:p>
          <a:p>
            <a:pPr algn="l"/>
            <a:r>
              <a:rPr lang="en-GB" b="0" i="0" dirty="0">
                <a:effectLst/>
                <a:latin typeface="brandon_grotesquelight"/>
              </a:rPr>
              <a:t>The book began as a response to the removal of everyday nature words - among them "acorn", "bluebell", "kingfisher" and "wren" - from a widely used children’s dictionary, because those words were not being used enough</a:t>
            </a:r>
          </a:p>
          <a:p>
            <a:pPr algn="l"/>
            <a:r>
              <a:rPr lang="en-GB" b="0" i="0" dirty="0">
                <a:effectLst/>
                <a:latin typeface="brandon_grotesquelight"/>
              </a:rPr>
              <a:t>by children to merit inclusion. </a:t>
            </a:r>
          </a:p>
          <a:p>
            <a:pPr algn="l"/>
            <a:r>
              <a:rPr lang="en-GB" b="0" i="0" dirty="0">
                <a:effectLst/>
                <a:latin typeface="brandon_grotesquelight"/>
              </a:rPr>
              <a:t>But The Lost Words then grew to become a much broader</a:t>
            </a:r>
          </a:p>
          <a:p>
            <a:pPr algn="l"/>
            <a:r>
              <a:rPr lang="en-GB" b="0" i="0" dirty="0">
                <a:effectLst/>
                <a:latin typeface="brandon_grotesquelight"/>
              </a:rPr>
              <a:t> protest at the loss of the natural world around us, </a:t>
            </a:r>
          </a:p>
          <a:p>
            <a:pPr algn="l"/>
            <a:r>
              <a:rPr lang="en-GB" b="0" i="0" dirty="0">
                <a:effectLst/>
                <a:latin typeface="brandon_grotesquelight"/>
              </a:rPr>
              <a:t>as well as a celebration of the creatures</a:t>
            </a:r>
          </a:p>
          <a:p>
            <a:pPr algn="l"/>
            <a:r>
              <a:rPr lang="en-GB" b="0" i="0" dirty="0">
                <a:effectLst/>
                <a:latin typeface="brandon_grotesquelight"/>
              </a:rPr>
              <a:t> and plants with which we share our lives, </a:t>
            </a:r>
          </a:p>
          <a:p>
            <a:pPr algn="l"/>
            <a:r>
              <a:rPr lang="en-GB" b="0" i="0" dirty="0">
                <a:effectLst/>
                <a:latin typeface="brandon_grotesquelight"/>
              </a:rPr>
              <a:t>in all their wonderful, characterful glory.“ </a:t>
            </a:r>
          </a:p>
          <a:p>
            <a:pPr algn="l"/>
            <a:endParaRPr lang="en-GB" dirty="0">
              <a:latin typeface="brandon_grotesquelight"/>
            </a:endParaRPr>
          </a:p>
          <a:p>
            <a:pPr algn="l"/>
            <a:endParaRPr lang="en-GB" dirty="0">
              <a:latin typeface="brandon_grotesquelight"/>
            </a:endParaRPr>
          </a:p>
          <a:p>
            <a:pPr algn="l"/>
            <a:endParaRPr lang="en-GB" dirty="0">
              <a:latin typeface="brandon_grotesquelight"/>
            </a:endParaRPr>
          </a:p>
          <a:p>
            <a:pPr algn="l"/>
            <a:endParaRPr lang="en-GB" b="0" i="0" dirty="0">
              <a:effectLst/>
              <a:latin typeface="brandon_grotesquelight"/>
            </a:endParaRPr>
          </a:p>
          <a:p>
            <a:pPr algn="l"/>
            <a:r>
              <a:rPr lang="en-GB" b="0" i="0" dirty="0">
                <a:effectLst/>
                <a:latin typeface="brandon_grotesquelight"/>
              </a:rPr>
              <a:t>Spell Songs sings nature back to life at the Natural History Museum (a unique performance raised over £75k) A performance by Spell Songs, the musical ensemble born of The Lost Words and The Lost Spells books took place at the Natural History Museum</a:t>
            </a:r>
          </a:p>
          <a:p>
            <a:pPr algn="l"/>
            <a:endParaRPr lang="en-GB" dirty="0">
              <a:latin typeface="brandon_grotesquelight"/>
            </a:endParaRPr>
          </a:p>
          <a:p>
            <a:pPr algn="l"/>
            <a:r>
              <a:rPr lang="en-GB" b="0" i="0" dirty="0">
                <a:effectLst/>
                <a:latin typeface="brandon_grotesquelight"/>
              </a:rPr>
              <a:t>See this video for inspiration </a:t>
            </a:r>
            <a:r>
              <a:rPr lang="en-GB" b="0" i="0" dirty="0">
                <a:effectLst/>
                <a:latin typeface="brandon_grotesquelight"/>
                <a:hlinkClick r:id="rId2"/>
              </a:rPr>
              <a:t>https://fluxbroadcast.com/work/natural-history-museum-the-lost-words-spell-songs/</a:t>
            </a:r>
            <a:r>
              <a:rPr lang="en-GB" b="0" i="0" dirty="0">
                <a:effectLst/>
                <a:latin typeface="brandon_grotesquelight"/>
              </a:rPr>
              <a:t> </a:t>
            </a:r>
          </a:p>
          <a:p>
            <a:pPr algn="l"/>
            <a:endParaRPr lang="en-GB" dirty="0">
              <a:solidFill>
                <a:srgbClr val="222222"/>
              </a:solidFill>
              <a:latin typeface="brandon_grotesquelight"/>
            </a:endParaRPr>
          </a:p>
          <a:p>
            <a:pPr algn="l"/>
            <a:endParaRPr lang="en-GB" b="0" i="0" dirty="0">
              <a:solidFill>
                <a:srgbClr val="222222"/>
              </a:solidFill>
              <a:effectLst/>
              <a:latin typeface="brandon_grotesquelight"/>
            </a:endParaRPr>
          </a:p>
          <a:p>
            <a:endParaRPr lang="en-GB" dirty="0"/>
          </a:p>
        </p:txBody>
      </p:sp>
      <p:pic>
        <p:nvPicPr>
          <p:cNvPr id="3078" name="Picture 6">
            <a:extLst>
              <a:ext uri="{FF2B5EF4-FFF2-40B4-BE49-F238E27FC236}">
                <a16:creationId xmlns:a16="http://schemas.microsoft.com/office/drawing/2014/main" id="{809F88E5-09F3-41F6-9DA4-EAE8D691BB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5636" y="2044605"/>
            <a:ext cx="2035997" cy="2749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05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4" end="1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FA34FC-F9A4-4F8D-AD5F-3E231419E8CC}"/>
              </a:ext>
            </a:extLst>
          </p:cNvPr>
          <p:cNvSpPr txBox="1"/>
          <p:nvPr/>
        </p:nvSpPr>
        <p:spPr>
          <a:xfrm>
            <a:off x="319489" y="198302"/>
            <a:ext cx="8560106" cy="5909310"/>
          </a:xfrm>
          <a:prstGeom prst="rect">
            <a:avLst/>
          </a:prstGeom>
          <a:noFill/>
        </p:spPr>
        <p:txBody>
          <a:bodyPr wrap="square" rtlCol="0">
            <a:spAutoFit/>
          </a:bodyPr>
          <a:lstStyle/>
          <a:p>
            <a:r>
              <a:rPr lang="en-GB" b="1" dirty="0">
                <a:solidFill>
                  <a:srgbClr val="0A0A0A"/>
                </a:solidFill>
                <a:latin typeface="Source Sans Pro" panose="020B0503030403020204" pitchFamily="34" charset="0"/>
              </a:rPr>
              <a:t>Reading you may enjoy that demonstrates this </a:t>
            </a:r>
            <a:r>
              <a:rPr lang="en-GB" b="1" dirty="0" err="1">
                <a:solidFill>
                  <a:srgbClr val="0A0A0A"/>
                </a:solidFill>
                <a:latin typeface="Source Sans Pro" panose="020B0503030403020204" pitchFamily="34" charset="0"/>
              </a:rPr>
              <a:t>cont</a:t>
            </a:r>
            <a:r>
              <a:rPr lang="en-GB" b="1" dirty="0">
                <a:solidFill>
                  <a:srgbClr val="0A0A0A"/>
                </a:solidFill>
                <a:latin typeface="Source Sans Pro" panose="020B0503030403020204" pitchFamily="34" charset="0"/>
              </a:rPr>
              <a:t>……..</a:t>
            </a:r>
          </a:p>
          <a:p>
            <a:endParaRPr lang="en-GB" dirty="0"/>
          </a:p>
          <a:p>
            <a:r>
              <a:rPr lang="en-GB" b="1" i="0" dirty="0">
                <a:solidFill>
                  <a:srgbClr val="333333"/>
                </a:solidFill>
                <a:effectLst/>
              </a:rPr>
              <a:t>Tree Wisdom: The definitive guidebook to the myth, folklore and healing power of Trees by</a:t>
            </a:r>
            <a:r>
              <a:rPr lang="en-GB" b="1" i="0" dirty="0">
                <a:solidFill>
                  <a:srgbClr val="181818"/>
                </a:solidFill>
                <a:effectLst/>
              </a:rPr>
              <a:t> </a:t>
            </a:r>
            <a:r>
              <a:rPr lang="en-GB" b="1" dirty="0">
                <a:effectLst/>
                <a:ea typeface="Calibri" panose="020F0502020204030204" pitchFamily="34" charset="0"/>
                <a:cs typeface="Times New Roman" panose="02020603050405020304" pitchFamily="18" charset="0"/>
              </a:rPr>
              <a:t>Jacqueline Memory Paterson (1996) Pub </a:t>
            </a:r>
            <a:r>
              <a:rPr lang="en-GB" b="1" dirty="0" err="1">
                <a:effectLst/>
                <a:ea typeface="Calibri" panose="020F0502020204030204" pitchFamily="34" charset="0"/>
                <a:cs typeface="Times New Roman" panose="02020603050405020304" pitchFamily="18" charset="0"/>
              </a:rPr>
              <a:t>Thorsons</a:t>
            </a:r>
            <a:endParaRPr lang="en-GB" b="1" dirty="0">
              <a:effectLst/>
              <a:ea typeface="Calibri" panose="020F0502020204030204" pitchFamily="34" charset="0"/>
              <a:cs typeface="Times New Roman" panose="02020603050405020304" pitchFamily="18" charset="0"/>
            </a:endParaRPr>
          </a:p>
          <a:p>
            <a:endParaRPr lang="en-GB" b="1" dirty="0">
              <a:ea typeface="Calibri" panose="020F0502020204030204" pitchFamily="34" charset="0"/>
              <a:cs typeface="Times New Roman" panose="02020603050405020304" pitchFamily="18" charset="0"/>
            </a:endParaRPr>
          </a:p>
          <a:p>
            <a:r>
              <a:rPr lang="en-GB" dirty="0">
                <a:effectLst/>
                <a:ea typeface="Calibri" panose="020F0502020204030204" pitchFamily="34" charset="0"/>
                <a:cs typeface="Times New Roman" panose="02020603050405020304" pitchFamily="18" charset="0"/>
              </a:rPr>
              <a:t>This beautiful illustrated book is the result of eight years exhaustive research into the myths, magic and healing power of trees. It has comprehensive information on all the main species of tree and written in an easy to use and accessible style.</a:t>
            </a:r>
          </a:p>
          <a:p>
            <a:r>
              <a:rPr lang="en-GB" dirty="0">
                <a:effectLst/>
                <a:ea typeface="Calibri" panose="020F0502020204030204" pitchFamily="34" charset="0"/>
                <a:cs typeface="Times New Roman" panose="02020603050405020304" pitchFamily="18" charset="0"/>
              </a:rPr>
              <a:t>This book contains all the practical information</a:t>
            </a:r>
          </a:p>
          <a:p>
            <a:r>
              <a:rPr lang="en-GB" dirty="0">
                <a:effectLst/>
                <a:ea typeface="Calibri" panose="020F0502020204030204" pitchFamily="34" charset="0"/>
                <a:cs typeface="Times New Roman" panose="02020603050405020304" pitchFamily="18" charset="0"/>
              </a:rPr>
              <a:t>you need to identify each tree as it</a:t>
            </a:r>
          </a:p>
          <a:p>
            <a:r>
              <a:rPr lang="en-GB" dirty="0">
                <a:effectLst/>
                <a:ea typeface="Calibri" panose="020F0502020204030204" pitchFamily="34" charset="0"/>
                <a:cs typeface="Times New Roman" panose="02020603050405020304" pitchFamily="18" charset="0"/>
              </a:rPr>
              <a:t>changes throughout the year and includes:</a:t>
            </a:r>
          </a:p>
          <a:p>
            <a:endParaRPr lang="en-GB"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effectLst/>
                <a:ea typeface="Calibri" panose="020F0502020204030204" pitchFamily="34" charset="0"/>
                <a:cs typeface="Times New Roman" panose="02020603050405020304" pitchFamily="18" charset="0"/>
              </a:rPr>
              <a:t>comprehensive physical descriptions and botanical information</a:t>
            </a:r>
          </a:p>
          <a:p>
            <a:pPr marL="285750" indent="-285750">
              <a:buFont typeface="Arial" panose="020B0604020202020204" pitchFamily="34" charset="0"/>
              <a:buChar char="•"/>
            </a:pPr>
            <a:endParaRPr lang="en-GB"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effectLst/>
                <a:ea typeface="Calibri" panose="020F0502020204030204" pitchFamily="34" charset="0"/>
                <a:cs typeface="Times New Roman" panose="02020603050405020304" pitchFamily="18" charset="0"/>
              </a:rPr>
              <a:t>the legends and myths surrounding each tree</a:t>
            </a:r>
          </a:p>
          <a:p>
            <a:pPr marL="285750" indent="-285750">
              <a:buFont typeface="Arial" panose="020B0604020202020204" pitchFamily="34" charset="0"/>
              <a:buChar char="•"/>
            </a:pPr>
            <a:endParaRPr lang="en-GB"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effectLst/>
                <a:ea typeface="Calibri" panose="020F0502020204030204" pitchFamily="34" charset="0"/>
                <a:cs typeface="Times New Roman" panose="02020603050405020304" pitchFamily="18" charset="0"/>
              </a:rPr>
              <a:t>the healing powers and folk law properties of each individual tree</a:t>
            </a:r>
          </a:p>
          <a:p>
            <a:endParaRPr lang="en-GB" dirty="0">
              <a:effectLst/>
              <a:ea typeface="Calibri" panose="020F0502020204030204" pitchFamily="34" charset="0"/>
              <a:cs typeface="Times New Roman" panose="02020603050405020304" pitchFamily="18" charset="0"/>
            </a:endParaRPr>
          </a:p>
          <a:p>
            <a:endParaRPr lang="en-GB" b="1" dirty="0">
              <a:ea typeface="Calibri" panose="020F0502020204030204" pitchFamily="34" charset="0"/>
              <a:cs typeface="Times New Roman" panose="02020603050405020304" pitchFamily="18" charset="0"/>
            </a:endParaRPr>
          </a:p>
          <a:p>
            <a:endParaRPr lang="en-GB" b="1" dirty="0">
              <a:effectLst/>
              <a:ea typeface="Calibri" panose="020F0502020204030204" pitchFamily="34" charset="0"/>
              <a:cs typeface="Times New Roman" panose="02020603050405020304" pitchFamily="18" charset="0"/>
            </a:endParaRPr>
          </a:p>
          <a:p>
            <a:pPr algn="l"/>
            <a:endParaRPr lang="en-GB" dirty="0"/>
          </a:p>
        </p:txBody>
      </p:sp>
      <p:pic>
        <p:nvPicPr>
          <p:cNvPr id="4100" name="Picture 4" descr="1200113">
            <a:extLst>
              <a:ext uri="{FF2B5EF4-FFF2-40B4-BE49-F238E27FC236}">
                <a16:creationId xmlns:a16="http://schemas.microsoft.com/office/drawing/2014/main" id="{FB2D0710-58C5-403D-AE3C-97926174A7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2491" y="3087749"/>
            <a:ext cx="2197520" cy="3019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7849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08C75D-A58F-4421-8837-76B6247A09FD}"/>
              </a:ext>
            </a:extLst>
          </p:cNvPr>
          <p:cNvSpPr txBox="1"/>
          <p:nvPr/>
        </p:nvSpPr>
        <p:spPr>
          <a:xfrm>
            <a:off x="220338" y="143220"/>
            <a:ext cx="8791460" cy="6678751"/>
          </a:xfrm>
          <a:prstGeom prst="rect">
            <a:avLst/>
          </a:prstGeom>
          <a:noFill/>
        </p:spPr>
        <p:txBody>
          <a:bodyPr wrap="square" rtlCol="0">
            <a:spAutoFit/>
          </a:bodyPr>
          <a:lstStyle/>
          <a:p>
            <a:pPr algn="ctr"/>
            <a:r>
              <a:rPr lang="en-GB" sz="3200" b="1" dirty="0"/>
              <a:t>How should science be done?</a:t>
            </a:r>
          </a:p>
          <a:p>
            <a:endParaRPr lang="en-GB" dirty="0"/>
          </a:p>
          <a:p>
            <a:r>
              <a:rPr lang="en-GB" b="1" dirty="0"/>
              <a:t>For discussion: </a:t>
            </a:r>
            <a:r>
              <a:rPr lang="en-GB" dirty="0"/>
              <a:t>See article by  Marc </a:t>
            </a:r>
            <a:r>
              <a:rPr lang="en-GB" dirty="0" err="1"/>
              <a:t>Beckoff</a:t>
            </a:r>
            <a:r>
              <a:rPr lang="en-GB" dirty="0"/>
              <a:t> (2000)  Redecorating Nature: Reflections on Science, Holism, Community, Humility, Reconciliation, Spirit, Compassion, and Love. </a:t>
            </a:r>
            <a:r>
              <a:rPr lang="en-GB" i="1" dirty="0"/>
              <a:t>Human Ecology Review</a:t>
            </a:r>
            <a:r>
              <a:rPr lang="en-GB" dirty="0"/>
              <a:t> 7 (1):59-67 see PDF in Files on Teams or access via </a:t>
            </a:r>
            <a:r>
              <a:rPr lang="en-GB" dirty="0">
                <a:hlinkClick r:id="rId2"/>
              </a:rPr>
              <a:t>https://www.jstor.org/stable/24706896</a:t>
            </a:r>
            <a:r>
              <a:rPr lang="en-GB" dirty="0"/>
              <a:t> </a:t>
            </a:r>
          </a:p>
          <a:p>
            <a:endParaRPr lang="en-GB" dirty="0"/>
          </a:p>
          <a:p>
            <a:r>
              <a:rPr lang="en-GB" i="1" dirty="0"/>
              <a:t>‘What about science and nature? While we have learned much about nature, one reason traditional science often falls short is that it fragments the world. It forces a separation between the seer and the seen — how the world is felt and sensed (see also Martin 1992, Abram 1996, Sewall 1999). Reductionistic science sorts and filters reality, dissects, disembodies, and splits wholes into parts; it makes holes in wholes. It produces linear, mechanistic views of the universe and objectifies and devalues animals and nature. It reduces the multidimensionality of our interactions with other animals and nature into dimensionless and static flatlands rather than stimulating development, understanding, and appreciation of variegated landscapes.’</a:t>
            </a:r>
          </a:p>
          <a:p>
            <a:endParaRPr lang="en-GB" i="1" dirty="0"/>
          </a:p>
          <a:p>
            <a:r>
              <a:rPr lang="en-GB" i="1" dirty="0"/>
              <a:t>Holistic and more heart-driven science is needed, science that is infused with spirit, compassion, and love. Holistic heart-felt science reinforces a sense of togetherness and relationship, family and community, and awe. It fosters the development of deep and reciprocal friendships among humans, animals, and other nature. It helps us resonate with nature’s radiance and lessens our tendency to think, egocentrically,</a:t>
            </a:r>
          </a:p>
          <a:p>
            <a:r>
              <a:rPr lang="en-GB" i="1" dirty="0"/>
              <a:t>that we are at the </a:t>
            </a:r>
            <a:r>
              <a:rPr lang="en-GB" i="1" dirty="0" err="1"/>
              <a:t>center</a:t>
            </a:r>
            <a:r>
              <a:rPr lang="en-GB" i="1" dirty="0"/>
              <a:t> of everything.</a:t>
            </a:r>
          </a:p>
        </p:txBody>
      </p:sp>
    </p:spTree>
    <p:extLst>
      <p:ext uri="{BB962C8B-B14F-4D97-AF65-F5344CB8AC3E}">
        <p14:creationId xmlns:p14="http://schemas.microsoft.com/office/powerpoint/2010/main" val="254184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D63454-424E-4360-8BCD-04E5B34007CD}"/>
              </a:ext>
            </a:extLst>
          </p:cNvPr>
          <p:cNvSpPr txBox="1"/>
          <p:nvPr/>
        </p:nvSpPr>
        <p:spPr>
          <a:xfrm>
            <a:off x="286440" y="253388"/>
            <a:ext cx="8571122" cy="6586418"/>
          </a:xfrm>
          <a:prstGeom prst="rect">
            <a:avLst/>
          </a:prstGeom>
          <a:noFill/>
        </p:spPr>
        <p:txBody>
          <a:bodyPr wrap="square" rtlCol="0">
            <a:spAutoFit/>
          </a:bodyPr>
          <a:lstStyle/>
          <a:p>
            <a:pPr algn="ctr"/>
            <a:r>
              <a:rPr lang="en-GB" sz="3600" b="1" dirty="0">
                <a:latin typeface="Calibri" panose="020F0502020204030204" pitchFamily="34" charset="0"/>
                <a:cs typeface="Calibri" panose="020F0502020204030204" pitchFamily="34" charset="0"/>
              </a:rPr>
              <a:t>T</a:t>
            </a:r>
            <a:r>
              <a:rPr lang="en-GB" sz="3600" b="1" i="0" dirty="0">
                <a:effectLst/>
                <a:latin typeface="Calibri" panose="020F0502020204030204" pitchFamily="34" charset="0"/>
                <a:cs typeface="Calibri" panose="020F0502020204030204" pitchFamily="34" charset="0"/>
              </a:rPr>
              <a:t>he Ecological Imagination – see Web pages by Mitchell Thomashow</a:t>
            </a:r>
          </a:p>
          <a:p>
            <a:endParaRPr lang="en-GB" dirty="0">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Learning how to perceive global environmental change is the crucial educational challenge of our times. The twenty-first century planetary crisis orbits around three integrated earth system trends—species extinctions and threats to biodiversity, rapidly changing oceanic and atmospheric circulations, and altered biogeochemical cycles. Despite extraordinary scientific advancements in detecting, monitoring, and interpreting these trends, for many people they remain obscure, remote, and removed from every day life. Why is this so? Shockingly few people observe the natural world, hence they are not cognitively prepared and they lack the experience to make these connections.</a:t>
            </a:r>
          </a:p>
          <a:p>
            <a:endParaRPr lang="en-GB" dirty="0">
              <a:solidFill>
                <a:srgbClr val="537A35"/>
              </a:solidFill>
              <a:latin typeface="Montserrat" panose="00000500000000000000" pitchFamily="2" charset="0"/>
            </a:endParaRPr>
          </a:p>
          <a:p>
            <a:r>
              <a:rPr lang="en-GB" dirty="0">
                <a:hlinkClick r:id="rId2"/>
              </a:rPr>
              <a:t>What is the Ecological Imagination? — Mitchell Thomashow</a:t>
            </a:r>
            <a:r>
              <a:rPr lang="en-GB" dirty="0"/>
              <a:t> </a:t>
            </a:r>
            <a:endParaRPr lang="en-GB" b="0" i="0" dirty="0">
              <a:solidFill>
                <a:srgbClr val="537A35"/>
              </a:solidFill>
              <a:effectLst/>
              <a:latin typeface="Montserrat" panose="00000500000000000000" pitchFamily="2" charset="0"/>
            </a:endParaRPr>
          </a:p>
          <a:p>
            <a:endParaRPr lang="en-GB" dirty="0"/>
          </a:p>
          <a:p>
            <a:endParaRPr lang="en-GB" dirty="0"/>
          </a:p>
          <a:p>
            <a:r>
              <a:rPr lang="en-GB" sz="2000" b="1" dirty="0"/>
              <a:t>Linking Conservation to Activism e.g. Swansea Council has declared a ‘Nature Emergency’ see </a:t>
            </a:r>
            <a:r>
              <a:rPr lang="en-GB" sz="2000" b="1" dirty="0">
                <a:hlinkClick r:id="rId3"/>
              </a:rPr>
              <a:t>Wales online reporting </a:t>
            </a:r>
            <a:r>
              <a:rPr lang="en-GB" sz="2000" b="1" dirty="0"/>
              <a:t> and </a:t>
            </a:r>
            <a:r>
              <a:rPr lang="en-GB" sz="2000" b="1" dirty="0">
                <a:hlinkClick r:id="rId4"/>
              </a:rPr>
              <a:t>Council Notice of Motion </a:t>
            </a:r>
            <a:r>
              <a:rPr lang="en-GB" sz="2000" b="1" dirty="0"/>
              <a:t> (to add to the declaration of a Climate Emergency) – something to pick up in Visual Activism?</a:t>
            </a:r>
          </a:p>
          <a:p>
            <a:endParaRPr lang="en-GB" dirty="0"/>
          </a:p>
          <a:p>
            <a:endParaRPr lang="en-GB" dirty="0"/>
          </a:p>
        </p:txBody>
      </p:sp>
    </p:spTree>
    <p:extLst>
      <p:ext uri="{BB962C8B-B14F-4D97-AF65-F5344CB8AC3E}">
        <p14:creationId xmlns:p14="http://schemas.microsoft.com/office/powerpoint/2010/main" val="84646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223</TotalTime>
  <Words>3479</Words>
  <Application>Microsoft Office PowerPoint</Application>
  <PresentationFormat>On-screen Show (4:3)</PresentationFormat>
  <Paragraphs>297</Paragraphs>
  <Slides>26</Slides>
  <Notes>0</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26</vt:i4>
      </vt:variant>
    </vt:vector>
  </HeadingPairs>
  <TitlesOfParts>
    <vt:vector size="38" baseType="lpstr">
      <vt:lpstr>Arial</vt:lpstr>
      <vt:lpstr>Arial</vt:lpstr>
      <vt:lpstr>brandon_grotesquelight</vt:lpstr>
      <vt:lpstr>brandon_grotesquethin</vt:lpstr>
      <vt:lpstr>Calibri</vt:lpstr>
      <vt:lpstr>Calibri Light</vt:lpstr>
      <vt:lpstr>Montserrat</vt:lpstr>
      <vt:lpstr>Source Sans Pro</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The Enlightenment  (17th Century)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19</cp:revision>
  <dcterms:created xsi:type="dcterms:W3CDTF">2022-01-05T16:31:28Z</dcterms:created>
  <dcterms:modified xsi:type="dcterms:W3CDTF">2022-01-10T10:33:05Z</dcterms:modified>
</cp:coreProperties>
</file>