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61" r:id="rId5"/>
    <p:sldId id="259" r:id="rId6"/>
    <p:sldId id="260" r:id="rId7"/>
    <p:sldId id="256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629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352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115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356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479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234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359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327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297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8070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256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37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496EB1-FCF2-4883-9500-450E9E3E277E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271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freud.org.uk/learn/discover-sigmund-freud/sigmund-freud-a-life-in-psychoanalysis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596481"/>
            <a:ext cx="12106656" cy="845448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305800" y="813816"/>
            <a:ext cx="38862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 smtClean="0">
                <a:solidFill>
                  <a:schemeClr val="bg1"/>
                </a:solidFill>
              </a:rPr>
              <a:t>Being fair to Freud</a:t>
            </a:r>
            <a:endParaRPr lang="en-GB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7603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/>
              <a:t>Objectives</a:t>
            </a:r>
            <a:endParaRPr lang="en-GB" sz="72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38200" y="2560319"/>
            <a:ext cx="10515600" cy="3616643"/>
          </a:xfrm>
        </p:spPr>
        <p:txBody>
          <a:bodyPr>
            <a:normAutofit/>
          </a:bodyPr>
          <a:lstStyle/>
          <a:p>
            <a:r>
              <a:rPr lang="en-GB" sz="4400" dirty="0" smtClean="0"/>
              <a:t>Oedipus Complex</a:t>
            </a:r>
          </a:p>
          <a:p>
            <a:r>
              <a:rPr lang="en-GB" sz="4400" dirty="0" smtClean="0"/>
              <a:t>Little Hans (Herbert Graf)</a:t>
            </a:r>
          </a:p>
          <a:p>
            <a:r>
              <a:rPr lang="en-GB" sz="4400" dirty="0" smtClean="0"/>
              <a:t>Sigmund Freud: a life in psychoanalysis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790790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3332" y="30732"/>
            <a:ext cx="2447544" cy="1325563"/>
          </a:xfrm>
        </p:spPr>
        <p:txBody>
          <a:bodyPr/>
          <a:lstStyle/>
          <a:p>
            <a:r>
              <a:rPr lang="en-GB" dirty="0" smtClean="0"/>
              <a:t>Oedipus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696" y="219456"/>
            <a:ext cx="8090154" cy="6510527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Son of the king and queen of Thebes (Laius and Jocasta), baby Oedipus is left to die on a mountain by his father who had been told by the Oracle at Delphi that the baby would one day kill him and marry his wife</a:t>
            </a:r>
          </a:p>
          <a:p>
            <a:r>
              <a:rPr lang="en-GB" dirty="0" smtClean="0"/>
              <a:t>Oedipus hears of this prophesy and does his best to keep his distance</a:t>
            </a:r>
          </a:p>
          <a:p>
            <a:r>
              <a:rPr lang="en-GB" dirty="0" smtClean="0"/>
              <a:t>Destiny intervenes. He meets dad and his charioteer at a narrow crossroads and after debate about right of way, Oedipus kills both of them</a:t>
            </a:r>
          </a:p>
          <a:p>
            <a:r>
              <a:rPr lang="en-GB" dirty="0" smtClean="0"/>
              <a:t>The Sphinx at the gates of Thebes poses a riddle which Oedipus answers and she throws herself to her death</a:t>
            </a:r>
          </a:p>
          <a:p>
            <a:r>
              <a:rPr lang="en-GB" dirty="0" smtClean="0"/>
              <a:t>As reward Oedipus is offered the vacant throne of Thebes and the hand of the queen who bore his four children</a:t>
            </a:r>
          </a:p>
          <a:p>
            <a:r>
              <a:rPr lang="en-GB" dirty="0" smtClean="0"/>
              <a:t>The truth is discovered. Jocasta hangs herself and Oedipus gouges his own eyes out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4850" y="1375219"/>
            <a:ext cx="3867150" cy="461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543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riddle of the Sphinx</a:t>
            </a:r>
            <a:endParaRPr lang="en-GB" dirty="0"/>
          </a:p>
        </p:txBody>
      </p:sp>
      <p:pic>
        <p:nvPicPr>
          <p:cNvPr id="1026" name="Picture 2" descr="Oedipu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8200" y="1590707"/>
            <a:ext cx="364256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5257800" y="1690688"/>
            <a:ext cx="6096000" cy="38164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200" b="0" i="0" dirty="0" smtClean="0">
                <a:solidFill>
                  <a:srgbClr val="454545"/>
                </a:solidFill>
                <a:effectLst/>
                <a:latin typeface="Open Sans"/>
              </a:rPr>
              <a:t>“What walks on four feet in the morning, two in the afternoon, and three at night?” </a:t>
            </a:r>
          </a:p>
          <a:p>
            <a:endParaRPr lang="en-GB" sz="3200" dirty="0">
              <a:solidFill>
                <a:srgbClr val="454545"/>
              </a:solidFill>
              <a:latin typeface="Open Sans"/>
            </a:endParaRPr>
          </a:p>
          <a:p>
            <a:r>
              <a:rPr lang="en-GB" sz="3200" b="1" i="0" dirty="0" smtClean="0">
                <a:solidFill>
                  <a:srgbClr val="454545"/>
                </a:solidFill>
                <a:effectLst/>
                <a:latin typeface="Open Sans"/>
              </a:rPr>
              <a:t>Mankind</a:t>
            </a:r>
            <a:r>
              <a:rPr lang="en-GB" sz="3200" b="0" i="0" dirty="0" smtClean="0">
                <a:solidFill>
                  <a:srgbClr val="454545"/>
                </a:solidFill>
                <a:effectLst/>
                <a:latin typeface="Open Sans"/>
              </a:rPr>
              <a:t>: babies on all fours, adults on two legs and with the help of a walking stick in old 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9753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336" y="8827"/>
            <a:ext cx="2950464" cy="1325563"/>
          </a:xfrm>
        </p:spPr>
        <p:txBody>
          <a:bodyPr/>
          <a:lstStyle/>
          <a:p>
            <a:r>
              <a:rPr lang="en-GB" dirty="0" smtClean="0"/>
              <a:t>Little Hans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65126"/>
            <a:ext cx="7226808" cy="6163690"/>
          </a:xfrm>
        </p:spPr>
        <p:txBody>
          <a:bodyPr>
            <a:normAutofit/>
          </a:bodyPr>
          <a:lstStyle/>
          <a:p>
            <a:r>
              <a:rPr lang="en-GB" dirty="0" smtClean="0"/>
              <a:t>Freud was contacted by the father of a 5 year-old boy with a phobia of horses. Freud suggested questions to ask the boy</a:t>
            </a:r>
          </a:p>
          <a:p>
            <a:r>
              <a:rPr lang="en-GB" dirty="0" smtClean="0"/>
              <a:t>What led to this phobia and how could it be improved?</a:t>
            </a:r>
          </a:p>
          <a:p>
            <a:r>
              <a:rPr lang="en-GB" dirty="0" smtClean="0"/>
              <a:t>At 3, Hans developed an interest in his ‘</a:t>
            </a:r>
            <a:r>
              <a:rPr lang="en-GB" dirty="0" err="1" smtClean="0"/>
              <a:t>widdler</a:t>
            </a:r>
            <a:r>
              <a:rPr lang="en-GB" dirty="0" smtClean="0"/>
              <a:t>’ and other people’s. He would ask who had one and did not</a:t>
            </a:r>
          </a:p>
          <a:p>
            <a:r>
              <a:rPr lang="en-GB" dirty="0" smtClean="0"/>
              <a:t>Mum told him not to touch it … or the doctor might have to chop it off!</a:t>
            </a:r>
          </a:p>
          <a:p>
            <a:r>
              <a:rPr lang="en-GB" dirty="0" smtClean="0"/>
              <a:t>Hans had noticed the anatomy of horses and become very fearful of them! Particularly concerned about the black bit in the horses mouths, and blinkers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5008" y="1353312"/>
            <a:ext cx="4025072" cy="5253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17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Little Hans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Freud concluded that the horse was symbolic of his father: moustache and spectacles</a:t>
            </a:r>
          </a:p>
          <a:p>
            <a:r>
              <a:rPr lang="en-GB" dirty="0" smtClean="0"/>
              <a:t>He was scared that dad would castrate him for his incestuous attraction to his mother – Oedipus Complex</a:t>
            </a:r>
          </a:p>
          <a:p>
            <a:r>
              <a:rPr lang="en-GB" dirty="0" smtClean="0"/>
              <a:t>Hans had made up stories about having children – his dad was the grandfather and his mum their mother</a:t>
            </a:r>
          </a:p>
          <a:p>
            <a:r>
              <a:rPr lang="en-GB" dirty="0" smtClean="0"/>
              <a:t>Also made up a story about a plumber removing his bottom and penis and replacing them with larger versions</a:t>
            </a:r>
          </a:p>
          <a:p>
            <a:r>
              <a:rPr lang="en-GB" dirty="0" smtClean="0"/>
              <a:t>Dad assured Hans that he had no intention to harm him and his fear of horses subsided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401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2328"/>
            <a:ext cx="12192000" cy="5673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4428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384</Words>
  <Application>Microsoft Office PowerPoint</Application>
  <PresentationFormat>Widescreen</PresentationFormat>
  <Paragraphs>29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Open Sans</vt:lpstr>
      <vt:lpstr>Office Theme</vt:lpstr>
      <vt:lpstr>PowerPoint Presentation</vt:lpstr>
      <vt:lpstr>Objectives</vt:lpstr>
      <vt:lpstr>Oedipus</vt:lpstr>
      <vt:lpstr>The riddle of the Sphinx</vt:lpstr>
      <vt:lpstr>Little Hans</vt:lpstr>
      <vt:lpstr>Little Hans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1</cp:revision>
  <dcterms:created xsi:type="dcterms:W3CDTF">2019-02-25T10:29:44Z</dcterms:created>
  <dcterms:modified xsi:type="dcterms:W3CDTF">2019-02-25T11:04:46Z</dcterms:modified>
</cp:coreProperties>
</file>