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0" r:id="rId9"/>
    <p:sldId id="261" r:id="rId10"/>
    <p:sldId id="265" r:id="rId11"/>
    <p:sldId id="262" r:id="rId12"/>
    <p:sldId id="266" r:id="rId13"/>
    <p:sldId id="263" r:id="rId14"/>
    <p:sldId id="264"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161EC3C-A1A5-F860-AB73-4B6785B2B431}" v="526" dt="2026-10-16T10:52:15.9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60" d="100"/>
          <a:sy n="60" d="100"/>
        </p:scale>
        <p:origin x="908"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BB320-7ADF-0514-FCDB-48F53A76701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31A2CA6-3077-2C15-DB1C-D33B83F3D15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317D4F2-304F-62AA-9AD4-5B7FB35389FF}"/>
              </a:ext>
            </a:extLst>
          </p:cNvPr>
          <p:cNvSpPr>
            <a:spLocks noGrp="1"/>
          </p:cNvSpPr>
          <p:nvPr>
            <p:ph type="dt" sz="half" idx="10"/>
          </p:nvPr>
        </p:nvSpPr>
        <p:spPr/>
        <p:txBody>
          <a:bodyPr/>
          <a:lstStyle/>
          <a:p>
            <a:fld id="{C6A34668-3A82-4246-860A-3B4785296D4E}" type="datetimeFigureOut">
              <a:rPr lang="en-GB" smtClean="0"/>
              <a:t>16/10/2026</a:t>
            </a:fld>
            <a:endParaRPr lang="en-GB"/>
          </a:p>
        </p:txBody>
      </p:sp>
      <p:sp>
        <p:nvSpPr>
          <p:cNvPr id="5" name="Footer Placeholder 4">
            <a:extLst>
              <a:ext uri="{FF2B5EF4-FFF2-40B4-BE49-F238E27FC236}">
                <a16:creationId xmlns:a16="http://schemas.microsoft.com/office/drawing/2014/main" id="{BF251770-A1F6-320F-1B96-2F20CD1338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D8E42A-5D84-889E-32EA-F42CBA022406}"/>
              </a:ext>
            </a:extLst>
          </p:cNvPr>
          <p:cNvSpPr>
            <a:spLocks noGrp="1"/>
          </p:cNvSpPr>
          <p:nvPr>
            <p:ph type="sldNum" sz="quarter" idx="12"/>
          </p:nvPr>
        </p:nvSpPr>
        <p:spPr/>
        <p:txBody>
          <a:bodyPr/>
          <a:lstStyle/>
          <a:p>
            <a:fld id="{73555DA3-31DB-4EC5-8836-85353EEA7945}" type="slidenum">
              <a:rPr lang="en-GB" smtClean="0"/>
              <a:t>‹#›</a:t>
            </a:fld>
            <a:endParaRPr lang="en-GB"/>
          </a:p>
        </p:txBody>
      </p:sp>
    </p:spTree>
    <p:extLst>
      <p:ext uri="{BB962C8B-B14F-4D97-AF65-F5344CB8AC3E}">
        <p14:creationId xmlns:p14="http://schemas.microsoft.com/office/powerpoint/2010/main" val="33357840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E1A3F-10A7-C9A2-009A-DF47EA35D7D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B0A0F-E286-2656-DB4F-6D35E793BC6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5F2A7C4-B042-132C-EB10-17CDC38D1046}"/>
              </a:ext>
            </a:extLst>
          </p:cNvPr>
          <p:cNvSpPr>
            <a:spLocks noGrp="1"/>
          </p:cNvSpPr>
          <p:nvPr>
            <p:ph type="dt" sz="half" idx="10"/>
          </p:nvPr>
        </p:nvSpPr>
        <p:spPr/>
        <p:txBody>
          <a:bodyPr/>
          <a:lstStyle/>
          <a:p>
            <a:fld id="{C6A34668-3A82-4246-860A-3B4785296D4E}" type="datetimeFigureOut">
              <a:rPr lang="en-GB" smtClean="0"/>
              <a:t>16/10/2026</a:t>
            </a:fld>
            <a:endParaRPr lang="en-GB"/>
          </a:p>
        </p:txBody>
      </p:sp>
      <p:sp>
        <p:nvSpPr>
          <p:cNvPr id="5" name="Footer Placeholder 4">
            <a:extLst>
              <a:ext uri="{FF2B5EF4-FFF2-40B4-BE49-F238E27FC236}">
                <a16:creationId xmlns:a16="http://schemas.microsoft.com/office/drawing/2014/main" id="{730CFD0F-7E98-E608-732E-B03146BB98C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AFE21F-CBD7-9E99-0677-30EA714BC736}"/>
              </a:ext>
            </a:extLst>
          </p:cNvPr>
          <p:cNvSpPr>
            <a:spLocks noGrp="1"/>
          </p:cNvSpPr>
          <p:nvPr>
            <p:ph type="sldNum" sz="quarter" idx="12"/>
          </p:nvPr>
        </p:nvSpPr>
        <p:spPr/>
        <p:txBody>
          <a:bodyPr/>
          <a:lstStyle/>
          <a:p>
            <a:fld id="{73555DA3-31DB-4EC5-8836-85353EEA7945}" type="slidenum">
              <a:rPr lang="en-GB" smtClean="0"/>
              <a:t>‹#›</a:t>
            </a:fld>
            <a:endParaRPr lang="en-GB"/>
          </a:p>
        </p:txBody>
      </p:sp>
    </p:spTree>
    <p:extLst>
      <p:ext uri="{BB962C8B-B14F-4D97-AF65-F5344CB8AC3E}">
        <p14:creationId xmlns:p14="http://schemas.microsoft.com/office/powerpoint/2010/main" val="16195756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AD723-7A05-2D77-01AA-23807831A1D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F7AF596-6A40-CB0D-BD0D-4172E116D54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5E7982-CB3A-BD2C-8B80-1A752AE76E84}"/>
              </a:ext>
            </a:extLst>
          </p:cNvPr>
          <p:cNvSpPr>
            <a:spLocks noGrp="1"/>
          </p:cNvSpPr>
          <p:nvPr>
            <p:ph type="dt" sz="half" idx="10"/>
          </p:nvPr>
        </p:nvSpPr>
        <p:spPr/>
        <p:txBody>
          <a:bodyPr/>
          <a:lstStyle/>
          <a:p>
            <a:fld id="{C6A34668-3A82-4246-860A-3B4785296D4E}" type="datetimeFigureOut">
              <a:rPr lang="en-GB" smtClean="0"/>
              <a:t>16/10/2026</a:t>
            </a:fld>
            <a:endParaRPr lang="en-GB"/>
          </a:p>
        </p:txBody>
      </p:sp>
      <p:sp>
        <p:nvSpPr>
          <p:cNvPr id="5" name="Footer Placeholder 4">
            <a:extLst>
              <a:ext uri="{FF2B5EF4-FFF2-40B4-BE49-F238E27FC236}">
                <a16:creationId xmlns:a16="http://schemas.microsoft.com/office/drawing/2014/main" id="{04FAA0BF-9659-41D9-95D7-0C5D6C6A192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7CF8E65-5736-892A-9605-5E4D3B8104CE}"/>
              </a:ext>
            </a:extLst>
          </p:cNvPr>
          <p:cNvSpPr>
            <a:spLocks noGrp="1"/>
          </p:cNvSpPr>
          <p:nvPr>
            <p:ph type="sldNum" sz="quarter" idx="12"/>
          </p:nvPr>
        </p:nvSpPr>
        <p:spPr/>
        <p:txBody>
          <a:bodyPr/>
          <a:lstStyle/>
          <a:p>
            <a:fld id="{73555DA3-31DB-4EC5-8836-85353EEA7945}" type="slidenum">
              <a:rPr lang="en-GB" smtClean="0"/>
              <a:t>‹#›</a:t>
            </a:fld>
            <a:endParaRPr lang="en-GB"/>
          </a:p>
        </p:txBody>
      </p:sp>
    </p:spTree>
    <p:extLst>
      <p:ext uri="{BB962C8B-B14F-4D97-AF65-F5344CB8AC3E}">
        <p14:creationId xmlns:p14="http://schemas.microsoft.com/office/powerpoint/2010/main" val="4964562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1E2C83-535F-12A7-0367-306DDD6EDC8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30F5B19-F928-8E3E-8F9D-DC04A1A15F5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1AC4B1D-9EDB-4E14-09FE-3A1555BD4EC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553D46F-AB8B-AF07-4228-F3939FA83412}"/>
              </a:ext>
            </a:extLst>
          </p:cNvPr>
          <p:cNvSpPr>
            <a:spLocks noGrp="1"/>
          </p:cNvSpPr>
          <p:nvPr>
            <p:ph type="dt" sz="half" idx="10"/>
          </p:nvPr>
        </p:nvSpPr>
        <p:spPr/>
        <p:txBody>
          <a:bodyPr/>
          <a:lstStyle/>
          <a:p>
            <a:fld id="{C6A34668-3A82-4246-860A-3B4785296D4E}" type="datetimeFigureOut">
              <a:rPr lang="en-GB" smtClean="0"/>
              <a:t>16/10/2026</a:t>
            </a:fld>
            <a:endParaRPr lang="en-GB"/>
          </a:p>
        </p:txBody>
      </p:sp>
      <p:sp>
        <p:nvSpPr>
          <p:cNvPr id="6" name="Footer Placeholder 5">
            <a:extLst>
              <a:ext uri="{FF2B5EF4-FFF2-40B4-BE49-F238E27FC236}">
                <a16:creationId xmlns:a16="http://schemas.microsoft.com/office/drawing/2014/main" id="{F15B4E17-A1F4-6637-A342-523C2FBFC44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68D1AC-ECA0-9592-B53C-DAA9BCD4E440}"/>
              </a:ext>
            </a:extLst>
          </p:cNvPr>
          <p:cNvSpPr>
            <a:spLocks noGrp="1"/>
          </p:cNvSpPr>
          <p:nvPr>
            <p:ph type="sldNum" sz="quarter" idx="12"/>
          </p:nvPr>
        </p:nvSpPr>
        <p:spPr/>
        <p:txBody>
          <a:bodyPr/>
          <a:lstStyle/>
          <a:p>
            <a:fld id="{73555DA3-31DB-4EC5-8836-85353EEA7945}" type="slidenum">
              <a:rPr lang="en-GB" smtClean="0"/>
              <a:t>‹#›</a:t>
            </a:fld>
            <a:endParaRPr lang="en-GB"/>
          </a:p>
        </p:txBody>
      </p:sp>
    </p:spTree>
    <p:extLst>
      <p:ext uri="{BB962C8B-B14F-4D97-AF65-F5344CB8AC3E}">
        <p14:creationId xmlns:p14="http://schemas.microsoft.com/office/powerpoint/2010/main" val="39424594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A2940A-40ED-936E-E0A2-A0102297311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2A5ACAF-BF7F-FFA4-34F7-D2AEF6D80E9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A3AD049-34DC-73FB-F67A-4A8456A28EC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5F9C812-0302-EC89-EE29-98F7F15FD82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822AE3-3A2A-72CE-6791-7C92EAA86C2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9A0242A-1E40-171E-7AC1-D8476532487E}"/>
              </a:ext>
            </a:extLst>
          </p:cNvPr>
          <p:cNvSpPr>
            <a:spLocks noGrp="1"/>
          </p:cNvSpPr>
          <p:nvPr>
            <p:ph type="dt" sz="half" idx="10"/>
          </p:nvPr>
        </p:nvSpPr>
        <p:spPr/>
        <p:txBody>
          <a:bodyPr/>
          <a:lstStyle/>
          <a:p>
            <a:fld id="{C6A34668-3A82-4246-860A-3B4785296D4E}" type="datetimeFigureOut">
              <a:rPr lang="en-GB" smtClean="0"/>
              <a:t>16/10/2026</a:t>
            </a:fld>
            <a:endParaRPr lang="en-GB"/>
          </a:p>
        </p:txBody>
      </p:sp>
      <p:sp>
        <p:nvSpPr>
          <p:cNvPr id="8" name="Footer Placeholder 7">
            <a:extLst>
              <a:ext uri="{FF2B5EF4-FFF2-40B4-BE49-F238E27FC236}">
                <a16:creationId xmlns:a16="http://schemas.microsoft.com/office/drawing/2014/main" id="{DC5AA052-3E7E-3225-75A2-B93B432745F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B258B30-4887-E0C6-46A6-CA3507965A70}"/>
              </a:ext>
            </a:extLst>
          </p:cNvPr>
          <p:cNvSpPr>
            <a:spLocks noGrp="1"/>
          </p:cNvSpPr>
          <p:nvPr>
            <p:ph type="sldNum" sz="quarter" idx="12"/>
          </p:nvPr>
        </p:nvSpPr>
        <p:spPr/>
        <p:txBody>
          <a:bodyPr/>
          <a:lstStyle/>
          <a:p>
            <a:fld id="{73555DA3-31DB-4EC5-8836-85353EEA7945}" type="slidenum">
              <a:rPr lang="en-GB" smtClean="0"/>
              <a:t>‹#›</a:t>
            </a:fld>
            <a:endParaRPr lang="en-GB"/>
          </a:p>
        </p:txBody>
      </p:sp>
    </p:spTree>
    <p:extLst>
      <p:ext uri="{BB962C8B-B14F-4D97-AF65-F5344CB8AC3E}">
        <p14:creationId xmlns:p14="http://schemas.microsoft.com/office/powerpoint/2010/main" val="16726747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0DE209-AB0D-5EE2-2F66-BA672B2C924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7E3B040-0DD8-7600-6986-97E00A340E7D}"/>
              </a:ext>
            </a:extLst>
          </p:cNvPr>
          <p:cNvSpPr>
            <a:spLocks noGrp="1"/>
          </p:cNvSpPr>
          <p:nvPr>
            <p:ph type="dt" sz="half" idx="10"/>
          </p:nvPr>
        </p:nvSpPr>
        <p:spPr/>
        <p:txBody>
          <a:bodyPr/>
          <a:lstStyle/>
          <a:p>
            <a:fld id="{C6A34668-3A82-4246-860A-3B4785296D4E}" type="datetimeFigureOut">
              <a:rPr lang="en-GB" smtClean="0"/>
              <a:t>16/10/2026</a:t>
            </a:fld>
            <a:endParaRPr lang="en-GB"/>
          </a:p>
        </p:txBody>
      </p:sp>
      <p:sp>
        <p:nvSpPr>
          <p:cNvPr id="4" name="Footer Placeholder 3">
            <a:extLst>
              <a:ext uri="{FF2B5EF4-FFF2-40B4-BE49-F238E27FC236}">
                <a16:creationId xmlns:a16="http://schemas.microsoft.com/office/drawing/2014/main" id="{BD725018-CE83-DF1E-4D3C-414869ABE5A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ED6C239-A089-3BE8-43D6-BFB4E760AF17}"/>
              </a:ext>
            </a:extLst>
          </p:cNvPr>
          <p:cNvSpPr>
            <a:spLocks noGrp="1"/>
          </p:cNvSpPr>
          <p:nvPr>
            <p:ph type="sldNum" sz="quarter" idx="12"/>
          </p:nvPr>
        </p:nvSpPr>
        <p:spPr/>
        <p:txBody>
          <a:bodyPr/>
          <a:lstStyle/>
          <a:p>
            <a:fld id="{73555DA3-31DB-4EC5-8836-85353EEA7945}" type="slidenum">
              <a:rPr lang="en-GB" smtClean="0"/>
              <a:t>‹#›</a:t>
            </a:fld>
            <a:endParaRPr lang="en-GB"/>
          </a:p>
        </p:txBody>
      </p:sp>
    </p:spTree>
    <p:extLst>
      <p:ext uri="{BB962C8B-B14F-4D97-AF65-F5344CB8AC3E}">
        <p14:creationId xmlns:p14="http://schemas.microsoft.com/office/powerpoint/2010/main" val="17917093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0AC5E28-1FDE-5665-FDB0-BCBA048242F3}"/>
              </a:ext>
            </a:extLst>
          </p:cNvPr>
          <p:cNvSpPr>
            <a:spLocks noGrp="1"/>
          </p:cNvSpPr>
          <p:nvPr>
            <p:ph type="dt" sz="half" idx="10"/>
          </p:nvPr>
        </p:nvSpPr>
        <p:spPr/>
        <p:txBody>
          <a:bodyPr/>
          <a:lstStyle/>
          <a:p>
            <a:fld id="{C6A34668-3A82-4246-860A-3B4785296D4E}" type="datetimeFigureOut">
              <a:rPr lang="en-GB" smtClean="0"/>
              <a:t>16/10/2026</a:t>
            </a:fld>
            <a:endParaRPr lang="en-GB"/>
          </a:p>
        </p:txBody>
      </p:sp>
      <p:sp>
        <p:nvSpPr>
          <p:cNvPr id="3" name="Footer Placeholder 2">
            <a:extLst>
              <a:ext uri="{FF2B5EF4-FFF2-40B4-BE49-F238E27FC236}">
                <a16:creationId xmlns:a16="http://schemas.microsoft.com/office/drawing/2014/main" id="{7CD76A30-635C-8E94-5BA6-CA4BBE4534F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5EA1349-3398-B6E0-B35F-83F31FFE3B90}"/>
              </a:ext>
            </a:extLst>
          </p:cNvPr>
          <p:cNvSpPr>
            <a:spLocks noGrp="1"/>
          </p:cNvSpPr>
          <p:nvPr>
            <p:ph type="sldNum" sz="quarter" idx="12"/>
          </p:nvPr>
        </p:nvSpPr>
        <p:spPr/>
        <p:txBody>
          <a:bodyPr/>
          <a:lstStyle/>
          <a:p>
            <a:fld id="{73555DA3-31DB-4EC5-8836-85353EEA7945}" type="slidenum">
              <a:rPr lang="en-GB" smtClean="0"/>
              <a:t>‹#›</a:t>
            </a:fld>
            <a:endParaRPr lang="en-GB"/>
          </a:p>
        </p:txBody>
      </p:sp>
    </p:spTree>
    <p:extLst>
      <p:ext uri="{BB962C8B-B14F-4D97-AF65-F5344CB8AC3E}">
        <p14:creationId xmlns:p14="http://schemas.microsoft.com/office/powerpoint/2010/main" val="42635730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7D3D0D-5FF3-C7E1-E3E0-79FE2B2CDCE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F87AD43-BED5-B14B-6EF9-38FBB4023C9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093DEC0-7C53-7125-0DA3-3440A62D84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6CB5E3-8CE6-47DF-4C9E-763915F6D190}"/>
              </a:ext>
            </a:extLst>
          </p:cNvPr>
          <p:cNvSpPr>
            <a:spLocks noGrp="1"/>
          </p:cNvSpPr>
          <p:nvPr>
            <p:ph type="dt" sz="half" idx="10"/>
          </p:nvPr>
        </p:nvSpPr>
        <p:spPr/>
        <p:txBody>
          <a:bodyPr/>
          <a:lstStyle/>
          <a:p>
            <a:fld id="{C6A34668-3A82-4246-860A-3B4785296D4E}" type="datetimeFigureOut">
              <a:rPr lang="en-GB" smtClean="0"/>
              <a:t>16/10/2026</a:t>
            </a:fld>
            <a:endParaRPr lang="en-GB"/>
          </a:p>
        </p:txBody>
      </p:sp>
      <p:sp>
        <p:nvSpPr>
          <p:cNvPr id="6" name="Footer Placeholder 5">
            <a:extLst>
              <a:ext uri="{FF2B5EF4-FFF2-40B4-BE49-F238E27FC236}">
                <a16:creationId xmlns:a16="http://schemas.microsoft.com/office/drawing/2014/main" id="{1E2C387F-A6CC-EF70-908C-70760108C5A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A5C26A5-6CBE-99DA-1E68-66221F81C00E}"/>
              </a:ext>
            </a:extLst>
          </p:cNvPr>
          <p:cNvSpPr>
            <a:spLocks noGrp="1"/>
          </p:cNvSpPr>
          <p:nvPr>
            <p:ph type="sldNum" sz="quarter" idx="12"/>
          </p:nvPr>
        </p:nvSpPr>
        <p:spPr/>
        <p:txBody>
          <a:bodyPr/>
          <a:lstStyle/>
          <a:p>
            <a:fld id="{73555DA3-31DB-4EC5-8836-85353EEA7945}" type="slidenum">
              <a:rPr lang="en-GB" smtClean="0"/>
              <a:t>‹#›</a:t>
            </a:fld>
            <a:endParaRPr lang="en-GB"/>
          </a:p>
        </p:txBody>
      </p:sp>
    </p:spTree>
    <p:extLst>
      <p:ext uri="{BB962C8B-B14F-4D97-AF65-F5344CB8AC3E}">
        <p14:creationId xmlns:p14="http://schemas.microsoft.com/office/powerpoint/2010/main" val="17652617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3541E-B088-9C75-7DB4-ED04BAF6F0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921E8AB-D8ED-702D-F361-207D37CC1A0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0029171-6C5A-A7F9-D432-21BB7872B9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93BCB18-CE49-8A3E-1778-E16489F8531E}"/>
              </a:ext>
            </a:extLst>
          </p:cNvPr>
          <p:cNvSpPr>
            <a:spLocks noGrp="1"/>
          </p:cNvSpPr>
          <p:nvPr>
            <p:ph type="dt" sz="half" idx="10"/>
          </p:nvPr>
        </p:nvSpPr>
        <p:spPr/>
        <p:txBody>
          <a:bodyPr/>
          <a:lstStyle/>
          <a:p>
            <a:fld id="{C6A34668-3A82-4246-860A-3B4785296D4E}" type="datetimeFigureOut">
              <a:rPr lang="en-GB" smtClean="0"/>
              <a:t>16/10/2026</a:t>
            </a:fld>
            <a:endParaRPr lang="en-GB"/>
          </a:p>
        </p:txBody>
      </p:sp>
      <p:sp>
        <p:nvSpPr>
          <p:cNvPr id="6" name="Footer Placeholder 5">
            <a:extLst>
              <a:ext uri="{FF2B5EF4-FFF2-40B4-BE49-F238E27FC236}">
                <a16:creationId xmlns:a16="http://schemas.microsoft.com/office/drawing/2014/main" id="{2BF8226C-2F3E-DB89-5C4B-04A6F66C32A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9E3495F-118D-B4E9-5E59-6ACE5CEFC84C}"/>
              </a:ext>
            </a:extLst>
          </p:cNvPr>
          <p:cNvSpPr>
            <a:spLocks noGrp="1"/>
          </p:cNvSpPr>
          <p:nvPr>
            <p:ph type="sldNum" sz="quarter" idx="12"/>
          </p:nvPr>
        </p:nvSpPr>
        <p:spPr/>
        <p:txBody>
          <a:bodyPr/>
          <a:lstStyle/>
          <a:p>
            <a:fld id="{73555DA3-31DB-4EC5-8836-85353EEA7945}" type="slidenum">
              <a:rPr lang="en-GB" smtClean="0"/>
              <a:t>‹#›</a:t>
            </a:fld>
            <a:endParaRPr lang="en-GB"/>
          </a:p>
        </p:txBody>
      </p:sp>
    </p:spTree>
    <p:extLst>
      <p:ext uri="{BB962C8B-B14F-4D97-AF65-F5344CB8AC3E}">
        <p14:creationId xmlns:p14="http://schemas.microsoft.com/office/powerpoint/2010/main" val="112778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33AD65-264C-7466-BB09-C8F49D1D6E5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3D1334B-A670-EDE8-503D-B7CAF830EBA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60809C-61C6-C1F8-6B13-1D1779C5741D}"/>
              </a:ext>
            </a:extLst>
          </p:cNvPr>
          <p:cNvSpPr>
            <a:spLocks noGrp="1"/>
          </p:cNvSpPr>
          <p:nvPr>
            <p:ph type="dt" sz="half" idx="10"/>
          </p:nvPr>
        </p:nvSpPr>
        <p:spPr/>
        <p:txBody>
          <a:bodyPr/>
          <a:lstStyle/>
          <a:p>
            <a:fld id="{C6A34668-3A82-4246-860A-3B4785296D4E}" type="datetimeFigureOut">
              <a:rPr lang="en-GB" smtClean="0"/>
              <a:t>16/10/2026</a:t>
            </a:fld>
            <a:endParaRPr lang="en-GB"/>
          </a:p>
        </p:txBody>
      </p:sp>
      <p:sp>
        <p:nvSpPr>
          <p:cNvPr id="5" name="Footer Placeholder 4">
            <a:extLst>
              <a:ext uri="{FF2B5EF4-FFF2-40B4-BE49-F238E27FC236}">
                <a16:creationId xmlns:a16="http://schemas.microsoft.com/office/drawing/2014/main" id="{D27C3812-B9D8-90AA-C2BE-98F7D6C41A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ADAB03-7416-C1CB-B335-5E1C0248497E}"/>
              </a:ext>
            </a:extLst>
          </p:cNvPr>
          <p:cNvSpPr>
            <a:spLocks noGrp="1"/>
          </p:cNvSpPr>
          <p:nvPr>
            <p:ph type="sldNum" sz="quarter" idx="12"/>
          </p:nvPr>
        </p:nvSpPr>
        <p:spPr/>
        <p:txBody>
          <a:bodyPr/>
          <a:lstStyle/>
          <a:p>
            <a:fld id="{73555DA3-31DB-4EC5-8836-85353EEA7945}" type="slidenum">
              <a:rPr lang="en-GB" smtClean="0"/>
              <a:t>‹#›</a:t>
            </a:fld>
            <a:endParaRPr lang="en-GB"/>
          </a:p>
        </p:txBody>
      </p:sp>
    </p:spTree>
    <p:extLst>
      <p:ext uri="{BB962C8B-B14F-4D97-AF65-F5344CB8AC3E}">
        <p14:creationId xmlns:p14="http://schemas.microsoft.com/office/powerpoint/2010/main" val="21721415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F1E8043-023F-B227-2F67-7432EC74585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DB7A089-187C-E2CA-16EC-1696F42BD6F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23BEF9E-BDA5-D63B-D31D-7FE6B2761120}"/>
              </a:ext>
            </a:extLst>
          </p:cNvPr>
          <p:cNvSpPr>
            <a:spLocks noGrp="1"/>
          </p:cNvSpPr>
          <p:nvPr>
            <p:ph type="dt" sz="half" idx="10"/>
          </p:nvPr>
        </p:nvSpPr>
        <p:spPr/>
        <p:txBody>
          <a:bodyPr/>
          <a:lstStyle/>
          <a:p>
            <a:fld id="{C6A34668-3A82-4246-860A-3B4785296D4E}" type="datetimeFigureOut">
              <a:rPr lang="en-GB" smtClean="0"/>
              <a:t>16/10/2026</a:t>
            </a:fld>
            <a:endParaRPr lang="en-GB"/>
          </a:p>
        </p:txBody>
      </p:sp>
      <p:sp>
        <p:nvSpPr>
          <p:cNvPr id="5" name="Footer Placeholder 4">
            <a:extLst>
              <a:ext uri="{FF2B5EF4-FFF2-40B4-BE49-F238E27FC236}">
                <a16:creationId xmlns:a16="http://schemas.microsoft.com/office/drawing/2014/main" id="{77A7915E-859F-5482-87A7-25B6B24BE1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5A2E60-1F75-0A25-B2B0-D689AB8790FD}"/>
              </a:ext>
            </a:extLst>
          </p:cNvPr>
          <p:cNvSpPr>
            <a:spLocks noGrp="1"/>
          </p:cNvSpPr>
          <p:nvPr>
            <p:ph type="sldNum" sz="quarter" idx="12"/>
          </p:nvPr>
        </p:nvSpPr>
        <p:spPr/>
        <p:txBody>
          <a:bodyPr/>
          <a:lstStyle/>
          <a:p>
            <a:fld id="{73555DA3-31DB-4EC5-8836-85353EEA7945}" type="slidenum">
              <a:rPr lang="en-GB" smtClean="0"/>
              <a:t>‹#›</a:t>
            </a:fld>
            <a:endParaRPr lang="en-GB"/>
          </a:p>
        </p:txBody>
      </p:sp>
    </p:spTree>
    <p:extLst>
      <p:ext uri="{BB962C8B-B14F-4D97-AF65-F5344CB8AC3E}">
        <p14:creationId xmlns:p14="http://schemas.microsoft.com/office/powerpoint/2010/main" val="16145701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7262B24-A1A9-771D-777A-6B99C855296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0463D4E-E3CA-86F3-D5B7-746806DE7ED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8CAB4B-6278-9B41-E1AD-AF897AFECFF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6A34668-3A82-4246-860A-3B4785296D4E}" type="datetimeFigureOut">
              <a:rPr lang="en-GB" smtClean="0"/>
              <a:t>16/10/2026</a:t>
            </a:fld>
            <a:endParaRPr lang="en-GB"/>
          </a:p>
        </p:txBody>
      </p:sp>
      <p:sp>
        <p:nvSpPr>
          <p:cNvPr id="5" name="Footer Placeholder 4">
            <a:extLst>
              <a:ext uri="{FF2B5EF4-FFF2-40B4-BE49-F238E27FC236}">
                <a16:creationId xmlns:a16="http://schemas.microsoft.com/office/drawing/2014/main" id="{54F3697E-9BCB-DC40-518C-A0AB0479DD5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FA09F90-F7A0-2B24-9E79-0B6E9F7E86B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3555DA3-31DB-4EC5-8836-85353EEA7945}" type="slidenum">
              <a:rPr lang="en-GB" smtClean="0"/>
              <a:t>‹#›</a:t>
            </a:fld>
            <a:endParaRPr lang="en-GB"/>
          </a:p>
        </p:txBody>
      </p:sp>
    </p:spTree>
    <p:extLst>
      <p:ext uri="{BB962C8B-B14F-4D97-AF65-F5344CB8AC3E}">
        <p14:creationId xmlns:p14="http://schemas.microsoft.com/office/powerpoint/2010/main" val="26272274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psychologynoteshq.com/vygotsky-theory/?utm_source=chatgpt.com" TargetMode="External"/><Relationship Id="rId2" Type="http://schemas.openxmlformats.org/officeDocument/2006/relationships/hyperlink" Target="https://www.simplypsychology.org/vygotsky.html?utm_source=chatgpt.com" TargetMode="External"/><Relationship Id="rId1" Type="http://schemas.openxmlformats.org/officeDocument/2006/relationships/slideLayout" Target="../slideLayouts/slideLayout2.xml"/><Relationship Id="rId4" Type="http://schemas.openxmlformats.org/officeDocument/2006/relationships/hyperlink" Target="https://teachers.institute/elementary-school-child/nature-vs-nurture-child-development/?utm_source=chatgp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EA4F3DA-2986-D489-E52D-38FB12FB8015}"/>
              </a:ext>
            </a:extLst>
          </p:cNvPr>
          <p:cNvSpPr>
            <a:spLocks noGrp="1"/>
          </p:cNvSpPr>
          <p:nvPr>
            <p:ph type="title"/>
          </p:nvPr>
        </p:nvSpPr>
        <p:spPr/>
        <p:txBody>
          <a:bodyPr/>
          <a:lstStyle/>
          <a:p>
            <a:pPr algn="ctr"/>
            <a:endParaRPr lang="en-GB" dirty="0"/>
          </a:p>
        </p:txBody>
      </p:sp>
      <p:sp>
        <p:nvSpPr>
          <p:cNvPr id="5" name="Content Placeholder 4">
            <a:extLst>
              <a:ext uri="{FF2B5EF4-FFF2-40B4-BE49-F238E27FC236}">
                <a16:creationId xmlns:a16="http://schemas.microsoft.com/office/drawing/2014/main" id="{D626745C-79E7-6DBD-CFF6-0DF10B21050F}"/>
              </a:ext>
            </a:extLst>
          </p:cNvPr>
          <p:cNvSpPr>
            <a:spLocks noGrp="1"/>
          </p:cNvSpPr>
          <p:nvPr>
            <p:ph idx="1"/>
          </p:nvPr>
        </p:nvSpPr>
        <p:spPr/>
        <p:txBody>
          <a:bodyPr vert="horz" lIns="91440" tIns="45720" rIns="91440" bIns="45720" rtlCol="0" anchor="t">
            <a:normAutofit/>
          </a:bodyPr>
          <a:lstStyle/>
          <a:p>
            <a:pPr marL="0" indent="0">
              <a:buNone/>
            </a:pPr>
            <a:r>
              <a:rPr lang="en-GB" dirty="0"/>
              <a:t>Name: Iram Shaheen</a:t>
            </a:r>
          </a:p>
          <a:p>
            <a:pPr marL="0" indent="0">
              <a:buNone/>
            </a:pPr>
            <a:r>
              <a:rPr lang="en-GB" dirty="0"/>
              <a:t>Student number: 2520951</a:t>
            </a:r>
          </a:p>
          <a:p>
            <a:pPr marL="0" indent="0">
              <a:buNone/>
            </a:pPr>
            <a:endParaRPr lang="en-GB" dirty="0"/>
          </a:p>
          <a:p>
            <a:pPr marL="0" indent="0">
              <a:buNone/>
            </a:pPr>
            <a:r>
              <a:rPr lang="en-GB" dirty="0"/>
              <a:t>Module name: </a:t>
            </a:r>
            <a:r>
              <a:rPr lang="en-GB"/>
              <a:t>Psychology</a:t>
            </a:r>
            <a:r>
              <a:rPr lang="en-GB" dirty="0"/>
              <a:t> in Health and Social care</a:t>
            </a:r>
          </a:p>
          <a:p>
            <a:pPr marL="0" indent="0">
              <a:buNone/>
            </a:pPr>
            <a:r>
              <a:rPr lang="en-GB" dirty="0"/>
              <a:t>Module code:LCHS4010</a:t>
            </a:r>
          </a:p>
          <a:p>
            <a:pPr marL="0" indent="0">
              <a:buNone/>
            </a:pPr>
            <a:r>
              <a:rPr lang="en-GB"/>
              <a:t>Lecturer: Alice Clayton</a:t>
            </a:r>
            <a:endParaRPr lang="en-GB" dirty="0"/>
          </a:p>
          <a:p>
            <a:pPr marL="0" indent="0">
              <a:buNone/>
            </a:pPr>
            <a:endParaRPr lang="en-GB" dirty="0"/>
          </a:p>
        </p:txBody>
      </p:sp>
    </p:spTree>
    <p:extLst>
      <p:ext uri="{BB962C8B-B14F-4D97-AF65-F5344CB8AC3E}">
        <p14:creationId xmlns:p14="http://schemas.microsoft.com/office/powerpoint/2010/main" val="12633730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29FD8-BC7A-122D-79F8-A7A9084304B1}"/>
              </a:ext>
            </a:extLst>
          </p:cNvPr>
          <p:cNvSpPr>
            <a:spLocks noGrp="1"/>
          </p:cNvSpPr>
          <p:nvPr>
            <p:ph type="title"/>
          </p:nvPr>
        </p:nvSpPr>
        <p:spPr/>
        <p:txBody>
          <a:bodyPr/>
          <a:lstStyle/>
          <a:p>
            <a:pPr algn="ctr"/>
            <a:r>
              <a:rPr lang="en-GB" dirty="0"/>
              <a:t>Introduction</a:t>
            </a:r>
          </a:p>
        </p:txBody>
      </p:sp>
      <p:sp>
        <p:nvSpPr>
          <p:cNvPr id="3" name="Content Placeholder 2">
            <a:extLst>
              <a:ext uri="{FF2B5EF4-FFF2-40B4-BE49-F238E27FC236}">
                <a16:creationId xmlns:a16="http://schemas.microsoft.com/office/drawing/2014/main" id="{3F2AF316-15B8-902B-A274-311112446D95}"/>
              </a:ext>
            </a:extLst>
          </p:cNvPr>
          <p:cNvSpPr>
            <a:spLocks noGrp="1"/>
          </p:cNvSpPr>
          <p:nvPr>
            <p:ph idx="1"/>
          </p:nvPr>
        </p:nvSpPr>
        <p:spPr/>
        <p:txBody>
          <a:bodyPr vert="horz" lIns="91440" tIns="45720" rIns="91440" bIns="45720" rtlCol="0" anchor="t">
            <a:normAutofit fontScale="92500"/>
          </a:bodyPr>
          <a:lstStyle/>
          <a:p>
            <a:pPr marL="0" indent="0">
              <a:buNone/>
            </a:pPr>
            <a:r>
              <a:rPr lang="en-GB" dirty="0"/>
              <a:t>In this presentation I will be explaining the key ideas of Vygotsky’s sociocultural theory including the concept of the zone of proximal development and applying this to the case study of Shona. </a:t>
            </a:r>
          </a:p>
          <a:p>
            <a:pPr marL="0" indent="0">
              <a:buNone/>
            </a:pPr>
            <a:endParaRPr lang="en-GB" dirty="0"/>
          </a:p>
          <a:p>
            <a:pPr marL="0" indent="0">
              <a:buNone/>
            </a:pPr>
            <a:r>
              <a:rPr lang="en-GB" dirty="0"/>
              <a:t>Shona is a three-year-old girl who has recently started nursery and is having some difficulties settling in. She is anxious when her caregivers leave her and is not engaging with group tasks and lacking verbal skills. </a:t>
            </a:r>
          </a:p>
          <a:p>
            <a:pPr marL="0" indent="0">
              <a:buNone/>
            </a:pPr>
            <a:endParaRPr lang="en-GB" dirty="0"/>
          </a:p>
          <a:p>
            <a:pPr marL="0" indent="0">
              <a:buNone/>
            </a:pPr>
            <a:r>
              <a:rPr lang="en-GB" dirty="0"/>
              <a:t>I will suggest some practical strategies to help Shona settle in and will be evaluating the </a:t>
            </a:r>
            <a:r>
              <a:rPr lang="en-GB"/>
              <a:t>socio-cultural theory.</a:t>
            </a:r>
            <a:endParaRPr lang="en-GB" dirty="0"/>
          </a:p>
        </p:txBody>
      </p:sp>
    </p:spTree>
    <p:extLst>
      <p:ext uri="{BB962C8B-B14F-4D97-AF65-F5344CB8AC3E}">
        <p14:creationId xmlns:p14="http://schemas.microsoft.com/office/powerpoint/2010/main" val="15451098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6EA14-4A58-4569-FEA7-5E0981D9F87C}"/>
              </a:ext>
            </a:extLst>
          </p:cNvPr>
          <p:cNvSpPr>
            <a:spLocks noGrp="1"/>
          </p:cNvSpPr>
          <p:nvPr>
            <p:ph type="title"/>
          </p:nvPr>
        </p:nvSpPr>
        <p:spPr/>
        <p:txBody>
          <a:bodyPr/>
          <a:lstStyle/>
          <a:p>
            <a:r>
              <a:rPr lang="en-GB" dirty="0"/>
              <a:t>Vygotsky’s sociocultural theory</a:t>
            </a:r>
          </a:p>
        </p:txBody>
      </p:sp>
      <p:sp>
        <p:nvSpPr>
          <p:cNvPr id="3" name="Content Placeholder 2">
            <a:extLst>
              <a:ext uri="{FF2B5EF4-FFF2-40B4-BE49-F238E27FC236}">
                <a16:creationId xmlns:a16="http://schemas.microsoft.com/office/drawing/2014/main" id="{2627DA59-11C5-4A2D-6804-020B47F5BDEA}"/>
              </a:ext>
            </a:extLst>
          </p:cNvPr>
          <p:cNvSpPr>
            <a:spLocks noGrp="1"/>
          </p:cNvSpPr>
          <p:nvPr>
            <p:ph idx="1"/>
          </p:nvPr>
        </p:nvSpPr>
        <p:spPr/>
        <p:txBody>
          <a:bodyPr vert="horz" lIns="91440" tIns="45720" rIns="91440" bIns="45720" rtlCol="0" anchor="t">
            <a:normAutofit fontScale="92500" lnSpcReduction="20000"/>
          </a:bodyPr>
          <a:lstStyle/>
          <a:p>
            <a:r>
              <a:rPr lang="en-GB"/>
              <a:t>Cultural tools- tools symbols and language that people use to think </a:t>
            </a:r>
            <a:r>
              <a:rPr lang="en-GB" dirty="0"/>
              <a:t>and communicate.</a:t>
            </a:r>
          </a:p>
          <a:p>
            <a:r>
              <a:rPr lang="en-GB" dirty="0"/>
              <a:t>Egocentric language- children talking to themselves to guide their own thinking and behaviour.</a:t>
            </a:r>
          </a:p>
          <a:p>
            <a:endParaRPr lang="en-GB" dirty="0"/>
          </a:p>
          <a:p>
            <a:r>
              <a:rPr lang="en-GB" dirty="0"/>
              <a:t>Zone of proximal development- the gap between what the learner can do independently and what a learner can do when they have support </a:t>
            </a:r>
            <a:r>
              <a:rPr lang="en-GB"/>
              <a:t>from others.</a:t>
            </a:r>
          </a:p>
          <a:p>
            <a:endParaRPr lang="en-GB" dirty="0"/>
          </a:p>
          <a:p>
            <a:r>
              <a:rPr lang="en-GB" dirty="0"/>
              <a:t>Scaffolding-temporary support from a more knowledgeable person that </a:t>
            </a:r>
            <a:r>
              <a:rPr lang="en-GB"/>
              <a:t>helps the learner complete a task, with support gradually removed as </a:t>
            </a:r>
            <a:r>
              <a:rPr lang="en-GB" dirty="0"/>
              <a:t>they become more capable. </a:t>
            </a:r>
          </a:p>
        </p:txBody>
      </p:sp>
    </p:spTree>
    <p:extLst>
      <p:ext uri="{BB962C8B-B14F-4D97-AF65-F5344CB8AC3E}">
        <p14:creationId xmlns:p14="http://schemas.microsoft.com/office/powerpoint/2010/main" val="4709480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ADC32-A41E-1F19-3AE1-A924D8632120}"/>
              </a:ext>
            </a:extLst>
          </p:cNvPr>
          <p:cNvSpPr>
            <a:spLocks noGrp="1"/>
          </p:cNvSpPr>
          <p:nvPr>
            <p:ph type="title"/>
          </p:nvPr>
        </p:nvSpPr>
        <p:spPr/>
        <p:txBody>
          <a:bodyPr/>
          <a:lstStyle/>
          <a:p>
            <a:r>
              <a:rPr lang="en-GB" dirty="0"/>
              <a:t>Application to the Shona case study</a:t>
            </a:r>
          </a:p>
        </p:txBody>
      </p:sp>
      <p:sp>
        <p:nvSpPr>
          <p:cNvPr id="3" name="Content Placeholder 2">
            <a:extLst>
              <a:ext uri="{FF2B5EF4-FFF2-40B4-BE49-F238E27FC236}">
                <a16:creationId xmlns:a16="http://schemas.microsoft.com/office/drawing/2014/main" id="{90BAEF11-0C91-3E54-79F0-DACA4BADE4CE}"/>
              </a:ext>
            </a:extLst>
          </p:cNvPr>
          <p:cNvSpPr>
            <a:spLocks noGrp="1"/>
          </p:cNvSpPr>
          <p:nvPr>
            <p:ph idx="1"/>
          </p:nvPr>
        </p:nvSpPr>
        <p:spPr/>
        <p:txBody>
          <a:bodyPr vert="horz" lIns="91440" tIns="45720" rIns="91440" bIns="45720" rtlCol="0" anchor="t">
            <a:normAutofit fontScale="92500" lnSpcReduction="10000"/>
          </a:bodyPr>
          <a:lstStyle/>
          <a:p>
            <a:pPr marL="0" indent="0">
              <a:buNone/>
            </a:pPr>
            <a:r>
              <a:rPr lang="en-GB" dirty="0"/>
              <a:t>Shona is presenting signs of anxiety on separation, limited verbal </a:t>
            </a:r>
            <a:r>
              <a:rPr lang="en-GB"/>
              <a:t>communication and difficulty joining group play.</a:t>
            </a:r>
            <a:endParaRPr lang="en-US"/>
          </a:p>
          <a:p>
            <a:pPr marL="0" indent="0">
              <a:buNone/>
            </a:pPr>
            <a:r>
              <a:rPr lang="en-GB" dirty="0"/>
              <a:t>Her lack of verbal communication makes it difficult for her to interact and work with her peers. It may also make it difficult for her to communicate her needs to her teachers. Vygotsky suggests that a </a:t>
            </a:r>
            <a:r>
              <a:rPr lang="en-GB"/>
              <a:t>child's</a:t>
            </a:r>
            <a:r>
              <a:rPr lang="en-GB" dirty="0"/>
              <a:t> ability to become self-sufficient develops through the mutual interaction between children and others they interact with regularly. Since Shona finds it difficult to join group play, her social interaction is limited and this may prevent her from developing the ability to become independent, thus resulting in her becoming reliant on her parents/carers for the feeling of security and comfort, leading to anxiety on their separation when she attends nursery. </a:t>
            </a:r>
          </a:p>
        </p:txBody>
      </p:sp>
    </p:spTree>
    <p:extLst>
      <p:ext uri="{BB962C8B-B14F-4D97-AF65-F5344CB8AC3E}">
        <p14:creationId xmlns:p14="http://schemas.microsoft.com/office/powerpoint/2010/main" val="37731347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72C7D2-435B-8695-F828-CCBBC6019D8E}"/>
              </a:ext>
            </a:extLst>
          </p:cNvPr>
          <p:cNvSpPr>
            <a:spLocks noGrp="1"/>
          </p:cNvSpPr>
          <p:nvPr>
            <p:ph type="title"/>
          </p:nvPr>
        </p:nvSpPr>
        <p:spPr/>
        <p:txBody>
          <a:bodyPr/>
          <a:lstStyle/>
          <a:p>
            <a:pPr algn="ctr"/>
            <a:r>
              <a:rPr lang="en-GB" dirty="0"/>
              <a:t>Interventions and practical strategies</a:t>
            </a:r>
          </a:p>
        </p:txBody>
      </p:sp>
      <p:sp>
        <p:nvSpPr>
          <p:cNvPr id="3" name="Content Placeholder 2">
            <a:extLst>
              <a:ext uri="{FF2B5EF4-FFF2-40B4-BE49-F238E27FC236}">
                <a16:creationId xmlns:a16="http://schemas.microsoft.com/office/drawing/2014/main" id="{F9B2AFFA-DCB8-02C8-0984-AF0028A3D9ED}"/>
              </a:ext>
            </a:extLst>
          </p:cNvPr>
          <p:cNvSpPr>
            <a:spLocks noGrp="1"/>
          </p:cNvSpPr>
          <p:nvPr>
            <p:ph idx="1"/>
          </p:nvPr>
        </p:nvSpPr>
        <p:spPr/>
        <p:txBody>
          <a:bodyPr vert="horz" lIns="91440" tIns="45720" rIns="91440" bIns="45720" rtlCol="0" anchor="t">
            <a:normAutofit/>
          </a:bodyPr>
          <a:lstStyle/>
          <a:p>
            <a:r>
              <a:rPr lang="en-GB" dirty="0"/>
              <a:t>Key person approach: Assign one consistent practitioner as Shona's dedicated key person, to greet her daily and spend one-to-one time with her.</a:t>
            </a:r>
          </a:p>
          <a:p>
            <a:r>
              <a:rPr lang="en-GB" dirty="0"/>
              <a:t>Gradual separation: start with short visits where the key person and the parent stay together; slowly i</a:t>
            </a:r>
            <a:r>
              <a:rPr lang="en-GB"/>
              <a:t>ncrease time apart.</a:t>
            </a:r>
          </a:p>
          <a:p>
            <a:r>
              <a:rPr lang="en-GB" dirty="0"/>
              <a:t>Emotional Naming: help Shona label her feelings in a way that she finds easiest. This can be done through the use of images. </a:t>
            </a:r>
          </a:p>
          <a:p>
            <a:r>
              <a:rPr lang="en-GB" dirty="0"/>
              <a:t>Comfort objects: encourage her to bring familiar </a:t>
            </a:r>
            <a:r>
              <a:rPr lang="en-GB"/>
              <a:t>items e.g., a teddy bear, so that she has something to turn to when her anxiety levels peak. </a:t>
            </a:r>
          </a:p>
          <a:p>
            <a:endParaRPr lang="en-GB" dirty="0"/>
          </a:p>
        </p:txBody>
      </p:sp>
    </p:spTree>
    <p:extLst>
      <p:ext uri="{BB962C8B-B14F-4D97-AF65-F5344CB8AC3E}">
        <p14:creationId xmlns:p14="http://schemas.microsoft.com/office/powerpoint/2010/main" val="10751522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C398A1-C688-5C00-6E3C-AE71197107AA}"/>
              </a:ext>
            </a:extLst>
          </p:cNvPr>
          <p:cNvSpPr>
            <a:spLocks noGrp="1"/>
          </p:cNvSpPr>
          <p:nvPr>
            <p:ph type="title"/>
          </p:nvPr>
        </p:nvSpPr>
        <p:spPr/>
        <p:txBody>
          <a:bodyPr/>
          <a:lstStyle/>
          <a:p>
            <a:pPr algn="ctr"/>
            <a:r>
              <a:rPr lang="en-GB" dirty="0"/>
              <a:t>Nature versus nurture</a:t>
            </a:r>
          </a:p>
        </p:txBody>
      </p:sp>
      <p:sp>
        <p:nvSpPr>
          <p:cNvPr id="3" name="Content Placeholder 2">
            <a:extLst>
              <a:ext uri="{FF2B5EF4-FFF2-40B4-BE49-F238E27FC236}">
                <a16:creationId xmlns:a16="http://schemas.microsoft.com/office/drawing/2014/main" id="{06ADBA3A-2AFA-5983-DF4D-1CC58557E2DE}"/>
              </a:ext>
            </a:extLst>
          </p:cNvPr>
          <p:cNvSpPr>
            <a:spLocks noGrp="1"/>
          </p:cNvSpPr>
          <p:nvPr>
            <p:ph idx="1"/>
          </p:nvPr>
        </p:nvSpPr>
        <p:spPr/>
        <p:txBody>
          <a:bodyPr vert="horz" lIns="91440" tIns="45720" rIns="91440" bIns="45720" rtlCol="0" anchor="t">
            <a:normAutofit fontScale="92500" lnSpcReduction="10000"/>
          </a:bodyPr>
          <a:lstStyle/>
          <a:p>
            <a:r>
              <a:rPr lang="en-GB" dirty="0"/>
              <a:t>Nature (biological)</a:t>
            </a:r>
          </a:p>
          <a:p>
            <a:pPr marL="0" indent="0">
              <a:buNone/>
            </a:pPr>
            <a:r>
              <a:rPr lang="en-GB" dirty="0"/>
              <a:t>To some extent, Shonas development and wellbeing is shaped by biological influences. Such as her individual temperament and stage of language development. Her limited communication may be linked to </a:t>
            </a:r>
            <a:r>
              <a:rPr lang="en-GB"/>
              <a:t>differences in her development progress.  </a:t>
            </a:r>
            <a:endParaRPr lang="en-GB" dirty="0"/>
          </a:p>
          <a:p>
            <a:endParaRPr lang="en-GB" dirty="0"/>
          </a:p>
          <a:p>
            <a:r>
              <a:rPr lang="en-GB" dirty="0"/>
              <a:t>Nurture (environmental)</a:t>
            </a:r>
          </a:p>
          <a:p>
            <a:r>
              <a:rPr lang="en-GB" dirty="0"/>
              <a:t>On the other hand, it can be argued that Shonas development and wellbeing has been shaped by environmental influences, particularly her home environment, early experiences and </a:t>
            </a:r>
            <a:r>
              <a:rPr lang="en-GB"/>
              <a:t>relationship with her care givers.</a:t>
            </a:r>
          </a:p>
          <a:p>
            <a:endParaRPr lang="en-GB" dirty="0"/>
          </a:p>
        </p:txBody>
      </p:sp>
    </p:spTree>
    <p:extLst>
      <p:ext uri="{BB962C8B-B14F-4D97-AF65-F5344CB8AC3E}">
        <p14:creationId xmlns:p14="http://schemas.microsoft.com/office/powerpoint/2010/main" val="33243540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102A385-AD45-2395-BE78-616F2E38BA82}"/>
              </a:ext>
            </a:extLst>
          </p:cNvPr>
          <p:cNvSpPr>
            <a:spLocks noGrp="1"/>
          </p:cNvSpPr>
          <p:nvPr>
            <p:ph idx="1"/>
          </p:nvPr>
        </p:nvSpPr>
        <p:spPr>
          <a:xfrm>
            <a:off x="963118" y="651396"/>
            <a:ext cx="10390682" cy="5525567"/>
          </a:xfrm>
        </p:spPr>
        <p:txBody>
          <a:bodyPr vert="horz" lIns="91440" tIns="45720" rIns="91440" bIns="45720" rtlCol="0" anchor="t">
            <a:normAutofit/>
          </a:bodyPr>
          <a:lstStyle/>
          <a:p>
            <a:r>
              <a:rPr lang="en-US" dirty="0"/>
              <a:t>Starting nursery is a big change for Shona and leaving her patents can lead to anxiety about being in an unfamiliar environment for example according to Bowlbys attachment theory, children develop emotional bonds with their primary care givers may suggest that she has formed a strong attachment and is experiencing </a:t>
            </a:r>
            <a:r>
              <a:rPr lang="en-US"/>
              <a:t>separation</a:t>
            </a:r>
            <a:r>
              <a:rPr lang="en-US" dirty="0"/>
              <a:t> anxiety.</a:t>
            </a:r>
          </a:p>
          <a:p>
            <a:r>
              <a:rPr lang="en-US" dirty="0"/>
              <a:t>A supportive nursery environment, with familiar routines, reassurance and positive interactions, may help Shona develop confidence and improve her communica</a:t>
            </a:r>
            <a:r>
              <a:rPr lang="en-US"/>
              <a:t>tion skills. </a:t>
            </a:r>
            <a:endParaRPr lang="en-US" dirty="0"/>
          </a:p>
        </p:txBody>
      </p:sp>
    </p:spTree>
    <p:extLst>
      <p:ext uri="{BB962C8B-B14F-4D97-AF65-F5344CB8AC3E}">
        <p14:creationId xmlns:p14="http://schemas.microsoft.com/office/powerpoint/2010/main" val="15686506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23963B-BE86-3D35-25E8-5EA55EA7AD52}"/>
              </a:ext>
            </a:extLst>
          </p:cNvPr>
          <p:cNvSpPr>
            <a:spLocks noGrp="1"/>
          </p:cNvSpPr>
          <p:nvPr>
            <p:ph type="title"/>
          </p:nvPr>
        </p:nvSpPr>
        <p:spPr/>
        <p:txBody>
          <a:bodyPr/>
          <a:lstStyle/>
          <a:p>
            <a:pPr algn="ctr"/>
            <a:r>
              <a:rPr lang="en-GB" dirty="0"/>
              <a:t>Evaluation (strengths and weaknesses)</a:t>
            </a:r>
          </a:p>
        </p:txBody>
      </p:sp>
      <p:sp>
        <p:nvSpPr>
          <p:cNvPr id="3" name="Content Placeholder 2">
            <a:extLst>
              <a:ext uri="{FF2B5EF4-FFF2-40B4-BE49-F238E27FC236}">
                <a16:creationId xmlns:a16="http://schemas.microsoft.com/office/drawing/2014/main" id="{A4785021-86F4-7944-53A7-3518CE157D98}"/>
              </a:ext>
            </a:extLst>
          </p:cNvPr>
          <p:cNvSpPr>
            <a:spLocks noGrp="1"/>
          </p:cNvSpPr>
          <p:nvPr>
            <p:ph idx="1"/>
          </p:nvPr>
        </p:nvSpPr>
        <p:spPr/>
        <p:txBody>
          <a:bodyPr vert="horz" lIns="91440" tIns="45720" rIns="91440" bIns="45720" rtlCol="0" anchor="t">
            <a:normAutofit fontScale="77500" lnSpcReduction="20000"/>
          </a:bodyPr>
          <a:lstStyle/>
          <a:p>
            <a:r>
              <a:rPr lang="en-GB" dirty="0">
                <a:ea typeface="+mn-lt"/>
                <a:cs typeface="+mn-lt"/>
              </a:rPr>
              <a:t>Through supervised play and constructive interactions, Vygotsky's sociocultural theory can help Shona develop her social skills, communication, and self-assurance. However, when organising support, the practitioner should also take into account her unique developmental needs and emotional health. </a:t>
            </a:r>
            <a:endParaRPr lang="en-GB" dirty="0"/>
          </a:p>
          <a:p>
            <a:endParaRPr lang="en-GB" dirty="0"/>
          </a:p>
          <a:p>
            <a:r>
              <a:rPr lang="en-GB"/>
              <a:t>Strengths:</a:t>
            </a:r>
            <a:endParaRPr lang="en-GB" dirty="0"/>
          </a:p>
          <a:p>
            <a:endParaRPr lang="en-GB"/>
          </a:p>
          <a:p>
            <a:r>
              <a:rPr lang="en-GB">
                <a:ea typeface="+mn-lt"/>
                <a:cs typeface="+mn-lt"/>
              </a:rPr>
              <a:t>Social interactions emphasise that learning occurs via other people. To help Shona develop her confidence and communication skills, staff members can assist her in group play.</a:t>
            </a:r>
            <a:endParaRPr lang="en-GB"/>
          </a:p>
          <a:p>
            <a:endParaRPr lang="en-GB"/>
          </a:p>
          <a:p>
            <a:r>
              <a:rPr lang="en-GB">
                <a:ea typeface="+mn-lt"/>
                <a:cs typeface="+mn-lt"/>
              </a:rPr>
              <a:t>Language is crucial; utilise basic vocabulary and songs that improve her ability to communicate.</a:t>
            </a:r>
            <a:endParaRPr lang="en-GB"/>
          </a:p>
          <a:p>
            <a:endParaRPr lang="en-GB" dirty="0"/>
          </a:p>
          <a:p>
            <a:pPr marL="0" indent="0">
              <a:buNone/>
            </a:pPr>
            <a:endParaRPr lang="en-GB" dirty="0"/>
          </a:p>
          <a:p>
            <a:endParaRPr lang="en-GB" dirty="0"/>
          </a:p>
        </p:txBody>
      </p:sp>
    </p:spTree>
    <p:extLst>
      <p:ext uri="{BB962C8B-B14F-4D97-AF65-F5344CB8AC3E}">
        <p14:creationId xmlns:p14="http://schemas.microsoft.com/office/powerpoint/2010/main" val="2979753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6B178-E636-D561-61BA-AC59C3A6095B}"/>
              </a:ext>
            </a:extLst>
          </p:cNvPr>
          <p:cNvSpPr>
            <a:spLocks noGrp="1"/>
          </p:cNvSpPr>
          <p:nvPr>
            <p:ph type="title"/>
          </p:nvPr>
        </p:nvSpPr>
        <p:spPr/>
        <p:txBody>
          <a:bodyPr/>
          <a:lstStyle/>
          <a:p>
            <a:pPr algn="ctr"/>
            <a:r>
              <a:rPr lang="en-GB"/>
              <a:t>Evaluation (strengths and weaknesses)</a:t>
            </a:r>
          </a:p>
        </p:txBody>
      </p:sp>
      <p:sp>
        <p:nvSpPr>
          <p:cNvPr id="3" name="Content Placeholder 2">
            <a:extLst>
              <a:ext uri="{FF2B5EF4-FFF2-40B4-BE49-F238E27FC236}">
                <a16:creationId xmlns:a16="http://schemas.microsoft.com/office/drawing/2014/main" id="{86997C4A-9B91-0978-088E-4B3D6F8B7E71}"/>
              </a:ext>
            </a:extLst>
          </p:cNvPr>
          <p:cNvSpPr>
            <a:spLocks noGrp="1"/>
          </p:cNvSpPr>
          <p:nvPr>
            <p:ph idx="1"/>
          </p:nvPr>
        </p:nvSpPr>
        <p:spPr/>
        <p:txBody>
          <a:bodyPr vert="horz" lIns="91440" tIns="45720" rIns="91440" bIns="45720" rtlCol="0" anchor="t">
            <a:normAutofit fontScale="85000" lnSpcReduction="20000"/>
          </a:bodyPr>
          <a:lstStyle/>
          <a:p>
            <a:r>
              <a:rPr lang="en-GB">
                <a:ea typeface="+mn-lt"/>
                <a:cs typeface="+mn-lt"/>
              </a:rPr>
              <a:t>Weaknesses </a:t>
            </a:r>
            <a:endParaRPr lang="en-GB" dirty="0"/>
          </a:p>
          <a:p>
            <a:pPr marL="0" indent="0">
              <a:buNone/>
            </a:pPr>
            <a:endParaRPr lang="en-GB" dirty="0"/>
          </a:p>
          <a:p>
            <a:r>
              <a:rPr lang="en-GB" dirty="0">
                <a:ea typeface="+mn-lt"/>
                <a:cs typeface="+mn-lt"/>
              </a:rPr>
              <a:t>The </a:t>
            </a:r>
            <a:r>
              <a:rPr lang="en-GB">
                <a:ea typeface="+mn-lt"/>
                <a:cs typeface="+mn-lt"/>
              </a:rPr>
              <a:t>focus</a:t>
            </a:r>
            <a:r>
              <a:rPr lang="en-GB" dirty="0">
                <a:ea typeface="+mn-lt"/>
                <a:cs typeface="+mn-lt"/>
              </a:rPr>
              <a:t> of Vygotsky's theory is how children's development is influenced by their surroundings and other people. For instance, Shona's quiet personality and communication issues may be partially caused by her personal growth rather than just her environments. </a:t>
            </a:r>
            <a:endParaRPr lang="en-GB"/>
          </a:p>
          <a:p>
            <a:endParaRPr lang="en-GB"/>
          </a:p>
          <a:p>
            <a:r>
              <a:rPr lang="en-GB">
                <a:ea typeface="+mn-lt"/>
                <a:cs typeface="+mn-lt"/>
              </a:rPr>
              <a:t>Without close observation, it could be difficult for practitioners to determine the exact level of help Shona requires. </a:t>
            </a:r>
            <a:endParaRPr lang="en-GB"/>
          </a:p>
          <a:p>
            <a:endParaRPr lang="en-GB"/>
          </a:p>
          <a:p>
            <a:r>
              <a:rPr lang="en-GB">
                <a:ea typeface="+mn-lt"/>
                <a:cs typeface="+mn-lt"/>
              </a:rPr>
              <a:t>Although the idea places a strong focus on learning via interaction, Shona might find it challenging to engage in group activities since she might find them overwhelming. She will require time and one-on-one assistance.</a:t>
            </a:r>
            <a:endParaRPr lang="en-GB"/>
          </a:p>
        </p:txBody>
      </p:sp>
    </p:spTree>
    <p:extLst>
      <p:ext uri="{BB962C8B-B14F-4D97-AF65-F5344CB8AC3E}">
        <p14:creationId xmlns:p14="http://schemas.microsoft.com/office/powerpoint/2010/main" val="27279294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C4FF8D-F5D5-6560-7483-C6AB8893DD8C}"/>
              </a:ext>
            </a:extLst>
          </p:cNvPr>
          <p:cNvSpPr>
            <a:spLocks noGrp="1"/>
          </p:cNvSpPr>
          <p:nvPr>
            <p:ph type="title"/>
          </p:nvPr>
        </p:nvSpPr>
        <p:spPr/>
        <p:txBody>
          <a:bodyPr/>
          <a:lstStyle/>
          <a:p>
            <a:pPr algn="ctr"/>
            <a:r>
              <a:rPr lang="en-GB" dirty="0"/>
              <a:t>Conclusion</a:t>
            </a:r>
          </a:p>
        </p:txBody>
      </p:sp>
      <p:sp>
        <p:nvSpPr>
          <p:cNvPr id="3" name="Content Placeholder 2">
            <a:extLst>
              <a:ext uri="{FF2B5EF4-FFF2-40B4-BE49-F238E27FC236}">
                <a16:creationId xmlns:a16="http://schemas.microsoft.com/office/drawing/2014/main" id="{D77BDB53-821A-299B-796F-FB49CA860783}"/>
              </a:ext>
            </a:extLst>
          </p:cNvPr>
          <p:cNvSpPr>
            <a:spLocks noGrp="1"/>
          </p:cNvSpPr>
          <p:nvPr>
            <p:ph idx="1"/>
          </p:nvPr>
        </p:nvSpPr>
        <p:spPr/>
        <p:txBody>
          <a:bodyPr vert="horz" lIns="91440" tIns="45720" rIns="91440" bIns="45720" rtlCol="0" anchor="t">
            <a:normAutofit/>
          </a:bodyPr>
          <a:lstStyle/>
          <a:p>
            <a:r>
              <a:rPr lang="en-GB" dirty="0"/>
              <a:t>Vygotsky's sociocultural theory provides practical, child- centred approaches to support Shonas communication, confidence and </a:t>
            </a:r>
            <a:r>
              <a:rPr lang="en-GB"/>
              <a:t>engagement.</a:t>
            </a:r>
          </a:p>
          <a:p>
            <a:r>
              <a:rPr lang="en-GB" dirty="0"/>
              <a:t>Concepts such as scaffolding, the zone of proximal development and social interaction give clear </a:t>
            </a:r>
            <a:r>
              <a:rPr lang="en-GB"/>
              <a:t>strategies staff can use daily.</a:t>
            </a:r>
          </a:p>
          <a:p>
            <a:r>
              <a:rPr lang="en-GB" dirty="0"/>
              <a:t>However, it should be used alongside other perspectives- such as attachment theory to fully understand her emotional and development </a:t>
            </a:r>
            <a:r>
              <a:rPr lang="en-GB"/>
              <a:t>needs.</a:t>
            </a:r>
          </a:p>
          <a:p>
            <a:r>
              <a:rPr lang="en-GB" dirty="0"/>
              <a:t>A holistic approach ensures Shona feels secure, valued, and supported to thrive in her </a:t>
            </a:r>
            <a:r>
              <a:rPr lang="en-GB"/>
              <a:t>own pace.</a:t>
            </a:r>
            <a:endParaRPr lang="en-GB" dirty="0"/>
          </a:p>
        </p:txBody>
      </p:sp>
    </p:spTree>
    <p:extLst>
      <p:ext uri="{BB962C8B-B14F-4D97-AF65-F5344CB8AC3E}">
        <p14:creationId xmlns:p14="http://schemas.microsoft.com/office/powerpoint/2010/main" val="38695937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3A6A5-628D-2D3E-F33B-19882CFD7907}"/>
              </a:ext>
            </a:extLst>
          </p:cNvPr>
          <p:cNvSpPr>
            <a:spLocks noGrp="1"/>
          </p:cNvSpPr>
          <p:nvPr>
            <p:ph type="title"/>
          </p:nvPr>
        </p:nvSpPr>
        <p:spPr/>
        <p:txBody>
          <a:bodyPr/>
          <a:lstStyle/>
          <a:p>
            <a:pPr algn="ctr"/>
            <a:r>
              <a:rPr lang="en-GB" dirty="0"/>
              <a:t>References</a:t>
            </a:r>
          </a:p>
        </p:txBody>
      </p:sp>
      <p:sp>
        <p:nvSpPr>
          <p:cNvPr id="3" name="Content Placeholder 2">
            <a:extLst>
              <a:ext uri="{FF2B5EF4-FFF2-40B4-BE49-F238E27FC236}">
                <a16:creationId xmlns:a16="http://schemas.microsoft.com/office/drawing/2014/main" id="{85AE00E6-2947-7F9D-DBCE-3C19E979E270}"/>
              </a:ext>
            </a:extLst>
          </p:cNvPr>
          <p:cNvSpPr>
            <a:spLocks noGrp="1"/>
          </p:cNvSpPr>
          <p:nvPr>
            <p:ph idx="1"/>
          </p:nvPr>
        </p:nvSpPr>
        <p:spPr/>
        <p:txBody>
          <a:bodyPr vert="horz" lIns="91440" tIns="45720" rIns="91440" bIns="45720" rtlCol="0" anchor="t">
            <a:normAutofit/>
          </a:bodyPr>
          <a:lstStyle/>
          <a:p>
            <a:r>
              <a:rPr lang="en-GB" sz="1400">
                <a:highlight>
                  <a:srgbClr val="FFFF00"/>
                </a:highlight>
                <a:latin typeface="Calibri"/>
                <a:ea typeface="Calibri"/>
                <a:cs typeface="Calibri"/>
              </a:rPr>
              <a:t>Vygotsky, L.S. (1978). </a:t>
            </a:r>
            <a:r>
              <a:rPr lang="en-GB" sz="1400" i="1">
                <a:highlight>
                  <a:srgbClr val="FFFF00"/>
                </a:highlight>
                <a:latin typeface="Calibri"/>
                <a:ea typeface="Calibri"/>
                <a:cs typeface="Calibri"/>
              </a:rPr>
              <a:t>Mind in society: The development of higher psychological processes</a:t>
            </a:r>
            <a:r>
              <a:rPr lang="en-GB" sz="1400">
                <a:highlight>
                  <a:srgbClr val="FFFF00"/>
                </a:highlight>
                <a:latin typeface="Calibri"/>
                <a:ea typeface="Calibri"/>
                <a:cs typeface="Calibri"/>
              </a:rPr>
              <a:t>. [online] Cambridge: Harvard University Press. Available at: https://w.pauldowling.me/rtf/2021.1/readings/LSVygotsky_1978_MindinSocietyDevelopmentofHigherPsycholo.pdf [Accessed 11 Oct. 2026].</a:t>
            </a:r>
          </a:p>
          <a:p>
            <a:r>
              <a:rPr lang="en-GB" sz="1400">
                <a:highlight>
                  <a:srgbClr val="FFFF00"/>
                </a:highlight>
                <a:ea typeface="+mn-lt"/>
                <a:cs typeface="+mn-lt"/>
              </a:rPr>
              <a:t>McLeod, S. (2026) ‘Vygotsky’s Theory of Cognitive Development’. Simply Psychology. Available at: </a:t>
            </a:r>
            <a:r>
              <a:rPr lang="en-GB" sz="1400" dirty="0">
                <a:highlight>
                  <a:srgbClr val="FFFF00"/>
                </a:highlight>
                <a:ea typeface="+mn-lt"/>
                <a:cs typeface="+mn-lt"/>
                <a:hlinkClick r:id="rId2"/>
              </a:rPr>
              <a:t>https://www.simplypsychology.org/vygotsky.html </a:t>
            </a:r>
            <a:r>
              <a:rPr lang="en-GB" sz="1400">
                <a:highlight>
                  <a:srgbClr val="FFFF00"/>
                </a:highlight>
                <a:ea typeface="+mn-lt"/>
                <a:cs typeface="+mn-lt"/>
              </a:rPr>
              <a:t> (Accessed: 16 October 2026). </a:t>
            </a:r>
            <a:endParaRPr lang="en-GB" sz="1400">
              <a:highlight>
                <a:srgbClr val="FFFF00"/>
              </a:highlight>
            </a:endParaRPr>
          </a:p>
          <a:p>
            <a:r>
              <a:rPr lang="en-GB" sz="1400">
                <a:solidFill>
                  <a:srgbClr val="0D0D0D"/>
                </a:solidFill>
                <a:highlight>
                  <a:srgbClr val="FFFF00"/>
                </a:highlight>
                <a:ea typeface="+mn-lt"/>
                <a:cs typeface="+mn-lt"/>
              </a:rPr>
              <a:t>The Psychology Notes Headquarters (2026) ‘Vygotsky’s Theory: ZPD, Scaffolding, Play &amp; How Culture Shapes Learning’. </a:t>
            </a:r>
            <a:r>
              <a:rPr lang="en-GB" sz="1400" i="1">
                <a:solidFill>
                  <a:srgbClr val="0D0D0D"/>
                </a:solidFill>
                <a:highlight>
                  <a:srgbClr val="FFFF00"/>
                </a:highlight>
                <a:ea typeface="+mn-lt"/>
                <a:cs typeface="+mn-lt"/>
              </a:rPr>
              <a:t>Psychology Notes HQ</a:t>
            </a:r>
            <a:r>
              <a:rPr lang="en-GB" sz="1400">
                <a:solidFill>
                  <a:srgbClr val="0D0D0D"/>
                </a:solidFill>
                <a:highlight>
                  <a:srgbClr val="FFFF00"/>
                </a:highlight>
                <a:ea typeface="+mn-lt"/>
                <a:cs typeface="+mn-lt"/>
              </a:rPr>
              <a:t>, 4 June. Available at: </a:t>
            </a:r>
            <a:r>
              <a:rPr lang="en-GB" sz="1400" dirty="0">
                <a:solidFill>
                  <a:srgbClr val="0D0D0D"/>
                </a:solidFill>
                <a:highlight>
                  <a:srgbClr val="FFFF00"/>
                </a:highlight>
                <a:latin typeface="inherit"/>
                <a:ea typeface="+mn-lt"/>
                <a:cs typeface="+mn-lt"/>
                <a:hlinkClick r:id="rId3"/>
              </a:rPr>
              <a:t>https://www.psychologynoteshq.com/vygotsky-theory/ </a:t>
            </a:r>
            <a:r>
              <a:rPr lang="en-GB" sz="1400">
                <a:solidFill>
                  <a:srgbClr val="0D0D0D"/>
                </a:solidFill>
                <a:highlight>
                  <a:srgbClr val="FFFF00"/>
                </a:highlight>
                <a:ea typeface="+mn-lt"/>
                <a:cs typeface="+mn-lt"/>
              </a:rPr>
              <a:t> (Accessed: 16 October 2026).</a:t>
            </a:r>
            <a:endParaRPr lang="en-GB" sz="1400">
              <a:highlight>
                <a:srgbClr val="FFFF00"/>
              </a:highlight>
              <a:ea typeface="+mn-lt"/>
              <a:cs typeface="+mn-lt"/>
            </a:endParaRPr>
          </a:p>
          <a:p>
            <a:r>
              <a:rPr lang="en-GB" sz="1400">
                <a:solidFill>
                  <a:srgbClr val="0D0D0D"/>
                </a:solidFill>
                <a:highlight>
                  <a:srgbClr val="FFFF00"/>
                </a:highlight>
                <a:ea typeface="+mn-lt"/>
                <a:cs typeface="+mn-lt"/>
              </a:rPr>
              <a:t>Teachers</a:t>
            </a:r>
            <a:r>
              <a:rPr lang="en-GB" sz="1400" dirty="0">
                <a:solidFill>
                  <a:srgbClr val="0D0D0D"/>
                </a:solidFill>
                <a:highlight>
                  <a:srgbClr val="FFFF00"/>
                </a:highlight>
                <a:ea typeface="+mn-lt"/>
                <a:cs typeface="+mn-lt"/>
              </a:rPr>
              <a:t> Institute (2025) ‘Nature vs. Nurture: Understanding the Key Factors in Child Development’. </a:t>
            </a:r>
            <a:r>
              <a:rPr lang="en-GB" sz="1400" i="1" dirty="0">
                <a:solidFill>
                  <a:srgbClr val="0D0D0D"/>
                </a:solidFill>
                <a:highlight>
                  <a:srgbClr val="FFFF00"/>
                </a:highlight>
                <a:ea typeface="+mn-lt"/>
                <a:cs typeface="+mn-lt"/>
              </a:rPr>
              <a:t>Teachers Institute</a:t>
            </a:r>
            <a:r>
              <a:rPr lang="en-GB" sz="1400" dirty="0">
                <a:solidFill>
                  <a:srgbClr val="0D0D0D"/>
                </a:solidFill>
                <a:highlight>
                  <a:srgbClr val="FFFF00"/>
                </a:highlight>
                <a:ea typeface="+mn-lt"/>
                <a:cs typeface="+mn-lt"/>
              </a:rPr>
              <a:t>, 25 September. Available at: </a:t>
            </a:r>
            <a:r>
              <a:rPr lang="en-GB" sz="1400" dirty="0">
                <a:solidFill>
                  <a:srgbClr val="0D0D0D"/>
                </a:solidFill>
                <a:highlight>
                  <a:srgbClr val="FFFF00"/>
                </a:highlight>
                <a:latin typeface="inherit"/>
                <a:ea typeface="+mn-lt"/>
                <a:cs typeface="+mn-lt"/>
                <a:hlinkClick r:id="rId4"/>
              </a:rPr>
              <a:t>https://teachers.institute/elementary-school-child/nature-vs-nurture-child-development/ </a:t>
            </a:r>
            <a:r>
              <a:rPr lang="en-GB" sz="1400" dirty="0">
                <a:solidFill>
                  <a:srgbClr val="0D0D0D"/>
                </a:solidFill>
                <a:highlight>
                  <a:srgbClr val="FFFF00"/>
                </a:highlight>
                <a:ea typeface="+mn-lt"/>
                <a:cs typeface="+mn-lt"/>
              </a:rPr>
              <a:t> (Accessed: 16 October 2026).</a:t>
            </a:r>
          </a:p>
        </p:txBody>
      </p:sp>
    </p:spTree>
    <p:extLst>
      <p:ext uri="{BB962C8B-B14F-4D97-AF65-F5344CB8AC3E}">
        <p14:creationId xmlns:p14="http://schemas.microsoft.com/office/powerpoint/2010/main" val="38008256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8991669DF84244A81B93216713AC0FD" ma:contentTypeVersion="5" ma:contentTypeDescription="Create a new document." ma:contentTypeScope="" ma:versionID="901998615f0cd9cefe260473b8f34021">
  <xsd:schema xmlns:xsd="http://www.w3.org/2001/XMLSchema" xmlns:xs="http://www.w3.org/2001/XMLSchema" xmlns:p="http://schemas.microsoft.com/office/2006/metadata/properties" xmlns:ns3="901b7179-a49d-4669-ab88-101a0e80079b" targetNamespace="http://schemas.microsoft.com/office/2006/metadata/properties" ma:root="true" ma:fieldsID="57175dc9c8bf3726798d04b4d7f0df11" ns3:_="">
    <xsd:import namespace="901b7179-a49d-4669-ab88-101a0e80079b"/>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01b7179-a49d-4669-ab88-101a0e80079b"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901b7179-a49d-4669-ab88-101a0e80079b" xsi:nil="true"/>
  </documentManagement>
</p:properties>
</file>

<file path=customXml/itemProps1.xml><?xml version="1.0" encoding="utf-8"?>
<ds:datastoreItem xmlns:ds="http://schemas.openxmlformats.org/officeDocument/2006/customXml" ds:itemID="{B662DF2F-76B4-49E2-AFDE-8C0D0E75E91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01b7179-a49d-4669-ab88-101a0e80079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3E9C85C-36D8-48E1-BA8B-1E8430CD2BF4}">
  <ds:schemaRefs>
    <ds:schemaRef ds:uri="http://schemas.microsoft.com/sharepoint/v3/contenttype/forms"/>
  </ds:schemaRefs>
</ds:datastoreItem>
</file>

<file path=customXml/itemProps3.xml><?xml version="1.0" encoding="utf-8"?>
<ds:datastoreItem xmlns:ds="http://schemas.openxmlformats.org/officeDocument/2006/customXml" ds:itemID="{A6B3B6FC-3BEB-4396-BB77-E2B64923633B}">
  <ds:schemaRefs>
    <ds:schemaRef ds:uri="http://schemas.microsoft.com/office/2006/metadata/properties"/>
    <ds:schemaRef ds:uri="http://purl.org/dc/elements/1.1/"/>
    <ds:schemaRef ds:uri="http://schemas.openxmlformats.org/package/2006/metadata/core-properties"/>
    <ds:schemaRef ds:uri="901b7179-a49d-4669-ab88-101a0e80079b"/>
    <ds:schemaRef ds:uri="http://purl.org/dc/dcmitype/"/>
    <ds:schemaRef ds:uri="http://schemas.microsoft.com/office/2006/documentManagement/types"/>
    <ds:schemaRef ds:uri="http://purl.org/dc/terms/"/>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74</TotalTime>
  <Words>222</Words>
  <Application>Microsoft Office PowerPoint</Application>
  <PresentationFormat>Widescreen</PresentationFormat>
  <Paragraphs>29</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PowerPoint Presentation</vt:lpstr>
      <vt:lpstr>Introduction</vt:lpstr>
      <vt:lpstr>Vygotsky’s sociocultural theory</vt:lpstr>
      <vt:lpstr>Application to the Shona case study</vt:lpstr>
      <vt:lpstr>Interventions and practical strategies</vt:lpstr>
      <vt:lpstr>Nature versus nurture</vt:lpstr>
      <vt:lpstr>PowerPoint Presentation</vt:lpstr>
      <vt:lpstr>Evaluation (strengths and weaknesses)</vt:lpstr>
      <vt:lpstr>Evaluation (strengths and weaknesses)</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Iram Shaheen (2520951)</dc:creator>
  <cp:lastModifiedBy>Iram Shaheen (2520951)</cp:lastModifiedBy>
  <cp:revision>656</cp:revision>
  <dcterms:created xsi:type="dcterms:W3CDTF">2026-10-05T10:18:57Z</dcterms:created>
  <dcterms:modified xsi:type="dcterms:W3CDTF">2026-10-16T10:53:04Z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0x01010028991669DF84244A81B93216713AC0FD</vt:lpwstr>
  </property>
</Properties>
</file>