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6" r:id="rId1"/>
  </p:sldMasterIdLst>
  <p:notesMasterIdLst>
    <p:notesMasterId r:id="rId41"/>
  </p:notesMasterIdLst>
  <p:sldIdLst>
    <p:sldId id="270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1" r:id="rId21"/>
    <p:sldId id="292" r:id="rId22"/>
    <p:sldId id="293" r:id="rId23"/>
    <p:sldId id="294" r:id="rId24"/>
    <p:sldId id="295" r:id="rId25"/>
    <p:sldId id="296" r:id="rId26"/>
    <p:sldId id="297" r:id="rId27"/>
    <p:sldId id="298" r:id="rId28"/>
    <p:sldId id="299" r:id="rId29"/>
    <p:sldId id="300" r:id="rId30"/>
    <p:sldId id="310" r:id="rId31"/>
    <p:sldId id="301" r:id="rId32"/>
    <p:sldId id="302" r:id="rId33"/>
    <p:sldId id="303" r:id="rId34"/>
    <p:sldId id="304" r:id="rId35"/>
    <p:sldId id="305" r:id="rId36"/>
    <p:sldId id="306" r:id="rId37"/>
    <p:sldId id="307" r:id="rId38"/>
    <p:sldId id="308" r:id="rId39"/>
    <p:sldId id="309" r:id="rId40"/>
  </p:sldIdLst>
  <p:sldSz cx="12192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674" y="144"/>
      </p:cViewPr>
      <p:guideLst>
        <p:guide orient="horz" pos="288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4DD6D0-B180-4A23-963B-3AC1A81E1758}" type="datetimeFigureOut">
              <a:rPr lang="en-GB" smtClean="0"/>
              <a:t>12/08/2019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C9D0F4-C33F-4B45-8F9E-D38EF13CA4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704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9D0F4-C33F-4B45-8F9E-D38EF13CA47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5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12192003" cy="9144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1" y="1"/>
            <a:ext cx="3073401" cy="9144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33651" y="1496484"/>
            <a:ext cx="8791575" cy="3183467"/>
          </a:xfrm>
        </p:spPr>
        <p:txBody>
          <a:bodyPr anchor="b">
            <a:normAutofit/>
          </a:bodyPr>
          <a:lstStyle>
            <a:lvl1pPr algn="l">
              <a:defRPr sz="6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33651" y="4802717"/>
            <a:ext cx="8791575" cy="2207683"/>
          </a:xfrm>
        </p:spPr>
        <p:txBody>
          <a:bodyPr>
            <a:normAutofit/>
          </a:bodyPr>
          <a:lstStyle>
            <a:lvl1pPr marL="0" indent="0" algn="l">
              <a:buNone/>
              <a:defRPr sz="2667" cap="all" baseline="0">
                <a:solidFill>
                  <a:schemeClr val="tx2"/>
                </a:solidFill>
              </a:defRPr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734736" y="7213604"/>
            <a:ext cx="2743200" cy="486833"/>
          </a:xfrm>
        </p:spPr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33650" y="7213604"/>
            <a:ext cx="5124887" cy="486833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4138" y="7213601"/>
            <a:ext cx="771089" cy="486833"/>
          </a:xfrm>
        </p:spPr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203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1141414" y="824691"/>
            <a:ext cx="9905999" cy="1971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1141414" y="2999316"/>
            <a:ext cx="9905999" cy="47222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7456921" y="7844370"/>
            <a:ext cx="2743200" cy="486833"/>
          </a:xfrm>
        </p:spPr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1412" y="7844369"/>
            <a:ext cx="6239309" cy="486833"/>
          </a:xfrm>
        </p:spPr>
        <p:txBody>
          <a:bodyPr/>
          <a:lstStyle/>
          <a:p>
            <a:endParaRPr lang="en-GB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6322" y="7844368"/>
            <a:ext cx="771089" cy="486833"/>
          </a:xfrm>
        </p:spPr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024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892304"/>
            <a:ext cx="9906000" cy="3803649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5899149"/>
            <a:ext cx="9906000" cy="1833035"/>
          </a:xfrm>
        </p:spPr>
        <p:txBody>
          <a:bodyPr>
            <a:normAutofit/>
          </a:bodyPr>
          <a:lstStyle>
            <a:lvl1pPr marL="0" indent="0">
              <a:buNone/>
              <a:defRPr sz="24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618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1" y="2999315"/>
            <a:ext cx="4878389" cy="47222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1" y="2999315"/>
            <a:ext cx="4875211" cy="47222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124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825503"/>
            <a:ext cx="9906000" cy="197061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38537" y="2999315"/>
            <a:ext cx="4581265" cy="1098549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3200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1" y="4097865"/>
            <a:ext cx="4878391" cy="362373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69323" y="2999314"/>
            <a:ext cx="4578087" cy="1098549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3200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4097865"/>
            <a:ext cx="4875211" cy="362373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954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377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832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6" y="812801"/>
            <a:ext cx="3856037" cy="2186512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1" y="790221"/>
            <a:ext cx="5891209" cy="6931379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6" y="2999315"/>
            <a:ext cx="3856037" cy="4722285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4525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5" y="812800"/>
            <a:ext cx="5005283" cy="2186515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43822" y="812800"/>
            <a:ext cx="4603591" cy="6908803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267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2" y="2999315"/>
            <a:ext cx="5005285" cy="4722285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708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5739554"/>
            <a:ext cx="9912355" cy="1092473"/>
          </a:xfrm>
        </p:spPr>
        <p:txBody>
          <a:bodyPr anchor="b">
            <a:normAutofit/>
          </a:bodyPr>
          <a:lstStyle>
            <a:lvl1pPr>
              <a:defRPr sz="4267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808568"/>
            <a:ext cx="9912355" cy="4399704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267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5" y="6832027"/>
            <a:ext cx="9910859" cy="909963"/>
          </a:xfrm>
        </p:spPr>
        <p:txBody>
          <a:bodyPr>
            <a:normAutofit/>
          </a:bodyPr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4333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7" y="812800"/>
            <a:ext cx="9905955" cy="4572000"/>
          </a:xfrm>
        </p:spPr>
        <p:txBody>
          <a:bodyPr anchor="ctr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5892801"/>
            <a:ext cx="9904459" cy="1828799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042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812801"/>
            <a:ext cx="9302752" cy="3664572"/>
          </a:xfrm>
        </p:spPr>
        <p:txBody>
          <a:bodyPr anchor="ctr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5" y="4487410"/>
            <a:ext cx="8752299" cy="731957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5746559"/>
            <a:ext cx="9906003" cy="1985995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  <p:sp>
        <p:nvSpPr>
          <p:cNvPr id="52" name="TextBox 51"/>
          <p:cNvSpPr txBox="1"/>
          <p:nvPr/>
        </p:nvSpPr>
        <p:spPr>
          <a:xfrm>
            <a:off x="928772" y="957944"/>
            <a:ext cx="609600" cy="779701"/>
          </a:xfrm>
          <a:prstGeom prst="rect">
            <a:avLst/>
          </a:prstGeom>
        </p:spPr>
        <p:txBody>
          <a:bodyPr vert="horz" lIns="121920" tIns="60960" rIns="121920" bIns="6096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0666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0423297" y="3686630"/>
            <a:ext cx="609600" cy="779701"/>
          </a:xfrm>
          <a:prstGeom prst="rect">
            <a:avLst/>
          </a:prstGeom>
        </p:spPr>
        <p:txBody>
          <a:bodyPr vert="horz" lIns="121920" tIns="60960" rIns="121920" bIns="6096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0666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49011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2845390"/>
            <a:ext cx="9906001" cy="3349113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5" y="6210207"/>
            <a:ext cx="9904505" cy="1520859"/>
          </a:xfrm>
        </p:spPr>
        <p:txBody>
          <a:bodyPr anchor="t">
            <a:normAutofit/>
          </a:bodyPr>
          <a:lstStyle>
            <a:lvl1pPr marL="0" indent="0">
              <a:buNone/>
              <a:defRPr sz="2400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2588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4" y="812800"/>
            <a:ext cx="9905999" cy="2540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1" y="3565951"/>
            <a:ext cx="3196899" cy="9144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67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41412" y="4480351"/>
            <a:ext cx="3195243" cy="3241248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8" y="3570180"/>
            <a:ext cx="3184385" cy="9144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67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4767" y="4484580"/>
            <a:ext cx="3185277" cy="3241248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3" y="3565951"/>
            <a:ext cx="3194968" cy="9144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67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3" y="4480351"/>
            <a:ext cx="3194968" cy="3241248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1623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3" y="812800"/>
            <a:ext cx="9905999" cy="2540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5872795"/>
            <a:ext cx="3195240" cy="768349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67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3555997"/>
            <a:ext cx="3195240" cy="2032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4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6641146"/>
            <a:ext cx="3195240" cy="1090457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5872795"/>
            <a:ext cx="3200400" cy="768349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67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4" y="3555997"/>
            <a:ext cx="3198940" cy="2032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4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6641143"/>
            <a:ext cx="3200400" cy="1080456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8" y="5872794"/>
            <a:ext cx="3190741" cy="768349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67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4" y="3555997"/>
            <a:ext cx="3194969" cy="2032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4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3" y="6641141"/>
            <a:ext cx="3194968" cy="1080460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553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28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1" y="812801"/>
            <a:ext cx="2005011" cy="69088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812801"/>
            <a:ext cx="7748591" cy="69088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952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12192003" cy="9144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9051" y="1"/>
            <a:ext cx="12055699" cy="9144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4" y="824691"/>
            <a:ext cx="9905999" cy="1971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4" y="2999316"/>
            <a:ext cx="9905999" cy="47222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7844370"/>
            <a:ext cx="2743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7844369"/>
            <a:ext cx="6239309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2" y="7844368"/>
            <a:ext cx="771089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196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  <p:sldLayoutId id="2147483681" r:id="rId15"/>
    <p:sldLayoutId id="2147483682" r:id="rId16"/>
    <p:sldLayoutId id="2147483683" r:id="rId17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4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120000"/>
        </a:lnSpc>
        <a:spcBef>
          <a:spcPts val="1333"/>
        </a:spcBef>
        <a:buSzPct val="125000"/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4" Type="http://schemas.openxmlformats.org/officeDocument/2006/relationships/hyperlink" Target="https://www.youtube.com/watch?v=XADIs-A1iiM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gi6dlwneuM" TargetMode="Externa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762000" y="838200"/>
            <a:ext cx="10363200" cy="722954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58825" marR="0" lvl="0" indent="0" algn="ctr" defTabSz="457200" rtl="0" eaLnBrk="1" fontAlgn="auto" latinLnBrk="0" hangingPunct="1">
              <a:lnSpc>
                <a:spcPct val="100000"/>
              </a:lnSpc>
              <a:spcBef>
                <a:spcPts val="9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8000" b="1" i="0" u="none" strike="noStrike" kern="1200" cap="none" spc="-1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Human</a:t>
            </a:r>
            <a:r>
              <a:rPr kumimoji="0" sz="80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 </a:t>
            </a:r>
            <a:r>
              <a:rPr kumimoji="0" sz="8000" b="1" i="0" u="none" strike="noStrike" kern="1200" cap="none" spc="-1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Performance</a:t>
            </a:r>
            <a:endParaRPr kumimoji="0" lang="en-GB" sz="8000" b="1" i="0" u="none" strike="noStrike" kern="1200" cap="none" spc="-1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  <a:p>
            <a:pPr marL="758825" marR="0" lvl="0" indent="0" algn="ctr" defTabSz="457200" rtl="0" eaLnBrk="1" fontAlgn="auto" latinLnBrk="0" hangingPunct="1">
              <a:lnSpc>
                <a:spcPct val="100000"/>
              </a:lnSpc>
              <a:spcBef>
                <a:spcPts val="9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M6X00915</a:t>
            </a:r>
          </a:p>
          <a:p>
            <a:pPr marL="758825" marR="0" lvl="0" indent="0" algn="ctr" defTabSz="457200" rtl="0" eaLnBrk="1" fontAlgn="auto" latinLnBrk="0" hangingPunct="1">
              <a:lnSpc>
                <a:spcPct val="100000"/>
              </a:lnSpc>
              <a:spcBef>
                <a:spcPts val="9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6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758825" marR="0" lvl="0" indent="0" algn="ctr" defTabSz="457200" rtl="0" eaLnBrk="1" fontAlgn="auto" latinLnBrk="0" hangingPunct="1">
              <a:lnSpc>
                <a:spcPct val="100000"/>
              </a:lnSpc>
              <a:spcBef>
                <a:spcPts val="9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6600" b="1" dirty="0" smtClea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Stress and Performance</a:t>
            </a:r>
            <a:endParaRPr kumimoji="0" lang="en-GB" sz="6600" b="1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758825" marR="0" lvl="0" indent="0" algn="ctr" defTabSz="457200" rtl="0" eaLnBrk="1" fontAlgn="auto" latinLnBrk="0" hangingPunct="1">
              <a:lnSpc>
                <a:spcPct val="100000"/>
              </a:lnSpc>
              <a:spcBef>
                <a:spcPts val="9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6600" b="1" i="0" u="none" strike="noStrike" kern="1200" cap="none" spc="5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758825" marR="0" lvl="0" indent="0" algn="ctr" defTabSz="457200" rtl="0" eaLnBrk="1" fontAlgn="auto" latinLnBrk="0" hangingPunct="1">
              <a:lnSpc>
                <a:spcPct val="100000"/>
              </a:lnSpc>
              <a:spcBef>
                <a:spcPts val="9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6600" b="1" i="0" u="none" strike="noStrike" kern="1200" cap="none" spc="5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758825" marR="0" lvl="0" indent="0" algn="ctr" defTabSz="457200" rtl="0" eaLnBrk="1" fontAlgn="auto" latinLnBrk="0" hangingPunct="1">
              <a:lnSpc>
                <a:spcPct val="100000"/>
              </a:lnSpc>
              <a:spcBef>
                <a:spcPts val="9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5400" b="1" i="0" u="none" strike="noStrike" kern="1200" cap="none" spc="5" normalizeH="0" baseline="0" noProof="0" dirty="0" err="1" smtClean="0">
                <a:ln>
                  <a:noFill/>
                </a:ln>
                <a:solidFill>
                  <a:srgbClr val="82FFFF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Dr</a:t>
            </a:r>
            <a:r>
              <a:rPr kumimoji="0" sz="5400" b="1" i="0" u="none" strike="noStrike" kern="1200" cap="none" spc="5" normalizeH="0" baseline="0" noProof="0" dirty="0" smtClean="0">
                <a:ln>
                  <a:noFill/>
                </a:ln>
                <a:solidFill>
                  <a:srgbClr val="82FFFF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 </a:t>
            </a:r>
            <a:r>
              <a:rPr kumimoji="0" lang="en-GB" sz="5400" b="1" i="0" u="none" strike="noStrike" kern="1200" cap="none" spc="5" normalizeH="0" baseline="0" noProof="0" dirty="0" smtClean="0">
                <a:ln>
                  <a:noFill/>
                </a:ln>
                <a:solidFill>
                  <a:srgbClr val="82FFFF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Kate Williams</a:t>
            </a:r>
            <a:endParaRPr kumimoji="0" sz="5400" b="1" i="0" u="none" strike="noStrike" kern="1200" cap="none" spc="0" normalizeH="0" baseline="0" noProof="0" dirty="0">
              <a:ln>
                <a:noFill/>
              </a:ln>
              <a:solidFill>
                <a:srgbClr val="82FFFF">
                  <a:lumMod val="75000"/>
                </a:srgbClr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11062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6"/>
          <p:cNvSpPr txBox="1"/>
          <p:nvPr/>
        </p:nvSpPr>
        <p:spPr>
          <a:xfrm>
            <a:off x="609600" y="33546"/>
            <a:ext cx="11506200" cy="5216813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213995" algn="ctr">
              <a:spcBef>
                <a:spcPts val="120"/>
              </a:spcBef>
            </a:pPr>
            <a:r>
              <a:rPr lang="en-GB" sz="8800" b="1" u="sng" dirty="0" smtClean="0">
                <a:latin typeface="Calibri Light"/>
                <a:cs typeface="Calibri Light"/>
              </a:rPr>
              <a:t>Lecture</a:t>
            </a:r>
            <a:r>
              <a:rPr sz="8800" b="1" u="sng" spc="-20" dirty="0" smtClean="0">
                <a:latin typeface="Calibri Light"/>
                <a:cs typeface="Calibri Light"/>
              </a:rPr>
              <a:t> </a:t>
            </a:r>
            <a:r>
              <a:rPr sz="8800" b="1" u="sng" dirty="0" smtClean="0">
                <a:latin typeface="Calibri Light"/>
                <a:cs typeface="Calibri Light"/>
              </a:rPr>
              <a:t>overview</a:t>
            </a:r>
          </a:p>
          <a:p>
            <a:pPr>
              <a:spcBef>
                <a:spcPts val="10"/>
              </a:spcBef>
            </a:pPr>
            <a:endParaRPr b="1" dirty="0" smtClean="0">
              <a:latin typeface="Times New Roman"/>
              <a:cs typeface="Times New Roman"/>
            </a:endParaRPr>
          </a:p>
          <a:p>
            <a:pPr marL="267335" indent="-53340">
              <a:buFont typeface="Arial"/>
              <a:buChar char="•"/>
              <a:tabLst>
                <a:tab pos="286385" algn="l"/>
              </a:tabLst>
            </a:pPr>
            <a:r>
              <a:rPr sz="4800" b="1" spc="-10" dirty="0" smtClean="0">
                <a:latin typeface="Calibri"/>
                <a:cs typeface="Calibri"/>
              </a:rPr>
              <a:t>Contemporary models </a:t>
            </a:r>
            <a:r>
              <a:rPr sz="4800" b="1" spc="-5" dirty="0" smtClean="0">
                <a:latin typeface="Calibri"/>
                <a:cs typeface="Calibri"/>
              </a:rPr>
              <a:t>of</a:t>
            </a:r>
            <a:r>
              <a:rPr sz="4800" b="1" dirty="0" smtClean="0">
                <a:latin typeface="Calibri"/>
                <a:cs typeface="Calibri"/>
              </a:rPr>
              <a:t> </a:t>
            </a:r>
            <a:r>
              <a:rPr sz="4800" b="1" spc="-10" dirty="0" smtClean="0">
                <a:latin typeface="Calibri"/>
                <a:cs typeface="Calibri"/>
              </a:rPr>
              <a:t>stress</a:t>
            </a:r>
            <a:endParaRPr sz="4800" b="1" dirty="0" smtClean="0">
              <a:latin typeface="Calibri"/>
              <a:cs typeface="Calibri"/>
            </a:endParaRPr>
          </a:p>
          <a:p>
            <a:pPr>
              <a:spcBef>
                <a:spcPts val="30"/>
              </a:spcBef>
              <a:buFont typeface="Arial"/>
              <a:buChar char="•"/>
            </a:pPr>
            <a:endParaRPr sz="2000" b="1" dirty="0" smtClean="0">
              <a:latin typeface="Times New Roman"/>
              <a:cs typeface="Times New Roman"/>
            </a:endParaRPr>
          </a:p>
          <a:p>
            <a:pPr marL="267335" indent="-53340">
              <a:spcBef>
                <a:spcPts val="5"/>
              </a:spcBef>
              <a:buFont typeface="Arial"/>
              <a:buChar char="•"/>
              <a:tabLst>
                <a:tab pos="286385" algn="l"/>
              </a:tabLst>
            </a:pPr>
            <a:r>
              <a:rPr sz="4800" b="1" spc="-10" dirty="0" smtClean="0">
                <a:latin typeface="Calibri"/>
                <a:cs typeface="Calibri"/>
              </a:rPr>
              <a:t>Real </a:t>
            </a:r>
            <a:r>
              <a:rPr sz="4800" b="1" spc="-5" dirty="0" smtClean="0">
                <a:latin typeface="Calibri"/>
                <a:cs typeface="Calibri"/>
              </a:rPr>
              <a:t>world </a:t>
            </a:r>
            <a:r>
              <a:rPr sz="4800" b="1" spc="-10" dirty="0" smtClean="0">
                <a:latin typeface="Calibri"/>
                <a:cs typeface="Calibri"/>
              </a:rPr>
              <a:t>implications </a:t>
            </a:r>
            <a:r>
              <a:rPr sz="4800" b="1" spc="-5" dirty="0" smtClean="0">
                <a:latin typeface="Calibri"/>
                <a:cs typeface="Calibri"/>
              </a:rPr>
              <a:t>of </a:t>
            </a:r>
            <a:r>
              <a:rPr sz="4800" b="1" spc="-10" dirty="0" smtClean="0">
                <a:latin typeface="Calibri"/>
                <a:cs typeface="Calibri"/>
              </a:rPr>
              <a:t>chronic</a:t>
            </a:r>
            <a:r>
              <a:rPr sz="4800" b="1" spc="5" dirty="0" smtClean="0">
                <a:latin typeface="Calibri"/>
                <a:cs typeface="Calibri"/>
              </a:rPr>
              <a:t> </a:t>
            </a:r>
            <a:r>
              <a:rPr sz="4800" b="1" spc="-10" dirty="0" smtClean="0">
                <a:latin typeface="Calibri"/>
                <a:cs typeface="Calibri"/>
              </a:rPr>
              <a:t>stress</a:t>
            </a:r>
            <a:endParaRPr sz="4800" b="1" dirty="0" smtClean="0">
              <a:latin typeface="Calibri"/>
              <a:cs typeface="Calibri"/>
            </a:endParaRPr>
          </a:p>
          <a:p>
            <a:pPr>
              <a:spcBef>
                <a:spcPts val="5"/>
              </a:spcBef>
              <a:buFont typeface="Arial"/>
              <a:buChar char="•"/>
            </a:pPr>
            <a:endParaRPr sz="2000" b="1" dirty="0" smtClean="0">
              <a:latin typeface="Times New Roman"/>
              <a:cs typeface="Times New Roman"/>
            </a:endParaRPr>
          </a:p>
          <a:p>
            <a:pPr marL="267335" marR="317500" indent="-53340">
              <a:buFont typeface="Arial"/>
              <a:buChar char="•"/>
              <a:tabLst>
                <a:tab pos="267970" algn="l"/>
              </a:tabLst>
            </a:pPr>
            <a:r>
              <a:rPr sz="4800" b="1" spc="-10" dirty="0" smtClean="0">
                <a:latin typeface="Calibri"/>
                <a:cs typeface="Calibri"/>
              </a:rPr>
              <a:t>Research </a:t>
            </a:r>
            <a:r>
              <a:rPr sz="4800" b="1" spc="-5" dirty="0" smtClean="0">
                <a:latin typeface="Calibri"/>
                <a:cs typeface="Calibri"/>
              </a:rPr>
              <a:t>evidence </a:t>
            </a:r>
            <a:r>
              <a:rPr sz="4800" b="1" spc="-15" dirty="0" smtClean="0">
                <a:latin typeface="Calibri"/>
                <a:cs typeface="Calibri"/>
              </a:rPr>
              <a:t>for </a:t>
            </a:r>
            <a:r>
              <a:rPr sz="4800" b="1" spc="-5" dirty="0" smtClean="0">
                <a:latin typeface="Calibri"/>
                <a:cs typeface="Calibri"/>
              </a:rPr>
              <a:t>the </a:t>
            </a:r>
            <a:r>
              <a:rPr sz="4800" b="1" spc="-10" dirty="0" smtClean="0">
                <a:latin typeface="Calibri"/>
                <a:cs typeface="Calibri"/>
              </a:rPr>
              <a:t>relationship </a:t>
            </a:r>
            <a:r>
              <a:rPr sz="4800" b="1" spc="-5" dirty="0" smtClean="0">
                <a:latin typeface="Calibri"/>
                <a:cs typeface="Calibri"/>
              </a:rPr>
              <a:t>between </a:t>
            </a:r>
            <a:r>
              <a:rPr sz="4800" b="1" spc="-10" dirty="0" smtClean="0">
                <a:latin typeface="Calibri"/>
                <a:cs typeface="Calibri"/>
              </a:rPr>
              <a:t>stress, arousal </a:t>
            </a:r>
            <a:r>
              <a:rPr sz="4800" b="1" spc="-5" dirty="0" smtClean="0">
                <a:latin typeface="Calibri"/>
                <a:cs typeface="Calibri"/>
              </a:rPr>
              <a:t>and performance</a:t>
            </a:r>
            <a:r>
              <a:rPr lang="en-GB" sz="4800" b="1" spc="-5" dirty="0" smtClean="0">
                <a:latin typeface="Calibri"/>
                <a:cs typeface="Calibri"/>
              </a:rPr>
              <a:t>.</a:t>
            </a:r>
            <a:endParaRPr sz="4800" b="1" dirty="0">
              <a:latin typeface="Calibri"/>
              <a:cs typeface="Calibri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19200" y="5943600"/>
            <a:ext cx="9677400" cy="2675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459"/>
              </a:spcBef>
            </a:pPr>
            <a:r>
              <a:rPr lang="en-GB" sz="4800" b="1" i="1" dirty="0">
                <a:latin typeface="Calibri"/>
                <a:cs typeface="Calibri"/>
              </a:rPr>
              <a:t>HSE</a:t>
            </a:r>
            <a:r>
              <a:rPr lang="en-GB" sz="4800" b="1" i="1" spc="-10" dirty="0">
                <a:latin typeface="Calibri"/>
                <a:cs typeface="Calibri"/>
              </a:rPr>
              <a:t> </a:t>
            </a:r>
            <a:r>
              <a:rPr lang="en-GB" sz="4800" b="1" i="1" spc="-5" dirty="0">
                <a:latin typeface="Calibri"/>
                <a:cs typeface="Calibri"/>
              </a:rPr>
              <a:t>Definition</a:t>
            </a:r>
            <a:endParaRPr lang="en-GB" sz="4800" b="1" dirty="0">
              <a:latin typeface="Calibri"/>
              <a:cs typeface="Calibri"/>
            </a:endParaRPr>
          </a:p>
          <a:p>
            <a:pPr>
              <a:spcBef>
                <a:spcPts val="50"/>
              </a:spcBef>
            </a:pPr>
            <a:endParaRPr lang="en-GB" sz="1100" dirty="0" smtClean="0">
              <a:latin typeface="Times New Roman"/>
              <a:cs typeface="Times New Roman"/>
            </a:endParaRPr>
          </a:p>
          <a:p>
            <a:pPr marL="561975" marR="508634" algn="ctr"/>
            <a:r>
              <a:rPr lang="en-GB" sz="3600" b="1" i="1" spc="-5" dirty="0" smtClean="0">
                <a:latin typeface="Calibri"/>
                <a:cs typeface="Calibri"/>
              </a:rPr>
              <a:t>“Stress </a:t>
            </a:r>
            <a:r>
              <a:rPr lang="en-GB" sz="3600" b="1" i="1" spc="-5" dirty="0">
                <a:latin typeface="Calibri"/>
                <a:cs typeface="Calibri"/>
              </a:rPr>
              <a:t>is the </a:t>
            </a:r>
            <a:r>
              <a:rPr lang="en-GB" sz="3600" b="1" i="1" dirty="0">
                <a:latin typeface="Calibri"/>
                <a:cs typeface="Calibri"/>
              </a:rPr>
              <a:t>adverse reaction </a:t>
            </a:r>
            <a:r>
              <a:rPr lang="en-GB" sz="3600" b="1" i="1" spc="-5" dirty="0">
                <a:latin typeface="Calibri"/>
                <a:cs typeface="Calibri"/>
              </a:rPr>
              <a:t>people have </a:t>
            </a:r>
            <a:r>
              <a:rPr lang="en-GB" sz="3600" b="1" i="1" dirty="0">
                <a:latin typeface="Calibri"/>
                <a:cs typeface="Calibri"/>
              </a:rPr>
              <a:t>to </a:t>
            </a:r>
            <a:r>
              <a:rPr lang="en-GB" sz="3600" b="1" i="1" spc="-5" dirty="0">
                <a:latin typeface="Calibri"/>
                <a:cs typeface="Calibri"/>
              </a:rPr>
              <a:t>excessive pressure </a:t>
            </a:r>
            <a:r>
              <a:rPr lang="en-GB" sz="3600" b="1" i="1" dirty="0">
                <a:latin typeface="Calibri"/>
                <a:cs typeface="Calibri"/>
              </a:rPr>
              <a:t>or </a:t>
            </a:r>
            <a:r>
              <a:rPr lang="en-GB" sz="3600" b="1" i="1" spc="-5" dirty="0">
                <a:latin typeface="Calibri"/>
                <a:cs typeface="Calibri"/>
              </a:rPr>
              <a:t>other </a:t>
            </a:r>
            <a:r>
              <a:rPr lang="en-GB" sz="3600" b="1" i="1" dirty="0" smtClean="0">
                <a:latin typeface="Calibri"/>
                <a:cs typeface="Calibri"/>
              </a:rPr>
              <a:t>types </a:t>
            </a:r>
            <a:r>
              <a:rPr lang="en-GB" sz="3600" b="1" i="1" dirty="0">
                <a:latin typeface="Calibri"/>
                <a:cs typeface="Calibri"/>
              </a:rPr>
              <a:t>of demand placed on them</a:t>
            </a:r>
            <a:r>
              <a:rPr lang="en-GB" sz="3600" b="1" i="1" dirty="0" smtClean="0">
                <a:latin typeface="Calibri"/>
                <a:cs typeface="Calibri"/>
              </a:rPr>
              <a:t>.”</a:t>
            </a:r>
            <a:endParaRPr lang="en-GB" sz="36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07890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9"/>
          <p:cNvSpPr txBox="1"/>
          <p:nvPr/>
        </p:nvSpPr>
        <p:spPr>
          <a:xfrm>
            <a:off x="609600" y="152400"/>
            <a:ext cx="11353800" cy="7555272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463550" algn="ctr">
              <a:spcBef>
                <a:spcPts val="114"/>
              </a:spcBef>
            </a:pPr>
            <a:r>
              <a:rPr sz="7200" b="1" spc="-5" dirty="0">
                <a:latin typeface="Calibri Light"/>
                <a:cs typeface="Calibri Light"/>
              </a:rPr>
              <a:t>Recap: </a:t>
            </a:r>
            <a:r>
              <a:rPr sz="7200" b="1" dirty="0">
                <a:latin typeface="Calibri Light"/>
                <a:cs typeface="Calibri Light"/>
              </a:rPr>
              <a:t>What is</a:t>
            </a:r>
            <a:r>
              <a:rPr sz="7200" b="1" spc="-25" dirty="0">
                <a:latin typeface="Calibri Light"/>
                <a:cs typeface="Calibri Light"/>
              </a:rPr>
              <a:t> </a:t>
            </a:r>
            <a:r>
              <a:rPr sz="7200" b="1" dirty="0">
                <a:latin typeface="Calibri Light"/>
                <a:cs typeface="Calibri Light"/>
              </a:rPr>
              <a:t>stress?</a:t>
            </a:r>
          </a:p>
          <a:p>
            <a:pPr>
              <a:spcBef>
                <a:spcPts val="45"/>
              </a:spcBef>
            </a:pPr>
            <a:endParaRPr sz="1400" dirty="0">
              <a:latin typeface="Times New Roman"/>
              <a:cs typeface="Times New Roman"/>
            </a:endParaRPr>
          </a:p>
          <a:p>
            <a:pPr marL="531495" indent="-53340">
              <a:buClr>
                <a:srgbClr val="990000"/>
              </a:buClr>
              <a:buFont typeface="Arial"/>
              <a:buChar char="•"/>
              <a:tabLst>
                <a:tab pos="532130" algn="l"/>
              </a:tabLst>
            </a:pPr>
            <a:r>
              <a:rPr lang="en-GB" sz="4400" b="1" spc="-5" dirty="0" smtClean="0">
                <a:latin typeface="Calibri"/>
                <a:cs typeface="Calibri"/>
              </a:rPr>
              <a:t>N</a:t>
            </a:r>
            <a:r>
              <a:rPr sz="4400" b="1" spc="-5" dirty="0" err="1" smtClean="0">
                <a:latin typeface="Calibri"/>
                <a:cs typeface="Calibri"/>
              </a:rPr>
              <a:t>atural</a:t>
            </a:r>
            <a:r>
              <a:rPr sz="4400" b="1" spc="-5" dirty="0" smtClean="0">
                <a:latin typeface="Calibri"/>
                <a:cs typeface="Calibri"/>
              </a:rPr>
              <a:t> </a:t>
            </a:r>
            <a:r>
              <a:rPr sz="4400" b="1" spc="-5" dirty="0">
                <a:latin typeface="Calibri"/>
                <a:cs typeface="Calibri"/>
              </a:rPr>
              <a:t>reaction to excessive</a:t>
            </a:r>
            <a:r>
              <a:rPr sz="4400" b="1" dirty="0">
                <a:latin typeface="Calibri"/>
                <a:cs typeface="Calibri"/>
              </a:rPr>
              <a:t> </a:t>
            </a:r>
            <a:r>
              <a:rPr sz="4400" b="1" spc="-5" dirty="0" smtClean="0">
                <a:latin typeface="Calibri"/>
                <a:cs typeface="Calibri"/>
              </a:rPr>
              <a:t>pressure</a:t>
            </a:r>
            <a:r>
              <a:rPr lang="en-GB" sz="4400" b="1" spc="-5" dirty="0" smtClean="0">
                <a:latin typeface="Calibri"/>
                <a:cs typeface="Calibri"/>
              </a:rPr>
              <a:t>.</a:t>
            </a:r>
          </a:p>
          <a:p>
            <a:pPr marL="531495" indent="-53340">
              <a:buClr>
                <a:srgbClr val="990000"/>
              </a:buClr>
              <a:buFont typeface="Arial"/>
              <a:buChar char="•"/>
              <a:tabLst>
                <a:tab pos="532130" algn="l"/>
              </a:tabLst>
            </a:pPr>
            <a:endParaRPr b="1" dirty="0">
              <a:latin typeface="Calibri"/>
              <a:cs typeface="Calibri"/>
            </a:endParaRPr>
          </a:p>
          <a:p>
            <a:pPr marL="531495" marR="603885" indent="-53340">
              <a:spcBef>
                <a:spcPts val="225"/>
              </a:spcBef>
              <a:buClr>
                <a:srgbClr val="990000"/>
              </a:buClr>
              <a:buFont typeface="Arial"/>
              <a:buChar char="•"/>
              <a:tabLst>
                <a:tab pos="532130" algn="l"/>
              </a:tabLst>
            </a:pPr>
            <a:r>
              <a:rPr lang="en-GB" sz="4400" b="1" spc="-5" dirty="0" smtClean="0">
                <a:latin typeface="Calibri"/>
                <a:cs typeface="Calibri"/>
              </a:rPr>
              <a:t>P</a:t>
            </a:r>
            <a:r>
              <a:rPr sz="4400" b="1" spc="-5" dirty="0" err="1" smtClean="0">
                <a:latin typeface="Calibri"/>
                <a:cs typeface="Calibri"/>
              </a:rPr>
              <a:t>erceived</a:t>
            </a:r>
            <a:r>
              <a:rPr sz="4400" b="1" spc="-5" dirty="0" smtClean="0">
                <a:latin typeface="Calibri"/>
                <a:cs typeface="Calibri"/>
              </a:rPr>
              <a:t> </a:t>
            </a:r>
            <a:r>
              <a:rPr sz="4400" b="1" spc="-5" dirty="0">
                <a:latin typeface="Calibri"/>
                <a:cs typeface="Calibri"/>
              </a:rPr>
              <a:t>demands </a:t>
            </a:r>
            <a:r>
              <a:rPr sz="4400" b="1" spc="-10" dirty="0">
                <a:latin typeface="Calibri"/>
                <a:cs typeface="Calibri"/>
              </a:rPr>
              <a:t>exceed </a:t>
            </a:r>
            <a:r>
              <a:rPr sz="4400" b="1" spc="-5" dirty="0" smtClean="0">
                <a:latin typeface="Calibri"/>
                <a:cs typeface="Calibri"/>
              </a:rPr>
              <a:t>ability </a:t>
            </a:r>
            <a:r>
              <a:rPr sz="4400" b="1" spc="-5" dirty="0">
                <a:latin typeface="Calibri"/>
                <a:cs typeface="Calibri"/>
              </a:rPr>
              <a:t>to </a:t>
            </a:r>
            <a:r>
              <a:rPr sz="4400" b="1" spc="-5" dirty="0" smtClean="0">
                <a:latin typeface="Calibri"/>
                <a:cs typeface="Calibri"/>
              </a:rPr>
              <a:t>cope</a:t>
            </a:r>
            <a:r>
              <a:rPr lang="en-GB" sz="4400" b="1" spc="-5" dirty="0" smtClean="0">
                <a:latin typeface="Calibri"/>
                <a:cs typeface="Calibri"/>
              </a:rPr>
              <a:t>.</a:t>
            </a:r>
          </a:p>
          <a:p>
            <a:pPr marL="531495" marR="603885" indent="-53340">
              <a:spcBef>
                <a:spcPts val="225"/>
              </a:spcBef>
              <a:buClr>
                <a:srgbClr val="990000"/>
              </a:buClr>
              <a:buFont typeface="Arial"/>
              <a:buChar char="•"/>
              <a:tabLst>
                <a:tab pos="532130" algn="l"/>
              </a:tabLst>
            </a:pPr>
            <a:endParaRPr b="1" dirty="0">
              <a:latin typeface="Calibri"/>
              <a:cs typeface="Calibri"/>
            </a:endParaRPr>
          </a:p>
          <a:p>
            <a:pPr marL="531495" marR="476884" indent="-53340">
              <a:spcBef>
                <a:spcPts val="229"/>
              </a:spcBef>
              <a:buClr>
                <a:srgbClr val="990000"/>
              </a:buClr>
              <a:buFont typeface="Arial"/>
              <a:buChar char="•"/>
              <a:tabLst>
                <a:tab pos="532130" algn="l"/>
              </a:tabLst>
            </a:pPr>
            <a:r>
              <a:rPr lang="en-GB" sz="4400" b="1" spc="-5" dirty="0" smtClean="0">
                <a:latin typeface="Calibri"/>
                <a:cs typeface="Calibri"/>
              </a:rPr>
              <a:t>N</a:t>
            </a:r>
            <a:r>
              <a:rPr sz="4400" b="1" spc="-5" dirty="0" err="1" smtClean="0">
                <a:latin typeface="Calibri"/>
                <a:cs typeface="Calibri"/>
              </a:rPr>
              <a:t>ot</a:t>
            </a:r>
            <a:r>
              <a:rPr sz="4400" b="1" spc="-5" dirty="0" smtClean="0">
                <a:latin typeface="Calibri"/>
                <a:cs typeface="Calibri"/>
              </a:rPr>
              <a:t> </a:t>
            </a:r>
            <a:r>
              <a:rPr sz="4400" b="1" dirty="0">
                <a:latin typeface="Calibri"/>
                <a:cs typeface="Calibri"/>
              </a:rPr>
              <a:t>a </a:t>
            </a:r>
            <a:r>
              <a:rPr sz="4400" b="1" spc="-5" dirty="0" smtClean="0">
                <a:latin typeface="Calibri"/>
                <a:cs typeface="Calibri"/>
              </a:rPr>
              <a:t>disease</a:t>
            </a:r>
            <a:r>
              <a:rPr lang="en-GB" sz="4400" b="1" spc="-5" dirty="0" smtClean="0">
                <a:latin typeface="Calibri"/>
                <a:cs typeface="Calibri"/>
              </a:rPr>
              <a:t>,</a:t>
            </a:r>
            <a:r>
              <a:rPr sz="4400" b="1" spc="-5" dirty="0" smtClean="0">
                <a:latin typeface="Calibri"/>
                <a:cs typeface="Calibri"/>
              </a:rPr>
              <a:t> </a:t>
            </a:r>
            <a:r>
              <a:rPr sz="4400" b="1" spc="-5" dirty="0">
                <a:latin typeface="Calibri"/>
                <a:cs typeface="Calibri"/>
              </a:rPr>
              <a:t>but </a:t>
            </a:r>
            <a:r>
              <a:rPr sz="4400" b="1" dirty="0">
                <a:latin typeface="Calibri"/>
                <a:cs typeface="Calibri"/>
              </a:rPr>
              <a:t>if </a:t>
            </a:r>
            <a:r>
              <a:rPr sz="4400" b="1" spc="-5" dirty="0" smtClean="0">
                <a:latin typeface="Calibri"/>
                <a:cs typeface="Calibri"/>
              </a:rPr>
              <a:t>excessive</a:t>
            </a:r>
            <a:r>
              <a:rPr lang="en-GB" sz="4400" b="1" spc="-5" dirty="0" smtClean="0">
                <a:latin typeface="Calibri"/>
                <a:cs typeface="Calibri"/>
              </a:rPr>
              <a:t> or </a:t>
            </a:r>
            <a:r>
              <a:rPr sz="4400" b="1" spc="-5" dirty="0" smtClean="0">
                <a:latin typeface="Calibri"/>
                <a:cs typeface="Calibri"/>
              </a:rPr>
              <a:t>prolonged </a:t>
            </a:r>
            <a:r>
              <a:rPr sz="4400" b="1" spc="-5" dirty="0">
                <a:latin typeface="Calibri"/>
                <a:cs typeface="Calibri"/>
              </a:rPr>
              <a:t>can </a:t>
            </a:r>
            <a:r>
              <a:rPr sz="4400" b="1" dirty="0">
                <a:latin typeface="Calibri"/>
                <a:cs typeface="Calibri"/>
              </a:rPr>
              <a:t>lead </a:t>
            </a:r>
            <a:r>
              <a:rPr sz="4400" b="1" spc="-5" dirty="0">
                <a:latin typeface="Calibri"/>
                <a:cs typeface="Calibri"/>
              </a:rPr>
              <a:t>to mental </a:t>
            </a:r>
            <a:r>
              <a:rPr lang="en-GB" sz="4400" b="1" spc="-5" dirty="0" smtClean="0">
                <a:latin typeface="Calibri"/>
                <a:cs typeface="Calibri"/>
              </a:rPr>
              <a:t>&amp;</a:t>
            </a:r>
            <a:r>
              <a:rPr sz="4400" b="1" spc="-5" dirty="0" smtClean="0">
                <a:latin typeface="Calibri"/>
                <a:cs typeface="Calibri"/>
              </a:rPr>
              <a:t> </a:t>
            </a:r>
            <a:r>
              <a:rPr sz="4400" b="1" spc="-5" dirty="0">
                <a:latin typeface="Calibri"/>
                <a:cs typeface="Calibri"/>
              </a:rPr>
              <a:t>physical </a:t>
            </a:r>
            <a:r>
              <a:rPr sz="4400" b="1" dirty="0">
                <a:latin typeface="Calibri"/>
                <a:cs typeface="Calibri"/>
              </a:rPr>
              <a:t>ill</a:t>
            </a:r>
            <a:r>
              <a:rPr sz="4400" b="1" spc="-20" dirty="0">
                <a:latin typeface="Calibri"/>
                <a:cs typeface="Calibri"/>
              </a:rPr>
              <a:t> </a:t>
            </a:r>
            <a:r>
              <a:rPr sz="4400" b="1" spc="-5" dirty="0" smtClean="0">
                <a:latin typeface="Calibri"/>
                <a:cs typeface="Calibri"/>
              </a:rPr>
              <a:t>health</a:t>
            </a:r>
            <a:r>
              <a:rPr lang="en-GB" sz="4400" b="1" spc="-5" dirty="0" smtClean="0">
                <a:latin typeface="Calibri"/>
                <a:cs typeface="Calibri"/>
              </a:rPr>
              <a:t>.</a:t>
            </a:r>
          </a:p>
          <a:p>
            <a:pPr marL="531495" marR="476884" indent="-53340">
              <a:spcBef>
                <a:spcPts val="229"/>
              </a:spcBef>
              <a:buClr>
                <a:srgbClr val="990000"/>
              </a:buClr>
              <a:buFont typeface="Arial"/>
              <a:buChar char="•"/>
              <a:tabLst>
                <a:tab pos="532130" algn="l"/>
              </a:tabLst>
            </a:pPr>
            <a:endParaRPr b="1" dirty="0">
              <a:latin typeface="Calibri"/>
              <a:cs typeface="Calibri"/>
            </a:endParaRPr>
          </a:p>
          <a:p>
            <a:pPr marL="531495" indent="-53340">
              <a:spcBef>
                <a:spcPts val="145"/>
              </a:spcBef>
              <a:buClr>
                <a:srgbClr val="990000"/>
              </a:buClr>
              <a:buFont typeface="Arial"/>
              <a:buChar char="•"/>
              <a:tabLst>
                <a:tab pos="532130" algn="l"/>
              </a:tabLst>
            </a:pPr>
            <a:r>
              <a:rPr lang="en-GB" sz="4400" b="1" spc="-5" dirty="0" smtClean="0">
                <a:latin typeface="Calibri"/>
                <a:cs typeface="Calibri"/>
              </a:rPr>
              <a:t>N</a:t>
            </a:r>
            <a:r>
              <a:rPr sz="4400" b="1" spc="-5" dirty="0" smtClean="0">
                <a:latin typeface="Calibri"/>
                <a:cs typeface="Calibri"/>
              </a:rPr>
              <a:t>o </a:t>
            </a:r>
            <a:r>
              <a:rPr sz="4400" b="1" spc="-5" dirty="0">
                <a:latin typeface="Calibri"/>
                <a:cs typeface="Calibri"/>
              </a:rPr>
              <a:t>such thing </a:t>
            </a:r>
            <a:r>
              <a:rPr sz="4400" b="1" dirty="0">
                <a:latin typeface="Calibri"/>
                <a:cs typeface="Calibri"/>
              </a:rPr>
              <a:t>as </a:t>
            </a:r>
            <a:r>
              <a:rPr sz="4400" b="1" spc="-5" dirty="0">
                <a:latin typeface="Calibri"/>
                <a:cs typeface="Calibri"/>
              </a:rPr>
              <a:t>positive </a:t>
            </a:r>
            <a:r>
              <a:rPr sz="4400" b="1" spc="-10" dirty="0">
                <a:latin typeface="Calibri"/>
                <a:cs typeface="Calibri"/>
              </a:rPr>
              <a:t>stress </a:t>
            </a:r>
            <a:r>
              <a:rPr sz="4400" b="1" spc="-5" dirty="0">
                <a:latin typeface="Calibri"/>
                <a:cs typeface="Calibri"/>
              </a:rPr>
              <a:t>(only positive</a:t>
            </a:r>
            <a:r>
              <a:rPr sz="4400" b="1" spc="40" dirty="0">
                <a:latin typeface="Calibri"/>
                <a:cs typeface="Calibri"/>
              </a:rPr>
              <a:t> </a:t>
            </a:r>
            <a:r>
              <a:rPr sz="4400" b="1" spc="-5" dirty="0">
                <a:latin typeface="Calibri"/>
                <a:cs typeface="Calibri"/>
              </a:rPr>
              <a:t>pressure</a:t>
            </a:r>
            <a:r>
              <a:rPr sz="4400" b="1" spc="-5" dirty="0" smtClean="0">
                <a:latin typeface="Calibri"/>
                <a:cs typeface="Calibri"/>
              </a:rPr>
              <a:t>)</a:t>
            </a:r>
            <a:r>
              <a:rPr lang="en-GB" sz="4400" b="1" spc="-5" dirty="0" smtClean="0">
                <a:latin typeface="Calibri"/>
                <a:cs typeface="Calibri"/>
              </a:rPr>
              <a:t>.</a:t>
            </a:r>
          </a:p>
          <a:p>
            <a:pPr marL="531495" indent="-53340">
              <a:spcBef>
                <a:spcPts val="145"/>
              </a:spcBef>
              <a:buClr>
                <a:srgbClr val="990000"/>
              </a:buClr>
              <a:buFont typeface="Arial"/>
              <a:buChar char="•"/>
              <a:tabLst>
                <a:tab pos="532130" algn="l"/>
              </a:tabLst>
            </a:pPr>
            <a:endParaRPr b="1" dirty="0">
              <a:latin typeface="Calibri"/>
              <a:cs typeface="Calibri"/>
            </a:endParaRPr>
          </a:p>
          <a:p>
            <a:pPr marL="531495" indent="-53340">
              <a:spcBef>
                <a:spcPts val="170"/>
              </a:spcBef>
              <a:buClr>
                <a:srgbClr val="990000"/>
              </a:buClr>
              <a:buFont typeface="Arial"/>
              <a:buChar char="•"/>
              <a:tabLst>
                <a:tab pos="532130" algn="l"/>
              </a:tabLst>
            </a:pPr>
            <a:r>
              <a:rPr sz="4400" b="1" spc="-5" dirty="0" smtClean="0">
                <a:latin typeface="Calibri"/>
                <a:cs typeface="Calibri"/>
              </a:rPr>
              <a:t>Stress-related </a:t>
            </a:r>
            <a:r>
              <a:rPr sz="4400" b="1" spc="-5" dirty="0">
                <a:latin typeface="Calibri"/>
                <a:cs typeface="Calibri"/>
              </a:rPr>
              <a:t>disorders </a:t>
            </a:r>
            <a:r>
              <a:rPr sz="4400" b="1" dirty="0">
                <a:latin typeface="Calibri"/>
                <a:cs typeface="Calibri"/>
              </a:rPr>
              <a:t>a </a:t>
            </a:r>
            <a:r>
              <a:rPr sz="4400" b="1" spc="-5" dirty="0">
                <a:latin typeface="Calibri"/>
                <a:cs typeface="Calibri"/>
              </a:rPr>
              <a:t>DSM</a:t>
            </a:r>
            <a:r>
              <a:rPr sz="4400" b="1" spc="5" dirty="0">
                <a:latin typeface="Calibri"/>
                <a:cs typeface="Calibri"/>
              </a:rPr>
              <a:t> </a:t>
            </a:r>
            <a:r>
              <a:rPr sz="4400" b="1" spc="-5" dirty="0" smtClean="0">
                <a:latin typeface="Calibri"/>
                <a:cs typeface="Calibri"/>
              </a:rPr>
              <a:t>classification</a:t>
            </a:r>
            <a:r>
              <a:rPr lang="en-GB" sz="4400" b="1" spc="-5" dirty="0" smtClean="0">
                <a:latin typeface="Calibri"/>
                <a:cs typeface="Calibri"/>
              </a:rPr>
              <a:t>.</a:t>
            </a:r>
            <a:endParaRPr sz="4400" b="1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29469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" y="0"/>
            <a:ext cx="11963400" cy="89486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algn="ctr">
              <a:spcBef>
                <a:spcPts val="120"/>
              </a:spcBef>
            </a:pPr>
            <a:r>
              <a:rPr lang="en-GB" sz="5400" b="1" dirty="0" smtClean="0">
                <a:latin typeface="Calibri Light"/>
                <a:cs typeface="Calibri Light"/>
              </a:rPr>
              <a:t>Recap: Early models of</a:t>
            </a:r>
            <a:r>
              <a:rPr lang="en-GB" sz="5400" b="1" spc="-50" dirty="0" smtClean="0">
                <a:latin typeface="Calibri Light"/>
                <a:cs typeface="Calibri Light"/>
              </a:rPr>
              <a:t> </a:t>
            </a:r>
            <a:r>
              <a:rPr lang="en-GB" sz="5400" b="1" dirty="0" smtClean="0">
                <a:latin typeface="Calibri Light"/>
                <a:cs typeface="Calibri Light"/>
              </a:rPr>
              <a:t>stress</a:t>
            </a:r>
          </a:p>
          <a:p>
            <a:pPr marL="267335" indent="-53340">
              <a:spcBef>
                <a:spcPts val="894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400" b="1" spc="-5" dirty="0" smtClean="0">
                <a:latin typeface="Calibri"/>
                <a:cs typeface="Calibri"/>
              </a:rPr>
              <a:t>Pressure caused by </a:t>
            </a:r>
            <a:r>
              <a:rPr lang="en-GB" sz="4400" b="1" dirty="0" smtClean="0">
                <a:latin typeface="Calibri"/>
                <a:cs typeface="Calibri"/>
              </a:rPr>
              <a:t>external</a:t>
            </a:r>
            <a:r>
              <a:rPr lang="en-GB" sz="4400" b="1" spc="5" dirty="0" smtClean="0">
                <a:latin typeface="Calibri"/>
                <a:cs typeface="Calibri"/>
              </a:rPr>
              <a:t> </a:t>
            </a:r>
            <a:r>
              <a:rPr lang="en-GB" sz="4400" b="1" spc="-5" dirty="0" smtClean="0">
                <a:latin typeface="Calibri"/>
                <a:cs typeface="Calibri"/>
              </a:rPr>
              <a:t>stimulus.</a:t>
            </a:r>
          </a:p>
          <a:p>
            <a:pPr marL="267335" marR="324485" indent="-53340">
              <a:spcBef>
                <a:spcPts val="305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400" b="1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Reaction of organism to situations of threat to biological survival and responses:</a:t>
            </a:r>
            <a:endParaRPr lang="en-GB" sz="4400" b="1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29945" lvl="2" indent="-53340">
              <a:buFont typeface="Arial"/>
              <a:buChar char="•"/>
              <a:tabLst>
                <a:tab pos="373380" algn="l"/>
              </a:tabLst>
            </a:pPr>
            <a:r>
              <a:rPr lang="en-GB" sz="3600" b="1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Cannon:</a:t>
            </a:r>
            <a:r>
              <a:rPr lang="en-GB" sz="36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 ‘flight or fight’ </a:t>
            </a:r>
            <a:r>
              <a:rPr lang="en-GB" sz="3600" b="1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occurs </a:t>
            </a:r>
            <a:r>
              <a:rPr lang="en-GB" sz="36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under </a:t>
            </a:r>
            <a:r>
              <a:rPr lang="en-GB" sz="3600" b="1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‘stressful’</a:t>
            </a:r>
            <a:r>
              <a:rPr lang="en-GB" sz="3600" b="1" spc="65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situation</a:t>
            </a:r>
          </a:p>
          <a:p>
            <a:pPr>
              <a:spcBef>
                <a:spcPts val="20"/>
              </a:spcBef>
              <a:buChar char="•"/>
            </a:pPr>
            <a:endParaRPr lang="en-GB" b="1" dirty="0" smtClean="0">
              <a:latin typeface="Times New Roman"/>
              <a:cs typeface="Times New Roman"/>
            </a:endParaRPr>
          </a:p>
          <a:p>
            <a:pPr marL="1005205" indent="-685800">
              <a:buFont typeface="Arial" panose="020B0604020202020204" pitchFamily="34" charset="0"/>
              <a:buChar char="•"/>
            </a:pPr>
            <a:r>
              <a:rPr lang="en-GB" sz="4400" b="1" u="sng" dirty="0" smtClean="0">
                <a:latin typeface="Calibri"/>
                <a:cs typeface="Calibri"/>
              </a:rPr>
              <a:t>Engineering </a:t>
            </a:r>
            <a:r>
              <a:rPr lang="en-GB" sz="4400" b="1" u="sng" spc="-5" dirty="0" smtClean="0">
                <a:latin typeface="Calibri"/>
                <a:cs typeface="Calibri"/>
              </a:rPr>
              <a:t>model</a:t>
            </a:r>
            <a:r>
              <a:rPr lang="en-GB" sz="4400" b="1" u="sng" spc="15" dirty="0" smtClean="0">
                <a:latin typeface="Calibri"/>
                <a:cs typeface="Calibri"/>
              </a:rPr>
              <a:t> </a:t>
            </a:r>
            <a:r>
              <a:rPr lang="en-GB" sz="4400" b="1" u="sng" spc="-5" dirty="0" smtClean="0">
                <a:latin typeface="Calibri"/>
                <a:cs typeface="Calibri"/>
              </a:rPr>
              <a:t>(physics)</a:t>
            </a:r>
            <a:endParaRPr lang="en-GB" sz="4400" b="1" u="sng" dirty="0" smtClean="0">
              <a:latin typeface="Calibri"/>
              <a:cs typeface="Calibri"/>
            </a:endParaRPr>
          </a:p>
          <a:p>
            <a:pPr indent="-137795">
              <a:spcBef>
                <a:spcPts val="10"/>
              </a:spcBef>
              <a:buFont typeface="Arial"/>
              <a:buChar char="•"/>
              <a:tabLst>
                <a:tab pos="373380" algn="l"/>
              </a:tabLst>
            </a:pPr>
            <a:r>
              <a:rPr lang="en-GB" sz="4400" b="1" spc="-5" dirty="0" smtClean="0">
                <a:latin typeface="Calibri"/>
                <a:cs typeface="Calibri"/>
              </a:rPr>
              <a:t>External forces </a:t>
            </a:r>
            <a:r>
              <a:rPr lang="en-GB" sz="4400" b="1" spc="-10" dirty="0" smtClean="0">
                <a:latin typeface="Calibri"/>
                <a:cs typeface="Calibri"/>
              </a:rPr>
              <a:t>exert </a:t>
            </a:r>
            <a:r>
              <a:rPr lang="en-GB" sz="4400" b="1" spc="-5" dirty="0" smtClean="0">
                <a:latin typeface="Calibri"/>
                <a:cs typeface="Calibri"/>
              </a:rPr>
              <a:t>pressure &amp; produce</a:t>
            </a:r>
            <a:r>
              <a:rPr lang="en-GB" sz="4400" b="1" spc="-35" dirty="0" smtClean="0">
                <a:latin typeface="Calibri"/>
                <a:cs typeface="Calibri"/>
              </a:rPr>
              <a:t> </a:t>
            </a:r>
            <a:r>
              <a:rPr lang="en-GB" sz="4400" b="1" spc="-5" dirty="0" smtClean="0">
                <a:latin typeface="Calibri"/>
                <a:cs typeface="Calibri"/>
              </a:rPr>
              <a:t>strain</a:t>
            </a:r>
          </a:p>
          <a:p>
            <a:pPr indent="-137795">
              <a:spcBef>
                <a:spcPts val="10"/>
              </a:spcBef>
              <a:buFont typeface="Arial"/>
              <a:buChar char="•"/>
              <a:tabLst>
                <a:tab pos="373380" algn="l"/>
              </a:tabLst>
            </a:pPr>
            <a:endParaRPr lang="en-GB" sz="1200" b="1" spc="-5" dirty="0" smtClean="0">
              <a:latin typeface="Calibri"/>
              <a:cs typeface="Calibri"/>
            </a:endParaRPr>
          </a:p>
          <a:p>
            <a:pPr indent="-137795">
              <a:spcBef>
                <a:spcPts val="10"/>
              </a:spcBef>
              <a:buFont typeface="Arial"/>
              <a:buChar char="•"/>
              <a:tabLst>
                <a:tab pos="373380" algn="l"/>
              </a:tabLst>
            </a:pPr>
            <a:r>
              <a:rPr lang="en-GB" sz="4400" b="1" spc="-5" dirty="0" smtClean="0">
                <a:latin typeface="Calibri"/>
                <a:cs typeface="Calibri"/>
              </a:rPr>
              <a:t>Strain = Stress</a:t>
            </a:r>
          </a:p>
          <a:p>
            <a:pPr indent="-137795">
              <a:spcBef>
                <a:spcPts val="10"/>
              </a:spcBef>
              <a:buFont typeface="Arial"/>
              <a:buChar char="•"/>
              <a:tabLst>
                <a:tab pos="373380" algn="l"/>
              </a:tabLst>
            </a:pPr>
            <a:endParaRPr lang="en-GB" sz="1200" b="1" spc="-5" dirty="0" smtClean="0">
              <a:latin typeface="Calibri"/>
              <a:cs typeface="Calibri"/>
            </a:endParaRPr>
          </a:p>
          <a:p>
            <a:pPr lvl="1" indent="-137795">
              <a:spcBef>
                <a:spcPts val="10"/>
              </a:spcBef>
              <a:buFont typeface="Arial"/>
              <a:buChar char="•"/>
              <a:tabLst>
                <a:tab pos="373380" algn="l"/>
              </a:tabLst>
            </a:pPr>
            <a:r>
              <a:rPr lang="en-GB" sz="3600" b="1" dirty="0" smtClean="0">
                <a:latin typeface="Calibri"/>
                <a:cs typeface="Calibri"/>
              </a:rPr>
              <a:t>Can </a:t>
            </a:r>
            <a:r>
              <a:rPr lang="en-GB" sz="3600" b="1" spc="-5" dirty="0" smtClean="0">
                <a:latin typeface="Calibri"/>
                <a:cs typeface="Calibri"/>
              </a:rPr>
              <a:t>measure stress </a:t>
            </a:r>
            <a:r>
              <a:rPr lang="en-GB" sz="3600" b="1" dirty="0" smtClean="0">
                <a:latin typeface="Calibri"/>
                <a:cs typeface="Calibri"/>
              </a:rPr>
              <a:t>a </a:t>
            </a:r>
            <a:r>
              <a:rPr lang="en-GB" sz="3600" b="1" spc="-5" dirty="0" smtClean="0">
                <a:latin typeface="Calibri"/>
                <a:cs typeface="Calibri"/>
              </a:rPr>
              <a:t>person </a:t>
            </a:r>
            <a:r>
              <a:rPr lang="en-GB" sz="3600" b="1" dirty="0" smtClean="0">
                <a:latin typeface="Calibri"/>
                <a:cs typeface="Calibri"/>
              </a:rPr>
              <a:t>is </a:t>
            </a:r>
            <a:r>
              <a:rPr lang="en-GB" sz="3600" b="1" spc="-5" dirty="0" smtClean="0">
                <a:latin typeface="Calibri"/>
                <a:cs typeface="Calibri"/>
              </a:rPr>
              <a:t>subjected </a:t>
            </a:r>
            <a:r>
              <a:rPr lang="en-GB" sz="3600" b="1" dirty="0" smtClean="0">
                <a:latin typeface="Calibri"/>
                <a:cs typeface="Calibri"/>
              </a:rPr>
              <a:t>to (Hinkle,</a:t>
            </a:r>
            <a:r>
              <a:rPr lang="en-GB" sz="3600" b="1" spc="25" dirty="0" smtClean="0">
                <a:latin typeface="Calibri"/>
                <a:cs typeface="Calibri"/>
              </a:rPr>
              <a:t> </a:t>
            </a:r>
            <a:r>
              <a:rPr lang="en-GB" sz="3600" b="1" spc="-5" dirty="0" smtClean="0">
                <a:latin typeface="Calibri"/>
                <a:cs typeface="Calibri"/>
              </a:rPr>
              <a:t>1973)</a:t>
            </a:r>
          </a:p>
          <a:p>
            <a:pPr indent="-137795">
              <a:spcBef>
                <a:spcPts val="10"/>
              </a:spcBef>
              <a:buFont typeface="Arial"/>
              <a:buChar char="•"/>
              <a:tabLst>
                <a:tab pos="373380" algn="l"/>
              </a:tabLst>
            </a:pPr>
            <a:endParaRPr lang="en-GB" sz="1200" b="1" dirty="0" smtClean="0">
              <a:latin typeface="Calibri"/>
              <a:cs typeface="Calibri"/>
            </a:endParaRPr>
          </a:p>
          <a:p>
            <a:pPr marL="267335" indent="-53340">
              <a:spcBef>
                <a:spcPts val="135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400" b="1" dirty="0" smtClean="0">
                <a:latin typeface="Calibri"/>
                <a:cs typeface="Calibri"/>
              </a:rPr>
              <a:t>E.g., </a:t>
            </a:r>
            <a:r>
              <a:rPr lang="en-GB" sz="4400" b="1" spc="-5" dirty="0" smtClean="0">
                <a:latin typeface="Calibri"/>
                <a:cs typeface="Calibri"/>
              </a:rPr>
              <a:t>focus </a:t>
            </a:r>
            <a:r>
              <a:rPr lang="en-GB" sz="4400" b="1" dirty="0" smtClean="0">
                <a:latin typeface="Calibri"/>
                <a:cs typeface="Calibri"/>
              </a:rPr>
              <a:t>on daily hassles/stressful </a:t>
            </a:r>
            <a:r>
              <a:rPr lang="en-GB" sz="4400" b="1" spc="-5" dirty="0" smtClean="0">
                <a:latin typeface="Calibri"/>
                <a:cs typeface="Calibri"/>
              </a:rPr>
              <a:t>life</a:t>
            </a:r>
            <a:r>
              <a:rPr lang="en-GB" sz="4400" b="1" spc="25" dirty="0" smtClean="0">
                <a:latin typeface="Calibri"/>
                <a:cs typeface="Calibri"/>
              </a:rPr>
              <a:t> </a:t>
            </a:r>
            <a:r>
              <a:rPr lang="en-GB" sz="4400" b="1" dirty="0" smtClean="0">
                <a:latin typeface="Calibri"/>
                <a:cs typeface="Calibri"/>
              </a:rPr>
              <a:t>events</a:t>
            </a:r>
          </a:p>
          <a:p>
            <a:pPr marL="267335" indent="-53340">
              <a:spcBef>
                <a:spcPts val="135"/>
              </a:spcBef>
              <a:buFont typeface="Arial"/>
              <a:buChar char="•"/>
              <a:tabLst>
                <a:tab pos="267970" algn="l"/>
              </a:tabLst>
            </a:pPr>
            <a:endParaRPr lang="en-GB" sz="1100" b="1" dirty="0" smtClean="0">
              <a:latin typeface="Calibri"/>
              <a:cs typeface="Calibri"/>
            </a:endParaRPr>
          </a:p>
          <a:p>
            <a:pPr marL="267335" indent="-53340">
              <a:spcBef>
                <a:spcPts val="130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400" b="1" spc="-5" dirty="0" smtClean="0">
                <a:latin typeface="Calibri"/>
                <a:cs typeface="Calibri"/>
              </a:rPr>
              <a:t>Does not take account of individual</a:t>
            </a:r>
            <a:r>
              <a:rPr lang="en-GB" sz="4400" b="1" spc="60" dirty="0" smtClean="0">
                <a:latin typeface="Calibri"/>
                <a:cs typeface="Calibri"/>
              </a:rPr>
              <a:t> </a:t>
            </a:r>
            <a:r>
              <a:rPr lang="en-GB" sz="4400" b="1" spc="-5" dirty="0" smtClean="0">
                <a:latin typeface="Calibri"/>
                <a:cs typeface="Calibri"/>
              </a:rPr>
              <a:t>differences</a:t>
            </a:r>
            <a:endParaRPr lang="en-GB" sz="4400" b="1" dirty="0" smtClean="0">
              <a:latin typeface="Calibri"/>
              <a:cs typeface="Calibri"/>
            </a:endParaRPr>
          </a:p>
          <a:p>
            <a:pPr>
              <a:buChar char="•"/>
            </a:pPr>
            <a:endParaRPr lang="en-GB" sz="2000" b="1" dirty="0" smtClean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53769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81000" y="76200"/>
            <a:ext cx="11658600" cy="86100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algn="ctr">
              <a:spcBef>
                <a:spcPts val="95"/>
              </a:spcBef>
            </a:pPr>
            <a:r>
              <a:rPr lang="en-GB" sz="4800" b="1" spc="-10" dirty="0" smtClean="0">
                <a:latin typeface="Calibri Light"/>
                <a:cs typeface="Calibri Light"/>
              </a:rPr>
              <a:t>Recap:</a:t>
            </a:r>
            <a:r>
              <a:rPr lang="en-GB" sz="4800" b="1" spc="-45" dirty="0" smtClean="0">
                <a:latin typeface="Calibri Light"/>
                <a:cs typeface="Calibri Light"/>
              </a:rPr>
              <a:t> </a:t>
            </a:r>
            <a:r>
              <a:rPr lang="en-GB" sz="4800" b="1" spc="-15" dirty="0" err="1" smtClean="0">
                <a:latin typeface="Calibri Light"/>
                <a:cs typeface="Calibri Light"/>
              </a:rPr>
              <a:t>Selye’s</a:t>
            </a:r>
            <a:r>
              <a:rPr lang="en-GB" sz="4800" b="1" spc="-5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1946</a:t>
            </a:r>
            <a:r>
              <a:rPr lang="en-GB" sz="4800" b="1" spc="-45" dirty="0" smtClean="0">
                <a:latin typeface="Calibri Light"/>
                <a:cs typeface="Calibri Light"/>
              </a:rPr>
              <a:t> </a:t>
            </a:r>
          </a:p>
          <a:p>
            <a:pPr marL="213995" algn="ctr">
              <a:spcBef>
                <a:spcPts val="95"/>
              </a:spcBef>
            </a:pPr>
            <a:r>
              <a:rPr lang="en-GB" sz="4800" b="1" spc="-10" dirty="0" smtClean="0">
                <a:latin typeface="Calibri Light"/>
                <a:cs typeface="Calibri Light"/>
              </a:rPr>
              <a:t>General</a:t>
            </a:r>
            <a:r>
              <a:rPr lang="en-GB" sz="4800" b="1" spc="-40" dirty="0" smtClean="0">
                <a:latin typeface="Calibri Light"/>
                <a:cs typeface="Calibri Light"/>
              </a:rPr>
              <a:t> </a:t>
            </a:r>
            <a:r>
              <a:rPr lang="en-GB" sz="4800" b="1" spc="-10" dirty="0" smtClean="0">
                <a:latin typeface="Calibri Light"/>
                <a:cs typeface="Calibri Light"/>
              </a:rPr>
              <a:t>Adaptation</a:t>
            </a:r>
            <a:r>
              <a:rPr lang="en-GB" sz="4800" b="1" spc="-55" dirty="0" smtClean="0">
                <a:latin typeface="Calibri Light"/>
                <a:cs typeface="Calibri Light"/>
              </a:rPr>
              <a:t> </a:t>
            </a:r>
            <a:r>
              <a:rPr lang="en-GB" sz="4800" b="1" spc="-10" dirty="0" smtClean="0">
                <a:latin typeface="Calibri Light"/>
                <a:cs typeface="Calibri Light"/>
              </a:rPr>
              <a:t>Syndrome (GAS)</a:t>
            </a:r>
            <a:endParaRPr lang="en-GB" sz="4800" b="1" dirty="0" smtClean="0">
              <a:latin typeface="Calibri Light"/>
              <a:cs typeface="Calibri Light"/>
            </a:endParaRPr>
          </a:p>
          <a:p>
            <a:endParaRPr lang="en-GB" sz="1050" b="1" dirty="0" smtClean="0">
              <a:latin typeface="Times New Roman"/>
              <a:cs typeface="Times New Roman"/>
            </a:endParaRPr>
          </a:p>
          <a:p>
            <a:pPr marL="531495" indent="-53340">
              <a:spcBef>
                <a:spcPts val="380"/>
              </a:spcBef>
              <a:buFont typeface="Arial"/>
              <a:buChar char="•"/>
              <a:tabLst>
                <a:tab pos="532130" algn="l"/>
              </a:tabLst>
            </a:pPr>
            <a:r>
              <a:rPr lang="en-GB" sz="4800" b="1" spc="-5" dirty="0" smtClean="0">
                <a:latin typeface="Calibri"/>
                <a:cs typeface="Calibri"/>
              </a:rPr>
              <a:t>Stress response involves </a:t>
            </a:r>
            <a:r>
              <a:rPr lang="en-GB" sz="4800" b="1" dirty="0" smtClean="0">
                <a:latin typeface="Calibri"/>
                <a:cs typeface="Calibri"/>
              </a:rPr>
              <a:t>3 </a:t>
            </a:r>
            <a:r>
              <a:rPr lang="en-GB" sz="4800" b="1" spc="-5" dirty="0" smtClean="0">
                <a:latin typeface="Calibri"/>
                <a:cs typeface="Calibri"/>
              </a:rPr>
              <a:t>stages:</a:t>
            </a:r>
            <a:endParaRPr lang="en-GB" sz="4800" b="1" dirty="0" smtClean="0">
              <a:latin typeface="Calibri"/>
              <a:cs typeface="Calibri"/>
            </a:endParaRPr>
          </a:p>
          <a:p>
            <a:pPr>
              <a:spcBef>
                <a:spcPts val="55"/>
              </a:spcBef>
              <a:buFont typeface="Arial"/>
              <a:buChar char="•"/>
            </a:pPr>
            <a:endParaRPr lang="en-GB" sz="1000" b="1" dirty="0" smtClean="0">
              <a:latin typeface="Times New Roman"/>
              <a:cs typeface="Times New Roman"/>
            </a:endParaRPr>
          </a:p>
          <a:p>
            <a:pPr marL="636270" marR="430530" lvl="1" indent="-53340">
              <a:buFont typeface="Arial"/>
              <a:buChar char="•"/>
              <a:tabLst>
                <a:tab pos="636905" algn="l"/>
              </a:tabLst>
            </a:pPr>
            <a:r>
              <a:rPr lang="en-GB" sz="4400" b="1" u="sng" dirty="0" smtClean="0">
                <a:latin typeface="Calibri"/>
                <a:cs typeface="Calibri"/>
              </a:rPr>
              <a:t>Alarm </a:t>
            </a:r>
            <a:r>
              <a:rPr lang="en-GB" sz="4400" b="1" u="sng" spc="-5" dirty="0" smtClean="0">
                <a:latin typeface="Calibri"/>
                <a:cs typeface="Calibri"/>
              </a:rPr>
              <a:t>reaction:</a:t>
            </a:r>
            <a:r>
              <a:rPr lang="en-GB" sz="4400" b="1" dirty="0" smtClean="0">
                <a:latin typeface="Calibri"/>
                <a:cs typeface="Calibri"/>
              </a:rPr>
              <a:t> </a:t>
            </a:r>
            <a:r>
              <a:rPr lang="en-GB" sz="4400" b="1" spc="-5" dirty="0" smtClean="0">
                <a:latin typeface="Calibri"/>
                <a:cs typeface="Calibri"/>
              </a:rPr>
              <a:t>lowered resistance, </a:t>
            </a:r>
            <a:r>
              <a:rPr lang="en-GB" sz="4400" b="1" dirty="0" smtClean="0">
                <a:latin typeface="Calibri"/>
                <a:cs typeface="Calibri"/>
              </a:rPr>
              <a:t>defence mechanisms </a:t>
            </a:r>
            <a:r>
              <a:rPr lang="en-GB" sz="4400" b="1" spc="-5" dirty="0" smtClean="0">
                <a:latin typeface="Calibri"/>
                <a:cs typeface="Calibri"/>
              </a:rPr>
              <a:t>activated </a:t>
            </a:r>
            <a:r>
              <a:rPr lang="en-GB" sz="4400" b="1" dirty="0" smtClean="0">
                <a:latin typeface="Calibri"/>
                <a:cs typeface="Calibri"/>
              </a:rPr>
              <a:t>(E.g., </a:t>
            </a:r>
            <a:r>
              <a:rPr lang="en-GB" sz="4400" b="1" spc="-5" dirty="0" smtClean="0">
                <a:latin typeface="Calibri"/>
                <a:cs typeface="Calibri"/>
              </a:rPr>
              <a:t>adrenalin)</a:t>
            </a:r>
            <a:endParaRPr lang="en-GB" sz="4400" b="1" dirty="0" smtClean="0">
              <a:latin typeface="Calibri"/>
              <a:cs typeface="Calibri"/>
            </a:endParaRPr>
          </a:p>
          <a:p>
            <a:pPr lvl="1">
              <a:spcBef>
                <a:spcPts val="45"/>
              </a:spcBef>
              <a:buFont typeface="Arial"/>
              <a:buChar char="•"/>
            </a:pPr>
            <a:endParaRPr lang="en-GB" sz="2000" b="1" dirty="0" smtClean="0">
              <a:latin typeface="Times New Roman"/>
              <a:cs typeface="Times New Roman"/>
            </a:endParaRPr>
          </a:p>
          <a:p>
            <a:pPr marL="636270" lvl="1" indent="-53340">
              <a:buFont typeface="Arial"/>
              <a:buChar char="•"/>
              <a:tabLst>
                <a:tab pos="636905" algn="l"/>
              </a:tabLst>
            </a:pPr>
            <a:r>
              <a:rPr lang="en-GB" sz="4400" b="1" u="sng" spc="-5" dirty="0" smtClean="0">
                <a:latin typeface="Calibri"/>
                <a:cs typeface="Calibri"/>
              </a:rPr>
              <a:t>Resistance:</a:t>
            </a:r>
            <a:r>
              <a:rPr lang="en-GB" sz="4400" b="1" dirty="0" smtClean="0">
                <a:latin typeface="Calibri"/>
                <a:cs typeface="Calibri"/>
              </a:rPr>
              <a:t> </a:t>
            </a:r>
            <a:r>
              <a:rPr lang="en-GB" sz="4400" b="1" spc="-5" dirty="0" smtClean="0">
                <a:latin typeface="Calibri"/>
                <a:cs typeface="Calibri"/>
              </a:rPr>
              <a:t>return </a:t>
            </a:r>
            <a:r>
              <a:rPr lang="en-GB" sz="4400" b="1" dirty="0" smtClean="0">
                <a:latin typeface="Calibri"/>
                <a:cs typeface="Calibri"/>
              </a:rPr>
              <a:t>to equilibrium unless </a:t>
            </a:r>
            <a:r>
              <a:rPr lang="en-GB" sz="4400" b="1" spc="-5" dirty="0" smtClean="0">
                <a:latin typeface="Calibri"/>
                <a:cs typeface="Calibri"/>
              </a:rPr>
              <a:t>stress </a:t>
            </a:r>
            <a:r>
              <a:rPr lang="en-GB" sz="4400" b="1" dirty="0" smtClean="0">
                <a:latin typeface="Calibri"/>
                <a:cs typeface="Calibri"/>
              </a:rPr>
              <a:t>agent continues</a:t>
            </a:r>
          </a:p>
          <a:p>
            <a:pPr marL="636270" lvl="1" indent="-53340">
              <a:buFont typeface="Arial"/>
              <a:buChar char="•"/>
              <a:tabLst>
                <a:tab pos="636905" algn="l"/>
              </a:tabLst>
            </a:pPr>
            <a:endParaRPr lang="en-GB" sz="2400" b="1" dirty="0" smtClean="0">
              <a:latin typeface="Calibri"/>
              <a:cs typeface="Calibri"/>
            </a:endParaRPr>
          </a:p>
          <a:p>
            <a:pPr marL="582930" marR="895985" lvl="1">
              <a:buFont typeface="Arial"/>
              <a:buChar char="•"/>
              <a:tabLst>
                <a:tab pos="636905" algn="l"/>
              </a:tabLst>
            </a:pPr>
            <a:r>
              <a:rPr lang="en-GB" sz="4400" b="1" spc="-5" dirty="0" smtClean="0">
                <a:latin typeface="Calibri"/>
                <a:cs typeface="Calibri"/>
              </a:rPr>
              <a:t>Exhaustion:</a:t>
            </a:r>
            <a:r>
              <a:rPr lang="en-GB" sz="4400" b="1" dirty="0" smtClean="0">
                <a:latin typeface="Calibri"/>
                <a:cs typeface="Calibri"/>
              </a:rPr>
              <a:t> </a:t>
            </a:r>
            <a:r>
              <a:rPr lang="en-GB" sz="4400" b="1" spc="-5" dirty="0" smtClean="0">
                <a:latin typeface="Calibri"/>
                <a:cs typeface="Calibri"/>
              </a:rPr>
              <a:t>failure </a:t>
            </a:r>
            <a:r>
              <a:rPr lang="en-GB" sz="4400" b="1" dirty="0" smtClean="0">
                <a:latin typeface="Calibri"/>
                <a:cs typeface="Calibri"/>
              </a:rPr>
              <a:t>of </a:t>
            </a:r>
            <a:r>
              <a:rPr lang="en-GB" sz="4400" b="1" spc="-5" dirty="0" smtClean="0">
                <a:latin typeface="Calibri"/>
                <a:cs typeface="Calibri"/>
              </a:rPr>
              <a:t>defence/adaptive </a:t>
            </a:r>
            <a:r>
              <a:rPr lang="en-GB" sz="4400" b="1" dirty="0" smtClean="0">
                <a:latin typeface="Calibri"/>
                <a:cs typeface="Calibri"/>
              </a:rPr>
              <a:t>mechanisms </a:t>
            </a:r>
            <a:r>
              <a:rPr lang="en-GB" sz="4400" b="1" u="sng" dirty="0" smtClean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</a:rPr>
              <a:t> </a:t>
            </a:r>
          </a:p>
          <a:p>
            <a:pPr marL="582930" marR="895985" lvl="1">
              <a:buFont typeface="Arial"/>
              <a:buChar char="•"/>
              <a:tabLst>
                <a:tab pos="636905" algn="l"/>
              </a:tabLst>
            </a:pPr>
            <a:endParaRPr lang="en-GB" sz="4400" b="1" u="sng" spc="-5" dirty="0">
              <a:solidFill>
                <a:srgbClr val="0462C1"/>
              </a:solidFill>
              <a:uFill>
                <a:solidFill>
                  <a:srgbClr val="0462C1"/>
                </a:solidFill>
              </a:uFill>
              <a:latin typeface="Calibri"/>
              <a:cs typeface="Calibri"/>
              <a:hlinkClick r:id="rId4"/>
            </a:endParaRPr>
          </a:p>
          <a:p>
            <a:pPr marL="582930" marR="895985" lvl="1" algn="ctr">
              <a:buFont typeface="Arial"/>
              <a:buChar char="•"/>
              <a:tabLst>
                <a:tab pos="636905" algn="l"/>
              </a:tabLst>
            </a:pPr>
            <a:r>
              <a:rPr lang="en-GB" sz="3200" b="1" u="sng" spc="-5" dirty="0" smtClean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https://www.youtube.com/watch?v=XADIs-A1iiM</a:t>
            </a:r>
            <a:endParaRPr lang="en-GB" sz="3200" b="1" dirty="0">
              <a:latin typeface="Calibri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25964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169684"/>
            <a:ext cx="11430000" cy="8667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95934" algn="ctr">
              <a:spcBef>
                <a:spcPts val="95"/>
              </a:spcBef>
            </a:pPr>
            <a:r>
              <a:rPr lang="en-GB" sz="6000" b="1" spc="-10" dirty="0" smtClean="0">
                <a:latin typeface="Calibri Light"/>
                <a:cs typeface="Calibri Light"/>
              </a:rPr>
              <a:t>Recap: </a:t>
            </a:r>
            <a:r>
              <a:rPr lang="en-GB" sz="6000" b="1" spc="-5" dirty="0" smtClean="0">
                <a:latin typeface="Calibri Light"/>
                <a:cs typeface="Calibri Light"/>
              </a:rPr>
              <a:t>Stress</a:t>
            </a:r>
            <a:r>
              <a:rPr lang="en-GB" sz="6000" b="1" spc="-120" dirty="0" smtClean="0">
                <a:latin typeface="Calibri Light"/>
                <a:cs typeface="Calibri Light"/>
              </a:rPr>
              <a:t> </a:t>
            </a:r>
            <a:r>
              <a:rPr lang="en-GB" sz="6000" b="1" spc="-5" dirty="0" smtClean="0">
                <a:latin typeface="Calibri Light"/>
                <a:cs typeface="Calibri Light"/>
              </a:rPr>
              <a:t>as a transaction</a:t>
            </a:r>
            <a:endParaRPr lang="en-GB" sz="6000" b="1" dirty="0" smtClean="0">
              <a:latin typeface="Calibri Light"/>
              <a:cs typeface="Calibri Light"/>
            </a:endParaRPr>
          </a:p>
          <a:p>
            <a:pPr marL="478155" marR="516255">
              <a:lnSpc>
                <a:spcPct val="78900"/>
              </a:lnSpc>
              <a:tabLst>
                <a:tab pos="532130" algn="l"/>
              </a:tabLst>
            </a:pPr>
            <a:endParaRPr lang="en-GB" b="1" dirty="0">
              <a:latin typeface="Times New Roman"/>
              <a:cs typeface="Times New Roman"/>
            </a:endParaRPr>
          </a:p>
          <a:p>
            <a:pPr marR="516255" indent="-685800">
              <a:buFont typeface="Arial" panose="020B0604020202020204" pitchFamily="34" charset="0"/>
              <a:buChar char="•"/>
              <a:tabLst>
                <a:tab pos="532130" algn="l"/>
              </a:tabLst>
            </a:pPr>
            <a:r>
              <a:rPr lang="en-GB" sz="4800" b="1" spc="-5" dirty="0" smtClean="0">
                <a:latin typeface="Calibri"/>
                <a:cs typeface="Calibri"/>
              </a:rPr>
              <a:t>Psychological emphasis </a:t>
            </a:r>
            <a:r>
              <a:rPr lang="en-GB" sz="4800" b="1" dirty="0" smtClean="0">
                <a:latin typeface="Calibri"/>
                <a:cs typeface="Calibri"/>
              </a:rPr>
              <a:t>in </a:t>
            </a:r>
            <a:r>
              <a:rPr lang="en-GB" sz="4800" b="1" spc="-5" dirty="0" smtClean="0">
                <a:latin typeface="Calibri"/>
                <a:cs typeface="Calibri"/>
              </a:rPr>
              <a:t>definition</a:t>
            </a:r>
          </a:p>
          <a:p>
            <a:pPr marR="516255" indent="-685800">
              <a:buFont typeface="Arial" panose="020B0604020202020204" pitchFamily="34" charset="0"/>
              <a:buChar char="•"/>
              <a:tabLst>
                <a:tab pos="532130" algn="l"/>
              </a:tabLst>
            </a:pPr>
            <a:endParaRPr lang="en-GB" sz="1100" b="1" spc="-5" dirty="0">
              <a:latin typeface="Calibri"/>
              <a:cs typeface="Calibri"/>
            </a:endParaRPr>
          </a:p>
          <a:p>
            <a:pPr marL="457200" marR="516255" lvl="2" indent="-685800">
              <a:buFont typeface="Arial" panose="020B0604020202020204" pitchFamily="34" charset="0"/>
              <a:buChar char="•"/>
              <a:tabLst>
                <a:tab pos="532130" algn="l"/>
              </a:tabLst>
            </a:pPr>
            <a:r>
              <a:rPr lang="en-GB" sz="4400" b="1" spc="-5" dirty="0" smtClean="0">
                <a:latin typeface="Calibri"/>
                <a:cs typeface="Calibri"/>
              </a:rPr>
              <a:t>Stress </a:t>
            </a:r>
            <a:r>
              <a:rPr lang="en-GB" sz="4400" b="1" spc="-10" dirty="0" smtClean="0">
                <a:latin typeface="Calibri"/>
                <a:cs typeface="Calibri"/>
              </a:rPr>
              <a:t>exists </a:t>
            </a:r>
            <a:r>
              <a:rPr lang="en-GB" sz="4400" b="1" dirty="0" smtClean="0">
                <a:latin typeface="Calibri"/>
                <a:cs typeface="Calibri"/>
              </a:rPr>
              <a:t>when </a:t>
            </a:r>
            <a:r>
              <a:rPr lang="en-GB" sz="4400" b="1" spc="-5" dirty="0" smtClean="0">
                <a:latin typeface="Calibri"/>
                <a:cs typeface="Calibri"/>
              </a:rPr>
              <a:t>person </a:t>
            </a:r>
            <a:r>
              <a:rPr lang="en-GB" sz="4400" b="1" spc="-10" dirty="0" smtClean="0">
                <a:latin typeface="Calibri"/>
                <a:cs typeface="Calibri"/>
              </a:rPr>
              <a:t>feels </a:t>
            </a:r>
            <a:r>
              <a:rPr lang="en-GB" sz="4400" b="1" spc="-5" dirty="0" smtClean="0">
                <a:latin typeface="Calibri"/>
                <a:cs typeface="Calibri"/>
              </a:rPr>
              <a:t>they cannot cope with demands of</a:t>
            </a:r>
            <a:r>
              <a:rPr lang="en-GB" sz="4400" b="1" spc="50" dirty="0" smtClean="0">
                <a:latin typeface="Calibri"/>
                <a:cs typeface="Calibri"/>
              </a:rPr>
              <a:t> </a:t>
            </a:r>
            <a:r>
              <a:rPr lang="en-GB" sz="4400" b="1" spc="-5" dirty="0" smtClean="0">
                <a:latin typeface="Calibri"/>
                <a:cs typeface="Calibri"/>
              </a:rPr>
              <a:t>environment</a:t>
            </a:r>
            <a:endParaRPr lang="en-GB" sz="4400" b="1" dirty="0" smtClean="0">
              <a:latin typeface="Calibri"/>
              <a:cs typeface="Calibri"/>
            </a:endParaRPr>
          </a:p>
          <a:p>
            <a:pPr>
              <a:tabLst>
                <a:tab pos="532130" algn="l"/>
              </a:tabLst>
            </a:pPr>
            <a:endParaRPr lang="en-GB" sz="1600" b="1" dirty="0">
              <a:latin typeface="Times New Roman"/>
              <a:cs typeface="Times New Roman"/>
            </a:endParaRPr>
          </a:p>
          <a:p>
            <a:pPr marL="685800" indent="-685800">
              <a:buFont typeface="Arial" panose="020B0604020202020204" pitchFamily="34" charset="0"/>
              <a:buChar char="•"/>
              <a:tabLst>
                <a:tab pos="532130" algn="l"/>
              </a:tabLst>
            </a:pPr>
            <a:r>
              <a:rPr lang="en-GB" sz="4800" b="1" spc="-5" dirty="0" smtClean="0">
                <a:latin typeface="Calibri"/>
                <a:cs typeface="Calibri"/>
              </a:rPr>
              <a:t>Interaction of person and</a:t>
            </a:r>
            <a:r>
              <a:rPr lang="en-GB" sz="4800" b="1" spc="10" dirty="0" smtClean="0">
                <a:latin typeface="Calibri"/>
                <a:cs typeface="Calibri"/>
              </a:rPr>
              <a:t> </a:t>
            </a:r>
            <a:r>
              <a:rPr lang="en-GB" sz="4800" b="1" spc="-5" dirty="0" smtClean="0">
                <a:latin typeface="Calibri"/>
                <a:cs typeface="Calibri"/>
              </a:rPr>
              <a:t>environment</a:t>
            </a:r>
            <a:endParaRPr lang="en-GB" sz="4800" b="1" dirty="0" smtClean="0">
              <a:latin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GB" b="1" dirty="0" smtClean="0">
              <a:latin typeface="Times New Roman"/>
              <a:cs typeface="Times New Roman"/>
            </a:endParaRPr>
          </a:p>
          <a:p>
            <a:pPr indent="-53340">
              <a:buFont typeface="Arial"/>
              <a:buChar char="•"/>
              <a:tabLst>
                <a:tab pos="532130" algn="l"/>
              </a:tabLst>
            </a:pPr>
            <a:r>
              <a:rPr lang="en-GB" sz="4800" b="1" spc="-5" dirty="0" smtClean="0">
                <a:latin typeface="Calibri"/>
                <a:cs typeface="Calibri"/>
              </a:rPr>
              <a:t>Importance of </a:t>
            </a:r>
            <a:r>
              <a:rPr lang="en-GB" sz="4800" b="1" i="1" spc="-5" dirty="0" smtClean="0">
                <a:latin typeface="Calibri"/>
                <a:cs typeface="Calibri"/>
              </a:rPr>
              <a:t>cognitive</a:t>
            </a:r>
            <a:r>
              <a:rPr lang="en-GB" sz="4800" b="1" i="1" spc="5" dirty="0" smtClean="0">
                <a:latin typeface="Calibri"/>
                <a:cs typeface="Calibri"/>
              </a:rPr>
              <a:t> </a:t>
            </a:r>
            <a:r>
              <a:rPr lang="en-GB" sz="4800" b="1" i="1" spc="-5" dirty="0" smtClean="0">
                <a:latin typeface="Calibri"/>
                <a:cs typeface="Calibri"/>
              </a:rPr>
              <a:t>appraisals</a:t>
            </a:r>
            <a:endParaRPr lang="en-GB" sz="4800" b="1" dirty="0" smtClean="0">
              <a:latin typeface="Calibri"/>
              <a:cs typeface="Calibri"/>
            </a:endParaRPr>
          </a:p>
          <a:p>
            <a:pPr marL="0" lvl="1" indent="-53340">
              <a:buFont typeface="Arial"/>
              <a:buChar char="•"/>
              <a:tabLst>
                <a:tab pos="636905" algn="l"/>
              </a:tabLst>
            </a:pPr>
            <a:endParaRPr lang="en-GB" sz="1400" b="1" spc="-5" dirty="0" smtClean="0">
              <a:latin typeface="Calibri"/>
              <a:cs typeface="Calibri"/>
            </a:endParaRPr>
          </a:p>
          <a:p>
            <a:pPr marL="0" lvl="1" indent="-53340">
              <a:buFont typeface="Arial"/>
              <a:buChar char="•"/>
              <a:tabLst>
                <a:tab pos="636905" algn="l"/>
              </a:tabLst>
            </a:pPr>
            <a:r>
              <a:rPr lang="en-GB" sz="4800" b="1" spc="-5" dirty="0" smtClean="0">
                <a:latin typeface="Calibri"/>
                <a:cs typeface="Calibri"/>
              </a:rPr>
              <a:t>Lazarus </a:t>
            </a:r>
            <a:r>
              <a:rPr lang="en-GB" sz="4800" b="1" dirty="0" smtClean="0">
                <a:latin typeface="Calibri"/>
                <a:cs typeface="Calibri"/>
              </a:rPr>
              <a:t>&amp; </a:t>
            </a:r>
            <a:r>
              <a:rPr lang="en-GB" sz="4800" b="1" spc="-10" dirty="0" err="1" smtClean="0">
                <a:latin typeface="Calibri"/>
                <a:cs typeface="Calibri"/>
              </a:rPr>
              <a:t>Folkman</a:t>
            </a:r>
            <a:r>
              <a:rPr lang="en-GB" sz="4800" b="1" spc="-10" dirty="0">
                <a:latin typeface="Calibri"/>
                <a:cs typeface="Calibri"/>
              </a:rPr>
              <a:t>:</a:t>
            </a:r>
            <a:r>
              <a:rPr lang="en-GB" sz="4800" b="1" spc="-10" dirty="0" smtClean="0">
                <a:latin typeface="Calibri"/>
                <a:cs typeface="Calibri"/>
              </a:rPr>
              <a:t> T</a:t>
            </a:r>
            <a:r>
              <a:rPr lang="en-GB" sz="4800" b="1" spc="-5" dirty="0" smtClean="0">
                <a:latin typeface="Calibri"/>
                <a:cs typeface="Calibri"/>
              </a:rPr>
              <a:t>ransactional </a:t>
            </a:r>
            <a:r>
              <a:rPr lang="en-GB" sz="4800" b="1" dirty="0" smtClean="0">
                <a:latin typeface="Calibri"/>
                <a:cs typeface="Calibri"/>
              </a:rPr>
              <a:t>theory of </a:t>
            </a:r>
            <a:r>
              <a:rPr lang="en-GB" sz="4800" b="1" spc="-5" dirty="0" smtClean="0">
                <a:latin typeface="Calibri"/>
                <a:cs typeface="Calibri"/>
              </a:rPr>
              <a:t>stress and </a:t>
            </a:r>
            <a:r>
              <a:rPr lang="en-GB" sz="4800" b="1" dirty="0" smtClean="0">
                <a:latin typeface="Calibri"/>
                <a:cs typeface="Calibri"/>
              </a:rPr>
              <a:t>coping</a:t>
            </a:r>
            <a:r>
              <a:rPr lang="en-GB" sz="4800" b="1" spc="80" dirty="0" smtClean="0">
                <a:latin typeface="Calibri"/>
                <a:cs typeface="Calibri"/>
              </a:rPr>
              <a:t> </a:t>
            </a:r>
            <a:r>
              <a:rPr lang="en-GB" sz="4800" b="1" spc="-5" dirty="0" smtClean="0">
                <a:latin typeface="Calibri"/>
                <a:cs typeface="Calibri"/>
              </a:rPr>
              <a:t>(1984)</a:t>
            </a:r>
            <a:endParaRPr lang="en-GB" sz="4800" b="1" dirty="0" smtClean="0">
              <a:latin typeface="Calibri"/>
              <a:cs typeface="Calibri"/>
            </a:endParaRPr>
          </a:p>
          <a:p>
            <a:pPr marL="0" lvl="1">
              <a:buFont typeface="Arial"/>
              <a:buChar char="•"/>
            </a:pPr>
            <a:endParaRPr lang="en-GB" sz="1600" b="1" dirty="0" smtClean="0">
              <a:latin typeface="Times New Roman"/>
              <a:cs typeface="Times New Roman"/>
            </a:endParaRPr>
          </a:p>
          <a:p>
            <a:pPr marR="612140" lvl="3" indent="-53340">
              <a:buFont typeface="Arial"/>
              <a:buChar char="•"/>
              <a:tabLst>
                <a:tab pos="532130" algn="l"/>
              </a:tabLst>
            </a:pPr>
            <a:r>
              <a:rPr lang="en-GB" sz="3600" b="1" spc="-5" dirty="0" smtClean="0">
                <a:latin typeface="Calibri"/>
                <a:cs typeface="Calibri"/>
              </a:rPr>
              <a:t>Explains why some flourish under certain </a:t>
            </a:r>
            <a:r>
              <a:rPr lang="en-GB" sz="3600" b="1" dirty="0" smtClean="0">
                <a:latin typeface="Calibri"/>
                <a:cs typeface="Calibri"/>
              </a:rPr>
              <a:t>levels </a:t>
            </a:r>
            <a:r>
              <a:rPr lang="en-GB" sz="3600" b="1" spc="-5" dirty="0" smtClean="0">
                <a:latin typeface="Calibri"/>
                <a:cs typeface="Calibri"/>
              </a:rPr>
              <a:t>of </a:t>
            </a:r>
            <a:r>
              <a:rPr lang="en-GB" sz="3600" b="1" spc="-10" dirty="0" smtClean="0">
                <a:latin typeface="Calibri"/>
                <a:cs typeface="Calibri"/>
              </a:rPr>
              <a:t>stress </a:t>
            </a:r>
            <a:r>
              <a:rPr lang="en-GB" sz="3600" b="1" spc="-5" dirty="0" smtClean="0">
                <a:latin typeface="Calibri"/>
                <a:cs typeface="Calibri"/>
              </a:rPr>
              <a:t>and others</a:t>
            </a:r>
            <a:r>
              <a:rPr lang="en-GB" sz="3600" b="1" spc="25" dirty="0" smtClean="0">
                <a:latin typeface="Calibri"/>
                <a:cs typeface="Calibri"/>
              </a:rPr>
              <a:t> </a:t>
            </a:r>
            <a:r>
              <a:rPr lang="en-GB" sz="3600" b="1" spc="-5" dirty="0" smtClean="0">
                <a:latin typeface="Calibri"/>
                <a:cs typeface="Calibri"/>
              </a:rPr>
              <a:t>don’t.</a:t>
            </a:r>
            <a:endParaRPr lang="en-GB" sz="3600" b="1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94251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1828800"/>
            <a:ext cx="113538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271780" indent="-646430" algn="ctr"/>
            <a:r>
              <a:rPr lang="en-GB" sz="8800" b="1" spc="-5" dirty="0">
                <a:latin typeface="Calibri Light"/>
                <a:cs typeface="Calibri Light"/>
              </a:rPr>
              <a:t>The relationship between stress, arousal </a:t>
            </a:r>
            <a:r>
              <a:rPr lang="en-GB" sz="8800" b="1" dirty="0" smtClean="0">
                <a:latin typeface="Calibri Light"/>
                <a:cs typeface="Calibri Light"/>
              </a:rPr>
              <a:t>and</a:t>
            </a:r>
            <a:r>
              <a:rPr lang="en-GB" sz="8800" b="1" spc="-5" dirty="0" smtClean="0">
                <a:latin typeface="Calibri Light"/>
                <a:cs typeface="Calibri Light"/>
              </a:rPr>
              <a:t> </a:t>
            </a:r>
            <a:r>
              <a:rPr lang="en-GB" sz="8800" b="1" spc="-5" dirty="0">
                <a:latin typeface="Calibri Light"/>
                <a:cs typeface="Calibri Light"/>
              </a:rPr>
              <a:t>performance</a:t>
            </a:r>
            <a:endParaRPr lang="en-GB" sz="8800" b="1" dirty="0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26725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8"/>
          <p:cNvSpPr/>
          <p:nvPr/>
        </p:nvSpPr>
        <p:spPr>
          <a:xfrm>
            <a:off x="152400" y="76200"/>
            <a:ext cx="11887200" cy="8229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91185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4"/>
          <p:cNvSpPr txBox="1"/>
          <p:nvPr/>
        </p:nvSpPr>
        <p:spPr>
          <a:xfrm>
            <a:off x="1676400" y="6400800"/>
            <a:ext cx="9296400" cy="2297423"/>
          </a:xfrm>
          <a:prstGeom prst="rect">
            <a:avLst/>
          </a:prstGeom>
          <a:solidFill>
            <a:srgbClr val="5B9BD4"/>
          </a:solidFill>
          <a:ln w="3175">
            <a:solidFill>
              <a:srgbClr val="41709C"/>
            </a:solidFill>
          </a:ln>
        </p:spPr>
        <p:txBody>
          <a:bodyPr vert="horz" wrap="square" lIns="0" tIns="42544" rIns="0" bIns="0" rtlCol="0">
            <a:spAutoFit/>
          </a:bodyPr>
          <a:lstStyle/>
          <a:p>
            <a:pPr marL="365125" algn="ctr">
              <a:spcBef>
                <a:spcPts val="334"/>
              </a:spcBef>
            </a:pPr>
            <a:r>
              <a:rPr sz="7200" b="1" dirty="0">
                <a:solidFill>
                  <a:srgbClr val="FFFFFF"/>
                </a:solidFill>
                <a:latin typeface="Calibri"/>
                <a:cs typeface="Calibri"/>
              </a:rPr>
              <a:t>Yerkes-Dodson </a:t>
            </a:r>
            <a:r>
              <a:rPr sz="7200" b="1" spc="5" dirty="0" smtClean="0">
                <a:solidFill>
                  <a:srgbClr val="FFFFFF"/>
                </a:solidFill>
                <a:latin typeface="Calibri"/>
                <a:cs typeface="Calibri"/>
              </a:rPr>
              <a:t>Law</a:t>
            </a:r>
            <a:r>
              <a:rPr lang="en-GB" sz="7200" b="1" spc="5" dirty="0" smtClean="0">
                <a:solidFill>
                  <a:srgbClr val="FFFFFF"/>
                </a:solidFill>
                <a:latin typeface="Calibri"/>
                <a:cs typeface="Calibri"/>
              </a:rPr>
              <a:t>:</a:t>
            </a:r>
          </a:p>
          <a:p>
            <a:pPr marL="365125" algn="ctr">
              <a:spcBef>
                <a:spcPts val="334"/>
              </a:spcBef>
            </a:pPr>
            <a:r>
              <a:rPr lang="en-GB" sz="7200" b="1" spc="5" dirty="0" smtClean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7200" b="1" spc="5" dirty="0" smtClean="0">
                <a:solidFill>
                  <a:srgbClr val="FFFFFF"/>
                </a:solidFill>
                <a:latin typeface="Calibri"/>
                <a:cs typeface="Calibri"/>
              </a:rPr>
              <a:t>n </a:t>
            </a:r>
            <a:r>
              <a:rPr sz="7200" b="1" dirty="0">
                <a:solidFill>
                  <a:srgbClr val="FFFFFF"/>
                </a:solidFill>
                <a:latin typeface="Calibri"/>
                <a:cs typeface="Calibri"/>
              </a:rPr>
              <a:t>inverted </a:t>
            </a:r>
            <a:r>
              <a:rPr sz="7200" b="1" spc="5" dirty="0">
                <a:solidFill>
                  <a:srgbClr val="FFFFFF"/>
                </a:solidFill>
                <a:latin typeface="Calibri"/>
                <a:cs typeface="Calibri"/>
              </a:rPr>
              <a:t>U </a:t>
            </a:r>
            <a:r>
              <a:rPr sz="7200" b="1" dirty="0">
                <a:solidFill>
                  <a:srgbClr val="FFFFFF"/>
                </a:solidFill>
                <a:latin typeface="Calibri"/>
                <a:cs typeface="Calibri"/>
              </a:rPr>
              <a:t>Curve</a:t>
            </a:r>
            <a:endParaRPr sz="7200" b="1" dirty="0">
              <a:latin typeface="Calibri"/>
              <a:cs typeface="Calibri"/>
            </a:endParaRPr>
          </a:p>
        </p:txBody>
      </p:sp>
      <p:sp>
        <p:nvSpPr>
          <p:cNvPr id="3" name="object 5"/>
          <p:cNvSpPr/>
          <p:nvPr/>
        </p:nvSpPr>
        <p:spPr>
          <a:xfrm>
            <a:off x="1676400" y="152400"/>
            <a:ext cx="9296400" cy="59435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99807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19200" y="457200"/>
            <a:ext cx="10058400" cy="67916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>
              <a:spcBef>
                <a:spcPts val="120"/>
              </a:spcBef>
            </a:pPr>
            <a:r>
              <a:rPr lang="en-GB" sz="4800" b="1" u="sng" dirty="0" smtClean="0">
                <a:latin typeface="Calibri Light"/>
                <a:cs typeface="Calibri Light"/>
              </a:rPr>
              <a:t>Critique of </a:t>
            </a:r>
            <a:r>
              <a:rPr lang="en-GB" sz="4800" b="1" u="sng" spc="-5" dirty="0" smtClean="0">
                <a:latin typeface="Calibri Light"/>
                <a:cs typeface="Calibri Light"/>
              </a:rPr>
              <a:t>Yerkes-Dodson</a:t>
            </a:r>
            <a:r>
              <a:rPr lang="en-GB" sz="4800" b="1" u="sng" spc="-60" dirty="0" smtClean="0">
                <a:latin typeface="Calibri Light"/>
                <a:cs typeface="Calibri Light"/>
              </a:rPr>
              <a:t> </a:t>
            </a:r>
            <a:r>
              <a:rPr lang="en-GB" sz="4800" b="1" u="sng" spc="5" dirty="0" smtClean="0">
                <a:latin typeface="Calibri Light"/>
                <a:cs typeface="Calibri Light"/>
              </a:rPr>
              <a:t>Law</a:t>
            </a:r>
            <a:endParaRPr lang="en-GB" sz="4800" b="1" u="sng" dirty="0" smtClean="0">
              <a:latin typeface="Calibri Light"/>
              <a:cs typeface="Calibri Light"/>
            </a:endParaRPr>
          </a:p>
          <a:p>
            <a:pPr>
              <a:spcBef>
                <a:spcPts val="5"/>
              </a:spcBef>
            </a:pPr>
            <a:endParaRPr lang="en-GB" sz="4800" b="1" dirty="0" smtClean="0">
              <a:latin typeface="Times New Roman"/>
              <a:cs typeface="Times New Roman"/>
            </a:endParaRPr>
          </a:p>
          <a:p>
            <a:pPr marL="267335" indent="-53340">
              <a:buFont typeface="Arial"/>
              <a:buChar char="•"/>
              <a:tabLst>
                <a:tab pos="267970" algn="l"/>
              </a:tabLst>
            </a:pPr>
            <a:r>
              <a:rPr lang="en-GB" sz="4800" b="1" spc="-5" dirty="0" smtClean="0">
                <a:latin typeface="Calibri"/>
                <a:cs typeface="Calibri"/>
              </a:rPr>
              <a:t>mice-to-man </a:t>
            </a:r>
            <a:r>
              <a:rPr lang="en-GB" sz="4800" b="1" spc="-10" dirty="0" smtClean="0">
                <a:latin typeface="Calibri"/>
                <a:cs typeface="Calibri"/>
              </a:rPr>
              <a:t>extension of</a:t>
            </a:r>
            <a:r>
              <a:rPr lang="en-GB" sz="4800" b="1" dirty="0" smtClean="0">
                <a:latin typeface="Calibri"/>
                <a:cs typeface="Calibri"/>
              </a:rPr>
              <a:t> </a:t>
            </a:r>
            <a:r>
              <a:rPr lang="en-GB" sz="4800" b="1" spc="-10" dirty="0" smtClean="0">
                <a:latin typeface="Calibri"/>
                <a:cs typeface="Calibri"/>
              </a:rPr>
              <a:t>findings</a:t>
            </a:r>
            <a:endParaRPr lang="en-GB" sz="4800" b="1" dirty="0" smtClean="0">
              <a:latin typeface="Calibri"/>
              <a:cs typeface="Calibri"/>
            </a:endParaRPr>
          </a:p>
          <a:p>
            <a:pPr>
              <a:spcBef>
                <a:spcPts val="10"/>
              </a:spcBef>
              <a:buFont typeface="Arial"/>
              <a:buChar char="•"/>
            </a:pPr>
            <a:endParaRPr lang="en-GB" sz="4800" b="1" dirty="0" smtClean="0">
              <a:latin typeface="Times New Roman"/>
              <a:cs typeface="Times New Roman"/>
            </a:endParaRPr>
          </a:p>
          <a:p>
            <a:pPr marL="267335" marR="295910" indent="-53340">
              <a:buFont typeface="Arial"/>
              <a:buChar char="•"/>
              <a:tabLst>
                <a:tab pos="267970" algn="l"/>
              </a:tabLst>
            </a:pPr>
            <a:r>
              <a:rPr lang="en-GB" sz="4800" b="1" spc="-10" dirty="0" smtClean="0">
                <a:latin typeface="Calibri"/>
                <a:cs typeface="Calibri"/>
              </a:rPr>
              <a:t>generalizability of simple laboratory </a:t>
            </a:r>
            <a:r>
              <a:rPr lang="en-GB" sz="4800" b="1" spc="-5" dirty="0" smtClean="0">
                <a:latin typeface="Calibri"/>
                <a:cs typeface="Calibri"/>
              </a:rPr>
              <a:t>learning paradigm </a:t>
            </a:r>
            <a:r>
              <a:rPr lang="en-GB" sz="4800" b="1" spc="-10" dirty="0" smtClean="0">
                <a:latin typeface="Calibri"/>
                <a:cs typeface="Calibri"/>
              </a:rPr>
              <a:t>to </a:t>
            </a:r>
            <a:r>
              <a:rPr lang="en-GB" sz="4800" b="1" spc="-5" dirty="0" smtClean="0">
                <a:latin typeface="Calibri"/>
                <a:cs typeface="Calibri"/>
              </a:rPr>
              <a:t>real- world </a:t>
            </a:r>
            <a:r>
              <a:rPr lang="en-GB" sz="4800" b="1" spc="-10" dirty="0" smtClean="0">
                <a:latin typeface="Calibri"/>
                <a:cs typeface="Calibri"/>
              </a:rPr>
              <a:t>complex </a:t>
            </a:r>
            <a:r>
              <a:rPr lang="en-GB" sz="4800" b="1" spc="-5" dirty="0" smtClean="0">
                <a:latin typeface="Calibri"/>
                <a:cs typeface="Calibri"/>
              </a:rPr>
              <a:t>performance</a:t>
            </a:r>
            <a:r>
              <a:rPr lang="en-GB" sz="4800" b="1" spc="-25" dirty="0" smtClean="0">
                <a:latin typeface="Calibri"/>
                <a:cs typeface="Calibri"/>
              </a:rPr>
              <a:t> </a:t>
            </a:r>
            <a:r>
              <a:rPr lang="en-GB" sz="4800" b="1" spc="-5" dirty="0" smtClean="0">
                <a:latin typeface="Calibri"/>
                <a:cs typeface="Calibri"/>
              </a:rPr>
              <a:t>issues.</a:t>
            </a:r>
            <a:endParaRPr lang="en-GB" sz="4800" b="1" dirty="0" smtClean="0">
              <a:latin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GB" sz="4800" b="1" dirty="0" smtClean="0">
              <a:latin typeface="Times New Roman"/>
              <a:cs typeface="Times New Roman"/>
            </a:endParaRPr>
          </a:p>
          <a:p>
            <a:pPr marL="267335" indent="-53340">
              <a:spcBef>
                <a:spcPts val="365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b="1" spc="-10" dirty="0" smtClean="0">
                <a:latin typeface="Calibri"/>
                <a:cs typeface="Calibri"/>
              </a:rPr>
              <a:t>failure to </a:t>
            </a:r>
            <a:r>
              <a:rPr lang="en-GB" sz="4800" b="1" spc="-5" dirty="0" smtClean="0">
                <a:latin typeface="Calibri"/>
                <a:cs typeface="Calibri"/>
              </a:rPr>
              <a:t>measure</a:t>
            </a:r>
            <a:r>
              <a:rPr lang="en-GB" sz="4800" b="1" spc="5" dirty="0" smtClean="0">
                <a:latin typeface="Calibri"/>
                <a:cs typeface="Calibri"/>
              </a:rPr>
              <a:t> </a:t>
            </a:r>
            <a:r>
              <a:rPr lang="en-GB" sz="4800" b="1" spc="-10" dirty="0" smtClean="0">
                <a:latin typeface="Calibri"/>
                <a:cs typeface="Calibri"/>
              </a:rPr>
              <a:t>stress/arousal</a:t>
            </a:r>
            <a:endParaRPr lang="en-GB" sz="4800" b="1" dirty="0">
              <a:latin typeface="Calibri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10633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2400" y="152400"/>
            <a:ext cx="11887200" cy="8179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algn="ctr">
              <a:spcBef>
                <a:spcPts val="120"/>
              </a:spcBef>
            </a:pPr>
            <a:r>
              <a:rPr lang="en-GB" sz="4400" b="1" dirty="0">
                <a:latin typeface="Calibri Light"/>
                <a:cs typeface="Calibri Light"/>
              </a:rPr>
              <a:t>Critique of </a:t>
            </a:r>
            <a:r>
              <a:rPr lang="en-GB" sz="4400" b="1" spc="-5" dirty="0">
                <a:latin typeface="Calibri Light"/>
                <a:cs typeface="Calibri Light"/>
              </a:rPr>
              <a:t>Yerkes-Dodson</a:t>
            </a:r>
            <a:r>
              <a:rPr lang="en-GB" sz="4400" b="1" spc="-60" dirty="0">
                <a:latin typeface="Calibri Light"/>
                <a:cs typeface="Calibri Light"/>
              </a:rPr>
              <a:t> </a:t>
            </a:r>
            <a:r>
              <a:rPr lang="en-GB" sz="4400" b="1" spc="5" dirty="0">
                <a:latin typeface="Calibri Light"/>
                <a:cs typeface="Calibri Light"/>
              </a:rPr>
              <a:t>Law</a:t>
            </a:r>
            <a:endParaRPr lang="en-GB" sz="4400" b="1" dirty="0">
              <a:latin typeface="Calibri Light"/>
              <a:cs typeface="Calibri Light"/>
            </a:endParaRPr>
          </a:p>
          <a:p>
            <a:pPr marL="785495" marR="287655" indent="-571500">
              <a:spcBef>
                <a:spcPts val="770"/>
              </a:spcBef>
              <a:buFont typeface="Arial" panose="020B0604020202020204" pitchFamily="34" charset="0"/>
              <a:buChar char="•"/>
            </a:pPr>
            <a:r>
              <a:rPr lang="en-GB" sz="4400" spc="-5" dirty="0">
                <a:latin typeface="Calibri"/>
                <a:cs typeface="Calibri"/>
              </a:rPr>
              <a:t>Landers </a:t>
            </a:r>
            <a:r>
              <a:rPr lang="en-GB" sz="4400" spc="-10" dirty="0">
                <a:latin typeface="Calibri"/>
                <a:cs typeface="Calibri"/>
              </a:rPr>
              <a:t>(1980</a:t>
            </a:r>
            <a:r>
              <a:rPr lang="en-GB" sz="4400" spc="-10" dirty="0" smtClean="0">
                <a:latin typeface="Calibri"/>
                <a:cs typeface="Calibri"/>
              </a:rPr>
              <a:t>): </a:t>
            </a:r>
          </a:p>
          <a:p>
            <a:pPr marL="1242695" marR="287655" lvl="1" indent="-571500">
              <a:spcBef>
                <a:spcPts val="770"/>
              </a:spcBef>
              <a:buFont typeface="Arial" panose="020B0604020202020204" pitchFamily="34" charset="0"/>
              <a:buChar char="•"/>
            </a:pPr>
            <a:r>
              <a:rPr lang="en-GB" sz="4000" spc="-5" dirty="0" smtClean="0">
                <a:latin typeface="Calibri"/>
                <a:cs typeface="Calibri"/>
              </a:rPr>
              <a:t>“</a:t>
            </a:r>
            <a:r>
              <a:rPr lang="en-GB" sz="4000" spc="-5" dirty="0">
                <a:latin typeface="Calibri"/>
                <a:cs typeface="Calibri"/>
              </a:rPr>
              <a:t>In </a:t>
            </a:r>
            <a:r>
              <a:rPr lang="en-GB" sz="4000" spc="-10" dirty="0">
                <a:latin typeface="Calibri"/>
                <a:cs typeface="Calibri"/>
              </a:rPr>
              <a:t>actuality, </a:t>
            </a:r>
            <a:r>
              <a:rPr lang="en-GB" sz="4000" spc="-5" dirty="0">
                <a:latin typeface="Calibri"/>
                <a:cs typeface="Calibri"/>
              </a:rPr>
              <a:t>the </a:t>
            </a:r>
            <a:r>
              <a:rPr lang="en-GB" sz="4000" spc="-10" dirty="0">
                <a:latin typeface="Calibri"/>
                <a:cs typeface="Calibri"/>
              </a:rPr>
              <a:t>inverted-U hypothesis </a:t>
            </a:r>
            <a:r>
              <a:rPr lang="en-GB" sz="4000" spc="-5" dirty="0">
                <a:latin typeface="Calibri"/>
                <a:cs typeface="Calibri"/>
              </a:rPr>
              <a:t>is </a:t>
            </a:r>
            <a:r>
              <a:rPr lang="en-GB" sz="4000" spc="-10" dirty="0">
                <a:latin typeface="Calibri"/>
                <a:cs typeface="Calibri"/>
              </a:rPr>
              <a:t>not </a:t>
            </a:r>
            <a:r>
              <a:rPr lang="en-GB" sz="4000" spc="-5" dirty="0">
                <a:latin typeface="Calibri"/>
                <a:cs typeface="Calibri"/>
              </a:rPr>
              <a:t>an </a:t>
            </a:r>
            <a:r>
              <a:rPr lang="en-GB" sz="4000" spc="-10" dirty="0" smtClean="0">
                <a:latin typeface="Calibri"/>
                <a:cs typeface="Calibri"/>
              </a:rPr>
              <a:t>explanation </a:t>
            </a:r>
            <a:r>
              <a:rPr lang="en-GB" sz="4000" spc="-15" dirty="0">
                <a:latin typeface="Calibri"/>
                <a:cs typeface="Calibri"/>
              </a:rPr>
              <a:t>for </a:t>
            </a:r>
            <a:r>
              <a:rPr lang="en-GB" sz="4000" spc="-5" dirty="0">
                <a:latin typeface="Calibri"/>
                <a:cs typeface="Calibri"/>
              </a:rPr>
              <a:t>the </a:t>
            </a:r>
            <a:r>
              <a:rPr lang="en-GB" sz="4000" spc="-10" dirty="0">
                <a:latin typeface="Calibri"/>
                <a:cs typeface="Calibri"/>
              </a:rPr>
              <a:t>arousal </a:t>
            </a:r>
            <a:r>
              <a:rPr lang="en-GB" sz="4000" spc="-5" dirty="0">
                <a:latin typeface="Calibri"/>
                <a:cs typeface="Calibri"/>
              </a:rPr>
              <a:t>performance </a:t>
            </a:r>
            <a:r>
              <a:rPr lang="en-GB" sz="4000" spc="-10" dirty="0">
                <a:latin typeface="Calibri"/>
                <a:cs typeface="Calibri"/>
              </a:rPr>
              <a:t>relationship; </a:t>
            </a:r>
            <a:r>
              <a:rPr lang="en-GB" sz="4000" spc="-5" dirty="0">
                <a:latin typeface="Calibri"/>
                <a:cs typeface="Calibri"/>
              </a:rPr>
              <a:t>it merely </a:t>
            </a:r>
            <a:r>
              <a:rPr lang="en-GB" sz="4000" spc="-10" dirty="0">
                <a:latin typeface="Calibri"/>
                <a:cs typeface="Calibri"/>
              </a:rPr>
              <a:t>posits </a:t>
            </a:r>
            <a:r>
              <a:rPr lang="en-GB" sz="4000" spc="-5" dirty="0" smtClean="0">
                <a:latin typeface="Calibri"/>
                <a:cs typeface="Calibri"/>
              </a:rPr>
              <a:t>that the </a:t>
            </a:r>
            <a:r>
              <a:rPr lang="en-GB" sz="4000" spc="-10" dirty="0">
                <a:latin typeface="Calibri"/>
                <a:cs typeface="Calibri"/>
              </a:rPr>
              <a:t>relationship </a:t>
            </a:r>
            <a:r>
              <a:rPr lang="en-GB" sz="4000" spc="-5" dirty="0">
                <a:latin typeface="Calibri"/>
                <a:cs typeface="Calibri"/>
              </a:rPr>
              <a:t>is curvilinear </a:t>
            </a:r>
            <a:r>
              <a:rPr lang="en-GB" sz="4000" spc="-10" dirty="0">
                <a:latin typeface="Calibri"/>
                <a:cs typeface="Calibri"/>
              </a:rPr>
              <a:t>without explaining </a:t>
            </a:r>
            <a:r>
              <a:rPr lang="en-GB" sz="4000" spc="-5" dirty="0">
                <a:latin typeface="Calibri"/>
                <a:cs typeface="Calibri"/>
              </a:rPr>
              <a:t>what internal </a:t>
            </a:r>
            <a:r>
              <a:rPr lang="en-GB" sz="4000" spc="-10" dirty="0" smtClean="0">
                <a:latin typeface="Calibri"/>
                <a:cs typeface="Calibri"/>
              </a:rPr>
              <a:t>state </a:t>
            </a:r>
            <a:r>
              <a:rPr lang="en-GB" sz="4000" spc="-10" dirty="0">
                <a:latin typeface="Calibri"/>
                <a:cs typeface="Calibri"/>
              </a:rPr>
              <a:t>or process produces </a:t>
            </a:r>
            <a:r>
              <a:rPr lang="en-GB" sz="4000" spc="-15" dirty="0">
                <a:latin typeface="Calibri"/>
                <a:cs typeface="Calibri"/>
              </a:rPr>
              <a:t>it.” </a:t>
            </a:r>
            <a:r>
              <a:rPr lang="en-GB" sz="4000" spc="-5" dirty="0">
                <a:latin typeface="Calibri"/>
                <a:cs typeface="Calibri"/>
              </a:rPr>
              <a:t>(p.</a:t>
            </a:r>
            <a:r>
              <a:rPr lang="en-GB" sz="4000" spc="35" dirty="0">
                <a:latin typeface="Calibri"/>
                <a:cs typeface="Calibri"/>
              </a:rPr>
              <a:t> </a:t>
            </a:r>
            <a:r>
              <a:rPr lang="en-GB" sz="4000" spc="-5" dirty="0">
                <a:latin typeface="Calibri"/>
                <a:cs typeface="Calibri"/>
              </a:rPr>
              <a:t>346)</a:t>
            </a:r>
            <a:endParaRPr lang="en-GB" sz="4000" dirty="0">
              <a:latin typeface="Calibri"/>
              <a:cs typeface="Calibri"/>
            </a:endParaRPr>
          </a:p>
          <a:p>
            <a:endParaRPr lang="en-GB" sz="2000" dirty="0">
              <a:latin typeface="Times New Roman"/>
              <a:cs typeface="Times New Roman"/>
            </a:endParaRPr>
          </a:p>
          <a:p>
            <a:pPr marL="785495" marR="254000" indent="-571500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GB" sz="4000" spc="-5" dirty="0" err="1">
                <a:latin typeface="Calibri"/>
                <a:cs typeface="Calibri"/>
              </a:rPr>
              <a:t>Neiss</a:t>
            </a:r>
            <a:r>
              <a:rPr lang="en-GB" sz="4000" spc="-5" dirty="0">
                <a:latin typeface="Calibri"/>
                <a:cs typeface="Calibri"/>
              </a:rPr>
              <a:t> </a:t>
            </a:r>
            <a:r>
              <a:rPr lang="en-GB" sz="4000" spc="-10" dirty="0">
                <a:latin typeface="Calibri"/>
                <a:cs typeface="Calibri"/>
              </a:rPr>
              <a:t>(1988): any investigation of psychobiological states should </a:t>
            </a:r>
            <a:r>
              <a:rPr lang="en-GB" sz="4000" spc="-10" dirty="0" smtClean="0">
                <a:latin typeface="Calibri"/>
                <a:cs typeface="Calibri"/>
              </a:rPr>
              <a:t>optimally </a:t>
            </a:r>
            <a:r>
              <a:rPr lang="en-GB" sz="4000" spc="-5" dirty="0">
                <a:latin typeface="Calibri"/>
                <a:cs typeface="Calibri"/>
              </a:rPr>
              <a:t>include measures that </a:t>
            </a:r>
            <a:r>
              <a:rPr lang="en-GB" sz="4000" spc="-15" dirty="0">
                <a:latin typeface="Calibri"/>
                <a:cs typeface="Calibri"/>
              </a:rPr>
              <a:t>have </a:t>
            </a:r>
            <a:r>
              <a:rPr lang="en-GB" sz="4000" spc="-10" dirty="0">
                <a:latin typeface="Calibri"/>
                <a:cs typeface="Calibri"/>
              </a:rPr>
              <a:t>historically </a:t>
            </a:r>
            <a:r>
              <a:rPr lang="en-GB" sz="4000" spc="-5" dirty="0">
                <a:latin typeface="Calibri"/>
                <a:cs typeface="Calibri"/>
              </a:rPr>
              <a:t>been associated with </a:t>
            </a:r>
            <a:r>
              <a:rPr lang="en-GB" sz="4000" spc="-10" dirty="0" smtClean="0">
                <a:latin typeface="Calibri"/>
                <a:cs typeface="Calibri"/>
              </a:rPr>
              <a:t>arousal:</a:t>
            </a:r>
          </a:p>
          <a:p>
            <a:pPr marL="1242695" marR="254000" lvl="1" indent="-571500"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GB" sz="4000" spc="-10" dirty="0" smtClean="0">
                <a:latin typeface="Calibri"/>
                <a:cs typeface="Calibri"/>
              </a:rPr>
              <a:t>respiration</a:t>
            </a:r>
            <a:r>
              <a:rPr lang="en-GB" sz="4000" spc="-10" dirty="0">
                <a:latin typeface="Calibri"/>
                <a:cs typeface="Calibri"/>
              </a:rPr>
              <a:t>, </a:t>
            </a:r>
            <a:r>
              <a:rPr lang="en-GB" sz="4000" spc="-5" dirty="0">
                <a:latin typeface="Calibri"/>
                <a:cs typeface="Calibri"/>
              </a:rPr>
              <a:t>heart </a:t>
            </a:r>
            <a:r>
              <a:rPr lang="en-GB" sz="4000" spc="-10" dirty="0">
                <a:latin typeface="Calibri"/>
                <a:cs typeface="Calibri"/>
              </a:rPr>
              <a:t>rate, electroencephalography,  </a:t>
            </a:r>
            <a:r>
              <a:rPr lang="en-GB" sz="4000" spc="-15" dirty="0">
                <a:latin typeface="Calibri"/>
                <a:cs typeface="Calibri"/>
              </a:rPr>
              <a:t>electromyography,</a:t>
            </a:r>
            <a:r>
              <a:rPr lang="en-GB" sz="4000" spc="-5" dirty="0">
                <a:latin typeface="Calibri"/>
                <a:cs typeface="Calibri"/>
              </a:rPr>
              <a:t> etc.</a:t>
            </a:r>
            <a:endParaRPr lang="en-GB" sz="40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858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" y="228600"/>
            <a:ext cx="11049000" cy="81560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latin typeface="Calibri Light"/>
                <a:cs typeface="Calibri Light"/>
              </a:rPr>
              <a:t>Critique of </a:t>
            </a:r>
            <a:r>
              <a:rPr lang="en-GB" sz="4800" b="1" spc="-5" dirty="0" smtClean="0">
                <a:latin typeface="Calibri Light"/>
                <a:cs typeface="Calibri Light"/>
              </a:rPr>
              <a:t>Yerkes-Dodson</a:t>
            </a:r>
            <a:r>
              <a:rPr lang="en-GB" sz="4800" b="1" spc="-55" dirty="0" smtClean="0">
                <a:latin typeface="Calibri Light"/>
                <a:cs typeface="Calibri Light"/>
              </a:rPr>
              <a:t> </a:t>
            </a:r>
            <a:r>
              <a:rPr lang="en-GB" sz="4800" b="1" dirty="0" smtClean="0">
                <a:latin typeface="Calibri Light"/>
                <a:cs typeface="Calibri Light"/>
              </a:rPr>
              <a:t>Law</a:t>
            </a:r>
          </a:p>
          <a:p>
            <a:pPr marL="685800" marR="446405" indent="-685800">
              <a:buFont typeface="Arial" panose="020B0604020202020204" pitchFamily="34" charset="0"/>
              <a:buChar char="•"/>
            </a:pPr>
            <a:r>
              <a:rPr lang="en-GB" sz="4800" spc="-5" dirty="0" smtClean="0">
                <a:latin typeface="Calibri"/>
                <a:cs typeface="Calibri"/>
              </a:rPr>
              <a:t>Hancock &amp; </a:t>
            </a:r>
            <a:r>
              <a:rPr lang="en-GB" sz="4800" spc="-10" dirty="0" smtClean="0">
                <a:latin typeface="Calibri"/>
                <a:cs typeface="Calibri"/>
              </a:rPr>
              <a:t>Warm </a:t>
            </a:r>
            <a:r>
              <a:rPr lang="en-GB" sz="4800" spc="-5" dirty="0" smtClean="0">
                <a:latin typeface="Calibri"/>
                <a:cs typeface="Calibri"/>
              </a:rPr>
              <a:t>(1989) </a:t>
            </a:r>
            <a:r>
              <a:rPr lang="en-GB" sz="4800" spc="-10" dirty="0" smtClean="0">
                <a:latin typeface="Calibri"/>
                <a:cs typeface="Calibri"/>
              </a:rPr>
              <a:t>formulated </a:t>
            </a:r>
            <a:r>
              <a:rPr lang="en-GB" sz="4800" spc="-5" dirty="0" smtClean="0">
                <a:latin typeface="Calibri"/>
                <a:cs typeface="Calibri"/>
              </a:rPr>
              <a:t>arousal replacement  framework.</a:t>
            </a:r>
            <a:endParaRPr lang="en-GB" sz="4800" dirty="0" smtClean="0">
              <a:latin typeface="Calibri"/>
              <a:cs typeface="Calibri"/>
            </a:endParaRPr>
          </a:p>
          <a:p>
            <a:endParaRPr lang="en-GB" sz="2800" dirty="0" smtClean="0">
              <a:latin typeface="Times New Roman"/>
              <a:cs typeface="Times New Roman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spc="-5" dirty="0" smtClean="0">
                <a:latin typeface="Calibri"/>
                <a:cs typeface="Calibri"/>
              </a:rPr>
              <a:t>The "trinity of </a:t>
            </a:r>
            <a:r>
              <a:rPr lang="en-GB" sz="4800" spc="-10" dirty="0" smtClean="0">
                <a:latin typeface="Calibri"/>
                <a:cs typeface="Calibri"/>
              </a:rPr>
              <a:t>stress“: </a:t>
            </a:r>
            <a:r>
              <a:rPr lang="en-GB" sz="4800" dirty="0" smtClean="0">
                <a:latin typeface="Calibri"/>
                <a:cs typeface="Calibri"/>
              </a:rPr>
              <a:t>as </a:t>
            </a:r>
            <a:r>
              <a:rPr lang="en-GB" sz="4800" spc="-5" dirty="0" smtClean="0">
                <a:latin typeface="Calibri"/>
                <a:cs typeface="Calibri"/>
              </a:rPr>
              <a:t>consisting</a:t>
            </a:r>
            <a:r>
              <a:rPr lang="en-GB" sz="4800" spc="1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of…</a:t>
            </a:r>
            <a:endParaRPr lang="en-GB" sz="4800" dirty="0" smtClean="0">
              <a:latin typeface="Calibri"/>
              <a:cs typeface="Calibri"/>
            </a:endParaRPr>
          </a:p>
          <a:p>
            <a:pPr marL="861060" indent="-914400">
              <a:buFont typeface="+mj-lt"/>
              <a:buAutoNum type="arabicPeriod"/>
              <a:tabLst>
                <a:tab pos="26797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input </a:t>
            </a:r>
            <a:r>
              <a:rPr lang="en-GB" sz="4800" spc="-10" dirty="0" smtClean="0">
                <a:latin typeface="Calibri"/>
                <a:cs typeface="Calibri"/>
              </a:rPr>
              <a:t>features: environmental</a:t>
            </a:r>
            <a:r>
              <a:rPr lang="en-GB" sz="4800" spc="1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stress</a:t>
            </a:r>
            <a:endParaRPr lang="en-GB" sz="4800" dirty="0">
              <a:latin typeface="Calibri"/>
              <a:cs typeface="Calibri"/>
            </a:endParaRPr>
          </a:p>
          <a:p>
            <a:pPr marL="861060" indent="-914400">
              <a:buFont typeface="+mj-lt"/>
              <a:buAutoNum type="arabicPeriod"/>
              <a:tabLst>
                <a:tab pos="26797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adaptation </a:t>
            </a:r>
            <a:r>
              <a:rPr lang="en-GB" sz="4800" spc="-10" dirty="0" smtClean="0">
                <a:latin typeface="Calibri"/>
                <a:cs typeface="Calibri"/>
              </a:rPr>
              <a:t>features: </a:t>
            </a:r>
            <a:r>
              <a:rPr lang="en-GB" sz="4800" spc="-5" dirty="0" smtClean="0">
                <a:latin typeface="Calibri"/>
                <a:cs typeface="Calibri"/>
              </a:rPr>
              <a:t>cognitive</a:t>
            </a:r>
            <a:r>
              <a:rPr lang="en-GB" sz="4800" spc="-35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appraisal</a:t>
            </a:r>
            <a:endParaRPr lang="en-GB" sz="4800" dirty="0">
              <a:latin typeface="Calibri"/>
              <a:cs typeface="Calibri"/>
            </a:endParaRPr>
          </a:p>
          <a:p>
            <a:pPr marL="861060" indent="-914400">
              <a:buFont typeface="+mj-lt"/>
              <a:buAutoNum type="arabicPeriod"/>
              <a:tabLst>
                <a:tab pos="26797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output </a:t>
            </a:r>
            <a:r>
              <a:rPr lang="en-GB" sz="4800" spc="-10" dirty="0" smtClean="0">
                <a:latin typeface="Calibri"/>
                <a:cs typeface="Calibri"/>
              </a:rPr>
              <a:t>features: </a:t>
            </a:r>
            <a:r>
              <a:rPr lang="en-GB" sz="4800" spc="-5" dirty="0" smtClean="0">
                <a:latin typeface="Calibri"/>
                <a:cs typeface="Calibri"/>
              </a:rPr>
              <a:t>changes in </a:t>
            </a:r>
            <a:r>
              <a:rPr lang="en-GB" sz="4800" spc="-10" dirty="0" smtClean="0">
                <a:latin typeface="Calibri"/>
                <a:cs typeface="Calibri"/>
              </a:rPr>
              <a:t>bodily </a:t>
            </a:r>
            <a:r>
              <a:rPr lang="en-GB" sz="4800" spc="-5" dirty="0" smtClean="0">
                <a:latin typeface="Calibri"/>
                <a:cs typeface="Calibri"/>
              </a:rPr>
              <a:t>functions &amp; performance efficiency.</a:t>
            </a:r>
          </a:p>
          <a:p>
            <a:pPr>
              <a:tabLst>
                <a:tab pos="267970" algn="l"/>
              </a:tabLst>
            </a:pPr>
            <a:endParaRPr lang="en-GB" sz="2800" dirty="0" smtClean="0">
              <a:latin typeface="Calibri"/>
              <a:cs typeface="Calibri"/>
            </a:endParaRPr>
          </a:p>
          <a:p>
            <a:pPr marL="685800" marR="387350" indent="-685800">
              <a:buFont typeface="Arial" panose="020B0604020202020204" pitchFamily="34" charset="0"/>
              <a:buChar char="•"/>
            </a:pPr>
            <a:r>
              <a:rPr lang="en-GB" sz="4200" spc="-5" dirty="0" smtClean="0">
                <a:latin typeface="Calibri"/>
                <a:cs typeface="Calibri"/>
              </a:rPr>
              <a:t>Every stressor </a:t>
            </a:r>
            <a:r>
              <a:rPr lang="en-GB" sz="4200" spc="-10" dirty="0" smtClean="0">
                <a:latin typeface="Calibri"/>
                <a:cs typeface="Calibri"/>
              </a:rPr>
              <a:t>produced </a:t>
            </a:r>
            <a:r>
              <a:rPr lang="en-GB" sz="4200" dirty="0" smtClean="0">
                <a:latin typeface="Calibri"/>
                <a:cs typeface="Calibri"/>
              </a:rPr>
              <a:t>a </a:t>
            </a:r>
            <a:r>
              <a:rPr lang="en-GB" sz="4200" spc="-5" dirty="0" smtClean="0">
                <a:latin typeface="Calibri"/>
                <a:cs typeface="Calibri"/>
              </a:rPr>
              <a:t>unique </a:t>
            </a:r>
            <a:r>
              <a:rPr lang="en-GB" sz="4200" spc="-10" dirty="0" smtClean="0">
                <a:latin typeface="Calibri"/>
                <a:cs typeface="Calibri"/>
              </a:rPr>
              <a:t>array </a:t>
            </a:r>
            <a:r>
              <a:rPr lang="en-GB" sz="4200" spc="-5" dirty="0" smtClean="0">
                <a:latin typeface="Calibri"/>
                <a:cs typeface="Calibri"/>
              </a:rPr>
              <a:t>of effects on both cognition and  performance.</a:t>
            </a:r>
            <a:endParaRPr lang="en-GB" sz="42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686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43000" y="2438400"/>
            <a:ext cx="99822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42570" algn="ctr">
              <a:spcBef>
                <a:spcPts val="120"/>
              </a:spcBef>
            </a:pPr>
            <a:r>
              <a:rPr lang="en-GB" sz="8000" b="1" dirty="0">
                <a:latin typeface="Calibri Light"/>
                <a:cs typeface="Calibri Light"/>
              </a:rPr>
              <a:t>Cognitive models of stress </a:t>
            </a:r>
            <a:r>
              <a:rPr lang="en-GB" sz="8000" b="1" spc="5" dirty="0">
                <a:latin typeface="Calibri Light"/>
                <a:cs typeface="Calibri Light"/>
              </a:rPr>
              <a:t>and</a:t>
            </a:r>
            <a:r>
              <a:rPr lang="en-GB" sz="8000" b="1" spc="-70" dirty="0">
                <a:latin typeface="Calibri Light"/>
                <a:cs typeface="Calibri Light"/>
              </a:rPr>
              <a:t> </a:t>
            </a:r>
            <a:r>
              <a:rPr lang="en-GB" sz="8000" b="1" dirty="0">
                <a:latin typeface="Calibri Light"/>
                <a:cs typeface="Calibri Light"/>
              </a:rPr>
              <a:t>performance</a:t>
            </a:r>
          </a:p>
        </p:txBody>
      </p:sp>
    </p:spTree>
    <p:extLst>
      <p:ext uri="{BB962C8B-B14F-4D97-AF65-F5344CB8AC3E}">
        <p14:creationId xmlns:p14="http://schemas.microsoft.com/office/powerpoint/2010/main" val="223178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81000" y="76200"/>
            <a:ext cx="11658600" cy="77713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2925" marR="896619" indent="-79375" algn="ctr">
              <a:spcBef>
                <a:spcPts val="185"/>
              </a:spcBef>
            </a:pPr>
            <a:r>
              <a:rPr lang="en-GB" sz="4800" b="1" dirty="0" smtClean="0">
                <a:latin typeface="Calibri Light"/>
                <a:cs typeface="Calibri Light"/>
              </a:rPr>
              <a:t>The</a:t>
            </a:r>
            <a:r>
              <a:rPr lang="en-GB" sz="4800" b="1" spc="-50" dirty="0" smtClean="0">
                <a:latin typeface="Calibri Light"/>
                <a:cs typeface="Calibri Light"/>
              </a:rPr>
              <a:t> </a:t>
            </a:r>
            <a:r>
              <a:rPr lang="en-GB" sz="4800" b="1" spc="-10" dirty="0" smtClean="0">
                <a:latin typeface="Calibri Light"/>
                <a:cs typeface="Calibri Light"/>
              </a:rPr>
              <a:t>transactional</a:t>
            </a:r>
            <a:r>
              <a:rPr lang="en-GB" sz="4800" b="1" spc="-4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model</a:t>
            </a:r>
            <a:r>
              <a:rPr lang="en-GB" sz="4800" b="1" spc="-5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of</a:t>
            </a:r>
            <a:r>
              <a:rPr lang="en-GB" sz="4800" b="1" spc="-2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stress</a:t>
            </a:r>
            <a:r>
              <a:rPr lang="en-GB" sz="4800" b="1" spc="-5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  </a:t>
            </a:r>
          </a:p>
          <a:p>
            <a:pPr marL="542925" marR="896619" indent="-79375" algn="ctr">
              <a:spcBef>
                <a:spcPts val="185"/>
              </a:spcBef>
            </a:pPr>
            <a:r>
              <a:rPr lang="en-GB" sz="4800" b="1" spc="-10" dirty="0" smtClean="0">
                <a:latin typeface="Calibri Light"/>
                <a:cs typeface="Calibri Light"/>
              </a:rPr>
              <a:t>(Lazarus </a:t>
            </a:r>
            <a:r>
              <a:rPr lang="en-GB" sz="4800" b="1" spc="-5" dirty="0" smtClean="0">
                <a:latin typeface="Calibri Light"/>
                <a:cs typeface="Calibri Light"/>
              </a:rPr>
              <a:t>&amp; </a:t>
            </a:r>
            <a:r>
              <a:rPr lang="en-GB" sz="4800" b="1" spc="-10" dirty="0" err="1" smtClean="0">
                <a:latin typeface="Calibri Light"/>
                <a:cs typeface="Calibri Light"/>
              </a:rPr>
              <a:t>Folkman</a:t>
            </a:r>
            <a:r>
              <a:rPr lang="en-GB" sz="4800" b="1" spc="-10" dirty="0" smtClean="0">
                <a:latin typeface="Calibri Light"/>
                <a:cs typeface="Calibri Light"/>
              </a:rPr>
              <a:t>,</a:t>
            </a:r>
            <a:r>
              <a:rPr lang="en-GB" sz="4800" b="1" spc="-11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1984)</a:t>
            </a:r>
            <a:endParaRPr lang="en-GB" sz="4800" b="1" dirty="0" smtClean="0">
              <a:latin typeface="Calibri Light"/>
              <a:cs typeface="Calibri Light"/>
            </a:endParaRPr>
          </a:p>
          <a:p>
            <a:endParaRPr lang="en-GB" sz="2000" dirty="0" smtClean="0">
              <a:latin typeface="Times New Roman"/>
              <a:cs typeface="Times New Roman"/>
            </a:endParaRPr>
          </a:p>
          <a:p>
            <a:pPr marL="500380" marR="697230" indent="-53340">
              <a:spcBef>
                <a:spcPts val="365"/>
              </a:spcBef>
              <a:buFont typeface="Arial"/>
              <a:buChar char="•"/>
              <a:tabLst>
                <a:tab pos="50101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Stress and coping process </a:t>
            </a:r>
            <a:r>
              <a:rPr lang="en-GB" sz="4800" spc="-10" dirty="0" smtClean="0">
                <a:latin typeface="Calibri"/>
                <a:cs typeface="Calibri"/>
              </a:rPr>
              <a:t>involves </a:t>
            </a:r>
            <a:r>
              <a:rPr lang="en-GB" sz="4800" dirty="0" smtClean="0">
                <a:latin typeface="Calibri"/>
                <a:cs typeface="Calibri"/>
              </a:rPr>
              <a:t>two </a:t>
            </a:r>
            <a:r>
              <a:rPr lang="en-GB" sz="4800" spc="-5" dirty="0" smtClean="0">
                <a:latin typeface="Calibri"/>
                <a:cs typeface="Calibri"/>
              </a:rPr>
              <a:t>main</a:t>
            </a:r>
            <a:r>
              <a:rPr lang="en-GB" sz="4800" spc="-1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elements:</a:t>
            </a:r>
            <a:endParaRPr lang="en-GB" sz="4800" dirty="0" smtClean="0">
              <a:latin typeface="Calibri"/>
              <a:cs typeface="Calibri"/>
            </a:endParaRPr>
          </a:p>
          <a:p>
            <a:pPr>
              <a:spcBef>
                <a:spcPts val="5"/>
              </a:spcBef>
              <a:buFont typeface="Arial"/>
              <a:buChar char="•"/>
            </a:pPr>
            <a:endParaRPr lang="en-GB" dirty="0" smtClean="0">
              <a:latin typeface="Times New Roman"/>
              <a:cs typeface="Times New Roman"/>
            </a:endParaRPr>
          </a:p>
          <a:p>
            <a:pPr marL="1466850" lvl="1" indent="-914400">
              <a:buFont typeface="+mj-lt"/>
              <a:buAutoNum type="arabicPeriod"/>
              <a:tabLst>
                <a:tab pos="60642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an </a:t>
            </a:r>
            <a:r>
              <a:rPr lang="en-GB" sz="4800" b="1" spc="-5" dirty="0" smtClean="0">
                <a:latin typeface="Calibri"/>
                <a:cs typeface="Calibri"/>
              </a:rPr>
              <a:t>evaluation </a:t>
            </a:r>
            <a:r>
              <a:rPr lang="en-GB" sz="4800" spc="-5" dirty="0" smtClean="0">
                <a:latin typeface="Calibri"/>
                <a:cs typeface="Calibri"/>
              </a:rPr>
              <a:t>of </a:t>
            </a:r>
            <a:r>
              <a:rPr lang="en-GB" sz="4800" dirty="0" smtClean="0">
                <a:latin typeface="Calibri"/>
                <a:cs typeface="Calibri"/>
              </a:rPr>
              <a:t>a </a:t>
            </a:r>
            <a:r>
              <a:rPr lang="en-GB" sz="4800" spc="-5" dirty="0" smtClean="0">
                <a:latin typeface="Calibri"/>
                <a:cs typeface="Calibri"/>
              </a:rPr>
              <a:t>situation </a:t>
            </a:r>
            <a:r>
              <a:rPr lang="en-GB" sz="4800" dirty="0" smtClean="0">
                <a:latin typeface="Calibri"/>
                <a:cs typeface="Calibri"/>
              </a:rPr>
              <a:t>that </a:t>
            </a:r>
            <a:r>
              <a:rPr lang="en-GB" sz="4800" spc="-5" dirty="0" smtClean="0">
                <a:latin typeface="Calibri"/>
                <a:cs typeface="Calibri"/>
              </a:rPr>
              <a:t>produces negative</a:t>
            </a:r>
            <a:r>
              <a:rPr lang="en-GB" sz="4800" spc="25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emotions,</a:t>
            </a:r>
            <a:endParaRPr lang="en-GB" sz="4800" dirty="0">
              <a:latin typeface="Calibri"/>
              <a:cs typeface="Calibri"/>
            </a:endParaRPr>
          </a:p>
          <a:p>
            <a:pPr marL="1466850" lvl="1" indent="-914400">
              <a:buFont typeface="+mj-lt"/>
              <a:buAutoNum type="arabicPeriod"/>
              <a:tabLst>
                <a:tab pos="606425" algn="l"/>
              </a:tabLst>
            </a:pPr>
            <a:endParaRPr lang="en-GB" sz="2400" spc="-5" dirty="0" smtClean="0">
              <a:latin typeface="Calibri"/>
              <a:cs typeface="Calibri"/>
            </a:endParaRPr>
          </a:p>
          <a:p>
            <a:pPr marL="1466850" lvl="1" indent="-914400">
              <a:buFont typeface="+mj-lt"/>
              <a:buAutoNum type="arabicPeriod"/>
              <a:tabLst>
                <a:tab pos="606425" algn="l"/>
              </a:tabLst>
            </a:pPr>
            <a:r>
              <a:rPr lang="en-GB" sz="4800" b="1" spc="-5" dirty="0" smtClean="0">
                <a:latin typeface="Calibri"/>
                <a:cs typeface="Calibri"/>
              </a:rPr>
              <a:t>coping</a:t>
            </a:r>
            <a:r>
              <a:rPr lang="en-GB" sz="4800" spc="-5" dirty="0" smtClean="0">
                <a:latin typeface="Calibri"/>
                <a:cs typeface="Calibri"/>
              </a:rPr>
              <a:t> efforts </a:t>
            </a:r>
            <a:r>
              <a:rPr lang="en-GB" sz="4800" dirty="0" smtClean="0">
                <a:latin typeface="Calibri"/>
                <a:cs typeface="Calibri"/>
              </a:rPr>
              <a:t>which </a:t>
            </a:r>
            <a:r>
              <a:rPr lang="en-GB" sz="4800" spc="-5" dirty="0" smtClean="0">
                <a:latin typeface="Calibri"/>
                <a:cs typeface="Calibri"/>
              </a:rPr>
              <a:t>attempt </a:t>
            </a:r>
            <a:r>
              <a:rPr lang="en-GB" sz="4800" dirty="0" smtClean="0">
                <a:latin typeface="Calibri"/>
                <a:cs typeface="Calibri"/>
              </a:rPr>
              <a:t>to reduce </a:t>
            </a:r>
            <a:r>
              <a:rPr lang="en-GB" sz="4800" spc="-5" dirty="0" smtClean="0">
                <a:latin typeface="Calibri"/>
                <a:cs typeface="Calibri"/>
              </a:rPr>
              <a:t>these negative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emotions.</a:t>
            </a:r>
            <a:endParaRPr lang="en-GB" sz="4800" dirty="0" smtClean="0">
              <a:latin typeface="Calibri"/>
              <a:cs typeface="Calibri"/>
            </a:endParaRPr>
          </a:p>
          <a:p>
            <a:pPr lvl="1">
              <a:spcBef>
                <a:spcPts val="45"/>
              </a:spcBef>
              <a:buChar char="•"/>
            </a:pPr>
            <a:endParaRPr lang="en-GB" sz="4800" dirty="0" smtClean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01500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81000" y="76200"/>
            <a:ext cx="11658600" cy="53501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2925" marR="896619" indent="-79375" algn="ctr">
              <a:spcBef>
                <a:spcPts val="185"/>
              </a:spcBef>
            </a:pPr>
            <a:r>
              <a:rPr lang="en-GB" sz="4800" b="1" dirty="0" smtClean="0">
                <a:latin typeface="Calibri Light"/>
                <a:cs typeface="Calibri Light"/>
              </a:rPr>
              <a:t>The</a:t>
            </a:r>
            <a:r>
              <a:rPr lang="en-GB" sz="4800" b="1" spc="-50" dirty="0" smtClean="0">
                <a:latin typeface="Calibri Light"/>
                <a:cs typeface="Calibri Light"/>
              </a:rPr>
              <a:t> </a:t>
            </a:r>
            <a:r>
              <a:rPr lang="en-GB" sz="4800" b="1" spc="-10" dirty="0" smtClean="0">
                <a:latin typeface="Calibri Light"/>
                <a:cs typeface="Calibri Light"/>
              </a:rPr>
              <a:t>transactional</a:t>
            </a:r>
            <a:r>
              <a:rPr lang="en-GB" sz="4800" b="1" spc="-4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model</a:t>
            </a:r>
            <a:r>
              <a:rPr lang="en-GB" sz="4800" b="1" spc="-5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of</a:t>
            </a:r>
            <a:r>
              <a:rPr lang="en-GB" sz="4800" b="1" spc="-2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stress</a:t>
            </a:r>
            <a:r>
              <a:rPr lang="en-GB" sz="4800" b="1" spc="-5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  </a:t>
            </a:r>
          </a:p>
          <a:p>
            <a:pPr marL="542925" marR="896619" indent="-79375" algn="ctr">
              <a:spcBef>
                <a:spcPts val="185"/>
              </a:spcBef>
            </a:pPr>
            <a:r>
              <a:rPr lang="en-GB" sz="4800" b="1" spc="-10" dirty="0" smtClean="0">
                <a:latin typeface="Calibri Light"/>
                <a:cs typeface="Calibri Light"/>
              </a:rPr>
              <a:t>(Lazarus </a:t>
            </a:r>
            <a:r>
              <a:rPr lang="en-GB" sz="4800" b="1" spc="-5" dirty="0" smtClean="0">
                <a:latin typeface="Calibri Light"/>
                <a:cs typeface="Calibri Light"/>
              </a:rPr>
              <a:t>&amp; </a:t>
            </a:r>
            <a:r>
              <a:rPr lang="en-GB" sz="4800" b="1" spc="-10" dirty="0" err="1" smtClean="0">
                <a:latin typeface="Calibri Light"/>
                <a:cs typeface="Calibri Light"/>
              </a:rPr>
              <a:t>Folkman</a:t>
            </a:r>
            <a:r>
              <a:rPr lang="en-GB" sz="4800" b="1" spc="-10" dirty="0" smtClean="0">
                <a:latin typeface="Calibri Light"/>
                <a:cs typeface="Calibri Light"/>
              </a:rPr>
              <a:t>,</a:t>
            </a:r>
            <a:r>
              <a:rPr lang="en-GB" sz="4800" b="1" spc="-11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1984)</a:t>
            </a:r>
            <a:endParaRPr lang="en-GB" sz="4800" b="1" dirty="0" smtClean="0">
              <a:latin typeface="Calibri Light"/>
              <a:cs typeface="Calibri Light"/>
            </a:endParaRPr>
          </a:p>
          <a:p>
            <a:endParaRPr lang="en-GB" sz="2000" dirty="0" smtClean="0">
              <a:latin typeface="Times New Roman"/>
              <a:cs typeface="Times New Roman"/>
            </a:endParaRPr>
          </a:p>
          <a:p>
            <a:pPr marL="500380" indent="-53340">
              <a:buFont typeface="Arial"/>
              <a:buChar char="•"/>
              <a:tabLst>
                <a:tab pos="50101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The process of evaluation is known </a:t>
            </a:r>
            <a:r>
              <a:rPr lang="en-GB" sz="4800" dirty="0" smtClean="0">
                <a:latin typeface="Calibri"/>
                <a:cs typeface="Calibri"/>
              </a:rPr>
              <a:t>as </a:t>
            </a:r>
            <a:r>
              <a:rPr lang="en-GB" sz="4800" b="1" u="sng" spc="-5" dirty="0" smtClean="0">
                <a:latin typeface="Calibri"/>
                <a:cs typeface="Calibri"/>
              </a:rPr>
              <a:t>Cognitive</a:t>
            </a:r>
            <a:r>
              <a:rPr lang="en-GB" sz="4800" b="1" u="sng" dirty="0" smtClean="0">
                <a:latin typeface="Calibri"/>
                <a:cs typeface="Calibri"/>
              </a:rPr>
              <a:t> </a:t>
            </a:r>
            <a:r>
              <a:rPr lang="en-GB" sz="4800" b="1" u="sng" spc="-5" dirty="0" smtClean="0">
                <a:latin typeface="Calibri"/>
                <a:cs typeface="Calibri"/>
              </a:rPr>
              <a:t>Appraisal</a:t>
            </a:r>
          </a:p>
          <a:p>
            <a:pPr marL="447040">
              <a:tabLst>
                <a:tab pos="501015" algn="l"/>
              </a:tabLst>
            </a:pPr>
            <a:endParaRPr lang="en-GB" sz="2400" dirty="0">
              <a:latin typeface="Calibri"/>
              <a:cs typeface="Calibri"/>
            </a:endParaRPr>
          </a:p>
          <a:p>
            <a:pPr marL="957580" lvl="1" indent="-53340">
              <a:buFont typeface="Arial"/>
              <a:buChar char="•"/>
              <a:tabLst>
                <a:tab pos="501015" algn="l"/>
              </a:tabLst>
            </a:pPr>
            <a:r>
              <a:rPr lang="en-GB" sz="4800" dirty="0" smtClean="0">
                <a:latin typeface="Calibri"/>
                <a:cs typeface="Calibri"/>
              </a:rPr>
              <a:t>An </a:t>
            </a:r>
            <a:r>
              <a:rPr lang="en-GB" sz="4800" spc="-5" dirty="0" smtClean="0">
                <a:latin typeface="Calibri"/>
                <a:cs typeface="Calibri"/>
              </a:rPr>
              <a:t>individual’s evaluation of the </a:t>
            </a:r>
            <a:r>
              <a:rPr lang="en-GB" sz="4800" dirty="0" smtClean="0">
                <a:latin typeface="Calibri"/>
                <a:cs typeface="Calibri"/>
              </a:rPr>
              <a:t>meaning </a:t>
            </a:r>
            <a:r>
              <a:rPr lang="en-GB" sz="4800" spc="-5" dirty="0" smtClean="0">
                <a:latin typeface="Calibri"/>
                <a:cs typeface="Calibri"/>
              </a:rPr>
              <a:t>of </a:t>
            </a:r>
            <a:r>
              <a:rPr lang="en-GB" sz="4800" dirty="0" smtClean="0">
                <a:latin typeface="Calibri"/>
                <a:cs typeface="Calibri"/>
              </a:rPr>
              <a:t>a </a:t>
            </a:r>
            <a:r>
              <a:rPr lang="en-GB" sz="4800" spc="-5" dirty="0" smtClean="0">
                <a:latin typeface="Calibri"/>
                <a:cs typeface="Calibri"/>
              </a:rPr>
              <a:t>particular encounter </a:t>
            </a:r>
            <a:r>
              <a:rPr lang="en-GB" sz="4800" spc="-10" dirty="0" smtClean="0">
                <a:latin typeface="Calibri"/>
                <a:cs typeface="Calibri"/>
              </a:rPr>
              <a:t>for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well-being.</a:t>
            </a:r>
            <a:endParaRPr lang="en-GB" sz="4800" dirty="0">
              <a:latin typeface="Calibri"/>
              <a:cs typeface="Calibri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66800" y="5426383"/>
            <a:ext cx="101346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67335" marR="356235" indent="-53340">
              <a:spcBef>
                <a:spcPts val="180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The experience of </a:t>
            </a:r>
            <a:r>
              <a:rPr lang="en-GB" sz="4800" spc="-10" dirty="0" smtClean="0">
                <a:latin typeface="Calibri"/>
                <a:cs typeface="Calibri"/>
              </a:rPr>
              <a:t>stress </a:t>
            </a:r>
            <a:r>
              <a:rPr lang="en-GB" sz="4800" spc="-5" dirty="0" smtClean="0">
                <a:latin typeface="Calibri"/>
                <a:cs typeface="Calibri"/>
              </a:rPr>
              <a:t>or distress </a:t>
            </a:r>
            <a:r>
              <a:rPr lang="en-GB" sz="4800" dirty="0" smtClean="0">
                <a:latin typeface="Calibri"/>
                <a:cs typeface="Calibri"/>
              </a:rPr>
              <a:t>is </a:t>
            </a:r>
            <a:r>
              <a:rPr lang="en-GB" sz="4800" spc="-5" dirty="0" smtClean="0">
                <a:latin typeface="Calibri"/>
                <a:cs typeface="Calibri"/>
              </a:rPr>
              <a:t>the result of </a:t>
            </a:r>
            <a:r>
              <a:rPr lang="en-GB" sz="4800" dirty="0" smtClean="0">
                <a:latin typeface="Calibri"/>
                <a:cs typeface="Calibri"/>
              </a:rPr>
              <a:t>a </a:t>
            </a:r>
            <a:r>
              <a:rPr lang="en-GB" sz="4800" b="1" u="sng" spc="-5" dirty="0" smtClean="0">
                <a:latin typeface="Calibri"/>
                <a:cs typeface="Calibri"/>
              </a:rPr>
              <a:t>transaction</a:t>
            </a:r>
            <a:r>
              <a:rPr lang="en-GB" sz="4800" b="1" spc="-5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between the individual and the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situation.</a:t>
            </a:r>
            <a:endParaRPr lang="en-GB" sz="4800" dirty="0" smtClean="0">
              <a:latin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GB" sz="4800" dirty="0" smtClean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8013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81000" y="76200"/>
            <a:ext cx="11658600" cy="9084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2925" marR="896619" indent="-79375" algn="ctr">
              <a:spcBef>
                <a:spcPts val="185"/>
              </a:spcBef>
            </a:pPr>
            <a:r>
              <a:rPr lang="en-GB" sz="4800" b="1" dirty="0" smtClean="0">
                <a:latin typeface="Calibri Light"/>
                <a:cs typeface="Calibri Light"/>
              </a:rPr>
              <a:t>The</a:t>
            </a:r>
            <a:r>
              <a:rPr lang="en-GB" sz="4800" b="1" spc="-50" dirty="0" smtClean="0">
                <a:latin typeface="Calibri Light"/>
                <a:cs typeface="Calibri Light"/>
              </a:rPr>
              <a:t> </a:t>
            </a:r>
            <a:r>
              <a:rPr lang="en-GB" sz="4800" b="1" spc="-10" dirty="0" smtClean="0">
                <a:latin typeface="Calibri Light"/>
                <a:cs typeface="Calibri Light"/>
              </a:rPr>
              <a:t>transactional</a:t>
            </a:r>
            <a:r>
              <a:rPr lang="en-GB" sz="4800" b="1" spc="-4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model</a:t>
            </a:r>
            <a:r>
              <a:rPr lang="en-GB" sz="4800" b="1" spc="-5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of</a:t>
            </a:r>
            <a:r>
              <a:rPr lang="en-GB" sz="4800" b="1" spc="-2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stress</a:t>
            </a:r>
            <a:r>
              <a:rPr lang="en-GB" sz="4800" b="1" spc="-5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  </a:t>
            </a:r>
          </a:p>
          <a:p>
            <a:pPr marL="542925" marR="896619" indent="-79375" algn="ctr">
              <a:spcBef>
                <a:spcPts val="185"/>
              </a:spcBef>
            </a:pPr>
            <a:r>
              <a:rPr lang="en-GB" sz="4800" b="1" spc="-10" dirty="0" smtClean="0">
                <a:latin typeface="Calibri Light"/>
                <a:cs typeface="Calibri Light"/>
              </a:rPr>
              <a:t>(Lazarus </a:t>
            </a:r>
            <a:r>
              <a:rPr lang="en-GB" sz="4800" b="1" spc="-5" dirty="0" smtClean="0">
                <a:latin typeface="Calibri Light"/>
                <a:cs typeface="Calibri Light"/>
              </a:rPr>
              <a:t>&amp; </a:t>
            </a:r>
            <a:r>
              <a:rPr lang="en-GB" sz="4800" b="1" spc="-10" dirty="0" err="1" smtClean="0">
                <a:latin typeface="Calibri Light"/>
                <a:cs typeface="Calibri Light"/>
              </a:rPr>
              <a:t>Folkman</a:t>
            </a:r>
            <a:r>
              <a:rPr lang="en-GB" sz="4800" b="1" spc="-10" dirty="0" smtClean="0">
                <a:latin typeface="Calibri Light"/>
                <a:cs typeface="Calibri Light"/>
              </a:rPr>
              <a:t>,</a:t>
            </a:r>
            <a:r>
              <a:rPr lang="en-GB" sz="4800" b="1" spc="-110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1984)</a:t>
            </a:r>
            <a:endParaRPr lang="en-GB" sz="4800" b="1" dirty="0" smtClean="0">
              <a:latin typeface="Calibri Light"/>
              <a:cs typeface="Calibri Light"/>
            </a:endParaRPr>
          </a:p>
          <a:p>
            <a:endParaRPr lang="en-GB" sz="2000" dirty="0" smtClean="0">
              <a:latin typeface="Times New Roman"/>
              <a:cs typeface="Times New Roman"/>
            </a:endParaRPr>
          </a:p>
          <a:p>
            <a:pPr marL="724535" lvl="1" indent="-53340">
              <a:spcBef>
                <a:spcPts val="409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dirty="0" smtClean="0">
                <a:latin typeface="Calibri"/>
                <a:cs typeface="Calibri"/>
              </a:rPr>
              <a:t>It is </a:t>
            </a:r>
            <a:r>
              <a:rPr lang="en-GB" sz="4800" spc="-5" dirty="0" smtClean="0">
                <a:latin typeface="Calibri"/>
                <a:cs typeface="Calibri"/>
              </a:rPr>
              <a:t>not the objective situation itself that causes stress, but…….</a:t>
            </a:r>
          </a:p>
          <a:p>
            <a:pPr marL="1181735" lvl="2" indent="-53340">
              <a:spcBef>
                <a:spcPts val="409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 The</a:t>
            </a:r>
            <a:r>
              <a:rPr lang="en-GB" sz="4800" spc="4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individual’s </a:t>
            </a:r>
            <a:r>
              <a:rPr lang="en-GB" sz="4800" b="1" spc="-5" dirty="0" smtClean="0">
                <a:latin typeface="Calibri"/>
                <a:cs typeface="Calibri"/>
              </a:rPr>
              <a:t>evaluation </a:t>
            </a:r>
            <a:r>
              <a:rPr lang="en-GB" sz="4800" b="1" dirty="0" smtClean="0">
                <a:latin typeface="Calibri"/>
                <a:cs typeface="Calibri"/>
              </a:rPr>
              <a:t>of the </a:t>
            </a:r>
            <a:r>
              <a:rPr lang="en-GB" sz="4800" b="1" spc="-5" dirty="0" smtClean="0">
                <a:latin typeface="Calibri"/>
                <a:cs typeface="Calibri"/>
              </a:rPr>
              <a:t>threatening nature </a:t>
            </a:r>
            <a:r>
              <a:rPr lang="en-GB" sz="4800" spc="-5" dirty="0" smtClean="0">
                <a:latin typeface="Calibri"/>
                <a:cs typeface="Calibri"/>
              </a:rPr>
              <a:t>of the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situation.</a:t>
            </a:r>
            <a:endParaRPr lang="en-GB" sz="4800" dirty="0" smtClean="0">
              <a:latin typeface="Calibri"/>
              <a:cs typeface="Calibri"/>
            </a:endParaRPr>
          </a:p>
          <a:p>
            <a:pPr>
              <a:spcBef>
                <a:spcPts val="20"/>
              </a:spcBef>
            </a:pPr>
            <a:endParaRPr lang="en-GB" sz="2800" dirty="0" smtClean="0">
              <a:latin typeface="Times New Roman"/>
              <a:cs typeface="Times New Roman"/>
            </a:endParaRPr>
          </a:p>
          <a:p>
            <a:pPr marL="267335" marR="380365" indent="-53340">
              <a:buFont typeface="Arial"/>
              <a:buChar char="•"/>
              <a:tabLst>
                <a:tab pos="267970" algn="l"/>
              </a:tabLst>
            </a:pPr>
            <a:r>
              <a:rPr lang="en-GB" sz="4800" spc="-10" dirty="0" smtClean="0">
                <a:latin typeface="Calibri"/>
                <a:cs typeface="Calibri"/>
              </a:rPr>
              <a:t>Thus,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different people may evaluate </a:t>
            </a:r>
            <a:r>
              <a:rPr lang="en-GB" sz="4800" dirty="0" smtClean="0">
                <a:latin typeface="Calibri"/>
                <a:cs typeface="Calibri"/>
              </a:rPr>
              <a:t>a </a:t>
            </a:r>
            <a:r>
              <a:rPr lang="en-GB" sz="4800" spc="-5" dirty="0" smtClean="0">
                <a:latin typeface="Calibri"/>
                <a:cs typeface="Calibri"/>
              </a:rPr>
              <a:t>situation </a:t>
            </a:r>
            <a:r>
              <a:rPr lang="en-GB" sz="4800" spc="-10" dirty="0" smtClean="0">
                <a:latin typeface="Calibri"/>
                <a:cs typeface="Calibri"/>
              </a:rPr>
              <a:t>differently.</a:t>
            </a:r>
          </a:p>
          <a:p>
            <a:pPr marL="724535" marR="380365" lvl="1" indent="-53340">
              <a:buFont typeface="Arial"/>
              <a:buChar char="•"/>
              <a:tabLst>
                <a:tab pos="267970" algn="l"/>
              </a:tabLst>
            </a:pPr>
            <a:r>
              <a:rPr lang="en-GB" sz="4800" spc="-10" dirty="0" smtClean="0">
                <a:latin typeface="Calibri"/>
                <a:cs typeface="Calibri"/>
              </a:rPr>
              <a:t>This would </a:t>
            </a:r>
            <a:r>
              <a:rPr lang="en-GB" sz="4800" spc="-5" dirty="0" smtClean="0">
                <a:latin typeface="Calibri"/>
                <a:cs typeface="Calibri"/>
              </a:rPr>
              <a:t>result </a:t>
            </a:r>
            <a:r>
              <a:rPr lang="en-GB" sz="4800" dirty="0" smtClean="0">
                <a:latin typeface="Calibri"/>
                <a:cs typeface="Calibri"/>
              </a:rPr>
              <a:t>in </a:t>
            </a:r>
            <a:r>
              <a:rPr lang="en-GB" sz="4800" spc="-5" dirty="0" smtClean="0">
                <a:latin typeface="Calibri"/>
                <a:cs typeface="Calibri"/>
              </a:rPr>
              <a:t>different emotional responses and coping</a:t>
            </a:r>
            <a:r>
              <a:rPr lang="en-GB" sz="4800" spc="5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strategies.</a:t>
            </a:r>
            <a:endParaRPr lang="en-GB" sz="4800" dirty="0" smtClean="0">
              <a:latin typeface="Calibri"/>
              <a:cs typeface="Calibri"/>
            </a:endParaRPr>
          </a:p>
          <a:p>
            <a:pPr marL="500380" indent="-53340">
              <a:buFont typeface="Arial"/>
              <a:buChar char="•"/>
              <a:tabLst>
                <a:tab pos="501015" algn="l"/>
              </a:tabLst>
            </a:pPr>
            <a:endParaRPr lang="en-GB" sz="4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06275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" y="152400"/>
            <a:ext cx="11125200" cy="78919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algn="ctr">
              <a:spcBef>
                <a:spcPts val="120"/>
              </a:spcBef>
            </a:pPr>
            <a:r>
              <a:rPr lang="en-GB" sz="4800" b="1" spc="5" dirty="0" smtClean="0">
                <a:latin typeface="Calibri Light"/>
                <a:cs typeface="Calibri Light"/>
              </a:rPr>
              <a:t>A </a:t>
            </a:r>
            <a:r>
              <a:rPr lang="en-GB" sz="4800" b="1" dirty="0" smtClean="0">
                <a:latin typeface="Calibri Light"/>
                <a:cs typeface="Calibri Light"/>
              </a:rPr>
              <a:t>Cognitive Theory of</a:t>
            </a:r>
            <a:r>
              <a:rPr lang="en-GB" sz="4800" b="1" spc="-45" dirty="0" smtClean="0">
                <a:latin typeface="Calibri Light"/>
                <a:cs typeface="Calibri Light"/>
              </a:rPr>
              <a:t> </a:t>
            </a:r>
            <a:r>
              <a:rPr lang="en-GB" sz="4800" b="1" dirty="0" smtClean="0">
                <a:latin typeface="Calibri Light"/>
                <a:cs typeface="Calibri Light"/>
              </a:rPr>
              <a:t>Emotion</a:t>
            </a:r>
          </a:p>
          <a:p>
            <a:pPr marL="234315" algn="ctr"/>
            <a:r>
              <a:rPr lang="en-GB" sz="4800" dirty="0" smtClean="0">
                <a:latin typeface="Calibri Light"/>
                <a:cs typeface="Calibri Light"/>
              </a:rPr>
              <a:t>(Smith </a:t>
            </a:r>
            <a:r>
              <a:rPr lang="en-GB" sz="4800" spc="5" dirty="0" smtClean="0">
                <a:latin typeface="Calibri Light"/>
                <a:cs typeface="Calibri Light"/>
              </a:rPr>
              <a:t>&amp; </a:t>
            </a:r>
            <a:r>
              <a:rPr lang="en-GB" sz="4800" dirty="0" smtClean="0">
                <a:latin typeface="Calibri Light"/>
                <a:cs typeface="Calibri Light"/>
              </a:rPr>
              <a:t>Lazarus, 1990,</a:t>
            </a:r>
            <a:r>
              <a:rPr lang="en-GB" sz="4800" spc="-45" dirty="0" smtClean="0">
                <a:latin typeface="Calibri Light"/>
                <a:cs typeface="Calibri Light"/>
              </a:rPr>
              <a:t> </a:t>
            </a:r>
            <a:r>
              <a:rPr lang="en-GB" sz="4800" dirty="0" smtClean="0">
                <a:latin typeface="Calibri Light"/>
                <a:cs typeface="Calibri Light"/>
              </a:rPr>
              <a:t>1993)</a:t>
            </a:r>
          </a:p>
          <a:p>
            <a:pPr marL="267335" indent="-53340">
              <a:spcBef>
                <a:spcPts val="520"/>
              </a:spcBef>
              <a:buFont typeface="Arial"/>
              <a:buChar char="•"/>
              <a:tabLst>
                <a:tab pos="267970" algn="l"/>
              </a:tabLst>
            </a:pPr>
            <a:endParaRPr lang="en-GB" sz="1600" spc="-5" dirty="0" smtClean="0">
              <a:latin typeface="Calibri"/>
              <a:cs typeface="Calibri"/>
            </a:endParaRPr>
          </a:p>
          <a:p>
            <a:pPr marL="267335" indent="-53340">
              <a:spcBef>
                <a:spcPts val="520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Primary</a:t>
            </a:r>
            <a:r>
              <a:rPr lang="en-GB" sz="4800" spc="-15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Appraisal</a:t>
            </a:r>
            <a:endParaRPr lang="en-GB" sz="4800" dirty="0" smtClean="0">
              <a:latin typeface="Calibri"/>
              <a:cs typeface="Calibri"/>
            </a:endParaRPr>
          </a:p>
          <a:p>
            <a:pPr marL="372745" lvl="1" indent="-53340">
              <a:spcBef>
                <a:spcPts val="55"/>
              </a:spcBef>
              <a:buFont typeface="Arial"/>
              <a:buChar char="•"/>
              <a:tabLst>
                <a:tab pos="37338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“what </a:t>
            </a:r>
            <a:r>
              <a:rPr lang="en-GB" sz="4800" dirty="0" smtClean="0">
                <a:latin typeface="Calibri"/>
                <a:cs typeface="Calibri"/>
              </a:rPr>
              <a:t>is at </a:t>
            </a:r>
            <a:r>
              <a:rPr lang="en-GB" sz="4800" spc="-10" dirty="0" smtClean="0">
                <a:latin typeface="Calibri"/>
                <a:cs typeface="Calibri"/>
              </a:rPr>
              <a:t>stake </a:t>
            </a:r>
            <a:r>
              <a:rPr lang="en-GB" sz="4800" dirty="0" smtClean="0">
                <a:latin typeface="Calibri"/>
                <a:cs typeface="Calibri"/>
              </a:rPr>
              <a:t>in </a:t>
            </a:r>
            <a:r>
              <a:rPr lang="en-GB" sz="4800" spc="-5" dirty="0" smtClean="0">
                <a:latin typeface="Calibri"/>
                <a:cs typeface="Calibri"/>
              </a:rPr>
              <a:t>this</a:t>
            </a:r>
            <a:r>
              <a:rPr lang="en-GB" sz="4800" spc="-25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encounter?”</a:t>
            </a:r>
            <a:endParaRPr lang="en-GB" sz="4800" dirty="0" smtClean="0">
              <a:latin typeface="Calibri"/>
              <a:cs typeface="Calibri"/>
            </a:endParaRPr>
          </a:p>
          <a:p>
            <a:pPr marL="372745" lvl="1" indent="-53340">
              <a:spcBef>
                <a:spcPts val="45"/>
              </a:spcBef>
              <a:buFont typeface="Arial"/>
              <a:buChar char="•"/>
              <a:tabLst>
                <a:tab pos="37338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Motivational</a:t>
            </a:r>
            <a:r>
              <a:rPr lang="en-GB" sz="4800" spc="-1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relevance</a:t>
            </a:r>
            <a:endParaRPr lang="en-GB" sz="4800" dirty="0" smtClean="0">
              <a:latin typeface="Calibri"/>
              <a:cs typeface="Calibri"/>
            </a:endParaRPr>
          </a:p>
          <a:p>
            <a:pPr marL="372745" lvl="1" indent="-53340">
              <a:spcBef>
                <a:spcPts val="60"/>
              </a:spcBef>
              <a:buFont typeface="Arial"/>
              <a:buChar char="•"/>
              <a:tabLst>
                <a:tab pos="37338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Motivational</a:t>
            </a:r>
            <a:r>
              <a:rPr lang="en-GB" sz="4800" spc="-1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congruence</a:t>
            </a:r>
            <a:endParaRPr lang="en-GB" sz="4800" dirty="0" smtClean="0">
              <a:latin typeface="Calibri"/>
              <a:cs typeface="Calibri"/>
            </a:endParaRPr>
          </a:p>
          <a:p>
            <a:pPr lvl="1">
              <a:spcBef>
                <a:spcPts val="45"/>
              </a:spcBef>
              <a:buFont typeface="Arial"/>
              <a:buChar char="•"/>
            </a:pPr>
            <a:endParaRPr lang="en-GB" sz="4800" dirty="0" smtClean="0">
              <a:latin typeface="Times New Roman"/>
              <a:cs typeface="Times New Roman"/>
            </a:endParaRPr>
          </a:p>
          <a:p>
            <a:pPr marL="267335" indent="-53340">
              <a:buFont typeface="Arial"/>
              <a:buChar char="•"/>
              <a:tabLst>
                <a:tab pos="26797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Secondary</a:t>
            </a:r>
            <a:r>
              <a:rPr lang="en-GB" sz="4800" spc="-30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Appraisal</a:t>
            </a:r>
            <a:endParaRPr lang="en-GB" sz="4800" dirty="0" smtClean="0">
              <a:latin typeface="Calibri"/>
              <a:cs typeface="Calibri"/>
            </a:endParaRPr>
          </a:p>
          <a:p>
            <a:pPr marL="372745" lvl="1" indent="-53340">
              <a:spcBef>
                <a:spcPts val="50"/>
              </a:spcBef>
              <a:buFont typeface="Arial"/>
              <a:buChar char="•"/>
              <a:tabLst>
                <a:tab pos="37338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“what can </a:t>
            </a:r>
            <a:r>
              <a:rPr lang="en-GB" sz="4800" dirty="0" smtClean="0">
                <a:latin typeface="Calibri"/>
                <a:cs typeface="Calibri"/>
              </a:rPr>
              <a:t>I </a:t>
            </a:r>
            <a:r>
              <a:rPr lang="en-GB" sz="4800" spc="-5" dirty="0" smtClean="0">
                <a:latin typeface="Calibri"/>
                <a:cs typeface="Calibri"/>
              </a:rPr>
              <a:t>do to cope and how effective </a:t>
            </a:r>
            <a:r>
              <a:rPr lang="en-GB" sz="4800" dirty="0" smtClean="0">
                <a:latin typeface="Calibri"/>
                <a:cs typeface="Calibri"/>
              </a:rPr>
              <a:t>will </a:t>
            </a:r>
            <a:r>
              <a:rPr lang="en-GB" sz="4800" spc="-5" dirty="0" smtClean="0">
                <a:latin typeface="Calibri"/>
                <a:cs typeface="Calibri"/>
              </a:rPr>
              <a:t>this</a:t>
            </a:r>
            <a:r>
              <a:rPr lang="en-GB" sz="4800" spc="-2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be?”</a:t>
            </a:r>
            <a:endParaRPr lang="en-GB" sz="4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490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" y="228600"/>
            <a:ext cx="11887200" cy="79226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8150" algn="ctr">
              <a:spcBef>
                <a:spcPts val="120"/>
              </a:spcBef>
            </a:pPr>
            <a:r>
              <a:rPr lang="en-GB" sz="4800" b="1" spc="5" dirty="0" smtClean="0">
                <a:latin typeface="Calibri Light"/>
                <a:cs typeface="Calibri Light"/>
              </a:rPr>
              <a:t>A </a:t>
            </a:r>
            <a:r>
              <a:rPr lang="en-GB" sz="4800" b="1" dirty="0" smtClean="0">
                <a:latin typeface="Calibri Light"/>
                <a:cs typeface="Calibri Light"/>
              </a:rPr>
              <a:t>Cognitive Theory of</a:t>
            </a:r>
            <a:r>
              <a:rPr lang="en-GB" sz="4800" b="1" spc="-45" dirty="0" smtClean="0">
                <a:latin typeface="Calibri Light"/>
                <a:cs typeface="Calibri Light"/>
              </a:rPr>
              <a:t> </a:t>
            </a:r>
            <a:r>
              <a:rPr lang="en-GB" sz="4800" b="1" dirty="0" smtClean="0">
                <a:latin typeface="Calibri Light"/>
                <a:cs typeface="Calibri Light"/>
              </a:rPr>
              <a:t>Emotion</a:t>
            </a:r>
          </a:p>
          <a:p>
            <a:pPr marL="438150" algn="ctr"/>
            <a:r>
              <a:rPr lang="en-GB" sz="4800" dirty="0" smtClean="0">
                <a:latin typeface="Calibri Light"/>
                <a:cs typeface="Calibri Light"/>
              </a:rPr>
              <a:t>(Smith </a:t>
            </a:r>
            <a:r>
              <a:rPr lang="en-GB" sz="4800" spc="5" dirty="0" smtClean="0">
                <a:latin typeface="Calibri Light"/>
                <a:cs typeface="Calibri Light"/>
              </a:rPr>
              <a:t>&amp; </a:t>
            </a:r>
            <a:r>
              <a:rPr lang="en-GB" sz="4800" dirty="0" smtClean="0">
                <a:latin typeface="Calibri Light"/>
                <a:cs typeface="Calibri Light"/>
              </a:rPr>
              <a:t>Lazarus, 1990,</a:t>
            </a:r>
            <a:r>
              <a:rPr lang="en-GB" sz="4800" spc="-50" dirty="0" smtClean="0">
                <a:latin typeface="Calibri Light"/>
                <a:cs typeface="Calibri Light"/>
              </a:rPr>
              <a:t> </a:t>
            </a:r>
            <a:r>
              <a:rPr lang="en-GB" sz="4800" dirty="0" smtClean="0">
                <a:latin typeface="Calibri Light"/>
                <a:cs typeface="Calibri Light"/>
              </a:rPr>
              <a:t>1993)</a:t>
            </a:r>
          </a:p>
          <a:p>
            <a:pPr marL="524510" indent="-53340">
              <a:spcBef>
                <a:spcPts val="630"/>
              </a:spcBef>
              <a:buFont typeface="Arial"/>
              <a:buChar char="•"/>
              <a:tabLst>
                <a:tab pos="52514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Primary</a:t>
            </a:r>
            <a:r>
              <a:rPr lang="en-GB" sz="4800" spc="-15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Appraisal</a:t>
            </a:r>
            <a:endParaRPr lang="en-GB" sz="4800" dirty="0" smtClean="0">
              <a:latin typeface="Calibri"/>
              <a:cs typeface="Calibri"/>
            </a:endParaRPr>
          </a:p>
          <a:p>
            <a:pPr marL="1087120" lvl="2" indent="-53340">
              <a:spcBef>
                <a:spcPts val="50"/>
              </a:spcBef>
              <a:buFont typeface="Arial"/>
              <a:buChar char="•"/>
              <a:tabLst>
                <a:tab pos="63055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Motivational</a:t>
            </a:r>
            <a:r>
              <a:rPr lang="en-GB" sz="4800" spc="-1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relevance</a:t>
            </a:r>
            <a:endParaRPr lang="en-GB" sz="4800" dirty="0" smtClean="0">
              <a:latin typeface="Calibri"/>
              <a:cs typeface="Calibri"/>
            </a:endParaRPr>
          </a:p>
          <a:p>
            <a:pPr marL="1649095" lvl="4" indent="-53340">
              <a:spcBef>
                <a:spcPts val="75"/>
              </a:spcBef>
              <a:buFont typeface="Arial"/>
              <a:buChar char="•"/>
              <a:tabLst>
                <a:tab pos="735330" algn="l"/>
              </a:tabLst>
            </a:pPr>
            <a:r>
              <a:rPr lang="en-GB" sz="4400" dirty="0" smtClean="0">
                <a:latin typeface="Calibri"/>
                <a:cs typeface="Calibri"/>
              </a:rPr>
              <a:t>Is this situation </a:t>
            </a:r>
            <a:r>
              <a:rPr lang="en-GB" sz="4400" spc="-5" dirty="0" smtClean="0">
                <a:latin typeface="Calibri"/>
                <a:cs typeface="Calibri"/>
              </a:rPr>
              <a:t>important </a:t>
            </a:r>
            <a:r>
              <a:rPr lang="en-GB" sz="4400" dirty="0" smtClean="0">
                <a:latin typeface="Calibri"/>
                <a:cs typeface="Calibri"/>
              </a:rPr>
              <a:t>to</a:t>
            </a:r>
            <a:r>
              <a:rPr lang="en-GB" sz="4400" spc="10" dirty="0" smtClean="0">
                <a:latin typeface="Calibri"/>
                <a:cs typeface="Calibri"/>
              </a:rPr>
              <a:t> </a:t>
            </a:r>
            <a:r>
              <a:rPr lang="en-GB" sz="4400" dirty="0" smtClean="0">
                <a:latin typeface="Calibri"/>
                <a:cs typeface="Calibri"/>
              </a:rPr>
              <a:t>me?</a:t>
            </a:r>
          </a:p>
          <a:p>
            <a:pPr marL="1595755" lvl="4">
              <a:spcBef>
                <a:spcPts val="75"/>
              </a:spcBef>
              <a:tabLst>
                <a:tab pos="735330" algn="l"/>
              </a:tabLst>
            </a:pPr>
            <a:endParaRPr lang="en-GB" dirty="0" smtClean="0">
              <a:latin typeface="Calibri"/>
              <a:cs typeface="Calibri"/>
            </a:endParaRPr>
          </a:p>
          <a:p>
            <a:pPr marL="629920" lvl="1" indent="-53340">
              <a:spcBef>
                <a:spcPts val="45"/>
              </a:spcBef>
              <a:buFont typeface="Arial"/>
              <a:buChar char="•"/>
              <a:tabLst>
                <a:tab pos="63055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Motivational</a:t>
            </a:r>
            <a:r>
              <a:rPr lang="en-GB" sz="4800" spc="-1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congruence/incongruence</a:t>
            </a:r>
            <a:endParaRPr lang="en-GB" sz="4800" dirty="0" smtClean="0">
              <a:latin typeface="Calibri"/>
              <a:cs typeface="Calibri"/>
            </a:endParaRPr>
          </a:p>
          <a:p>
            <a:pPr marL="734695" lvl="2" indent="-53340">
              <a:spcBef>
                <a:spcPts val="75"/>
              </a:spcBef>
              <a:buFont typeface="Arial"/>
              <a:buChar char="•"/>
              <a:tabLst>
                <a:tab pos="735330" algn="l"/>
              </a:tabLst>
            </a:pPr>
            <a:r>
              <a:rPr lang="en-GB" sz="4400" dirty="0" smtClean="0">
                <a:latin typeface="Calibri"/>
                <a:cs typeface="Calibri"/>
              </a:rPr>
              <a:t>Is this situation consistent with </a:t>
            </a:r>
            <a:r>
              <a:rPr lang="en-GB" sz="4400" spc="-10" dirty="0" smtClean="0">
                <a:latin typeface="Calibri"/>
                <a:cs typeface="Calibri"/>
              </a:rPr>
              <a:t>my</a:t>
            </a:r>
            <a:r>
              <a:rPr lang="en-GB" sz="4400" dirty="0" smtClean="0">
                <a:latin typeface="Calibri"/>
                <a:cs typeface="Calibri"/>
              </a:rPr>
              <a:t> desires?</a:t>
            </a:r>
          </a:p>
          <a:p>
            <a:pPr lvl="2">
              <a:buFont typeface="Arial"/>
              <a:buChar char="•"/>
            </a:pPr>
            <a:endParaRPr lang="en-GB" sz="2000" dirty="0" smtClean="0">
              <a:latin typeface="Times New Roman"/>
              <a:cs typeface="Times New Roman"/>
            </a:endParaRPr>
          </a:p>
          <a:p>
            <a:pPr indent="-53340">
              <a:buFont typeface="Arial"/>
              <a:buChar char="•"/>
              <a:tabLst>
                <a:tab pos="525145" algn="l"/>
              </a:tabLst>
            </a:pPr>
            <a:r>
              <a:rPr lang="en-GB" sz="4400" spc="-5" dirty="0" smtClean="0">
                <a:latin typeface="Calibri"/>
                <a:cs typeface="Calibri"/>
              </a:rPr>
              <a:t>MR + MC = </a:t>
            </a:r>
            <a:r>
              <a:rPr lang="en-GB" sz="4400" spc="-10" dirty="0" smtClean="0">
                <a:latin typeface="Calibri"/>
                <a:cs typeface="Calibri"/>
              </a:rPr>
              <a:t>positive </a:t>
            </a:r>
            <a:r>
              <a:rPr lang="en-GB" sz="4400" spc="-5" dirty="0" smtClean="0">
                <a:latin typeface="Calibri"/>
                <a:cs typeface="Calibri"/>
              </a:rPr>
              <a:t>emotional</a:t>
            </a:r>
            <a:r>
              <a:rPr lang="en-GB" sz="4400" spc="-35" dirty="0" smtClean="0">
                <a:latin typeface="Calibri"/>
                <a:cs typeface="Calibri"/>
              </a:rPr>
              <a:t> </a:t>
            </a:r>
            <a:r>
              <a:rPr lang="en-GB" sz="4400" spc="-10" dirty="0" smtClean="0">
                <a:latin typeface="Calibri"/>
                <a:cs typeface="Calibri"/>
              </a:rPr>
              <a:t>response</a:t>
            </a:r>
            <a:endParaRPr lang="en-GB" sz="4400" dirty="0" smtClean="0">
              <a:latin typeface="Calibri"/>
              <a:cs typeface="Calibri"/>
            </a:endParaRPr>
          </a:p>
          <a:p>
            <a:pPr indent="-53340">
              <a:spcBef>
                <a:spcPts val="160"/>
              </a:spcBef>
              <a:buFont typeface="Arial"/>
              <a:buChar char="•"/>
              <a:tabLst>
                <a:tab pos="525145" algn="l"/>
              </a:tabLst>
            </a:pPr>
            <a:r>
              <a:rPr lang="en-GB" sz="4400" spc="-5" dirty="0" smtClean="0">
                <a:latin typeface="Calibri"/>
                <a:cs typeface="Calibri"/>
              </a:rPr>
              <a:t>MR + MI =  </a:t>
            </a:r>
            <a:r>
              <a:rPr lang="en-GB" sz="4400" spc="-10" dirty="0" smtClean="0">
                <a:latin typeface="Calibri"/>
                <a:cs typeface="Calibri"/>
              </a:rPr>
              <a:t>negative </a:t>
            </a:r>
            <a:r>
              <a:rPr lang="en-GB" sz="4400" spc="-5" dirty="0" smtClean="0">
                <a:latin typeface="Calibri"/>
                <a:cs typeface="Calibri"/>
              </a:rPr>
              <a:t>emotional</a:t>
            </a:r>
            <a:r>
              <a:rPr lang="en-GB" sz="4400" spc="-20" dirty="0" smtClean="0">
                <a:latin typeface="Calibri"/>
                <a:cs typeface="Calibri"/>
              </a:rPr>
              <a:t> </a:t>
            </a:r>
            <a:r>
              <a:rPr lang="en-GB" sz="4400" spc="-10" dirty="0" smtClean="0">
                <a:latin typeface="Calibri"/>
                <a:cs typeface="Calibri"/>
              </a:rPr>
              <a:t>response</a:t>
            </a:r>
            <a:endParaRPr lang="en-GB" sz="4400" dirty="0" smtClean="0">
              <a:latin typeface="Calibri"/>
              <a:cs typeface="Calibri"/>
            </a:endParaRPr>
          </a:p>
          <a:p>
            <a:pPr indent="-53340">
              <a:spcBef>
                <a:spcPts val="140"/>
              </a:spcBef>
              <a:buFont typeface="Arial"/>
              <a:buChar char="•"/>
              <a:tabLst>
                <a:tab pos="525145" algn="l"/>
              </a:tabLst>
            </a:pPr>
            <a:r>
              <a:rPr lang="en-GB" sz="4400" spc="-5" dirty="0" smtClean="0">
                <a:latin typeface="Calibri"/>
                <a:cs typeface="Calibri"/>
              </a:rPr>
              <a:t>Low MR = weak emotional </a:t>
            </a:r>
            <a:r>
              <a:rPr lang="en-GB" sz="4400" spc="-10" dirty="0" smtClean="0">
                <a:latin typeface="Calibri"/>
                <a:cs typeface="Calibri"/>
              </a:rPr>
              <a:t>response </a:t>
            </a:r>
            <a:r>
              <a:rPr lang="en-GB" sz="4400" dirty="0" smtClean="0">
                <a:latin typeface="Calibri"/>
                <a:cs typeface="Calibri"/>
              </a:rPr>
              <a:t>e.g.,</a:t>
            </a:r>
            <a:r>
              <a:rPr lang="en-GB" sz="4400" spc="-40" dirty="0" smtClean="0">
                <a:latin typeface="Calibri"/>
                <a:cs typeface="Calibri"/>
              </a:rPr>
              <a:t> </a:t>
            </a:r>
            <a:r>
              <a:rPr lang="en-GB" sz="4400" spc="-10" dirty="0" smtClean="0">
                <a:latin typeface="Calibri"/>
                <a:cs typeface="Calibri"/>
              </a:rPr>
              <a:t>apathy</a:t>
            </a:r>
            <a:endParaRPr lang="en-GB" sz="4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47408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400" y="685800"/>
            <a:ext cx="108204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67335" indent="-53340">
              <a:spcBef>
                <a:spcPts val="95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spc="-10" dirty="0" smtClean="0">
                <a:latin typeface="Calibri"/>
                <a:cs typeface="Calibri"/>
              </a:rPr>
              <a:t>Coping </a:t>
            </a:r>
            <a:r>
              <a:rPr lang="en-GB" sz="4800" spc="-5" dirty="0" smtClean="0">
                <a:latin typeface="Calibri"/>
                <a:cs typeface="Calibri"/>
              </a:rPr>
              <a:t>is </a:t>
            </a:r>
            <a:r>
              <a:rPr lang="en-GB" sz="4800" spc="-10" dirty="0" smtClean="0">
                <a:latin typeface="Calibri"/>
                <a:cs typeface="Calibri"/>
              </a:rPr>
              <a:t>initiated </a:t>
            </a:r>
            <a:r>
              <a:rPr lang="en-GB" sz="4800" spc="-5" dirty="0" smtClean="0">
                <a:latin typeface="Calibri"/>
                <a:cs typeface="Calibri"/>
              </a:rPr>
              <a:t>by </a:t>
            </a:r>
            <a:r>
              <a:rPr lang="en-GB" sz="4800" b="1" spc="-5" dirty="0" smtClean="0">
                <a:latin typeface="Calibri"/>
                <a:cs typeface="Calibri"/>
              </a:rPr>
              <a:t>primary appraisal </a:t>
            </a:r>
            <a:r>
              <a:rPr lang="en-GB" sz="4800" spc="-5" dirty="0" smtClean="0">
                <a:latin typeface="Calibri"/>
                <a:cs typeface="Calibri"/>
              </a:rPr>
              <a:t>that</a:t>
            </a:r>
            <a:r>
              <a:rPr lang="en-GB" sz="4800" spc="40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important </a:t>
            </a:r>
            <a:r>
              <a:rPr lang="en-GB" sz="4800" spc="-5" dirty="0" smtClean="0">
                <a:latin typeface="Calibri"/>
                <a:cs typeface="Calibri"/>
              </a:rPr>
              <a:t>goals </a:t>
            </a:r>
            <a:r>
              <a:rPr lang="en-GB" sz="4800" spc="-15" dirty="0" smtClean="0">
                <a:latin typeface="Calibri"/>
                <a:cs typeface="Calibri"/>
              </a:rPr>
              <a:t>have </a:t>
            </a:r>
            <a:r>
              <a:rPr lang="en-GB" sz="4800" spc="-5" dirty="0" smtClean="0">
                <a:latin typeface="Calibri"/>
                <a:cs typeface="Calibri"/>
              </a:rPr>
              <a:t>been harmed </a:t>
            </a:r>
            <a:r>
              <a:rPr lang="en-GB" sz="4800" spc="-10" dirty="0" smtClean="0">
                <a:latin typeface="Calibri"/>
                <a:cs typeface="Calibri"/>
              </a:rPr>
              <a:t>or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threatened.</a:t>
            </a:r>
            <a:endParaRPr lang="en-GB" sz="4800" dirty="0" smtClean="0">
              <a:latin typeface="Calibri"/>
              <a:cs typeface="Calibri"/>
            </a:endParaRPr>
          </a:p>
          <a:p>
            <a:pPr>
              <a:spcBef>
                <a:spcPts val="5"/>
              </a:spcBef>
            </a:pPr>
            <a:endParaRPr lang="en-GB" sz="4800" dirty="0" smtClean="0">
              <a:latin typeface="Times New Roman"/>
              <a:cs typeface="Times New Roman"/>
            </a:endParaRPr>
          </a:p>
          <a:p>
            <a:pPr marL="267335" marR="222885" indent="-53340">
              <a:buFont typeface="Arial"/>
              <a:buChar char="•"/>
              <a:tabLst>
                <a:tab pos="267970" algn="l"/>
              </a:tabLst>
            </a:pPr>
            <a:r>
              <a:rPr lang="en-GB" sz="4800" spc="-5" dirty="0">
                <a:latin typeface="Calibri"/>
                <a:cs typeface="Calibri"/>
              </a:rPr>
              <a:t>P</a:t>
            </a:r>
            <a:r>
              <a:rPr lang="en-GB" sz="4800" spc="-5" dirty="0" smtClean="0">
                <a:latin typeface="Calibri"/>
                <a:cs typeface="Calibri"/>
              </a:rPr>
              <a:t>articular </a:t>
            </a:r>
            <a:r>
              <a:rPr lang="en-GB" sz="4800" spc="-10" dirty="0" smtClean="0">
                <a:latin typeface="Calibri"/>
                <a:cs typeface="Calibri"/>
              </a:rPr>
              <a:t>coping strategies employed </a:t>
            </a:r>
            <a:r>
              <a:rPr lang="en-GB" sz="4800" spc="-5" dirty="0" smtClean="0">
                <a:latin typeface="Calibri"/>
                <a:cs typeface="Calibri"/>
              </a:rPr>
              <a:t>will depend </a:t>
            </a:r>
            <a:r>
              <a:rPr lang="en-GB" sz="4800" spc="-10" dirty="0" smtClean="0">
                <a:latin typeface="Calibri"/>
                <a:cs typeface="Calibri"/>
              </a:rPr>
              <a:t>upon </a:t>
            </a:r>
            <a:r>
              <a:rPr lang="en-GB" sz="4800" b="1" spc="-5" dirty="0" smtClean="0">
                <a:latin typeface="Calibri"/>
                <a:cs typeface="Calibri"/>
              </a:rPr>
              <a:t>secondary appraisal </a:t>
            </a:r>
            <a:r>
              <a:rPr lang="en-GB" sz="4800" spc="-10" dirty="0" smtClean="0">
                <a:latin typeface="Calibri"/>
                <a:cs typeface="Calibri"/>
              </a:rPr>
              <a:t>of </a:t>
            </a:r>
            <a:r>
              <a:rPr lang="en-GB" sz="4800" spc="-5" dirty="0" smtClean="0">
                <a:latin typeface="Calibri"/>
                <a:cs typeface="Calibri"/>
              </a:rPr>
              <a:t>coping </a:t>
            </a:r>
            <a:r>
              <a:rPr lang="en-GB" sz="4800" spc="-10" dirty="0" smtClean="0">
                <a:latin typeface="Calibri"/>
                <a:cs typeface="Calibri"/>
              </a:rPr>
              <a:t>strategies available </a:t>
            </a:r>
            <a:r>
              <a:rPr lang="en-GB" sz="4800" spc="-5" dirty="0" smtClean="0">
                <a:latin typeface="Calibri"/>
                <a:cs typeface="Calibri"/>
              </a:rPr>
              <a:t>and </a:t>
            </a:r>
            <a:r>
              <a:rPr lang="en-GB" sz="4800" spc="-10" dirty="0" smtClean="0">
                <a:latin typeface="Calibri"/>
                <a:cs typeface="Calibri"/>
              </a:rPr>
              <a:t>how effective </a:t>
            </a:r>
            <a:r>
              <a:rPr lang="en-GB" sz="4800" spc="-5" dirty="0" smtClean="0">
                <a:latin typeface="Calibri"/>
                <a:cs typeface="Calibri"/>
              </a:rPr>
              <a:t>they are </a:t>
            </a:r>
            <a:r>
              <a:rPr lang="en-GB" sz="4800" spc="-10" dirty="0" smtClean="0">
                <a:latin typeface="Calibri"/>
                <a:cs typeface="Calibri"/>
              </a:rPr>
              <a:t>likely to </a:t>
            </a:r>
            <a:r>
              <a:rPr lang="en-GB" sz="4800" spc="-5" dirty="0" smtClean="0">
                <a:latin typeface="Calibri"/>
                <a:cs typeface="Calibri"/>
              </a:rPr>
              <a:t>be </a:t>
            </a:r>
            <a:r>
              <a:rPr lang="en-GB" sz="4800" spc="-10" dirty="0" smtClean="0">
                <a:latin typeface="Calibri"/>
                <a:cs typeface="Calibri"/>
              </a:rPr>
              <a:t>in reducing</a:t>
            </a:r>
            <a:r>
              <a:rPr lang="en-GB" sz="4800" spc="75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distress.</a:t>
            </a:r>
            <a:endParaRPr lang="en-GB" sz="4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53137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228600"/>
            <a:ext cx="10744200" cy="7596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8150" algn="ctr">
              <a:spcBef>
                <a:spcPts val="120"/>
              </a:spcBef>
            </a:pPr>
            <a:r>
              <a:rPr lang="en-GB" sz="4800" b="1" spc="5" dirty="0" smtClean="0">
                <a:latin typeface="Calibri Light"/>
                <a:cs typeface="Calibri Light"/>
              </a:rPr>
              <a:t>A </a:t>
            </a:r>
            <a:r>
              <a:rPr lang="en-GB" sz="4800" b="1" dirty="0" smtClean="0">
                <a:latin typeface="Calibri Light"/>
                <a:cs typeface="Calibri Light"/>
              </a:rPr>
              <a:t>Cognitive Theory of</a:t>
            </a:r>
            <a:r>
              <a:rPr lang="en-GB" sz="4800" b="1" spc="-45" dirty="0" smtClean="0">
                <a:latin typeface="Calibri Light"/>
                <a:cs typeface="Calibri Light"/>
              </a:rPr>
              <a:t> </a:t>
            </a:r>
            <a:r>
              <a:rPr lang="en-GB" sz="4800" b="1" dirty="0" smtClean="0">
                <a:latin typeface="Calibri Light"/>
                <a:cs typeface="Calibri Light"/>
              </a:rPr>
              <a:t>Emotion</a:t>
            </a:r>
          </a:p>
          <a:p>
            <a:pPr marL="438150" algn="ctr"/>
            <a:r>
              <a:rPr lang="en-GB" sz="4800" dirty="0" smtClean="0">
                <a:latin typeface="Calibri Light"/>
                <a:cs typeface="Calibri Light"/>
              </a:rPr>
              <a:t>(Smith </a:t>
            </a:r>
            <a:r>
              <a:rPr lang="en-GB" sz="4800" spc="5" dirty="0" smtClean="0">
                <a:latin typeface="Calibri Light"/>
                <a:cs typeface="Calibri Light"/>
              </a:rPr>
              <a:t>&amp; </a:t>
            </a:r>
            <a:r>
              <a:rPr lang="en-GB" sz="4800" dirty="0" smtClean="0">
                <a:latin typeface="Calibri Light"/>
                <a:cs typeface="Calibri Light"/>
              </a:rPr>
              <a:t>Lazarus, 1990,</a:t>
            </a:r>
            <a:r>
              <a:rPr lang="en-GB" sz="4800" spc="-50" dirty="0" smtClean="0">
                <a:latin typeface="Calibri Light"/>
                <a:cs typeface="Calibri Light"/>
              </a:rPr>
              <a:t> </a:t>
            </a:r>
            <a:r>
              <a:rPr lang="en-GB" sz="4800" dirty="0" smtClean="0">
                <a:latin typeface="Calibri Light"/>
                <a:cs typeface="Calibri Light"/>
              </a:rPr>
              <a:t>1993)</a:t>
            </a:r>
          </a:p>
          <a:p>
            <a:pPr>
              <a:spcBef>
                <a:spcPts val="55"/>
              </a:spcBef>
            </a:pPr>
            <a:endParaRPr lang="en-GB" dirty="0" smtClean="0">
              <a:latin typeface="Times New Roman"/>
              <a:cs typeface="Times New Roman"/>
            </a:endParaRPr>
          </a:p>
          <a:p>
            <a:pPr marL="524510" indent="-53340">
              <a:buFont typeface="Arial"/>
              <a:buChar char="•"/>
              <a:tabLst>
                <a:tab pos="52514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Secondary</a:t>
            </a:r>
            <a:r>
              <a:rPr lang="en-GB" sz="4800" spc="-30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Appraisals:</a:t>
            </a:r>
          </a:p>
          <a:p>
            <a:pPr marL="524510" indent="-53340">
              <a:buFont typeface="Arial"/>
              <a:buChar char="•"/>
              <a:tabLst>
                <a:tab pos="525145" algn="l"/>
              </a:tabLst>
            </a:pPr>
            <a:endParaRPr lang="en-GB" sz="3200" dirty="0" smtClean="0">
              <a:latin typeface="Calibri"/>
              <a:cs typeface="Calibri"/>
            </a:endParaRPr>
          </a:p>
          <a:p>
            <a:pPr marL="629920" lvl="1" indent="-53340">
              <a:spcBef>
                <a:spcPts val="50"/>
              </a:spcBef>
              <a:buFont typeface="Arial"/>
              <a:buChar char="•"/>
              <a:tabLst>
                <a:tab pos="63055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Emotion-focused coping</a:t>
            </a:r>
            <a:r>
              <a:rPr lang="en-GB" sz="4800" spc="-35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potential</a:t>
            </a:r>
            <a:endParaRPr lang="en-GB" sz="4800" dirty="0" smtClean="0">
              <a:latin typeface="Calibri"/>
              <a:cs typeface="Calibri"/>
            </a:endParaRPr>
          </a:p>
          <a:p>
            <a:pPr lvl="1">
              <a:spcBef>
                <a:spcPts val="20"/>
              </a:spcBef>
              <a:buFont typeface="Arial"/>
              <a:buChar char="•"/>
            </a:pPr>
            <a:endParaRPr lang="en-GB" sz="3200" dirty="0" smtClean="0">
              <a:latin typeface="Times New Roman"/>
              <a:cs typeface="Times New Roman"/>
            </a:endParaRPr>
          </a:p>
          <a:p>
            <a:pPr marL="629920" lvl="1" indent="-53340">
              <a:buFont typeface="Arial"/>
              <a:buChar char="•"/>
              <a:tabLst>
                <a:tab pos="63055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Problem-focused coping</a:t>
            </a:r>
            <a:r>
              <a:rPr lang="en-GB" sz="4800" spc="-4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potential</a:t>
            </a:r>
            <a:endParaRPr lang="en-GB" sz="4800" dirty="0" smtClean="0">
              <a:latin typeface="Calibri"/>
              <a:cs typeface="Calibri"/>
            </a:endParaRPr>
          </a:p>
          <a:p>
            <a:pPr lvl="1">
              <a:spcBef>
                <a:spcPts val="10"/>
              </a:spcBef>
              <a:buFont typeface="Arial"/>
              <a:buChar char="•"/>
            </a:pPr>
            <a:endParaRPr lang="en-GB" sz="3200" dirty="0" smtClean="0">
              <a:latin typeface="Times New Roman"/>
              <a:cs typeface="Times New Roman"/>
            </a:endParaRPr>
          </a:p>
          <a:p>
            <a:pPr marL="629920" lvl="1" indent="-53340">
              <a:buFont typeface="Arial"/>
              <a:buChar char="•"/>
              <a:tabLst>
                <a:tab pos="63055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Future</a:t>
            </a:r>
            <a:r>
              <a:rPr lang="en-GB" sz="4800" spc="10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expectancy</a:t>
            </a:r>
            <a:endParaRPr lang="en-GB" sz="4800" dirty="0" smtClean="0">
              <a:latin typeface="Calibri"/>
              <a:cs typeface="Calibri"/>
            </a:endParaRPr>
          </a:p>
          <a:p>
            <a:pPr lvl="1">
              <a:spcBef>
                <a:spcPts val="20"/>
              </a:spcBef>
              <a:buFont typeface="Arial"/>
              <a:buChar char="•"/>
            </a:pPr>
            <a:endParaRPr lang="en-GB" sz="3200" dirty="0" smtClean="0">
              <a:latin typeface="Times New Roman"/>
              <a:cs typeface="Times New Roman"/>
            </a:endParaRPr>
          </a:p>
          <a:p>
            <a:pPr marL="629920" lvl="1" indent="-53340">
              <a:buFont typeface="Arial"/>
              <a:buChar char="•"/>
              <a:tabLst>
                <a:tab pos="63055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Self/other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accountability</a:t>
            </a:r>
            <a:endParaRPr lang="en-GB" sz="4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87150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4"/>
          <p:cNvSpPr txBox="1"/>
          <p:nvPr/>
        </p:nvSpPr>
        <p:spPr>
          <a:xfrm>
            <a:off x="1676400" y="152400"/>
            <a:ext cx="9829799" cy="149015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200" b="1" spc="-20" dirty="0">
                <a:latin typeface="Times New Roman"/>
                <a:cs typeface="Times New Roman"/>
              </a:rPr>
              <a:t>Table </a:t>
            </a:r>
            <a:r>
              <a:rPr sz="3200" b="1" dirty="0">
                <a:latin typeface="Times New Roman"/>
                <a:cs typeface="Times New Roman"/>
              </a:rPr>
              <a:t>1: </a:t>
            </a:r>
            <a:r>
              <a:rPr sz="3200" b="1" spc="-10" dirty="0">
                <a:latin typeface="Times New Roman"/>
                <a:cs typeface="Times New Roman"/>
              </a:rPr>
              <a:t>Appraisal components, core relational </a:t>
            </a:r>
            <a:r>
              <a:rPr sz="3200" b="1" spc="-15" dirty="0">
                <a:latin typeface="Times New Roman"/>
                <a:cs typeface="Times New Roman"/>
              </a:rPr>
              <a:t>theme</a:t>
            </a:r>
            <a:r>
              <a:rPr sz="3200" b="1" spc="35" dirty="0">
                <a:latin typeface="Times New Roman"/>
                <a:cs typeface="Times New Roman"/>
              </a:rPr>
              <a:t> </a:t>
            </a:r>
            <a:r>
              <a:rPr sz="3200" b="1" spc="-15" dirty="0" smtClean="0">
                <a:latin typeface="Times New Roman"/>
                <a:cs typeface="Times New Roman"/>
              </a:rPr>
              <a:t>and</a:t>
            </a:r>
            <a:r>
              <a:rPr lang="en-GB" sz="3200" b="1" spc="-15" dirty="0" smtClean="0">
                <a:latin typeface="Times New Roman"/>
                <a:cs typeface="Times New Roman"/>
              </a:rPr>
              <a:t> </a:t>
            </a:r>
            <a:r>
              <a:rPr sz="3200" b="1" spc="-10" dirty="0" smtClean="0">
                <a:latin typeface="Times New Roman"/>
                <a:cs typeface="Times New Roman"/>
              </a:rPr>
              <a:t>the </a:t>
            </a:r>
            <a:r>
              <a:rPr sz="3200" b="1" spc="-5" dirty="0">
                <a:latin typeface="Times New Roman"/>
                <a:cs typeface="Times New Roman"/>
              </a:rPr>
              <a:t>proposed </a:t>
            </a:r>
            <a:r>
              <a:rPr sz="3200" b="1" spc="-10" dirty="0">
                <a:latin typeface="Times New Roman"/>
                <a:cs typeface="Times New Roman"/>
              </a:rPr>
              <a:t>adaptive function </a:t>
            </a:r>
            <a:r>
              <a:rPr sz="3200" b="1" dirty="0">
                <a:latin typeface="Times New Roman"/>
                <a:cs typeface="Times New Roman"/>
              </a:rPr>
              <a:t>of </a:t>
            </a:r>
            <a:r>
              <a:rPr sz="3200" b="1" spc="-10" dirty="0">
                <a:latin typeface="Times New Roman"/>
                <a:cs typeface="Times New Roman"/>
              </a:rPr>
              <a:t>the four previously modelled </a:t>
            </a:r>
            <a:r>
              <a:rPr sz="3200" b="1" spc="-10" dirty="0" smtClean="0">
                <a:latin typeface="Times New Roman"/>
                <a:cs typeface="Times New Roman"/>
              </a:rPr>
              <a:t>emotions </a:t>
            </a:r>
            <a:r>
              <a:rPr sz="3200" b="1" spc="-10" dirty="0">
                <a:latin typeface="Times New Roman"/>
                <a:cs typeface="Times New Roman"/>
              </a:rPr>
              <a:t>(Smith </a:t>
            </a:r>
            <a:r>
              <a:rPr sz="3200" b="1" dirty="0">
                <a:latin typeface="Times New Roman"/>
                <a:cs typeface="Times New Roman"/>
              </a:rPr>
              <a:t>&amp; </a:t>
            </a:r>
            <a:r>
              <a:rPr sz="3200" b="1" spc="-10" dirty="0">
                <a:latin typeface="Times New Roman"/>
                <a:cs typeface="Times New Roman"/>
              </a:rPr>
              <a:t>Lazarus,</a:t>
            </a:r>
            <a:r>
              <a:rPr sz="3200" b="1" spc="40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1990)</a:t>
            </a:r>
            <a:endParaRPr sz="3200" dirty="0">
              <a:latin typeface="Times New Roman"/>
              <a:cs typeface="Times New Roman"/>
            </a:endParaRPr>
          </a:p>
        </p:txBody>
      </p:sp>
      <p:graphicFrame>
        <p:nvGraphicFramePr>
          <p:cNvPr id="3" name="object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0825071"/>
              </p:ext>
            </p:extLst>
          </p:nvPr>
        </p:nvGraphicFramePr>
        <p:xfrm>
          <a:off x="228600" y="1752599"/>
          <a:ext cx="11811000" cy="71708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702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39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821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195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203522">
                <a:tc>
                  <a:txBody>
                    <a:bodyPr/>
                    <a:lstStyle/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endParaRPr sz="3200" dirty="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8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Emotion</a:t>
                      </a:r>
                      <a:endParaRPr sz="2800" dirty="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127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Appraisal</a:t>
                      </a:r>
                      <a:endParaRPr sz="2800" dirty="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1016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69850" indent="-3175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Core  </a:t>
                      </a:r>
                      <a:r>
                        <a:rPr sz="2800" b="1" spc="-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e</a:t>
                      </a:r>
                      <a:r>
                        <a:rPr sz="2800" b="1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l</a:t>
                      </a: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8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2800" b="1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i</a:t>
                      </a: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o</a:t>
                      </a:r>
                      <a:r>
                        <a:rPr sz="2800" b="1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n</a:t>
                      </a: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8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l  Theme</a:t>
                      </a:r>
                      <a:endParaRPr sz="280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762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99695" indent="-508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P</a:t>
                      </a:r>
                      <a:r>
                        <a:rPr sz="2800" b="1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o</a:t>
                      </a:r>
                      <a:r>
                        <a:rPr sz="2800" b="1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p</a:t>
                      </a: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o</a:t>
                      </a:r>
                      <a:r>
                        <a:rPr sz="28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s</a:t>
                      </a:r>
                      <a:r>
                        <a:rPr sz="2800" b="1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e</a:t>
                      </a:r>
                      <a:r>
                        <a:rPr sz="28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d  </a:t>
                      </a:r>
                      <a:r>
                        <a:rPr sz="2800" b="1" spc="-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800" b="1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d</a:t>
                      </a: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800" b="1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p</a:t>
                      </a:r>
                      <a:r>
                        <a:rPr sz="28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2800" b="1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iv</a:t>
                      </a:r>
                      <a:r>
                        <a:rPr sz="28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e  </a:t>
                      </a: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F</a:t>
                      </a:r>
                      <a:r>
                        <a:rPr sz="2800" b="1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un</a:t>
                      </a: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c</a:t>
                      </a:r>
                      <a:r>
                        <a:rPr sz="28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2800" b="1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i</a:t>
                      </a:r>
                      <a:r>
                        <a:rPr sz="28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o</a:t>
                      </a:r>
                      <a:r>
                        <a:rPr sz="28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n</a:t>
                      </a:r>
                      <a:endParaRPr sz="280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762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7676">
                <a:tc>
                  <a:txBody>
                    <a:bodyPr/>
                    <a:lstStyle/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8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Anxiety</a:t>
                      </a:r>
                      <a:endParaRPr sz="280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1016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Motivational</a:t>
                      </a:r>
                      <a:r>
                        <a:rPr sz="2400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relevance</a:t>
                      </a:r>
                    </a:p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Motivational</a:t>
                      </a:r>
                      <a:r>
                        <a:rPr sz="2400" spc="-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incongruence</a:t>
                      </a:r>
                    </a:p>
                    <a:p>
                      <a:pPr marL="0" marR="193675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Low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emotion-focused coping  potential</a:t>
                      </a:r>
                    </a:p>
                  </a:txBody>
                  <a:tcPr marL="0" marR="0" marT="1016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80645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Ambiguous  </a:t>
                      </a:r>
                      <a:r>
                        <a:rPr sz="2400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dan</a:t>
                      </a:r>
                      <a:r>
                        <a:rPr sz="2400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ge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2400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/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2400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h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2400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e</a:t>
                      </a:r>
                      <a:r>
                        <a:rPr sz="2400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t</a:t>
                      </a:r>
                    </a:p>
                  </a:txBody>
                  <a:tcPr marL="0" marR="0" marT="698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5715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400" b="1" spc="-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Avoid</a:t>
                      </a:r>
                      <a:r>
                        <a:rPr sz="2400" b="1" spc="-5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potential  harm</a:t>
                      </a:r>
                      <a:endParaRPr sz="240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698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06009">
                <a:tc>
                  <a:txBody>
                    <a:bodyPr/>
                    <a:lstStyle/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800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Hope</a:t>
                      </a:r>
                      <a:endParaRPr sz="2800" dirty="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952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-25400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Motivational</a:t>
                      </a:r>
                      <a:r>
                        <a:rPr sz="2400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relevance</a:t>
                      </a:r>
                    </a:p>
                    <a:p>
                      <a:pPr marL="0" indent="-25400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Motivational</a:t>
                      </a:r>
                      <a:r>
                        <a:rPr sz="2400" spc="-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congruence</a:t>
                      </a:r>
                    </a:p>
                    <a:p>
                      <a:pPr marL="0" indent="-25400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High </a:t>
                      </a:r>
                      <a:r>
                        <a:rPr sz="2400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future</a:t>
                      </a:r>
                      <a:r>
                        <a:rPr sz="2400" spc="-2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expectancy</a:t>
                      </a:r>
                    </a:p>
                  </a:txBody>
                  <a:tcPr marL="0" marR="0" marT="952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8509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Possibility</a:t>
                      </a:r>
                      <a:r>
                        <a:rPr sz="2400" spc="-4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of  success</a:t>
                      </a:r>
                    </a:p>
                  </a:txBody>
                  <a:tcPr marL="0" marR="0" marT="698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7239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4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Sustain</a:t>
                      </a:r>
                      <a:r>
                        <a:rPr sz="2400" b="1" spc="-3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coping  </a:t>
                      </a:r>
                      <a:r>
                        <a:rPr sz="24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efforts</a:t>
                      </a:r>
                      <a:endParaRPr sz="2400" dirty="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698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2555">
                <a:tc>
                  <a:txBody>
                    <a:bodyPr/>
                    <a:lstStyle/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8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Challenge</a:t>
                      </a:r>
                      <a:endParaRPr sz="280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1016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Motivational</a:t>
                      </a:r>
                      <a:r>
                        <a:rPr sz="2400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relevance</a:t>
                      </a:r>
                    </a:p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Motivational</a:t>
                      </a:r>
                      <a:r>
                        <a:rPr sz="2400" spc="-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incongruence</a:t>
                      </a:r>
                    </a:p>
                    <a:p>
                      <a:pPr marL="0" marR="181610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High problem-focused coping  potential</a:t>
                      </a:r>
                    </a:p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High </a:t>
                      </a:r>
                      <a:r>
                        <a:rPr sz="2400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future</a:t>
                      </a:r>
                      <a:r>
                        <a:rPr sz="2400" spc="-2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expectancy</a:t>
                      </a:r>
                    </a:p>
                  </a:txBody>
                  <a:tcPr marL="0" marR="0" marT="1016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15113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Effortful  </a:t>
                      </a:r>
                      <a:r>
                        <a:rPr sz="2400" spc="-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O</a:t>
                      </a:r>
                      <a:r>
                        <a:rPr sz="2400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p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2400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i</a:t>
                      </a:r>
                      <a:r>
                        <a:rPr sz="2400" spc="-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m</a:t>
                      </a:r>
                      <a:r>
                        <a:rPr sz="2400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i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sm</a:t>
                      </a:r>
                    </a:p>
                  </a:txBody>
                  <a:tcPr marL="0" marR="0" marT="698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14604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400" b="1" spc="0" dirty="0" smtClean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Motivate</a:t>
                      </a:r>
                      <a:r>
                        <a:rPr lang="en-GB" sz="2400" b="1" spc="0" dirty="0" smtClean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 smtClean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striving  </a:t>
                      </a:r>
                      <a:r>
                        <a:rPr sz="24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towards mastery  or</a:t>
                      </a:r>
                      <a:r>
                        <a:rPr sz="2400" b="1" spc="-2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gain</a:t>
                      </a:r>
                      <a:endParaRPr sz="2400" dirty="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762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06839">
                <a:tc>
                  <a:txBody>
                    <a:bodyPr/>
                    <a:lstStyle/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800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Gratitude</a:t>
                      </a:r>
                      <a:endParaRPr sz="280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1016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-25400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Motivational</a:t>
                      </a:r>
                      <a:r>
                        <a:rPr sz="2400" spc="-1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relevance</a:t>
                      </a:r>
                    </a:p>
                    <a:p>
                      <a:pPr marL="0" indent="-25400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Motivational</a:t>
                      </a:r>
                      <a:r>
                        <a:rPr sz="2400" spc="-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congruence</a:t>
                      </a:r>
                    </a:p>
                    <a:p>
                      <a:pPr marL="0" indent="-25400" algn="l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75000"/>
                        <a:buFont typeface="Symbol"/>
                        <a:buChar char=""/>
                        <a:tabLst>
                          <a:tab pos="48895" algn="l"/>
                        </a:tabLst>
                      </a:pPr>
                      <a:r>
                        <a:rPr sz="2400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Other</a:t>
                      </a:r>
                      <a:r>
                        <a:rPr sz="2400" spc="-2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accountability</a:t>
                      </a:r>
                    </a:p>
                  </a:txBody>
                  <a:tcPr marL="0" marR="0" marT="1016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400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Other</a:t>
                      </a:r>
                      <a:r>
                        <a:rPr sz="2400" spc="-2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credit</a:t>
                      </a:r>
                      <a:endParaRPr sz="240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1016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34290" algn="l">
                        <a:lnSpc>
                          <a:spcPct val="100000"/>
                        </a:lnSpc>
                        <a:spcBef>
                          <a:spcPts val="0"/>
                        </a:spcBef>
                      </a:pPr>
                      <a:r>
                        <a:rPr sz="24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Reinforce pro-  </a:t>
                      </a:r>
                      <a:r>
                        <a:rPr sz="24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social</a:t>
                      </a:r>
                      <a:r>
                        <a:rPr sz="2400" b="1" spc="-4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behaviour  in</a:t>
                      </a:r>
                      <a:r>
                        <a:rPr sz="2400" b="1" spc="-5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0" dirty="0">
                          <a:solidFill>
                            <a:schemeClr val="bg1"/>
                          </a:solidFill>
                          <a:latin typeface="Times New Roman"/>
                          <a:cs typeface="Times New Roman"/>
                        </a:rPr>
                        <a:t>others</a:t>
                      </a:r>
                      <a:endParaRPr sz="2400" dirty="0">
                        <a:solidFill>
                          <a:schemeClr val="bg1"/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0" marR="0" marT="762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31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90600" y="152400"/>
            <a:ext cx="10515600" cy="77072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algn="ctr">
              <a:spcBef>
                <a:spcPts val="120"/>
              </a:spcBef>
            </a:pPr>
            <a:r>
              <a:rPr lang="en-GB" sz="5400" b="1" dirty="0" smtClean="0">
                <a:latin typeface="Calibri Light"/>
                <a:cs typeface="Calibri Light"/>
              </a:rPr>
              <a:t>Stress </a:t>
            </a:r>
            <a:r>
              <a:rPr lang="en-GB" sz="5400" b="1" spc="5" dirty="0" smtClean="0">
                <a:latin typeface="Calibri Light"/>
                <a:cs typeface="Calibri Light"/>
              </a:rPr>
              <a:t>and real-world </a:t>
            </a:r>
            <a:r>
              <a:rPr lang="en-GB" sz="5400" b="1" dirty="0" smtClean="0">
                <a:latin typeface="Calibri Light"/>
                <a:cs typeface="Calibri Light"/>
              </a:rPr>
              <a:t>performance</a:t>
            </a:r>
          </a:p>
          <a:p>
            <a:pPr>
              <a:spcBef>
                <a:spcPts val="10"/>
              </a:spcBef>
            </a:pPr>
            <a:endParaRPr lang="en-GB" sz="1600" dirty="0" smtClean="0">
              <a:latin typeface="Times New Roman"/>
              <a:cs typeface="Times New Roman"/>
            </a:endParaRPr>
          </a:p>
          <a:p>
            <a:pPr marL="267335" indent="-53340">
              <a:buFont typeface="Arial"/>
              <a:buChar char="•"/>
              <a:tabLst>
                <a:tab pos="26797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How </a:t>
            </a:r>
            <a:r>
              <a:rPr lang="en-GB" sz="4800" spc="-10" dirty="0" smtClean="0">
                <a:latin typeface="Calibri"/>
                <a:cs typeface="Calibri"/>
              </a:rPr>
              <a:t>may </a:t>
            </a:r>
            <a:r>
              <a:rPr lang="en-GB" sz="4800" spc="-5" dirty="0" smtClean="0">
                <a:latin typeface="Calibri"/>
                <a:cs typeface="Calibri"/>
              </a:rPr>
              <a:t>these </a:t>
            </a:r>
            <a:r>
              <a:rPr lang="en-GB" sz="4800" spc="-10" dirty="0" smtClean="0">
                <a:latin typeface="Calibri"/>
                <a:cs typeface="Calibri"/>
              </a:rPr>
              <a:t>models explain:</a:t>
            </a:r>
            <a:endParaRPr lang="en-GB" sz="4800" dirty="0" smtClean="0">
              <a:latin typeface="Calibri"/>
              <a:cs typeface="Calibri"/>
            </a:endParaRPr>
          </a:p>
          <a:p>
            <a:pPr>
              <a:spcBef>
                <a:spcPts val="55"/>
              </a:spcBef>
              <a:buFont typeface="Arial"/>
              <a:buChar char="•"/>
            </a:pPr>
            <a:endParaRPr lang="en-GB" sz="2000" dirty="0" smtClean="0">
              <a:latin typeface="Times New Roman"/>
              <a:cs typeface="Times New Roman"/>
            </a:endParaRPr>
          </a:p>
          <a:p>
            <a:pPr marL="1233805" lvl="1" indent="-914400">
              <a:buFont typeface="+mj-lt"/>
              <a:buAutoNum type="arabicPeriod"/>
              <a:tabLst>
                <a:tab pos="37338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How people deal with </a:t>
            </a:r>
            <a:r>
              <a:rPr lang="en-GB" sz="4800" spc="-10" dirty="0" smtClean="0">
                <a:latin typeface="Calibri"/>
                <a:cs typeface="Calibri"/>
              </a:rPr>
              <a:t>stress </a:t>
            </a:r>
            <a:r>
              <a:rPr lang="en-GB" sz="4800" dirty="0" smtClean="0">
                <a:latin typeface="Calibri"/>
                <a:cs typeface="Calibri"/>
              </a:rPr>
              <a:t>in </a:t>
            </a:r>
            <a:r>
              <a:rPr lang="en-GB" sz="4800" spc="-5" dirty="0" smtClean="0">
                <a:latin typeface="Calibri"/>
                <a:cs typeface="Calibri"/>
              </a:rPr>
              <a:t>the</a:t>
            </a:r>
            <a:r>
              <a:rPr lang="en-GB" sz="4800" spc="25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workplace?</a:t>
            </a:r>
            <a:endParaRPr lang="en-GB" sz="4800" dirty="0">
              <a:latin typeface="Calibri"/>
              <a:cs typeface="Calibri"/>
            </a:endParaRPr>
          </a:p>
          <a:p>
            <a:pPr marL="1233805" lvl="1" indent="-914400">
              <a:buFont typeface="+mj-lt"/>
              <a:buAutoNum type="arabicPeriod"/>
              <a:tabLst>
                <a:tab pos="373380" algn="l"/>
              </a:tabLst>
            </a:pPr>
            <a:endParaRPr lang="en-GB" sz="3200" spc="-5" dirty="0" smtClean="0">
              <a:latin typeface="Calibri"/>
              <a:cs typeface="Calibri"/>
            </a:endParaRPr>
          </a:p>
          <a:p>
            <a:pPr marL="1233805" lvl="1" indent="-914400">
              <a:buFont typeface="+mj-lt"/>
              <a:buAutoNum type="arabicPeriod"/>
              <a:tabLst>
                <a:tab pos="37338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Why some people seem </a:t>
            </a:r>
            <a:r>
              <a:rPr lang="en-GB" sz="4800" dirty="0" smtClean="0">
                <a:latin typeface="Calibri"/>
                <a:cs typeface="Calibri"/>
              </a:rPr>
              <a:t>less </a:t>
            </a:r>
            <a:r>
              <a:rPr lang="en-GB" sz="4800" spc="-5" dirty="0" smtClean="0">
                <a:latin typeface="Calibri"/>
                <a:cs typeface="Calibri"/>
              </a:rPr>
              <a:t>effected by </a:t>
            </a:r>
            <a:r>
              <a:rPr lang="en-GB" sz="4800" spc="-10" dirty="0" smtClean="0">
                <a:latin typeface="Calibri"/>
                <a:cs typeface="Calibri"/>
              </a:rPr>
              <a:t>stress </a:t>
            </a:r>
            <a:r>
              <a:rPr lang="en-GB" sz="4800" spc="-5" dirty="0" smtClean="0">
                <a:latin typeface="Calibri"/>
                <a:cs typeface="Calibri"/>
              </a:rPr>
              <a:t>than</a:t>
            </a:r>
            <a:r>
              <a:rPr lang="en-GB" sz="4800" spc="3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others?</a:t>
            </a:r>
            <a:endParaRPr lang="en-GB" sz="4800" dirty="0">
              <a:latin typeface="Calibri"/>
              <a:cs typeface="Calibri"/>
            </a:endParaRPr>
          </a:p>
          <a:p>
            <a:pPr marL="1233805" lvl="1" indent="-914400">
              <a:buFont typeface="+mj-lt"/>
              <a:buAutoNum type="arabicPeriod"/>
              <a:tabLst>
                <a:tab pos="373380" algn="l"/>
              </a:tabLst>
            </a:pPr>
            <a:endParaRPr lang="en-GB" sz="3200" spc="-5" dirty="0" smtClean="0">
              <a:latin typeface="Calibri"/>
              <a:cs typeface="Calibri"/>
            </a:endParaRPr>
          </a:p>
          <a:p>
            <a:pPr marL="1233805" lvl="1" indent="-914400">
              <a:buFont typeface="+mj-lt"/>
              <a:buAutoNum type="arabicPeriod"/>
              <a:tabLst>
                <a:tab pos="37338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Why </a:t>
            </a:r>
            <a:r>
              <a:rPr lang="en-GB" sz="4800" spc="-10" dirty="0" smtClean="0">
                <a:latin typeface="Calibri"/>
                <a:cs typeface="Calibri"/>
              </a:rPr>
              <a:t>stress </a:t>
            </a:r>
            <a:r>
              <a:rPr lang="en-GB" sz="4800" spc="-5" dirty="0" smtClean="0">
                <a:latin typeface="Calibri"/>
                <a:cs typeface="Calibri"/>
              </a:rPr>
              <a:t>can </a:t>
            </a:r>
            <a:r>
              <a:rPr lang="en-GB" sz="4800" dirty="0" smtClean="0">
                <a:latin typeface="Calibri"/>
                <a:cs typeface="Calibri"/>
              </a:rPr>
              <a:t>lead </a:t>
            </a:r>
            <a:r>
              <a:rPr lang="en-GB" sz="4800" spc="-5" dirty="0" smtClean="0">
                <a:latin typeface="Calibri"/>
                <a:cs typeface="Calibri"/>
              </a:rPr>
              <a:t>to </a:t>
            </a:r>
            <a:r>
              <a:rPr lang="en-GB" sz="4800" spc="-10" dirty="0" smtClean="0">
                <a:latin typeface="Calibri"/>
                <a:cs typeface="Calibri"/>
              </a:rPr>
              <a:t>mistakes </a:t>
            </a:r>
            <a:r>
              <a:rPr lang="en-GB" sz="4800" dirty="0" smtClean="0">
                <a:latin typeface="Calibri"/>
                <a:cs typeface="Calibri"/>
              </a:rPr>
              <a:t>at work?</a:t>
            </a:r>
            <a:endParaRPr lang="en-GB" sz="4800" dirty="0">
              <a:latin typeface="Calibri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501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9"/>
          <p:cNvSpPr txBox="1"/>
          <p:nvPr/>
        </p:nvSpPr>
        <p:spPr>
          <a:xfrm>
            <a:off x="1143000" y="152400"/>
            <a:ext cx="10286999" cy="4717958"/>
          </a:xfrm>
          <a:prstGeom prst="rect">
            <a:avLst/>
          </a:prstGeom>
        </p:spPr>
        <p:txBody>
          <a:bodyPr vert="horz" wrap="square" lIns="0" tIns="105410" rIns="0" bIns="0" rtlCol="0">
            <a:spAutoFit/>
          </a:bodyPr>
          <a:lstStyle/>
          <a:p>
            <a:pPr marL="249554" algn="ctr">
              <a:spcBef>
                <a:spcPts val="830"/>
              </a:spcBef>
            </a:pPr>
            <a:r>
              <a:rPr sz="4800" b="1" dirty="0">
                <a:latin typeface="Calibri Light"/>
                <a:cs typeface="Calibri Light"/>
              </a:rPr>
              <a:t>Stress and </a:t>
            </a:r>
            <a:r>
              <a:rPr lang="en-GB" sz="4800" b="1" dirty="0" smtClean="0">
                <a:latin typeface="Calibri Light"/>
                <a:cs typeface="Calibri Light"/>
              </a:rPr>
              <a:t>real-world </a:t>
            </a:r>
            <a:r>
              <a:rPr sz="4800" b="1" dirty="0" smtClean="0">
                <a:latin typeface="Calibri Light"/>
                <a:cs typeface="Calibri Light"/>
              </a:rPr>
              <a:t>performance </a:t>
            </a:r>
            <a:endParaRPr sz="4800" b="1" dirty="0">
              <a:latin typeface="Calibri Light"/>
              <a:cs typeface="Calibri Light"/>
            </a:endParaRPr>
          </a:p>
          <a:p>
            <a:pPr marL="213995">
              <a:spcBef>
                <a:spcPts val="680"/>
              </a:spcBef>
            </a:pPr>
            <a:endParaRPr lang="en-GB" sz="1400" dirty="0" smtClean="0">
              <a:latin typeface="Calibri Light"/>
              <a:cs typeface="Calibri Light"/>
            </a:endParaRPr>
          </a:p>
          <a:p>
            <a:pPr marL="213995">
              <a:spcBef>
                <a:spcPts val="680"/>
              </a:spcBef>
            </a:pPr>
            <a:r>
              <a:rPr sz="4800" dirty="0" smtClean="0">
                <a:latin typeface="Calibri Light"/>
                <a:cs typeface="Calibri Light"/>
              </a:rPr>
              <a:t>Critically </a:t>
            </a:r>
            <a:r>
              <a:rPr sz="4800" dirty="0">
                <a:latin typeface="Calibri Light"/>
                <a:cs typeface="Calibri Light"/>
              </a:rPr>
              <a:t>consider</a:t>
            </a:r>
            <a:r>
              <a:rPr sz="4800" spc="-35" dirty="0">
                <a:latin typeface="Calibri Light"/>
                <a:cs typeface="Calibri Light"/>
              </a:rPr>
              <a:t> </a:t>
            </a:r>
            <a:r>
              <a:rPr sz="4800" dirty="0">
                <a:latin typeface="Calibri Light"/>
                <a:cs typeface="Calibri Light"/>
              </a:rPr>
              <a:t>….</a:t>
            </a:r>
          </a:p>
          <a:p>
            <a:pPr>
              <a:spcBef>
                <a:spcPts val="20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226060" marR="675005" indent="-53340">
              <a:buFont typeface="Arial"/>
              <a:buChar char="•"/>
              <a:tabLst>
                <a:tab pos="226695" algn="l"/>
              </a:tabLst>
            </a:pPr>
            <a:r>
              <a:rPr sz="4800" spc="-5" dirty="0">
                <a:latin typeface="Calibri"/>
                <a:cs typeface="Calibri"/>
              </a:rPr>
              <a:t>Does </a:t>
            </a:r>
            <a:r>
              <a:rPr sz="4800" spc="-10" dirty="0">
                <a:latin typeface="Calibri"/>
                <a:cs typeface="Calibri"/>
              </a:rPr>
              <a:t>stress </a:t>
            </a:r>
            <a:r>
              <a:rPr sz="4800" spc="-5" dirty="0">
                <a:latin typeface="Calibri"/>
                <a:cs typeface="Calibri"/>
              </a:rPr>
              <a:t>in </a:t>
            </a:r>
            <a:r>
              <a:rPr sz="4800" spc="-10" dirty="0">
                <a:latin typeface="Calibri"/>
                <a:cs typeface="Calibri"/>
              </a:rPr>
              <a:t>sport </a:t>
            </a:r>
            <a:r>
              <a:rPr sz="4800" spc="-15" dirty="0">
                <a:latin typeface="Calibri"/>
                <a:cs typeface="Calibri"/>
              </a:rPr>
              <a:t>have </a:t>
            </a:r>
            <a:r>
              <a:rPr sz="4800" spc="-5" dirty="0">
                <a:latin typeface="Calibri"/>
                <a:cs typeface="Calibri"/>
              </a:rPr>
              <a:t>a </a:t>
            </a:r>
            <a:r>
              <a:rPr sz="4800" spc="-10" dirty="0">
                <a:latin typeface="Calibri"/>
                <a:cs typeface="Calibri"/>
              </a:rPr>
              <a:t>positive or negative </a:t>
            </a:r>
            <a:r>
              <a:rPr sz="4800" spc="-5" dirty="0">
                <a:latin typeface="Calibri"/>
                <a:cs typeface="Calibri"/>
              </a:rPr>
              <a:t>impact </a:t>
            </a:r>
            <a:r>
              <a:rPr sz="4800" spc="-10" dirty="0">
                <a:latin typeface="Calibri"/>
                <a:cs typeface="Calibri"/>
              </a:rPr>
              <a:t>on </a:t>
            </a:r>
            <a:r>
              <a:rPr sz="4800" spc="-5" dirty="0" smtClean="0">
                <a:latin typeface="Calibri"/>
                <a:cs typeface="Calibri"/>
              </a:rPr>
              <a:t>performance</a:t>
            </a:r>
            <a:r>
              <a:rPr sz="4800" spc="-5" dirty="0">
                <a:latin typeface="Calibri"/>
                <a:cs typeface="Calibri"/>
              </a:rPr>
              <a:t>, and</a:t>
            </a:r>
            <a:r>
              <a:rPr sz="4800" spc="-25" dirty="0">
                <a:latin typeface="Calibri"/>
                <a:cs typeface="Calibri"/>
              </a:rPr>
              <a:t> </a:t>
            </a:r>
            <a:r>
              <a:rPr sz="4800" spc="-10" dirty="0">
                <a:latin typeface="Calibri"/>
                <a:cs typeface="Calibri"/>
              </a:rPr>
              <a:t>why?</a:t>
            </a:r>
            <a:endParaRPr sz="4800" dirty="0">
              <a:latin typeface="Calibri"/>
              <a:cs typeface="Calibri"/>
            </a:endParaRPr>
          </a:p>
        </p:txBody>
      </p:sp>
      <p:sp>
        <p:nvSpPr>
          <p:cNvPr id="3" name="object 30"/>
          <p:cNvSpPr/>
          <p:nvPr/>
        </p:nvSpPr>
        <p:spPr>
          <a:xfrm>
            <a:off x="2895600" y="4870358"/>
            <a:ext cx="6019800" cy="374024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56715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33400" y="9386"/>
            <a:ext cx="11430000" cy="10320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algn="ctr">
              <a:spcBef>
                <a:spcPts val="120"/>
              </a:spcBef>
            </a:pPr>
            <a:r>
              <a:rPr lang="en-GB" sz="5400" b="1" dirty="0" smtClean="0">
                <a:latin typeface="Calibri Light"/>
                <a:cs typeface="Calibri Light"/>
              </a:rPr>
              <a:t>Effects of Stress on</a:t>
            </a:r>
            <a:r>
              <a:rPr lang="en-GB" sz="5400" b="1" spc="5" dirty="0" smtClean="0">
                <a:latin typeface="Calibri Light"/>
                <a:cs typeface="Calibri Light"/>
              </a:rPr>
              <a:t> </a:t>
            </a:r>
            <a:r>
              <a:rPr lang="en-GB" sz="5400" b="1" dirty="0" smtClean="0">
                <a:latin typeface="Calibri Light"/>
                <a:cs typeface="Calibri Light"/>
              </a:rPr>
              <a:t>performance</a:t>
            </a:r>
          </a:p>
          <a:p>
            <a:pPr marL="213995" algn="ctr">
              <a:spcBef>
                <a:spcPts val="120"/>
              </a:spcBef>
            </a:pPr>
            <a:endParaRPr lang="en-GB" sz="1050" b="1" dirty="0" smtClean="0">
              <a:latin typeface="Calibri Light"/>
              <a:cs typeface="Calibri Light"/>
            </a:endParaRPr>
          </a:p>
          <a:p>
            <a:pPr marL="899795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en-GB" sz="4000" b="1" dirty="0" smtClean="0">
                <a:latin typeface="Calibri Light"/>
                <a:cs typeface="Calibri Light"/>
              </a:rPr>
              <a:t>INHIBITION:</a:t>
            </a:r>
          </a:p>
          <a:p>
            <a:pPr marL="1356995" lvl="1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en-GB" sz="3600" b="1" dirty="0" smtClean="0">
                <a:latin typeface="Calibri Light"/>
                <a:cs typeface="Calibri Light"/>
              </a:rPr>
              <a:t>Hinders/suppresses performance</a:t>
            </a:r>
          </a:p>
          <a:p>
            <a:pPr marL="1356995" lvl="1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endParaRPr lang="en-GB" sz="1600" b="1" dirty="0">
              <a:latin typeface="Calibri Light"/>
              <a:cs typeface="Calibri Light"/>
            </a:endParaRPr>
          </a:p>
          <a:p>
            <a:pPr marL="899795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en-GB" sz="4000" b="1" dirty="0" smtClean="0">
                <a:latin typeface="Calibri Light"/>
                <a:cs typeface="Calibri Light"/>
              </a:rPr>
              <a:t>PERFORMANCE OF SKILLS:</a:t>
            </a:r>
          </a:p>
          <a:p>
            <a:pPr marL="1356995" lvl="1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en-GB" sz="3600" b="1" dirty="0" smtClean="0">
                <a:latin typeface="Calibri Light"/>
                <a:cs typeface="Calibri Light"/>
              </a:rPr>
              <a:t>Directly impacts information processing </a:t>
            </a:r>
          </a:p>
          <a:p>
            <a:pPr marL="1356995" lvl="1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en-GB" sz="3600" b="1" dirty="0" smtClean="0">
                <a:latin typeface="Calibri Light"/>
                <a:cs typeface="Calibri Light"/>
              </a:rPr>
              <a:t>Motor elements performed less well</a:t>
            </a:r>
          </a:p>
          <a:p>
            <a:pPr marL="1356995" lvl="1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en-GB" sz="3600" b="1" dirty="0" smtClean="0">
                <a:latin typeface="Calibri Light"/>
                <a:cs typeface="Calibri Light"/>
              </a:rPr>
              <a:t>Muscles tense</a:t>
            </a:r>
          </a:p>
          <a:p>
            <a:pPr marL="1356995" lvl="1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en-GB" sz="3600" b="1" dirty="0" smtClean="0">
                <a:latin typeface="Calibri Light"/>
                <a:cs typeface="Calibri Light"/>
              </a:rPr>
              <a:t>Muscular control is reduced</a:t>
            </a:r>
          </a:p>
          <a:p>
            <a:pPr marL="1356995" lvl="1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endParaRPr lang="en-GB" sz="1600" b="1" dirty="0">
              <a:latin typeface="Calibri Light"/>
              <a:cs typeface="Calibri Light"/>
            </a:endParaRPr>
          </a:p>
          <a:p>
            <a:pPr marL="899795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en-GB" sz="3600" b="1" dirty="0" smtClean="0">
                <a:latin typeface="Calibri Light"/>
                <a:cs typeface="Calibri Light"/>
              </a:rPr>
              <a:t>CONCENTRATION</a:t>
            </a:r>
          </a:p>
          <a:p>
            <a:pPr marL="1356995" lvl="1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en-GB" sz="3600" b="1" dirty="0" smtClean="0">
                <a:latin typeface="Calibri Light"/>
                <a:cs typeface="Calibri Light"/>
              </a:rPr>
              <a:t>Difficult to maintain</a:t>
            </a:r>
          </a:p>
          <a:p>
            <a:pPr marL="1356995" lvl="1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en-GB" sz="3600" b="1" dirty="0" smtClean="0">
                <a:latin typeface="Calibri Light"/>
                <a:cs typeface="Calibri Light"/>
              </a:rPr>
              <a:t>Span of attention is narrowed</a:t>
            </a:r>
          </a:p>
          <a:p>
            <a:pPr marL="1814195" lvl="2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endParaRPr lang="en-GB" sz="1400" b="1" dirty="0">
              <a:latin typeface="Calibri Light"/>
              <a:cs typeface="Calibri Light"/>
            </a:endParaRPr>
          </a:p>
          <a:p>
            <a:pPr marL="1356995" lvl="1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en-GB" sz="3600" b="1" dirty="0" smtClean="0">
                <a:latin typeface="Calibri Light"/>
                <a:cs typeface="Calibri Light"/>
              </a:rPr>
              <a:t>STRESS</a:t>
            </a:r>
          </a:p>
          <a:p>
            <a:pPr marL="1814195" lvl="2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r>
              <a:rPr lang="en-GB" sz="3600" b="1" dirty="0" smtClean="0">
                <a:latin typeface="Calibri Light"/>
                <a:cs typeface="Calibri Light"/>
              </a:rPr>
              <a:t>Awareness of being under stress acts as a stressor</a:t>
            </a:r>
          </a:p>
          <a:p>
            <a:pPr marL="1356995" lvl="1" indent="-685800">
              <a:spcBef>
                <a:spcPts val="120"/>
              </a:spcBef>
              <a:buFont typeface="Arial" panose="020B0604020202020204" pitchFamily="34" charset="0"/>
              <a:buChar char="•"/>
            </a:pPr>
            <a:endParaRPr lang="en-GB" sz="4800" b="1" dirty="0" smtClean="0">
              <a:latin typeface="Calibri Light"/>
              <a:cs typeface="Calibri Light"/>
            </a:endParaRPr>
          </a:p>
          <a:p>
            <a:pPr>
              <a:spcBef>
                <a:spcPts val="10"/>
              </a:spcBef>
            </a:pPr>
            <a:endParaRPr lang="en-GB" sz="1600" dirty="0" smtClean="0">
              <a:latin typeface="Times New Roman"/>
              <a:cs typeface="Times New Roman"/>
            </a:endParaRPr>
          </a:p>
          <a:p>
            <a:pPr>
              <a:spcBef>
                <a:spcPts val="10"/>
              </a:spcBef>
            </a:pPr>
            <a:endParaRPr lang="en-GB" dirty="0" smtClean="0">
              <a:latin typeface="Times New Roman"/>
              <a:cs typeface="Times New Roman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76355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6"/>
          <p:cNvSpPr txBox="1"/>
          <p:nvPr/>
        </p:nvSpPr>
        <p:spPr>
          <a:xfrm>
            <a:off x="990600" y="152400"/>
            <a:ext cx="10896600" cy="4444807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249554" algn="ctr">
              <a:spcBef>
                <a:spcPts val="840"/>
              </a:spcBef>
            </a:pPr>
            <a:r>
              <a:rPr sz="5400" b="1" dirty="0">
                <a:latin typeface="Calibri Light"/>
                <a:cs typeface="Calibri Light"/>
              </a:rPr>
              <a:t>Stress </a:t>
            </a:r>
            <a:r>
              <a:rPr sz="5400" b="1" spc="5" dirty="0">
                <a:latin typeface="Calibri Light"/>
                <a:cs typeface="Calibri Light"/>
              </a:rPr>
              <a:t>and </a:t>
            </a:r>
            <a:r>
              <a:rPr lang="en-GB" sz="5400" b="1" spc="5" dirty="0" smtClean="0">
                <a:latin typeface="Calibri Light"/>
                <a:cs typeface="Calibri Light"/>
              </a:rPr>
              <a:t>real-world </a:t>
            </a:r>
            <a:r>
              <a:rPr sz="5400" b="1" dirty="0" smtClean="0">
                <a:latin typeface="Calibri Light"/>
                <a:cs typeface="Calibri Light"/>
              </a:rPr>
              <a:t>performance </a:t>
            </a:r>
            <a:endParaRPr sz="5400" b="1" dirty="0">
              <a:latin typeface="Calibri Light"/>
              <a:cs typeface="Calibri Light"/>
            </a:endParaRPr>
          </a:p>
          <a:p>
            <a:pPr marL="213995">
              <a:spcBef>
                <a:spcPts val="680"/>
              </a:spcBef>
            </a:pPr>
            <a:r>
              <a:rPr sz="4800" dirty="0">
                <a:latin typeface="Calibri Light"/>
                <a:cs typeface="Calibri Light"/>
              </a:rPr>
              <a:t>Critically consider</a:t>
            </a:r>
            <a:r>
              <a:rPr sz="4800" spc="-35" dirty="0">
                <a:latin typeface="Calibri Light"/>
                <a:cs typeface="Calibri Light"/>
              </a:rPr>
              <a:t> </a:t>
            </a:r>
            <a:r>
              <a:rPr sz="4800" dirty="0">
                <a:latin typeface="Calibri Light"/>
                <a:cs typeface="Calibri Light"/>
              </a:rPr>
              <a:t>….</a:t>
            </a:r>
          </a:p>
          <a:p>
            <a:pPr>
              <a:spcBef>
                <a:spcPts val="15"/>
              </a:spcBef>
            </a:pPr>
            <a:endParaRPr sz="2800" dirty="0">
              <a:latin typeface="Times New Roman"/>
              <a:cs typeface="Times New Roman"/>
            </a:endParaRPr>
          </a:p>
          <a:p>
            <a:pPr marL="226060" marR="309880" indent="-53340">
              <a:spcBef>
                <a:spcPts val="5"/>
              </a:spcBef>
              <a:buFont typeface="Arial"/>
              <a:buChar char="•"/>
              <a:tabLst>
                <a:tab pos="226695" algn="l"/>
              </a:tabLst>
            </a:pPr>
            <a:r>
              <a:rPr sz="4800" spc="-5" dirty="0">
                <a:latin typeface="Calibri"/>
                <a:cs typeface="Calibri"/>
              </a:rPr>
              <a:t>How </a:t>
            </a:r>
            <a:r>
              <a:rPr sz="4800" spc="-10" dirty="0">
                <a:latin typeface="Calibri"/>
                <a:cs typeface="Calibri"/>
              </a:rPr>
              <a:t>would </a:t>
            </a:r>
            <a:r>
              <a:rPr sz="4800" spc="-15" dirty="0">
                <a:latin typeface="Calibri"/>
                <a:cs typeface="Calibri"/>
              </a:rPr>
              <a:t>you </a:t>
            </a:r>
            <a:r>
              <a:rPr sz="4800" spc="-5" dirty="0">
                <a:latin typeface="Calibri"/>
                <a:cs typeface="Calibri"/>
              </a:rPr>
              <a:t>plan a research </a:t>
            </a:r>
            <a:r>
              <a:rPr sz="4800" spc="-10" dirty="0">
                <a:latin typeface="Calibri"/>
                <a:cs typeface="Calibri"/>
              </a:rPr>
              <a:t>study to explore </a:t>
            </a:r>
            <a:r>
              <a:rPr sz="4800" spc="-5" dirty="0">
                <a:latin typeface="Calibri"/>
                <a:cs typeface="Calibri"/>
              </a:rPr>
              <a:t>the impact </a:t>
            </a:r>
            <a:r>
              <a:rPr sz="4800" spc="-10" dirty="0">
                <a:latin typeface="Calibri"/>
                <a:cs typeface="Calibri"/>
              </a:rPr>
              <a:t>of stress </a:t>
            </a:r>
            <a:r>
              <a:rPr sz="4800" spc="-10" dirty="0" smtClean="0">
                <a:latin typeface="Calibri"/>
                <a:cs typeface="Calibri"/>
              </a:rPr>
              <a:t>on </a:t>
            </a:r>
            <a:r>
              <a:rPr lang="en-GB" sz="4800" spc="-10" dirty="0" smtClean="0">
                <a:latin typeface="Calibri"/>
                <a:cs typeface="Calibri"/>
              </a:rPr>
              <a:t>p</a:t>
            </a:r>
            <a:r>
              <a:rPr sz="4800" spc="-5" dirty="0" err="1" smtClean="0">
                <a:latin typeface="Calibri"/>
                <a:cs typeface="Calibri"/>
              </a:rPr>
              <a:t>erformance</a:t>
            </a:r>
            <a:r>
              <a:rPr sz="4800" spc="-5" dirty="0" smtClean="0">
                <a:latin typeface="Calibri"/>
                <a:cs typeface="Calibri"/>
              </a:rPr>
              <a:t> </a:t>
            </a:r>
            <a:r>
              <a:rPr sz="4800" spc="-5" dirty="0">
                <a:latin typeface="Calibri"/>
                <a:cs typeface="Calibri"/>
              </a:rPr>
              <a:t>in </a:t>
            </a:r>
            <a:r>
              <a:rPr sz="4800" spc="-10" dirty="0">
                <a:latin typeface="Calibri"/>
                <a:cs typeface="Calibri"/>
              </a:rPr>
              <a:t>sport?</a:t>
            </a:r>
            <a:endParaRPr sz="4800" dirty="0">
              <a:latin typeface="Calibri"/>
              <a:cs typeface="Calibri"/>
            </a:endParaRPr>
          </a:p>
        </p:txBody>
      </p:sp>
      <p:sp>
        <p:nvSpPr>
          <p:cNvPr id="3" name="object 7"/>
          <p:cNvSpPr/>
          <p:nvPr/>
        </p:nvSpPr>
        <p:spPr>
          <a:xfrm>
            <a:off x="3549396" y="4597207"/>
            <a:ext cx="5779007" cy="41925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9724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2438400"/>
            <a:ext cx="11201400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4490" algn="ctr">
              <a:spcBef>
                <a:spcPts val="120"/>
              </a:spcBef>
            </a:pPr>
            <a:r>
              <a:rPr lang="en-GB" sz="11500" b="1" dirty="0">
                <a:latin typeface="Calibri Light"/>
                <a:cs typeface="Calibri Light"/>
              </a:rPr>
              <a:t>Coping </a:t>
            </a:r>
            <a:r>
              <a:rPr lang="en-GB" sz="11500" b="1" spc="-5" dirty="0">
                <a:latin typeface="Calibri Light"/>
                <a:cs typeface="Calibri Light"/>
              </a:rPr>
              <a:t>strategies </a:t>
            </a:r>
            <a:r>
              <a:rPr lang="en-GB" sz="11500" b="1" spc="5" dirty="0">
                <a:latin typeface="Calibri Light"/>
                <a:cs typeface="Calibri Light"/>
              </a:rPr>
              <a:t>and</a:t>
            </a:r>
            <a:r>
              <a:rPr lang="en-GB" sz="11500" b="1" spc="-45" dirty="0">
                <a:latin typeface="Calibri Light"/>
                <a:cs typeface="Calibri Light"/>
              </a:rPr>
              <a:t> </a:t>
            </a:r>
            <a:r>
              <a:rPr lang="en-GB" sz="11500" b="1" dirty="0">
                <a:latin typeface="Calibri Light"/>
                <a:cs typeface="Calibri Light"/>
              </a:rPr>
              <a:t>performance</a:t>
            </a:r>
          </a:p>
        </p:txBody>
      </p:sp>
    </p:spTree>
    <p:extLst>
      <p:ext uri="{BB962C8B-B14F-4D97-AF65-F5344CB8AC3E}">
        <p14:creationId xmlns:p14="http://schemas.microsoft.com/office/powerpoint/2010/main" val="225389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19200" y="381000"/>
            <a:ext cx="10515600" cy="75046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71170" algn="ctr">
              <a:spcBef>
                <a:spcPts val="120"/>
              </a:spcBef>
            </a:pPr>
            <a:r>
              <a:rPr lang="en-GB" sz="5400" b="1" dirty="0" smtClean="0">
                <a:latin typeface="Calibri Light"/>
                <a:cs typeface="Calibri Light"/>
              </a:rPr>
              <a:t>Problem-focused</a:t>
            </a:r>
            <a:r>
              <a:rPr lang="en-GB" sz="5400" b="1" spc="-30" dirty="0" smtClean="0">
                <a:latin typeface="Calibri Light"/>
                <a:cs typeface="Calibri Light"/>
              </a:rPr>
              <a:t> </a:t>
            </a:r>
            <a:r>
              <a:rPr lang="en-GB" sz="5400" b="1" dirty="0" smtClean="0">
                <a:latin typeface="Calibri Light"/>
                <a:cs typeface="Calibri Light"/>
              </a:rPr>
              <a:t>Coping</a:t>
            </a:r>
          </a:p>
          <a:p>
            <a:pPr>
              <a:spcBef>
                <a:spcPts val="30"/>
              </a:spcBef>
            </a:pPr>
            <a:endParaRPr lang="en-GB" dirty="0" smtClean="0">
              <a:latin typeface="Times New Roman"/>
              <a:cs typeface="Times New Roman"/>
            </a:endParaRPr>
          </a:p>
          <a:p>
            <a:pPr marL="267335" marR="234315" indent="-53340">
              <a:spcBef>
                <a:spcPts val="5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spc="-10" dirty="0" smtClean="0">
                <a:latin typeface="Calibri"/>
                <a:cs typeface="Calibri"/>
              </a:rPr>
              <a:t>Involves </a:t>
            </a:r>
            <a:r>
              <a:rPr lang="en-GB" sz="4800" spc="-5" dirty="0" smtClean="0">
                <a:latin typeface="Calibri"/>
                <a:cs typeface="Calibri"/>
              </a:rPr>
              <a:t>trying </a:t>
            </a:r>
            <a:r>
              <a:rPr lang="en-GB" sz="4800" spc="-10" dirty="0" smtClean="0">
                <a:latin typeface="Calibri"/>
                <a:cs typeface="Calibri"/>
              </a:rPr>
              <a:t>to </a:t>
            </a:r>
            <a:r>
              <a:rPr lang="en-GB" sz="4800" spc="-5" dirty="0" smtClean="0">
                <a:latin typeface="Calibri"/>
                <a:cs typeface="Calibri"/>
              </a:rPr>
              <a:t>change the situation </a:t>
            </a:r>
            <a:r>
              <a:rPr lang="en-GB" sz="4800" spc="-10" dirty="0" smtClean="0">
                <a:latin typeface="Calibri"/>
                <a:cs typeface="Calibri"/>
              </a:rPr>
              <a:t>to eliminate </a:t>
            </a:r>
            <a:r>
              <a:rPr lang="en-GB" sz="4800" spc="-5" dirty="0" smtClean="0">
                <a:latin typeface="Calibri"/>
                <a:cs typeface="Calibri"/>
              </a:rPr>
              <a:t>the cause </a:t>
            </a:r>
            <a:r>
              <a:rPr lang="en-GB" sz="4800" spc="-10" dirty="0" smtClean="0">
                <a:latin typeface="Calibri"/>
                <a:cs typeface="Calibri"/>
              </a:rPr>
              <a:t>of </a:t>
            </a:r>
            <a:r>
              <a:rPr lang="en-GB" sz="4800" spc="-5" dirty="0" smtClean="0">
                <a:latin typeface="Calibri"/>
                <a:cs typeface="Calibri"/>
              </a:rPr>
              <a:t>the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stress.</a:t>
            </a:r>
          </a:p>
          <a:p>
            <a:pPr marL="213995" marR="234315">
              <a:spcBef>
                <a:spcPts val="5"/>
              </a:spcBef>
              <a:tabLst>
                <a:tab pos="267970" algn="l"/>
              </a:tabLst>
            </a:pPr>
            <a:endParaRPr lang="en-GB" sz="4800" dirty="0" smtClean="0">
              <a:latin typeface="Calibri"/>
              <a:cs typeface="Calibri"/>
            </a:endParaRPr>
          </a:p>
          <a:p>
            <a:pPr marL="267335" indent="-53340">
              <a:spcBef>
                <a:spcPts val="130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There are two main types </a:t>
            </a:r>
            <a:r>
              <a:rPr lang="en-GB" sz="4800" spc="-10" dirty="0" smtClean="0">
                <a:latin typeface="Calibri"/>
                <a:cs typeface="Calibri"/>
              </a:rPr>
              <a:t>of problem-focused </a:t>
            </a:r>
            <a:r>
              <a:rPr lang="en-GB" sz="4800" spc="-5" dirty="0" smtClean="0">
                <a:latin typeface="Calibri"/>
                <a:cs typeface="Calibri"/>
              </a:rPr>
              <a:t>coping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strategies:</a:t>
            </a:r>
            <a:endParaRPr lang="en-GB" sz="4800" dirty="0" smtClean="0">
              <a:latin typeface="Calibri"/>
              <a:cs typeface="Calibri"/>
            </a:endParaRPr>
          </a:p>
          <a:p>
            <a:pPr>
              <a:spcBef>
                <a:spcPts val="55"/>
              </a:spcBef>
              <a:buFont typeface="Arial"/>
              <a:buChar char="•"/>
            </a:pPr>
            <a:endParaRPr lang="en-GB" sz="2400" dirty="0" smtClean="0">
              <a:latin typeface="Times New Roman"/>
              <a:cs typeface="Times New Roman"/>
            </a:endParaRPr>
          </a:p>
          <a:p>
            <a:pPr marL="1233805" lvl="1" indent="-914400">
              <a:buFont typeface="+mj-lt"/>
              <a:buAutoNum type="arabicPeriod"/>
              <a:tabLst>
                <a:tab pos="373380" algn="l"/>
              </a:tabLst>
            </a:pPr>
            <a:r>
              <a:rPr lang="en-GB" sz="4800" spc="-5" dirty="0" err="1" smtClean="0">
                <a:latin typeface="Calibri"/>
                <a:cs typeface="Calibri"/>
              </a:rPr>
              <a:t>Confrontive</a:t>
            </a:r>
            <a:r>
              <a:rPr lang="en-GB" sz="4800" spc="-5" dirty="0" smtClean="0">
                <a:latin typeface="Calibri"/>
                <a:cs typeface="Calibri"/>
              </a:rPr>
              <a:t>/interpersonal</a:t>
            </a:r>
            <a:endParaRPr lang="en-GB" sz="4800" dirty="0">
              <a:latin typeface="Calibri"/>
              <a:cs typeface="Calibri"/>
            </a:endParaRPr>
          </a:p>
          <a:p>
            <a:pPr marL="1233805" lvl="1" indent="-914400">
              <a:buFont typeface="+mj-lt"/>
              <a:buAutoNum type="arabicPeriod"/>
              <a:tabLst>
                <a:tab pos="373380" algn="l"/>
              </a:tabLst>
            </a:pPr>
            <a:endParaRPr lang="en-GB" sz="4800" spc="-5" dirty="0" smtClean="0">
              <a:latin typeface="Calibri"/>
              <a:cs typeface="Calibri"/>
            </a:endParaRPr>
          </a:p>
          <a:p>
            <a:pPr marL="1233805" lvl="1" indent="-914400">
              <a:buFont typeface="+mj-lt"/>
              <a:buAutoNum type="arabicPeriod"/>
              <a:tabLst>
                <a:tab pos="373380" algn="l"/>
              </a:tabLst>
            </a:pPr>
            <a:r>
              <a:rPr lang="en-GB" sz="4800" spc="-5" dirty="0" err="1" smtClean="0">
                <a:latin typeface="Calibri"/>
                <a:cs typeface="Calibri"/>
              </a:rPr>
              <a:t>Planful</a:t>
            </a:r>
            <a:r>
              <a:rPr lang="en-GB" sz="4800" spc="-35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problem-solving.</a:t>
            </a:r>
            <a:endParaRPr lang="en-GB" sz="4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3951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38200" y="108605"/>
            <a:ext cx="10744200" cy="87305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algn="ctr">
              <a:spcBef>
                <a:spcPts val="120"/>
              </a:spcBef>
            </a:pPr>
            <a:r>
              <a:rPr lang="en-GB" sz="6000" b="1" dirty="0">
                <a:latin typeface="Calibri Light"/>
                <a:cs typeface="Calibri Light"/>
              </a:rPr>
              <a:t>E</a:t>
            </a:r>
            <a:r>
              <a:rPr lang="en-GB" sz="6000" b="1" dirty="0" smtClean="0">
                <a:latin typeface="Calibri Light"/>
                <a:cs typeface="Calibri Light"/>
              </a:rPr>
              <a:t>motion-focused</a:t>
            </a:r>
            <a:r>
              <a:rPr lang="en-GB" sz="6000" b="1" spc="-30" dirty="0" smtClean="0">
                <a:latin typeface="Calibri Light"/>
                <a:cs typeface="Calibri Light"/>
              </a:rPr>
              <a:t> </a:t>
            </a:r>
            <a:r>
              <a:rPr lang="en-GB" sz="6000" b="1" dirty="0" smtClean="0">
                <a:latin typeface="Calibri Light"/>
                <a:cs typeface="Calibri Light"/>
              </a:rPr>
              <a:t>coping</a:t>
            </a:r>
          </a:p>
          <a:p>
            <a:pPr>
              <a:spcBef>
                <a:spcPts val="40"/>
              </a:spcBef>
            </a:pPr>
            <a:endParaRPr lang="en-GB" dirty="0" smtClean="0">
              <a:latin typeface="Times New Roman"/>
              <a:cs typeface="Times New Roman"/>
            </a:endParaRPr>
          </a:p>
          <a:p>
            <a:pPr marL="267335" marR="384810" indent="-53340">
              <a:buFont typeface="Arial"/>
              <a:buChar char="•"/>
              <a:tabLst>
                <a:tab pos="267970" algn="l"/>
              </a:tabLst>
            </a:pPr>
            <a:r>
              <a:rPr lang="en-GB" sz="4800" spc="-10" dirty="0" smtClean="0">
                <a:latin typeface="Calibri"/>
                <a:cs typeface="Calibri"/>
              </a:rPr>
              <a:t>Involves strategies </a:t>
            </a:r>
            <a:r>
              <a:rPr lang="en-GB" sz="4800" spc="-5" dirty="0" smtClean="0">
                <a:latin typeface="Calibri"/>
                <a:cs typeface="Calibri"/>
              </a:rPr>
              <a:t>aimed at </a:t>
            </a:r>
            <a:r>
              <a:rPr lang="en-GB" sz="4800" spc="-10" dirty="0" smtClean="0">
                <a:latin typeface="Calibri"/>
                <a:cs typeface="Calibri"/>
              </a:rPr>
              <a:t>reducing </a:t>
            </a:r>
            <a:r>
              <a:rPr lang="en-GB" sz="4800" spc="-5" dirty="0" smtClean="0">
                <a:latin typeface="Calibri"/>
                <a:cs typeface="Calibri"/>
              </a:rPr>
              <a:t>the </a:t>
            </a:r>
            <a:r>
              <a:rPr lang="en-GB" sz="4800" spc="-10" dirty="0" smtClean="0">
                <a:latin typeface="Calibri"/>
                <a:cs typeface="Calibri"/>
              </a:rPr>
              <a:t>level of distress </a:t>
            </a:r>
            <a:r>
              <a:rPr lang="en-GB" sz="4800" spc="-5" dirty="0" smtClean="0">
                <a:latin typeface="Calibri"/>
                <a:cs typeface="Calibri"/>
              </a:rPr>
              <a:t>experienced, </a:t>
            </a:r>
            <a:r>
              <a:rPr lang="en-GB" sz="4800" spc="-10" dirty="0" smtClean="0">
                <a:latin typeface="Calibri"/>
                <a:cs typeface="Calibri"/>
              </a:rPr>
              <a:t>rather </a:t>
            </a:r>
            <a:r>
              <a:rPr lang="en-GB" sz="4800" spc="-5" dirty="0" smtClean="0">
                <a:latin typeface="Calibri"/>
                <a:cs typeface="Calibri"/>
              </a:rPr>
              <a:t>than trying </a:t>
            </a:r>
            <a:r>
              <a:rPr lang="en-GB" sz="4800" spc="-10" dirty="0" smtClean="0">
                <a:latin typeface="Calibri"/>
                <a:cs typeface="Calibri"/>
              </a:rPr>
              <a:t>to </a:t>
            </a:r>
            <a:r>
              <a:rPr lang="en-GB" sz="4800" spc="-5" dirty="0" smtClean="0">
                <a:latin typeface="Calibri"/>
                <a:cs typeface="Calibri"/>
              </a:rPr>
              <a:t>change the actual cause of the </a:t>
            </a:r>
            <a:r>
              <a:rPr lang="en-GB" sz="4800" spc="-10" dirty="0" smtClean="0">
                <a:latin typeface="Calibri"/>
                <a:cs typeface="Calibri"/>
              </a:rPr>
              <a:t>stress.</a:t>
            </a:r>
          </a:p>
          <a:p>
            <a:pPr marL="213995" marR="384810">
              <a:tabLst>
                <a:tab pos="267970" algn="l"/>
              </a:tabLst>
            </a:pPr>
            <a:endParaRPr lang="en-GB" sz="4800" dirty="0" smtClean="0">
              <a:latin typeface="Calibri"/>
              <a:cs typeface="Calibri"/>
            </a:endParaRPr>
          </a:p>
          <a:p>
            <a:pPr marL="267335" indent="-53340">
              <a:spcBef>
                <a:spcPts val="130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spc="-5" dirty="0">
                <a:latin typeface="Calibri"/>
                <a:cs typeface="Calibri"/>
              </a:rPr>
              <a:t>I</a:t>
            </a:r>
            <a:r>
              <a:rPr lang="en-GB" sz="4800" spc="-5" dirty="0" smtClean="0">
                <a:latin typeface="Calibri"/>
                <a:cs typeface="Calibri"/>
              </a:rPr>
              <a:t>ncludes </a:t>
            </a:r>
            <a:r>
              <a:rPr lang="en-GB" sz="4800" spc="-10" dirty="0" smtClean="0">
                <a:latin typeface="Calibri"/>
                <a:cs typeface="Calibri"/>
              </a:rPr>
              <a:t>techniques </a:t>
            </a:r>
            <a:r>
              <a:rPr lang="en-GB" sz="4800" spc="-5" dirty="0" smtClean="0">
                <a:latin typeface="Calibri"/>
                <a:cs typeface="Calibri"/>
              </a:rPr>
              <a:t>such</a:t>
            </a:r>
            <a:r>
              <a:rPr lang="en-GB" sz="4800" spc="1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as…….</a:t>
            </a:r>
            <a:endParaRPr lang="en-GB" sz="4800" dirty="0" smtClean="0">
              <a:latin typeface="Calibri"/>
              <a:cs typeface="Calibri"/>
            </a:endParaRPr>
          </a:p>
          <a:p>
            <a:pPr marL="845185" lvl="2" indent="-68580">
              <a:spcBef>
                <a:spcPts val="50"/>
              </a:spcBef>
              <a:buFont typeface="Arial"/>
              <a:buChar char="•"/>
              <a:tabLst>
                <a:tab pos="388620" algn="l"/>
              </a:tabLst>
            </a:pPr>
            <a:r>
              <a:rPr lang="en-GB" sz="4800" dirty="0" smtClean="0">
                <a:latin typeface="Calibri"/>
                <a:cs typeface="Calibri"/>
              </a:rPr>
              <a:t>Denial,</a:t>
            </a:r>
          </a:p>
          <a:p>
            <a:pPr marL="829945" lvl="2" indent="-53340">
              <a:spcBef>
                <a:spcPts val="45"/>
              </a:spcBef>
              <a:buFont typeface="Arial"/>
              <a:buChar char="•"/>
              <a:tabLst>
                <a:tab pos="37338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Positive</a:t>
            </a:r>
            <a:r>
              <a:rPr lang="en-GB" sz="4800" spc="-2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reframing,</a:t>
            </a:r>
            <a:endParaRPr lang="en-GB" sz="4800" dirty="0" smtClean="0">
              <a:latin typeface="Calibri"/>
              <a:cs typeface="Calibri"/>
            </a:endParaRPr>
          </a:p>
          <a:p>
            <a:pPr marL="829945" lvl="2" indent="-53340">
              <a:spcBef>
                <a:spcPts val="60"/>
              </a:spcBef>
              <a:buFont typeface="Arial"/>
              <a:buChar char="•"/>
              <a:tabLst>
                <a:tab pos="37338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Emotional</a:t>
            </a:r>
            <a:r>
              <a:rPr lang="en-GB" sz="4800" spc="-1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expression</a:t>
            </a:r>
            <a:endParaRPr lang="en-GB" sz="4800" dirty="0" smtClean="0">
              <a:latin typeface="Calibri"/>
              <a:cs typeface="Calibri"/>
            </a:endParaRPr>
          </a:p>
          <a:p>
            <a:pPr marL="829945" lvl="2" indent="-53340">
              <a:spcBef>
                <a:spcPts val="50"/>
              </a:spcBef>
              <a:buFont typeface="Arial"/>
              <a:buChar char="•"/>
              <a:tabLst>
                <a:tab pos="37338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Seeking social support</a:t>
            </a:r>
            <a:endParaRPr lang="en-GB" sz="4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23847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85800" y="64512"/>
            <a:ext cx="11125200" cy="84433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algn="ctr">
              <a:spcBef>
                <a:spcPts val="120"/>
              </a:spcBef>
            </a:pPr>
            <a:r>
              <a:rPr lang="en-GB" sz="6600" b="1" dirty="0" smtClean="0">
                <a:latin typeface="Calibri Light"/>
                <a:cs typeface="Calibri Light"/>
              </a:rPr>
              <a:t>Avoidance-oriented</a:t>
            </a:r>
            <a:r>
              <a:rPr lang="en-GB" sz="6600" b="1" spc="-45" dirty="0" smtClean="0">
                <a:latin typeface="Calibri Light"/>
                <a:cs typeface="Calibri Light"/>
              </a:rPr>
              <a:t> </a:t>
            </a:r>
            <a:r>
              <a:rPr lang="en-GB" sz="6600" b="1" dirty="0" smtClean="0">
                <a:latin typeface="Calibri Light"/>
                <a:cs typeface="Calibri Light"/>
              </a:rPr>
              <a:t>coping</a:t>
            </a:r>
          </a:p>
          <a:p>
            <a:pPr>
              <a:spcBef>
                <a:spcPts val="5"/>
              </a:spcBef>
            </a:pPr>
            <a:endParaRPr lang="en-GB" dirty="0" smtClean="0">
              <a:latin typeface="Times New Roman"/>
              <a:cs typeface="Times New Roman"/>
            </a:endParaRPr>
          </a:p>
          <a:p>
            <a:pPr marL="267335" indent="-53340">
              <a:spcBef>
                <a:spcPts val="5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spc="-10" dirty="0">
                <a:latin typeface="Calibri"/>
                <a:cs typeface="Calibri"/>
              </a:rPr>
              <a:t>I</a:t>
            </a:r>
            <a:r>
              <a:rPr lang="en-GB" sz="4800" spc="-10" dirty="0" smtClean="0">
                <a:latin typeface="Calibri"/>
                <a:cs typeface="Calibri"/>
              </a:rPr>
              <a:t>nvolves diverting attention away from </a:t>
            </a:r>
            <a:r>
              <a:rPr lang="en-GB" sz="4800" spc="-5" dirty="0" smtClean="0">
                <a:latin typeface="Calibri"/>
                <a:cs typeface="Calibri"/>
              </a:rPr>
              <a:t>the </a:t>
            </a:r>
            <a:r>
              <a:rPr lang="en-GB" sz="4800" spc="-10" dirty="0" smtClean="0">
                <a:latin typeface="Calibri"/>
                <a:cs typeface="Calibri"/>
              </a:rPr>
              <a:t>source of</a:t>
            </a:r>
            <a:r>
              <a:rPr lang="en-GB" sz="4800" spc="85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stress.</a:t>
            </a:r>
            <a:endParaRPr lang="en-GB" sz="4800" dirty="0" smtClean="0">
              <a:latin typeface="Calibri"/>
              <a:cs typeface="Calibri"/>
            </a:endParaRPr>
          </a:p>
          <a:p>
            <a:pPr marL="387985" lvl="1" indent="-68580">
              <a:spcBef>
                <a:spcPts val="50"/>
              </a:spcBef>
              <a:buFont typeface="Arial"/>
              <a:buChar char="•"/>
              <a:tabLst>
                <a:tab pos="388620" algn="l"/>
              </a:tabLst>
            </a:pPr>
            <a:endParaRPr lang="en-GB" spc="-5" dirty="0" smtClean="0">
              <a:latin typeface="Calibri"/>
              <a:cs typeface="Calibri"/>
            </a:endParaRPr>
          </a:p>
          <a:p>
            <a:pPr marL="845185" lvl="2" indent="-68580">
              <a:spcBef>
                <a:spcPts val="50"/>
              </a:spcBef>
              <a:buFont typeface="Arial"/>
              <a:buChar char="•"/>
              <a:tabLst>
                <a:tab pos="38862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Person-oriented responses: seeking social</a:t>
            </a:r>
            <a:r>
              <a:rPr lang="en-GB" sz="4800" spc="5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diversions</a:t>
            </a:r>
            <a:endParaRPr lang="en-GB" sz="4800" dirty="0" smtClean="0">
              <a:latin typeface="Calibri"/>
              <a:cs typeface="Calibri"/>
            </a:endParaRPr>
          </a:p>
          <a:p>
            <a:pPr marL="372745" lvl="1" indent="-53340">
              <a:spcBef>
                <a:spcPts val="50"/>
              </a:spcBef>
              <a:buFont typeface="Arial"/>
              <a:buChar char="•"/>
              <a:tabLst>
                <a:tab pos="373380" algn="l"/>
              </a:tabLst>
            </a:pPr>
            <a:endParaRPr lang="en-GB" spc="-5" dirty="0">
              <a:latin typeface="Calibri"/>
              <a:cs typeface="Calibri"/>
            </a:endParaRPr>
          </a:p>
          <a:p>
            <a:pPr marL="829945" lvl="2" indent="-53340">
              <a:spcBef>
                <a:spcPts val="50"/>
              </a:spcBef>
              <a:buFont typeface="Arial"/>
              <a:buChar char="•"/>
              <a:tabLst>
                <a:tab pos="37338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Task-oriented responses: engaging </a:t>
            </a:r>
            <a:r>
              <a:rPr lang="en-GB" sz="4800" dirty="0" smtClean="0">
                <a:latin typeface="Calibri"/>
                <a:cs typeface="Calibri"/>
              </a:rPr>
              <a:t>in </a:t>
            </a:r>
            <a:r>
              <a:rPr lang="en-GB" sz="4800" spc="-5" dirty="0" smtClean="0">
                <a:latin typeface="Calibri"/>
                <a:cs typeface="Calibri"/>
              </a:rPr>
              <a:t>distracting</a:t>
            </a:r>
            <a:r>
              <a:rPr lang="en-GB" sz="4800" spc="5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activities.</a:t>
            </a:r>
            <a:endParaRPr lang="en-GB" sz="4800" dirty="0" smtClean="0">
              <a:latin typeface="Calibri"/>
              <a:cs typeface="Calibri"/>
            </a:endParaRPr>
          </a:p>
          <a:p>
            <a:pPr lvl="1">
              <a:buFont typeface="Arial"/>
              <a:buChar char="•"/>
            </a:pPr>
            <a:endParaRPr lang="en-GB" sz="2400" dirty="0" smtClean="0">
              <a:latin typeface="Times New Roman"/>
              <a:cs typeface="Times New Roman"/>
            </a:endParaRPr>
          </a:p>
          <a:p>
            <a:pPr marL="285750" indent="-71755">
              <a:spcBef>
                <a:spcPts val="385"/>
              </a:spcBef>
              <a:buFont typeface="Arial"/>
              <a:buChar char="•"/>
              <a:tabLst>
                <a:tab pos="28638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Concern </a:t>
            </a:r>
            <a:r>
              <a:rPr lang="en-GB" sz="4800" spc="-10" dirty="0" smtClean="0">
                <a:latin typeface="Calibri"/>
                <a:cs typeface="Calibri"/>
              </a:rPr>
              <a:t>over how adaptive/effective avoidant strategies</a:t>
            </a:r>
            <a:r>
              <a:rPr lang="en-GB" sz="4800" spc="4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are.</a:t>
            </a:r>
            <a:endParaRPr lang="en-GB" sz="4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35892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400" y="1371600"/>
            <a:ext cx="1082040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marR="372110">
              <a:spcBef>
                <a:spcPts val="185"/>
              </a:spcBef>
            </a:pPr>
            <a:r>
              <a:rPr lang="en-GB" sz="4000" b="1" dirty="0" smtClean="0">
                <a:latin typeface="Calibri Light"/>
                <a:cs typeface="Calibri Light"/>
              </a:rPr>
              <a:t>The</a:t>
            </a:r>
            <a:r>
              <a:rPr lang="en-GB" sz="4000" b="1" spc="-40" dirty="0" smtClean="0">
                <a:latin typeface="Calibri Light"/>
                <a:cs typeface="Calibri Light"/>
              </a:rPr>
              <a:t> </a:t>
            </a:r>
            <a:r>
              <a:rPr lang="en-GB" sz="4000" b="1" spc="-10" dirty="0" smtClean="0">
                <a:latin typeface="Calibri Light"/>
                <a:cs typeface="Calibri Light"/>
              </a:rPr>
              <a:t>applicability</a:t>
            </a:r>
            <a:r>
              <a:rPr lang="en-GB" sz="4000" b="1" spc="-40" dirty="0" smtClean="0">
                <a:latin typeface="Calibri Light"/>
                <a:cs typeface="Calibri Light"/>
              </a:rPr>
              <a:t> </a:t>
            </a:r>
            <a:r>
              <a:rPr lang="en-GB" sz="4000" b="1" spc="-5" dirty="0" smtClean="0">
                <a:latin typeface="Calibri Light"/>
                <a:cs typeface="Calibri Light"/>
              </a:rPr>
              <a:t>of </a:t>
            </a:r>
            <a:r>
              <a:rPr lang="en-GB" sz="4000" b="1" spc="-10" dirty="0" smtClean="0">
                <a:latin typeface="Calibri Light"/>
                <a:cs typeface="Calibri Light"/>
              </a:rPr>
              <a:t>self-regulation</a:t>
            </a:r>
            <a:r>
              <a:rPr lang="en-GB" sz="4000" b="1" spc="-45" dirty="0" smtClean="0">
                <a:latin typeface="Calibri Light"/>
                <a:cs typeface="Calibri Light"/>
              </a:rPr>
              <a:t> </a:t>
            </a:r>
            <a:r>
              <a:rPr lang="en-GB" sz="4000" b="1" spc="-5" dirty="0" smtClean="0">
                <a:latin typeface="Calibri Light"/>
                <a:cs typeface="Calibri Light"/>
              </a:rPr>
              <a:t>theories</a:t>
            </a:r>
            <a:r>
              <a:rPr lang="en-GB" sz="4000" b="1" spc="-30" dirty="0" smtClean="0">
                <a:latin typeface="Calibri Light"/>
                <a:cs typeface="Calibri Light"/>
              </a:rPr>
              <a:t> </a:t>
            </a:r>
            <a:r>
              <a:rPr lang="en-GB" sz="4000" b="1" dirty="0" smtClean="0">
                <a:latin typeface="Calibri Light"/>
                <a:cs typeface="Calibri Light"/>
              </a:rPr>
              <a:t>in</a:t>
            </a:r>
            <a:r>
              <a:rPr lang="en-GB" sz="4000" b="1" spc="-15" dirty="0" smtClean="0">
                <a:latin typeface="Calibri Light"/>
                <a:cs typeface="Calibri Light"/>
              </a:rPr>
              <a:t> </a:t>
            </a:r>
            <a:r>
              <a:rPr lang="en-GB" sz="4000" b="1" spc="-5" dirty="0" smtClean="0">
                <a:latin typeface="Calibri Light"/>
                <a:cs typeface="Calibri Light"/>
              </a:rPr>
              <a:t>sport:</a:t>
            </a:r>
            <a:r>
              <a:rPr lang="en-GB" sz="4000" b="1" spc="-35" dirty="0" smtClean="0">
                <a:latin typeface="Calibri Light"/>
                <a:cs typeface="Calibri Light"/>
              </a:rPr>
              <a:t> </a:t>
            </a:r>
            <a:r>
              <a:rPr lang="en-GB" sz="4000" b="1" spc="-5" dirty="0" smtClean="0">
                <a:latin typeface="Calibri Light"/>
                <a:cs typeface="Calibri Light"/>
              </a:rPr>
              <a:t>Goal</a:t>
            </a:r>
            <a:r>
              <a:rPr lang="en-GB" sz="4000" b="1" spc="-30" dirty="0" smtClean="0">
                <a:latin typeface="Calibri Light"/>
                <a:cs typeface="Calibri Light"/>
              </a:rPr>
              <a:t> </a:t>
            </a:r>
            <a:r>
              <a:rPr lang="en-GB" sz="4000" b="1" spc="-10" dirty="0" smtClean="0">
                <a:latin typeface="Calibri Light"/>
                <a:cs typeface="Calibri Light"/>
              </a:rPr>
              <a:t>adjustment  capacities, </a:t>
            </a:r>
            <a:r>
              <a:rPr lang="en-GB" sz="4000" b="1" spc="-5" dirty="0" smtClean="0">
                <a:latin typeface="Calibri Light"/>
                <a:cs typeface="Calibri Light"/>
              </a:rPr>
              <a:t>stress </a:t>
            </a:r>
            <a:r>
              <a:rPr lang="en-GB" sz="4000" b="1" spc="-10" dirty="0" smtClean="0">
                <a:latin typeface="Calibri Light"/>
                <a:cs typeface="Calibri Light"/>
              </a:rPr>
              <a:t>appraisals, </a:t>
            </a:r>
            <a:r>
              <a:rPr lang="en-GB" sz="4000" b="1" spc="-5" dirty="0" smtClean="0">
                <a:latin typeface="Calibri Light"/>
                <a:cs typeface="Calibri Light"/>
              </a:rPr>
              <a:t>coping, and </a:t>
            </a:r>
            <a:r>
              <a:rPr lang="en-GB" sz="4000" b="1" spc="-10" dirty="0" smtClean="0">
                <a:latin typeface="Calibri Light"/>
                <a:cs typeface="Calibri Light"/>
              </a:rPr>
              <a:t>well-being among athletes  </a:t>
            </a:r>
            <a:r>
              <a:rPr lang="en-GB" sz="4000" b="1" spc="-5" dirty="0" smtClean="0">
                <a:latin typeface="Calibri Light"/>
                <a:cs typeface="Calibri Light"/>
              </a:rPr>
              <a:t>(Nicholls et </a:t>
            </a:r>
            <a:r>
              <a:rPr lang="en-GB" sz="4000" b="1" dirty="0" smtClean="0">
                <a:latin typeface="Calibri Light"/>
                <a:cs typeface="Calibri Light"/>
              </a:rPr>
              <a:t>al.,</a:t>
            </a:r>
            <a:r>
              <a:rPr lang="en-GB" sz="4000" b="1" spc="-114" dirty="0" smtClean="0">
                <a:latin typeface="Calibri Light"/>
                <a:cs typeface="Calibri Light"/>
              </a:rPr>
              <a:t> </a:t>
            </a:r>
            <a:r>
              <a:rPr lang="en-GB" sz="4000" b="1" spc="-5" dirty="0" smtClean="0">
                <a:latin typeface="Calibri Light"/>
                <a:cs typeface="Calibri Light"/>
              </a:rPr>
              <a:t>2016).</a:t>
            </a:r>
            <a:endParaRPr lang="en-GB" sz="4000" b="1" dirty="0" smtClean="0">
              <a:latin typeface="Calibri Light"/>
              <a:cs typeface="Calibri Light"/>
            </a:endParaRPr>
          </a:p>
          <a:p>
            <a:endParaRPr lang="en-GB" sz="1400" dirty="0" smtClean="0">
              <a:latin typeface="Times New Roman"/>
              <a:cs typeface="Times New Roman"/>
            </a:endParaRPr>
          </a:p>
          <a:p>
            <a:pPr marL="158750"/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Purpose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of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 study: </a:t>
            </a:r>
            <a:r>
              <a:rPr lang="en-GB" sz="4000" spc="-20" dirty="0" smtClean="0">
                <a:latin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explore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whether goal adjustment capacities and stress appraisals predicted well-being in lead up to and during a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competition.</a:t>
            </a:r>
          </a:p>
          <a:p>
            <a:pPr>
              <a:spcBef>
                <a:spcPts val="25"/>
              </a:spcBef>
            </a:pPr>
            <a:endParaRPr lang="en-GB" sz="1400" dirty="0" smtClean="0">
              <a:latin typeface="Times New Roman"/>
              <a:cs typeface="Times New Roman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70777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38200" y="838200"/>
            <a:ext cx="10363200" cy="70788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25"/>
              </a:spcBef>
            </a:pPr>
            <a:endParaRPr lang="en-GB" sz="1400" dirty="0" smtClean="0">
              <a:latin typeface="Times New Roman"/>
              <a:cs typeface="Times New Roman"/>
            </a:endParaRPr>
          </a:p>
          <a:p>
            <a:pPr marL="73025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Ps: 212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athletes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from UK </a:t>
            </a:r>
            <a:r>
              <a:rPr lang="en-GB" sz="4000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4000" i="1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n =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147)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or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Australia (</a:t>
            </a:r>
            <a:r>
              <a:rPr lang="en-GB" sz="4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n </a:t>
            </a:r>
            <a:r>
              <a:rPr lang="en-GB" sz="4000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65), who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played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team (</a:t>
            </a:r>
            <a:r>
              <a:rPr lang="en-GB" sz="4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n </a:t>
            </a:r>
            <a:r>
              <a:rPr lang="en-GB" sz="4000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135)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or individual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sport (</a:t>
            </a:r>
            <a:r>
              <a:rPr lang="en-GB" sz="4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n </a:t>
            </a:r>
            <a:r>
              <a:rPr lang="en-GB" sz="4000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77), and competed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at international </a:t>
            </a:r>
            <a:r>
              <a:rPr lang="en-GB" sz="4000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4000" i="1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n </a:t>
            </a:r>
            <a:r>
              <a:rPr lang="en-GB" sz="4000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7),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national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4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n </a:t>
            </a:r>
            <a:r>
              <a:rPr lang="en-GB" sz="4000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4000" spc="-10" dirty="0" smtClean="0">
                <a:latin typeface="Calibri" panose="020F0502020204030204" pitchFamily="34" charset="0"/>
                <a:cs typeface="Calibri" panose="020F0502020204030204" pitchFamily="34" charset="0"/>
              </a:rPr>
              <a:t>11), 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county (</a:t>
            </a:r>
            <a:r>
              <a:rPr lang="en-GB" sz="4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n </a:t>
            </a:r>
            <a:r>
              <a:rPr lang="en-GB" sz="4000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67), club (</a:t>
            </a:r>
            <a:r>
              <a:rPr lang="en-GB" sz="4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n </a:t>
            </a:r>
            <a:r>
              <a:rPr lang="en-GB" sz="4000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84),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or beginner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4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n </a:t>
            </a:r>
            <a:r>
              <a:rPr lang="en-GB" sz="4000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43)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levels.</a:t>
            </a:r>
          </a:p>
          <a:p>
            <a:pPr marL="730250" indent="-571500">
              <a:buFont typeface="Arial" panose="020B0604020202020204" pitchFamily="34" charset="0"/>
              <a:buChar char="•"/>
            </a:pPr>
            <a:endParaRPr lang="en-GB" sz="4000" spc="-5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3025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Completed measure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of goal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adjustment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capacities &amp;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stress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appraisals 2 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days before competing &amp; a coping and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well-being questionnaires </a:t>
            </a:r>
            <a:r>
              <a:rPr lang="en-GB" sz="4000" spc="5" dirty="0" smtClean="0">
                <a:latin typeface="Calibri" panose="020F0502020204030204" pitchFamily="34" charset="0"/>
                <a:cs typeface="Calibri" panose="020F0502020204030204" pitchFamily="34" charset="0"/>
              </a:rPr>
              <a:t>3h after c</a:t>
            </a:r>
            <a:r>
              <a:rPr lang="en-GB" sz="4000" dirty="0" smtClean="0">
                <a:latin typeface="Calibri" panose="020F0502020204030204" pitchFamily="34" charset="0"/>
                <a:cs typeface="Calibri" panose="020F0502020204030204" pitchFamily="34" charset="0"/>
              </a:rPr>
              <a:t>ompetition </a:t>
            </a:r>
            <a:r>
              <a:rPr lang="en-GB" sz="4000" spc="-5" dirty="0" smtClean="0">
                <a:latin typeface="Calibri" panose="020F0502020204030204" pitchFamily="34" charset="0"/>
                <a:cs typeface="Calibri" panose="020F0502020204030204" pitchFamily="34" charset="0"/>
              </a:rPr>
              <a:t>end.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72901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400" y="76200"/>
            <a:ext cx="10820400" cy="83099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marR="372110" algn="ctr">
              <a:spcBef>
                <a:spcPts val="185"/>
              </a:spcBef>
            </a:pPr>
            <a:r>
              <a:rPr lang="en-GB" sz="4800" b="1" spc="-5" dirty="0" smtClean="0">
                <a:latin typeface="Calibri Light"/>
                <a:cs typeface="Calibri Light"/>
              </a:rPr>
              <a:t>Nicholls et </a:t>
            </a:r>
            <a:r>
              <a:rPr lang="en-GB" sz="4800" b="1" dirty="0" smtClean="0">
                <a:latin typeface="Calibri Light"/>
                <a:cs typeface="Calibri Light"/>
              </a:rPr>
              <a:t>al.,</a:t>
            </a:r>
            <a:r>
              <a:rPr lang="en-GB" sz="4800" b="1" spc="-114" dirty="0" smtClean="0">
                <a:latin typeface="Calibri Light"/>
                <a:cs typeface="Calibri Light"/>
              </a:rPr>
              <a:t> </a:t>
            </a:r>
            <a:r>
              <a:rPr lang="en-GB" sz="4800" b="1" spc="-5" dirty="0" smtClean="0">
                <a:latin typeface="Calibri Light"/>
                <a:cs typeface="Calibri Light"/>
              </a:rPr>
              <a:t>2016</a:t>
            </a:r>
            <a:endParaRPr lang="en-GB" sz="4800" b="1" dirty="0" smtClean="0">
              <a:latin typeface="Calibri Light"/>
              <a:cs typeface="Calibri Light"/>
            </a:endParaRPr>
          </a:p>
          <a:p>
            <a:endParaRPr lang="en-GB" sz="1400" dirty="0" smtClean="0">
              <a:latin typeface="Times New Roman"/>
              <a:cs typeface="Times New Roman"/>
            </a:endParaRPr>
          </a:p>
          <a:p>
            <a:pPr marL="213995" marR="304800"/>
            <a:r>
              <a:rPr lang="en-GB" sz="4000" spc="-10" dirty="0" smtClean="0">
                <a:latin typeface="Calibri"/>
                <a:cs typeface="Calibri"/>
              </a:rPr>
              <a:t>Way </a:t>
            </a:r>
            <a:r>
              <a:rPr lang="en-GB" sz="4000" dirty="0" smtClean="0">
                <a:latin typeface="Calibri"/>
                <a:cs typeface="Calibri"/>
              </a:rPr>
              <a:t>an </a:t>
            </a:r>
            <a:r>
              <a:rPr lang="en-GB" sz="4000" spc="-5" dirty="0" smtClean="0">
                <a:latin typeface="Calibri"/>
                <a:cs typeface="Calibri"/>
              </a:rPr>
              <a:t>athlete responded to </a:t>
            </a:r>
            <a:r>
              <a:rPr lang="en-GB" sz="4000" spc="-10" dirty="0" smtClean="0">
                <a:latin typeface="Calibri"/>
                <a:cs typeface="Calibri"/>
              </a:rPr>
              <a:t>unattainable </a:t>
            </a:r>
            <a:r>
              <a:rPr lang="en-GB" sz="4000" spc="-5" dirty="0" smtClean="0">
                <a:latin typeface="Calibri"/>
                <a:cs typeface="Calibri"/>
              </a:rPr>
              <a:t>goal associated with well-being </a:t>
            </a:r>
            <a:r>
              <a:rPr lang="en-GB" sz="4000" dirty="0" smtClean="0">
                <a:latin typeface="Calibri"/>
                <a:cs typeface="Calibri"/>
              </a:rPr>
              <a:t>in </a:t>
            </a:r>
            <a:r>
              <a:rPr lang="en-GB" sz="4000" spc="-5" dirty="0" smtClean="0">
                <a:latin typeface="Calibri"/>
                <a:cs typeface="Calibri"/>
              </a:rPr>
              <a:t>period leading up to </a:t>
            </a:r>
            <a:r>
              <a:rPr lang="en-GB" sz="4000" dirty="0" smtClean="0">
                <a:latin typeface="Calibri"/>
                <a:cs typeface="Calibri"/>
              </a:rPr>
              <a:t>and </a:t>
            </a:r>
            <a:r>
              <a:rPr lang="en-GB" sz="4000" spc="-5" dirty="0" smtClean="0">
                <a:latin typeface="Calibri"/>
                <a:cs typeface="Calibri"/>
              </a:rPr>
              <a:t>including the</a:t>
            </a:r>
            <a:r>
              <a:rPr lang="en-GB" sz="4000" spc="25" dirty="0" smtClean="0">
                <a:latin typeface="Calibri"/>
                <a:cs typeface="Calibri"/>
              </a:rPr>
              <a:t> </a:t>
            </a:r>
            <a:r>
              <a:rPr lang="en-GB" sz="4000" spc="-5" dirty="0" smtClean="0">
                <a:latin typeface="Calibri"/>
                <a:cs typeface="Calibri"/>
              </a:rPr>
              <a:t>competition.</a:t>
            </a:r>
            <a:endParaRPr lang="en-GB" sz="4000" dirty="0" smtClean="0">
              <a:latin typeface="Calibri"/>
              <a:cs typeface="Calibri"/>
            </a:endParaRPr>
          </a:p>
          <a:p>
            <a:pPr>
              <a:spcBef>
                <a:spcPts val="15"/>
              </a:spcBef>
            </a:pPr>
            <a:endParaRPr lang="en-GB" sz="3200" dirty="0" smtClean="0">
              <a:latin typeface="Times New Roman"/>
              <a:cs typeface="Times New Roman"/>
            </a:endParaRPr>
          </a:p>
          <a:p>
            <a:pPr marL="213995" marR="279400">
              <a:spcBef>
                <a:spcPts val="5"/>
              </a:spcBef>
            </a:pPr>
            <a:r>
              <a:rPr lang="en-GB" sz="4000" spc="-5" dirty="0" smtClean="0">
                <a:latin typeface="Calibri"/>
                <a:cs typeface="Calibri"/>
              </a:rPr>
              <a:t>Goal reengagement positively predicted </a:t>
            </a:r>
            <a:r>
              <a:rPr lang="en-GB" sz="4000" dirty="0" smtClean="0">
                <a:latin typeface="Calibri"/>
                <a:cs typeface="Calibri"/>
              </a:rPr>
              <a:t>well-being, </a:t>
            </a:r>
            <a:r>
              <a:rPr lang="en-GB" sz="4000" spc="-5" dirty="0" smtClean="0">
                <a:latin typeface="Calibri"/>
                <a:cs typeface="Calibri"/>
              </a:rPr>
              <a:t>whereas goal disengagement negatively predicted</a:t>
            </a:r>
            <a:r>
              <a:rPr lang="en-GB" sz="4000" spc="-10" dirty="0" smtClean="0">
                <a:latin typeface="Calibri"/>
                <a:cs typeface="Calibri"/>
              </a:rPr>
              <a:t> </a:t>
            </a:r>
            <a:r>
              <a:rPr lang="en-GB" sz="4000" spc="-5" dirty="0" smtClean="0">
                <a:latin typeface="Calibri"/>
                <a:cs typeface="Calibri"/>
              </a:rPr>
              <a:t>well-being.</a:t>
            </a:r>
            <a:endParaRPr lang="en-GB" sz="4000" dirty="0" smtClean="0">
              <a:latin typeface="Calibri"/>
              <a:cs typeface="Calibri"/>
            </a:endParaRPr>
          </a:p>
          <a:p>
            <a:pPr>
              <a:spcBef>
                <a:spcPts val="5"/>
              </a:spcBef>
            </a:pPr>
            <a:endParaRPr lang="en-GB" sz="4000" dirty="0" smtClean="0">
              <a:latin typeface="Times New Roman"/>
              <a:cs typeface="Times New Roman"/>
            </a:endParaRPr>
          </a:p>
          <a:p>
            <a:pPr marL="213995" marR="303530"/>
            <a:r>
              <a:rPr lang="en-GB" sz="4000" spc="-5" dirty="0" smtClean="0">
                <a:latin typeface="Calibri"/>
                <a:cs typeface="Calibri"/>
              </a:rPr>
              <a:t>Goal reengagement positively associated with challenge appraisals, which </a:t>
            </a:r>
            <a:r>
              <a:rPr lang="en-GB" sz="4000" dirty="0" smtClean="0">
                <a:latin typeface="Calibri"/>
                <a:cs typeface="Calibri"/>
              </a:rPr>
              <a:t>in </a:t>
            </a:r>
            <a:r>
              <a:rPr lang="en-GB" sz="4000" spc="-5" dirty="0" smtClean="0">
                <a:latin typeface="Calibri"/>
                <a:cs typeface="Calibri"/>
              </a:rPr>
              <a:t>turn linked to task-oriented coping, and task-oriented coping positively associated with</a:t>
            </a:r>
            <a:r>
              <a:rPr lang="en-GB" sz="4000" spc="-10" dirty="0" smtClean="0">
                <a:latin typeface="Calibri"/>
                <a:cs typeface="Calibri"/>
              </a:rPr>
              <a:t> </a:t>
            </a:r>
            <a:r>
              <a:rPr lang="en-GB" sz="4000" spc="-5" dirty="0" smtClean="0">
                <a:latin typeface="Calibri"/>
                <a:cs typeface="Calibri"/>
              </a:rPr>
              <a:t>well-being.</a:t>
            </a:r>
            <a:endParaRPr lang="en-GB" sz="4000" dirty="0">
              <a:latin typeface="Calibri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4214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400" y="152400"/>
            <a:ext cx="10972800" cy="7204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algn="ctr">
              <a:spcBef>
                <a:spcPts val="120"/>
              </a:spcBef>
            </a:pPr>
            <a:r>
              <a:rPr lang="en-GB" sz="6000" b="1" dirty="0" smtClean="0">
                <a:latin typeface="Calibri Light"/>
                <a:cs typeface="Calibri Light"/>
              </a:rPr>
              <a:t>Monitoring </a:t>
            </a:r>
            <a:r>
              <a:rPr lang="en-GB" sz="6000" b="1" spc="5" dirty="0" smtClean="0">
                <a:latin typeface="Calibri Light"/>
                <a:cs typeface="Calibri Light"/>
              </a:rPr>
              <a:t>V </a:t>
            </a:r>
            <a:r>
              <a:rPr lang="en-GB" sz="6000" b="1" dirty="0" smtClean="0">
                <a:latin typeface="Calibri Light"/>
                <a:cs typeface="Calibri Light"/>
              </a:rPr>
              <a:t>Blunting</a:t>
            </a:r>
            <a:r>
              <a:rPr lang="en-GB" sz="6000" b="1" spc="-60" dirty="0" smtClean="0">
                <a:latin typeface="Calibri Light"/>
                <a:cs typeface="Calibri Light"/>
              </a:rPr>
              <a:t> </a:t>
            </a:r>
            <a:r>
              <a:rPr lang="en-GB" sz="6000" b="1" dirty="0" smtClean="0">
                <a:latin typeface="Calibri Light"/>
                <a:cs typeface="Calibri Light"/>
              </a:rPr>
              <a:t>(Miller)</a:t>
            </a:r>
          </a:p>
          <a:p>
            <a:pPr>
              <a:spcBef>
                <a:spcPts val="5"/>
              </a:spcBef>
            </a:pPr>
            <a:endParaRPr lang="en-GB" sz="1400" dirty="0">
              <a:latin typeface="Times New Roman"/>
              <a:cs typeface="Times New Roman"/>
            </a:endParaRPr>
          </a:p>
          <a:p>
            <a:pPr marL="267335" indent="-53340">
              <a:spcBef>
                <a:spcPts val="5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spc="-10" dirty="0" smtClean="0">
                <a:latin typeface="Calibri"/>
                <a:cs typeface="Calibri"/>
              </a:rPr>
              <a:t>Information-seeking</a:t>
            </a:r>
            <a:r>
              <a:rPr lang="en-GB" sz="4800" spc="-35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preferences.</a:t>
            </a:r>
            <a:endParaRPr lang="en-GB" sz="4800" dirty="0" smtClean="0">
              <a:latin typeface="Calibri"/>
              <a:cs typeface="Calibri"/>
            </a:endParaRPr>
          </a:p>
          <a:p>
            <a:pPr>
              <a:spcBef>
                <a:spcPts val="5"/>
              </a:spcBef>
              <a:buFont typeface="Arial"/>
              <a:buChar char="•"/>
            </a:pPr>
            <a:endParaRPr lang="en-GB" sz="2000" dirty="0" smtClean="0">
              <a:latin typeface="Times New Roman"/>
              <a:cs typeface="Times New Roman"/>
            </a:endParaRPr>
          </a:p>
          <a:p>
            <a:pPr marL="267335" marR="599440" indent="-53340">
              <a:buFont typeface="Arial"/>
              <a:buChar char="•"/>
              <a:tabLst>
                <a:tab pos="267970" algn="l"/>
              </a:tabLst>
            </a:pPr>
            <a:r>
              <a:rPr lang="en-GB" sz="4800" spc="-10" dirty="0" smtClean="0">
                <a:latin typeface="Calibri"/>
                <a:cs typeface="Calibri"/>
              </a:rPr>
              <a:t>Monitors likely to </a:t>
            </a:r>
            <a:r>
              <a:rPr lang="en-GB" sz="4800" spc="-5" dirty="0" smtClean="0">
                <a:latin typeface="Calibri"/>
                <a:cs typeface="Calibri"/>
              </a:rPr>
              <a:t>experience </a:t>
            </a:r>
            <a:r>
              <a:rPr lang="en-GB" sz="4800" spc="-10" dirty="0" smtClean="0">
                <a:latin typeface="Calibri"/>
                <a:cs typeface="Calibri"/>
              </a:rPr>
              <a:t>more distress </a:t>
            </a:r>
            <a:r>
              <a:rPr lang="en-GB" sz="4800" spc="-5" dirty="0" smtClean="0">
                <a:latin typeface="Calibri"/>
                <a:cs typeface="Calibri"/>
              </a:rPr>
              <a:t>in </a:t>
            </a:r>
            <a:r>
              <a:rPr lang="en-GB" sz="4800" spc="-10" dirty="0" smtClean="0">
                <a:latin typeface="Calibri"/>
                <a:cs typeface="Calibri"/>
              </a:rPr>
              <a:t>situations of </a:t>
            </a:r>
            <a:r>
              <a:rPr lang="en-GB" sz="4800" spc="-5" dirty="0" smtClean="0">
                <a:latin typeface="Calibri"/>
                <a:cs typeface="Calibri"/>
              </a:rPr>
              <a:t>uncertainty or where no </a:t>
            </a:r>
            <a:r>
              <a:rPr lang="en-GB" sz="4800" spc="-10" dirty="0" smtClean="0">
                <a:latin typeface="Calibri"/>
                <a:cs typeface="Calibri"/>
              </a:rPr>
              <a:t>information </a:t>
            </a:r>
            <a:r>
              <a:rPr lang="en-GB" sz="4800" spc="-5" dirty="0" smtClean="0">
                <a:latin typeface="Calibri"/>
                <a:cs typeface="Calibri"/>
              </a:rPr>
              <a:t>is</a:t>
            </a:r>
            <a:r>
              <a:rPr lang="en-GB" sz="4800" spc="-15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available</a:t>
            </a:r>
            <a:endParaRPr lang="en-GB" sz="4800" dirty="0" smtClean="0">
              <a:latin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GB" sz="2800" dirty="0" smtClean="0">
              <a:latin typeface="Times New Roman"/>
              <a:cs typeface="Times New Roman"/>
            </a:endParaRPr>
          </a:p>
          <a:p>
            <a:pPr marL="267335" marR="372745" indent="-53340">
              <a:spcBef>
                <a:spcPts val="455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spc="-10" dirty="0" err="1" smtClean="0">
                <a:latin typeface="Calibri"/>
                <a:cs typeface="Calibri"/>
              </a:rPr>
              <a:t>Blunters</a:t>
            </a:r>
            <a:r>
              <a:rPr lang="en-GB" sz="4800" spc="-10" dirty="0" smtClean="0">
                <a:latin typeface="Calibri"/>
                <a:cs typeface="Calibri"/>
              </a:rPr>
              <a:t> likely to </a:t>
            </a:r>
            <a:r>
              <a:rPr lang="en-GB" sz="4800" spc="-5" dirty="0" smtClean="0">
                <a:latin typeface="Calibri"/>
                <a:cs typeface="Calibri"/>
              </a:rPr>
              <a:t>experience </a:t>
            </a:r>
            <a:r>
              <a:rPr lang="en-GB" sz="4800" spc="-10" dirty="0" smtClean="0">
                <a:latin typeface="Calibri"/>
                <a:cs typeface="Calibri"/>
              </a:rPr>
              <a:t>more distress </a:t>
            </a:r>
            <a:r>
              <a:rPr lang="en-GB" sz="4800" spc="-5" dirty="0" smtClean="0">
                <a:latin typeface="Calibri"/>
                <a:cs typeface="Calibri"/>
              </a:rPr>
              <a:t>when </a:t>
            </a:r>
            <a:r>
              <a:rPr lang="en-GB" sz="4800" spc="-10" dirty="0" smtClean="0">
                <a:latin typeface="Calibri"/>
                <a:cs typeface="Calibri"/>
              </a:rPr>
              <a:t>overloaded </a:t>
            </a:r>
            <a:r>
              <a:rPr lang="en-GB" sz="4800" spc="-5" dirty="0" smtClean="0">
                <a:latin typeface="Calibri"/>
                <a:cs typeface="Calibri"/>
              </a:rPr>
              <a:t>with  </a:t>
            </a:r>
            <a:r>
              <a:rPr lang="en-GB" sz="4800" spc="-10" dirty="0" smtClean="0">
                <a:latin typeface="Calibri"/>
                <a:cs typeface="Calibri"/>
              </a:rPr>
              <a:t>information.</a:t>
            </a:r>
            <a:endParaRPr lang="en-GB" sz="4800" dirty="0">
              <a:latin typeface="Calibri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5305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12060"/>
            <a:ext cx="11353800" cy="90614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87680" algn="ctr">
              <a:spcBef>
                <a:spcPts val="120"/>
              </a:spcBef>
            </a:pPr>
            <a:r>
              <a:rPr lang="en-GB" sz="6000" b="1" dirty="0" smtClean="0">
                <a:latin typeface="Calibri Light"/>
                <a:cs typeface="Calibri Light"/>
              </a:rPr>
              <a:t>Coping</a:t>
            </a:r>
            <a:r>
              <a:rPr lang="en-GB" sz="6000" b="1" spc="-55" dirty="0" smtClean="0">
                <a:latin typeface="Calibri Light"/>
                <a:cs typeface="Calibri Light"/>
              </a:rPr>
              <a:t> </a:t>
            </a:r>
            <a:r>
              <a:rPr lang="en-GB" sz="6000" b="1" spc="-5" dirty="0" smtClean="0">
                <a:latin typeface="Calibri Light"/>
                <a:cs typeface="Calibri Light"/>
              </a:rPr>
              <a:t>Effectiveness....</a:t>
            </a:r>
            <a:endParaRPr lang="en-GB" sz="6000" b="1" dirty="0" smtClean="0">
              <a:latin typeface="Calibri Light"/>
              <a:cs typeface="Calibri Light"/>
            </a:endParaRPr>
          </a:p>
          <a:p>
            <a:pPr marL="531495" marR="539750" indent="-53340">
              <a:spcBef>
                <a:spcPts val="865"/>
              </a:spcBef>
              <a:buFont typeface="Arial"/>
              <a:buChar char="•"/>
              <a:tabLst>
                <a:tab pos="532130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Individual is </a:t>
            </a:r>
            <a:r>
              <a:rPr lang="en-GB" sz="4800" spc="-10" dirty="0" smtClean="0">
                <a:latin typeface="Calibri"/>
                <a:cs typeface="Calibri"/>
              </a:rPr>
              <a:t>likely to alternate </a:t>
            </a:r>
            <a:r>
              <a:rPr lang="en-GB" sz="4800" spc="-5" dirty="0" smtClean="0">
                <a:latin typeface="Calibri"/>
                <a:cs typeface="Calibri"/>
              </a:rPr>
              <a:t>between </a:t>
            </a:r>
            <a:r>
              <a:rPr lang="en-GB" sz="4800" spc="-10" dirty="0" smtClean="0">
                <a:latin typeface="Calibri"/>
                <a:cs typeface="Calibri"/>
              </a:rPr>
              <a:t>problem-focused </a:t>
            </a:r>
            <a:r>
              <a:rPr lang="en-GB" sz="4800" spc="-5" dirty="0" smtClean="0">
                <a:latin typeface="Calibri"/>
                <a:cs typeface="Calibri"/>
              </a:rPr>
              <a:t>coping and </a:t>
            </a:r>
            <a:r>
              <a:rPr lang="en-GB" sz="4800" spc="-10" dirty="0" smtClean="0">
                <a:latin typeface="Calibri"/>
                <a:cs typeface="Calibri"/>
              </a:rPr>
              <a:t>emotion-focused </a:t>
            </a:r>
            <a:r>
              <a:rPr lang="en-GB" sz="4800" spc="-5" dirty="0" smtClean="0">
                <a:latin typeface="Calibri"/>
                <a:cs typeface="Calibri"/>
              </a:rPr>
              <a:t>coping as a </a:t>
            </a:r>
            <a:r>
              <a:rPr lang="en-GB" sz="4800" spc="-10" dirty="0" smtClean="0">
                <a:latin typeface="Calibri"/>
                <a:cs typeface="Calibri"/>
              </a:rPr>
              <a:t>stressful </a:t>
            </a:r>
            <a:r>
              <a:rPr lang="en-GB" sz="4800" spc="-5" dirty="0" smtClean="0">
                <a:latin typeface="Calibri"/>
                <a:cs typeface="Calibri"/>
              </a:rPr>
              <a:t>encounter </a:t>
            </a:r>
            <a:r>
              <a:rPr lang="en-GB" sz="4800" spc="-10" dirty="0" smtClean="0">
                <a:latin typeface="Calibri"/>
                <a:cs typeface="Calibri"/>
              </a:rPr>
              <a:t>unfolds (</a:t>
            </a:r>
            <a:r>
              <a:rPr lang="en-GB" sz="4800" spc="-10" dirty="0" err="1" smtClean="0">
                <a:latin typeface="Calibri"/>
                <a:cs typeface="Calibri"/>
              </a:rPr>
              <a:t>Folkman</a:t>
            </a:r>
            <a:r>
              <a:rPr lang="en-GB" sz="4800" spc="-1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&amp; Lazarus,  </a:t>
            </a:r>
            <a:r>
              <a:rPr lang="en-GB" sz="4800" spc="-10" dirty="0" smtClean="0">
                <a:latin typeface="Calibri"/>
                <a:cs typeface="Calibri"/>
              </a:rPr>
              <a:t>1988).</a:t>
            </a:r>
            <a:endParaRPr lang="en-GB" sz="4800" dirty="0" smtClean="0">
              <a:latin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GB" sz="3200" dirty="0" smtClean="0">
              <a:latin typeface="Times New Roman"/>
              <a:cs typeface="Times New Roman"/>
            </a:endParaRPr>
          </a:p>
          <a:p>
            <a:pPr marL="531495" marR="518795" indent="-53340">
              <a:spcBef>
                <a:spcPts val="445"/>
              </a:spcBef>
              <a:buFont typeface="Arial"/>
              <a:buChar char="•"/>
              <a:tabLst>
                <a:tab pos="532130" algn="l"/>
              </a:tabLst>
            </a:pPr>
            <a:r>
              <a:rPr lang="en-GB" sz="4800" spc="-15" dirty="0" smtClean="0">
                <a:latin typeface="Calibri"/>
                <a:cs typeface="Calibri"/>
              </a:rPr>
              <a:t>Also, </a:t>
            </a:r>
            <a:r>
              <a:rPr lang="en-GB" sz="4800" spc="-5" dirty="0" smtClean="0">
                <a:latin typeface="Calibri"/>
                <a:cs typeface="Calibri"/>
              </a:rPr>
              <a:t>rather than </a:t>
            </a:r>
            <a:r>
              <a:rPr lang="en-GB" sz="4800" spc="-10" dirty="0" smtClean="0">
                <a:latin typeface="Calibri"/>
                <a:cs typeface="Calibri"/>
              </a:rPr>
              <a:t>one type of </a:t>
            </a:r>
            <a:r>
              <a:rPr lang="en-GB" sz="4800" spc="-5" dirty="0" smtClean="0">
                <a:latin typeface="Calibri"/>
                <a:cs typeface="Calibri"/>
              </a:rPr>
              <a:t>coping </a:t>
            </a:r>
            <a:r>
              <a:rPr lang="en-GB" sz="4800" spc="-10" dirty="0" smtClean="0">
                <a:latin typeface="Calibri"/>
                <a:cs typeface="Calibri"/>
              </a:rPr>
              <a:t>strategy </a:t>
            </a:r>
            <a:r>
              <a:rPr lang="en-GB" sz="4800" spc="-5" dirty="0" smtClean="0">
                <a:latin typeface="Calibri"/>
                <a:cs typeface="Calibri"/>
              </a:rPr>
              <a:t>being </a:t>
            </a:r>
            <a:r>
              <a:rPr lang="en-GB" sz="4800" spc="-10" dirty="0" smtClean="0">
                <a:latin typeface="Calibri"/>
                <a:cs typeface="Calibri"/>
              </a:rPr>
              <a:t>superior across </a:t>
            </a:r>
            <a:r>
              <a:rPr lang="en-GB" sz="4800" spc="-5" dirty="0" smtClean="0">
                <a:latin typeface="Calibri"/>
                <a:cs typeface="Calibri"/>
              </a:rPr>
              <a:t>every </a:t>
            </a:r>
            <a:r>
              <a:rPr lang="en-GB" sz="4800" spc="-10" dirty="0" smtClean="0">
                <a:latin typeface="Calibri"/>
                <a:cs typeface="Calibri"/>
              </a:rPr>
              <a:t>situation, effectiveness of strategy </a:t>
            </a:r>
            <a:r>
              <a:rPr lang="en-GB" sz="4800" spc="-5" dirty="0" smtClean="0">
                <a:latin typeface="Calibri"/>
                <a:cs typeface="Calibri"/>
              </a:rPr>
              <a:t>depends </a:t>
            </a:r>
            <a:r>
              <a:rPr lang="en-GB" sz="4800" spc="-10" dirty="0" smtClean="0">
                <a:latin typeface="Calibri"/>
                <a:cs typeface="Calibri"/>
              </a:rPr>
              <a:t>on nature </a:t>
            </a:r>
            <a:r>
              <a:rPr lang="en-GB" sz="4800" spc="-5" dirty="0" smtClean="0">
                <a:latin typeface="Calibri"/>
                <a:cs typeface="Calibri"/>
              </a:rPr>
              <a:t>and </a:t>
            </a:r>
            <a:r>
              <a:rPr lang="en-GB" sz="4800" spc="-10" dirty="0" smtClean="0">
                <a:latin typeface="Calibri"/>
                <a:cs typeface="Calibri"/>
              </a:rPr>
              <a:t>duration of </a:t>
            </a:r>
            <a:r>
              <a:rPr lang="en-GB" sz="4800" spc="-5" dirty="0" smtClean="0">
                <a:latin typeface="Calibri"/>
                <a:cs typeface="Calibri"/>
              </a:rPr>
              <a:t>specific </a:t>
            </a:r>
            <a:r>
              <a:rPr lang="en-GB" sz="4800" spc="-10" dirty="0" smtClean="0">
                <a:latin typeface="Calibri"/>
                <a:cs typeface="Calibri"/>
              </a:rPr>
              <a:t>stressful situation (Forsythe </a:t>
            </a:r>
            <a:r>
              <a:rPr lang="en-GB" sz="4800" spc="-5" dirty="0" smtClean="0">
                <a:latin typeface="Calibri"/>
                <a:cs typeface="Calibri"/>
              </a:rPr>
              <a:t>&amp; </a:t>
            </a:r>
            <a:r>
              <a:rPr lang="en-GB" sz="4800" spc="-5" dirty="0" err="1" smtClean="0">
                <a:latin typeface="Calibri"/>
                <a:cs typeface="Calibri"/>
              </a:rPr>
              <a:t>Compas</a:t>
            </a:r>
            <a:r>
              <a:rPr lang="en-GB" sz="4800" spc="-5" dirty="0" smtClean="0">
                <a:latin typeface="Calibri"/>
                <a:cs typeface="Calibri"/>
              </a:rPr>
              <a:t>,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1987).</a:t>
            </a:r>
            <a:endParaRPr lang="en-GB" sz="4800" dirty="0">
              <a:latin typeface="Calibri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7028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57200" y="0"/>
            <a:ext cx="11658600" cy="78354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87680" algn="ctr">
              <a:spcBef>
                <a:spcPts val="120"/>
              </a:spcBef>
            </a:pPr>
            <a:r>
              <a:rPr lang="en-GB" sz="7200" b="1" dirty="0" smtClean="0">
                <a:latin typeface="Calibri Light"/>
                <a:cs typeface="Calibri Light"/>
              </a:rPr>
              <a:t>Control......</a:t>
            </a:r>
          </a:p>
          <a:p>
            <a:pPr marL="531495" marR="527685" indent="-53340">
              <a:spcBef>
                <a:spcPts val="735"/>
              </a:spcBef>
              <a:buFont typeface="Arial"/>
              <a:buChar char="•"/>
              <a:tabLst>
                <a:tab pos="532130" algn="l"/>
              </a:tabLst>
            </a:pPr>
            <a:r>
              <a:rPr lang="en-GB" sz="4600" spc="-5" dirty="0" smtClean="0">
                <a:latin typeface="Calibri"/>
                <a:cs typeface="Calibri"/>
              </a:rPr>
              <a:t>Whether </a:t>
            </a:r>
            <a:r>
              <a:rPr lang="en-GB" sz="4600" spc="-10" dirty="0" smtClean="0">
                <a:latin typeface="Calibri"/>
                <a:cs typeface="Calibri"/>
              </a:rPr>
              <a:t>or not </a:t>
            </a:r>
            <a:r>
              <a:rPr lang="en-GB" sz="4600" spc="-5" dirty="0" smtClean="0">
                <a:latin typeface="Calibri"/>
                <a:cs typeface="Calibri"/>
              </a:rPr>
              <a:t>coping </a:t>
            </a:r>
            <a:r>
              <a:rPr lang="en-GB" sz="4600" spc="-10" dirty="0" smtClean="0">
                <a:latin typeface="Calibri"/>
                <a:cs typeface="Calibri"/>
              </a:rPr>
              <a:t>strategy </a:t>
            </a:r>
            <a:r>
              <a:rPr lang="en-GB" sz="4600" spc="-5" dirty="0" smtClean="0">
                <a:latin typeface="Calibri"/>
                <a:cs typeface="Calibri"/>
              </a:rPr>
              <a:t>is </a:t>
            </a:r>
            <a:r>
              <a:rPr lang="en-GB" sz="4600" spc="-10" dirty="0" smtClean="0">
                <a:latin typeface="Calibri"/>
                <a:cs typeface="Calibri"/>
              </a:rPr>
              <a:t>effective </a:t>
            </a:r>
            <a:r>
              <a:rPr lang="en-GB" sz="4600" spc="-5" dirty="0" smtClean="0">
                <a:latin typeface="Calibri"/>
                <a:cs typeface="Calibri"/>
              </a:rPr>
              <a:t>depends o</a:t>
            </a:r>
            <a:r>
              <a:rPr lang="en-GB" sz="4600" spc="-10" dirty="0" smtClean="0">
                <a:latin typeface="Calibri"/>
                <a:cs typeface="Calibri"/>
              </a:rPr>
              <a:t>n degree to </a:t>
            </a:r>
            <a:r>
              <a:rPr lang="en-GB" sz="4600" spc="-5" dirty="0" smtClean="0">
                <a:latin typeface="Calibri"/>
                <a:cs typeface="Calibri"/>
              </a:rPr>
              <a:t>which</a:t>
            </a:r>
            <a:r>
              <a:rPr lang="en-GB" sz="4600" spc="5" dirty="0" smtClean="0">
                <a:latin typeface="Calibri"/>
                <a:cs typeface="Calibri"/>
              </a:rPr>
              <a:t> </a:t>
            </a:r>
            <a:r>
              <a:rPr lang="en-GB" sz="4600" spc="-5" dirty="0" smtClean="0">
                <a:latin typeface="Calibri"/>
                <a:cs typeface="Calibri"/>
              </a:rPr>
              <a:t>desired </a:t>
            </a:r>
            <a:r>
              <a:rPr lang="en-GB" sz="4600" spc="-10" dirty="0" smtClean="0">
                <a:latin typeface="Calibri"/>
                <a:cs typeface="Calibri"/>
              </a:rPr>
              <a:t>outcome </a:t>
            </a:r>
            <a:r>
              <a:rPr lang="en-GB" sz="4600" spc="-5" dirty="0" smtClean="0">
                <a:latin typeface="Calibri"/>
                <a:cs typeface="Calibri"/>
              </a:rPr>
              <a:t>is within </a:t>
            </a:r>
            <a:r>
              <a:rPr lang="en-GB" sz="4600" spc="-10" dirty="0" smtClean="0">
                <a:latin typeface="Calibri"/>
                <a:cs typeface="Calibri"/>
              </a:rPr>
              <a:t>individual’s</a:t>
            </a:r>
            <a:r>
              <a:rPr lang="en-GB" sz="4600" spc="25" dirty="0" smtClean="0">
                <a:latin typeface="Calibri"/>
                <a:cs typeface="Calibri"/>
              </a:rPr>
              <a:t> </a:t>
            </a:r>
            <a:r>
              <a:rPr lang="en-GB" sz="4600" spc="-10" dirty="0" smtClean="0">
                <a:latin typeface="Calibri"/>
                <a:cs typeface="Calibri"/>
              </a:rPr>
              <a:t>control.</a:t>
            </a:r>
          </a:p>
          <a:p>
            <a:pPr marL="478155" marR="527685">
              <a:spcBef>
                <a:spcPts val="735"/>
              </a:spcBef>
              <a:tabLst>
                <a:tab pos="532130" algn="l"/>
              </a:tabLst>
            </a:pPr>
            <a:endParaRPr lang="en-GB" sz="2400" spc="-10" dirty="0" smtClean="0">
              <a:latin typeface="Calibri"/>
              <a:cs typeface="Calibri"/>
            </a:endParaRPr>
          </a:p>
          <a:p>
            <a:pPr marL="988695" marR="527685" lvl="1" indent="-53340">
              <a:spcBef>
                <a:spcPts val="735"/>
              </a:spcBef>
              <a:buFont typeface="Arial"/>
              <a:buChar char="•"/>
              <a:tabLst>
                <a:tab pos="532130" algn="l"/>
              </a:tabLst>
            </a:pPr>
            <a:r>
              <a:rPr lang="en-GB" sz="4400" spc="-5" dirty="0" smtClean="0">
                <a:latin typeface="Calibri"/>
                <a:cs typeface="Calibri"/>
              </a:rPr>
              <a:t>Problem-focused coping most effective </a:t>
            </a:r>
            <a:r>
              <a:rPr lang="en-GB" sz="4400" dirty="0" smtClean="0">
                <a:latin typeface="Calibri"/>
                <a:cs typeface="Calibri"/>
              </a:rPr>
              <a:t>in </a:t>
            </a:r>
            <a:r>
              <a:rPr lang="en-GB" sz="4400" spc="-5" dirty="0" smtClean="0">
                <a:latin typeface="Calibri"/>
                <a:cs typeface="Calibri"/>
              </a:rPr>
              <a:t>situations that can be changed.</a:t>
            </a:r>
          </a:p>
          <a:p>
            <a:pPr marL="935355" marR="527685" lvl="1">
              <a:spcBef>
                <a:spcPts val="735"/>
              </a:spcBef>
              <a:tabLst>
                <a:tab pos="532130" algn="l"/>
              </a:tabLst>
            </a:pPr>
            <a:endParaRPr lang="en-GB" sz="2000" dirty="0">
              <a:latin typeface="Calibri"/>
              <a:cs typeface="Calibri"/>
            </a:endParaRPr>
          </a:p>
          <a:p>
            <a:pPr marL="988695" marR="527685" lvl="1" indent="-53340">
              <a:spcBef>
                <a:spcPts val="735"/>
              </a:spcBef>
              <a:buFont typeface="Arial"/>
              <a:buChar char="•"/>
              <a:tabLst>
                <a:tab pos="532130" algn="l"/>
              </a:tabLst>
            </a:pPr>
            <a:r>
              <a:rPr lang="en-GB" sz="4400" spc="-5" dirty="0" smtClean="0">
                <a:latin typeface="Calibri"/>
                <a:cs typeface="Calibri"/>
              </a:rPr>
              <a:t>Emotion-focused coping more appropriate </a:t>
            </a:r>
            <a:r>
              <a:rPr lang="en-GB" sz="4400" dirty="0" smtClean="0">
                <a:latin typeface="Calibri"/>
                <a:cs typeface="Calibri"/>
              </a:rPr>
              <a:t>when </a:t>
            </a:r>
            <a:r>
              <a:rPr lang="en-GB" sz="4400" spc="-5" dirty="0" smtClean="0">
                <a:latin typeface="Calibri"/>
                <a:cs typeface="Calibri"/>
              </a:rPr>
              <a:t>individual </a:t>
            </a:r>
            <a:r>
              <a:rPr lang="en-GB" sz="4400" dirty="0" smtClean="0">
                <a:latin typeface="Calibri"/>
                <a:cs typeface="Calibri"/>
              </a:rPr>
              <a:t>is in </a:t>
            </a:r>
            <a:r>
              <a:rPr lang="en-GB" sz="4400" spc="-5" dirty="0" smtClean="0">
                <a:latin typeface="Calibri"/>
                <a:cs typeface="Calibri"/>
              </a:rPr>
              <a:t>situation where </a:t>
            </a:r>
            <a:r>
              <a:rPr lang="en-GB" sz="4400" dirty="0" smtClean="0">
                <a:latin typeface="Calibri"/>
                <a:cs typeface="Calibri"/>
              </a:rPr>
              <a:t>it is </a:t>
            </a:r>
            <a:r>
              <a:rPr lang="en-GB" sz="4400" spc="-5" dirty="0" smtClean="0">
                <a:latin typeface="Calibri"/>
                <a:cs typeface="Calibri"/>
              </a:rPr>
              <a:t>not possible to change </a:t>
            </a:r>
            <a:r>
              <a:rPr lang="en-GB" sz="4400" spc="-10" dirty="0" smtClean="0">
                <a:latin typeface="Calibri"/>
                <a:cs typeface="Calibri"/>
              </a:rPr>
              <a:t>source </a:t>
            </a:r>
            <a:r>
              <a:rPr lang="en-GB" sz="4400" spc="-5" dirty="0" smtClean="0">
                <a:latin typeface="Calibri"/>
                <a:cs typeface="Calibri"/>
              </a:rPr>
              <a:t>of </a:t>
            </a:r>
            <a:r>
              <a:rPr lang="en-GB" sz="4400" spc="-10" dirty="0" smtClean="0">
                <a:latin typeface="Calibri"/>
                <a:cs typeface="Calibri"/>
              </a:rPr>
              <a:t>stress.</a:t>
            </a:r>
            <a:endParaRPr lang="en-GB" sz="4400" dirty="0">
              <a:latin typeface="Calibri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37639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52400" y="990600"/>
            <a:ext cx="1181100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algn="ctr">
              <a:spcBef>
                <a:spcPts val="120"/>
              </a:spcBef>
            </a:pPr>
            <a:r>
              <a:rPr lang="en-GB" sz="6000" b="1" dirty="0" smtClean="0">
                <a:latin typeface="Calibri Light"/>
                <a:cs typeface="Calibri Light"/>
              </a:rPr>
              <a:t>The “goodness of fit</a:t>
            </a:r>
            <a:r>
              <a:rPr lang="en-GB" sz="6000" b="1" spc="-55" dirty="0" smtClean="0">
                <a:latin typeface="Calibri Light"/>
                <a:cs typeface="Calibri Light"/>
              </a:rPr>
              <a:t> </a:t>
            </a:r>
            <a:r>
              <a:rPr lang="en-GB" sz="6000" b="1" dirty="0" smtClean="0">
                <a:latin typeface="Calibri Light"/>
                <a:cs typeface="Calibri Light"/>
              </a:rPr>
              <a:t>hypothesis”</a:t>
            </a:r>
          </a:p>
          <a:p>
            <a:pPr marL="487680" marR="567690">
              <a:tabLst>
                <a:tab pos="541655" algn="l"/>
              </a:tabLst>
            </a:pPr>
            <a:endParaRPr lang="en-GB" sz="4800" dirty="0">
              <a:latin typeface="Times New Roman"/>
              <a:cs typeface="Times New Roman"/>
            </a:endParaRPr>
          </a:p>
          <a:p>
            <a:pPr marL="487680" marR="567690" algn="ctr">
              <a:tabLst>
                <a:tab pos="54165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The </a:t>
            </a:r>
            <a:r>
              <a:rPr lang="en-GB" sz="4800" spc="-10" dirty="0" smtClean="0">
                <a:latin typeface="Calibri"/>
                <a:cs typeface="Calibri"/>
              </a:rPr>
              <a:t>“goodness of </a:t>
            </a:r>
            <a:r>
              <a:rPr lang="en-GB" sz="4800" spc="-5" dirty="0" smtClean="0">
                <a:latin typeface="Calibri"/>
                <a:cs typeface="Calibri"/>
              </a:rPr>
              <a:t>fit” between </a:t>
            </a:r>
            <a:r>
              <a:rPr lang="en-GB" sz="4800" spc="-10" dirty="0" smtClean="0">
                <a:latin typeface="Calibri"/>
                <a:cs typeface="Calibri"/>
              </a:rPr>
              <a:t>chosen </a:t>
            </a:r>
            <a:r>
              <a:rPr lang="en-GB" sz="4800" spc="-5" dirty="0" smtClean="0">
                <a:latin typeface="Calibri"/>
                <a:cs typeface="Calibri"/>
              </a:rPr>
              <a:t>coping </a:t>
            </a:r>
            <a:r>
              <a:rPr lang="en-GB" sz="4800" spc="-10" dirty="0" smtClean="0">
                <a:latin typeface="Calibri"/>
                <a:cs typeface="Calibri"/>
              </a:rPr>
              <a:t>strategy </a:t>
            </a:r>
            <a:r>
              <a:rPr lang="en-GB" sz="4800" spc="-5" dirty="0" smtClean="0">
                <a:latin typeface="Calibri"/>
                <a:cs typeface="Calibri"/>
              </a:rPr>
              <a:t>and the changeability </a:t>
            </a:r>
            <a:r>
              <a:rPr lang="en-GB" sz="4800" spc="-10" dirty="0" smtClean="0">
                <a:latin typeface="Calibri"/>
                <a:cs typeface="Calibri"/>
              </a:rPr>
              <a:t>of </a:t>
            </a:r>
            <a:r>
              <a:rPr lang="en-GB" sz="4800" spc="-5" dirty="0" smtClean="0">
                <a:latin typeface="Calibri"/>
                <a:cs typeface="Calibri"/>
              </a:rPr>
              <a:t>the situation is </a:t>
            </a:r>
            <a:r>
              <a:rPr lang="en-GB" sz="4800" spc="-10" dirty="0" smtClean="0">
                <a:latin typeface="Calibri"/>
                <a:cs typeface="Calibri"/>
              </a:rPr>
              <a:t>important factor </a:t>
            </a:r>
            <a:r>
              <a:rPr lang="en-GB" sz="4800" spc="-5" dirty="0" smtClean="0">
                <a:latin typeface="Calibri"/>
                <a:cs typeface="Calibri"/>
              </a:rPr>
              <a:t>in </a:t>
            </a:r>
            <a:r>
              <a:rPr lang="en-GB" sz="4800" spc="-10" dirty="0" smtClean="0">
                <a:latin typeface="Calibri"/>
                <a:cs typeface="Calibri"/>
              </a:rPr>
              <a:t>degree of psychological distress </a:t>
            </a:r>
            <a:r>
              <a:rPr lang="en-GB" sz="4800" spc="-5" dirty="0" smtClean="0">
                <a:latin typeface="Calibri"/>
                <a:cs typeface="Calibri"/>
              </a:rPr>
              <a:t>experienced during </a:t>
            </a:r>
            <a:r>
              <a:rPr lang="en-GB" sz="4800" spc="-10" dirty="0" smtClean="0">
                <a:latin typeface="Calibri"/>
                <a:cs typeface="Calibri"/>
              </a:rPr>
              <a:t>stressful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encounter</a:t>
            </a:r>
            <a:endParaRPr lang="en-GB" sz="4800" dirty="0">
              <a:latin typeface="Calibri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98423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90600" y="152400"/>
            <a:ext cx="10591800" cy="8807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 algn="ctr">
              <a:spcBef>
                <a:spcPts val="240"/>
              </a:spcBef>
            </a:pPr>
            <a:r>
              <a:rPr lang="en-GB" sz="5400" b="1" spc="-5" dirty="0" smtClean="0">
                <a:latin typeface="Calibri Light"/>
                <a:cs typeface="Calibri Light"/>
              </a:rPr>
              <a:t>Role </a:t>
            </a:r>
            <a:r>
              <a:rPr lang="en-GB" sz="5400" b="1" dirty="0" smtClean="0">
                <a:latin typeface="Calibri Light"/>
                <a:cs typeface="Calibri Light"/>
              </a:rPr>
              <a:t>of positive emotions in</a:t>
            </a:r>
            <a:r>
              <a:rPr lang="en-GB" sz="5400" b="1" spc="-50" dirty="0" smtClean="0">
                <a:latin typeface="Calibri Light"/>
                <a:cs typeface="Calibri Light"/>
              </a:rPr>
              <a:t> </a:t>
            </a:r>
            <a:r>
              <a:rPr lang="en-GB" sz="5400" b="1" dirty="0" smtClean="0">
                <a:latin typeface="Calibri Light"/>
                <a:cs typeface="Calibri Light"/>
              </a:rPr>
              <a:t>coping</a:t>
            </a:r>
          </a:p>
          <a:p>
            <a:pPr marL="524510" marR="502920" indent="-53340">
              <a:spcBef>
                <a:spcPts val="170"/>
              </a:spcBef>
              <a:buFont typeface="Arial"/>
              <a:buChar char="•"/>
              <a:tabLst>
                <a:tab pos="525145" algn="l"/>
              </a:tabLst>
            </a:pPr>
            <a:r>
              <a:rPr lang="en-GB" sz="4800" spc="-10" dirty="0" smtClean="0">
                <a:latin typeface="Calibri"/>
                <a:cs typeface="Calibri"/>
              </a:rPr>
              <a:t>positive emotions play </a:t>
            </a:r>
            <a:r>
              <a:rPr lang="en-GB" sz="4800" spc="-5" dirty="0" err="1" smtClean="0">
                <a:latin typeface="Calibri"/>
                <a:cs typeface="Calibri"/>
              </a:rPr>
              <a:t>adaptational</a:t>
            </a:r>
            <a:r>
              <a:rPr lang="en-GB" sz="4800" spc="-5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role in </a:t>
            </a:r>
            <a:r>
              <a:rPr lang="en-GB" sz="4800" spc="-5" dirty="0" smtClean="0">
                <a:latin typeface="Calibri"/>
                <a:cs typeface="Calibri"/>
              </a:rPr>
              <a:t>helping people cope with </a:t>
            </a:r>
            <a:r>
              <a:rPr lang="en-GB" sz="4800" spc="-10" dirty="0" smtClean="0">
                <a:latin typeface="Calibri"/>
                <a:cs typeface="Calibri"/>
              </a:rPr>
              <a:t>stressful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10" dirty="0" smtClean="0">
                <a:latin typeface="Calibri"/>
                <a:cs typeface="Calibri"/>
              </a:rPr>
              <a:t>situations</a:t>
            </a:r>
            <a:endParaRPr lang="en-GB" sz="4800" dirty="0" smtClean="0">
              <a:latin typeface="Calibri"/>
              <a:cs typeface="Calibri"/>
            </a:endParaRPr>
          </a:p>
          <a:p>
            <a:pPr marL="1087120" lvl="2" indent="-53340">
              <a:spcBef>
                <a:spcPts val="35"/>
              </a:spcBef>
              <a:buFont typeface="Arial"/>
              <a:buChar char="•"/>
              <a:tabLst>
                <a:tab pos="630555" algn="l"/>
              </a:tabLst>
            </a:pPr>
            <a:r>
              <a:rPr lang="en-GB" sz="4800" spc="-10" dirty="0" smtClean="0">
                <a:latin typeface="Calibri"/>
                <a:cs typeface="Calibri"/>
              </a:rPr>
              <a:t>Sustain </a:t>
            </a:r>
            <a:r>
              <a:rPr lang="en-GB" sz="4800" spc="-5" dirty="0" smtClean="0">
                <a:latin typeface="Calibri"/>
                <a:cs typeface="Calibri"/>
              </a:rPr>
              <a:t>coping</a:t>
            </a:r>
            <a:r>
              <a:rPr lang="en-GB" sz="4800" spc="1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efforts</a:t>
            </a:r>
            <a:endParaRPr lang="en-GB" sz="4800" dirty="0" smtClean="0">
              <a:latin typeface="Calibri"/>
              <a:cs typeface="Calibri"/>
            </a:endParaRPr>
          </a:p>
          <a:p>
            <a:pPr marL="1087120" lvl="2" indent="-53340">
              <a:spcBef>
                <a:spcPts val="50"/>
              </a:spcBef>
              <a:buFont typeface="Arial"/>
              <a:buChar char="•"/>
              <a:tabLst>
                <a:tab pos="63055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positive</a:t>
            </a:r>
            <a:r>
              <a:rPr lang="en-GB" sz="4800" spc="-2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reappraisal</a:t>
            </a:r>
            <a:endParaRPr lang="en-GB" sz="4800" dirty="0" smtClean="0">
              <a:latin typeface="Calibri"/>
              <a:cs typeface="Calibri"/>
            </a:endParaRPr>
          </a:p>
          <a:p>
            <a:pPr marL="1087120" lvl="2" indent="-53340">
              <a:spcBef>
                <a:spcPts val="60"/>
              </a:spcBef>
              <a:buFont typeface="Arial"/>
              <a:buChar char="•"/>
              <a:tabLst>
                <a:tab pos="630555" algn="l"/>
              </a:tabLst>
            </a:pPr>
            <a:r>
              <a:rPr lang="en-GB" sz="4800" spc="-5" dirty="0" smtClean="0">
                <a:latin typeface="Calibri"/>
                <a:cs typeface="Calibri"/>
              </a:rPr>
              <a:t>problem-focused</a:t>
            </a:r>
            <a:r>
              <a:rPr lang="en-GB" sz="4800" spc="5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coping</a:t>
            </a:r>
            <a:endParaRPr lang="en-GB" sz="4800" dirty="0" smtClean="0">
              <a:latin typeface="Calibri"/>
              <a:cs typeface="Calibri"/>
            </a:endParaRPr>
          </a:p>
          <a:p>
            <a:pPr marL="1087120" lvl="2" indent="-53340">
              <a:spcBef>
                <a:spcPts val="50"/>
              </a:spcBef>
              <a:buFont typeface="Arial"/>
              <a:buChar char="•"/>
              <a:tabLst>
                <a:tab pos="630555" algn="l"/>
              </a:tabLst>
            </a:pPr>
            <a:r>
              <a:rPr lang="en-GB" sz="4800" dirty="0" smtClean="0">
                <a:latin typeface="Calibri"/>
                <a:cs typeface="Calibri"/>
              </a:rPr>
              <a:t>Benefit</a:t>
            </a:r>
            <a:r>
              <a:rPr lang="en-GB" sz="4800" spc="-15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finding</a:t>
            </a:r>
            <a:endParaRPr lang="en-GB" sz="4800" dirty="0" smtClean="0">
              <a:latin typeface="Calibri"/>
              <a:cs typeface="Calibri"/>
            </a:endParaRPr>
          </a:p>
          <a:p>
            <a:endParaRPr lang="en-GB" sz="2400" dirty="0" smtClean="0">
              <a:latin typeface="Times New Roman"/>
              <a:cs typeface="Times New Roman"/>
            </a:endParaRPr>
          </a:p>
          <a:p>
            <a:pPr marL="524510" marR="610235" indent="-53340">
              <a:spcBef>
                <a:spcPts val="480"/>
              </a:spcBef>
            </a:pPr>
            <a:r>
              <a:rPr lang="en-GB" sz="4800" spc="-5" dirty="0" smtClean="0">
                <a:latin typeface="Calibri"/>
                <a:cs typeface="Calibri"/>
              </a:rPr>
              <a:t>(Antoni </a:t>
            </a:r>
            <a:r>
              <a:rPr lang="en-GB" sz="4800" dirty="0" smtClean="0">
                <a:latin typeface="Calibri"/>
                <a:cs typeface="Calibri"/>
              </a:rPr>
              <a:t>et al., </a:t>
            </a:r>
            <a:r>
              <a:rPr lang="en-GB" sz="4800" spc="-5" dirty="0" smtClean="0">
                <a:latin typeface="Calibri"/>
                <a:cs typeface="Calibri"/>
              </a:rPr>
              <a:t>1991; </a:t>
            </a:r>
            <a:r>
              <a:rPr lang="en-GB" sz="4800" spc="-5" dirty="0" err="1" smtClean="0">
                <a:latin typeface="Calibri"/>
                <a:cs typeface="Calibri"/>
              </a:rPr>
              <a:t>Folkman</a:t>
            </a:r>
            <a:r>
              <a:rPr lang="en-GB" sz="4800" spc="-5" dirty="0" smtClean="0">
                <a:latin typeface="Calibri"/>
                <a:cs typeface="Calibri"/>
              </a:rPr>
              <a:t>, 1997; Fredrickson </a:t>
            </a:r>
            <a:r>
              <a:rPr lang="en-GB" sz="4800" dirty="0" smtClean="0">
                <a:latin typeface="Calibri"/>
                <a:cs typeface="Calibri"/>
              </a:rPr>
              <a:t>&amp; </a:t>
            </a:r>
            <a:r>
              <a:rPr lang="en-GB" sz="4800" spc="-5" dirty="0" err="1" smtClean="0">
                <a:latin typeface="Calibri"/>
                <a:cs typeface="Calibri"/>
              </a:rPr>
              <a:t>Levenson</a:t>
            </a:r>
            <a:r>
              <a:rPr lang="en-GB" sz="4800" spc="-5" dirty="0" smtClean="0">
                <a:latin typeface="Calibri"/>
                <a:cs typeface="Calibri"/>
              </a:rPr>
              <a:t>,  1998; </a:t>
            </a:r>
            <a:r>
              <a:rPr lang="en-GB" sz="4800" spc="-5" dirty="0" err="1" smtClean="0">
                <a:latin typeface="Calibri"/>
                <a:cs typeface="Calibri"/>
              </a:rPr>
              <a:t>Folkman</a:t>
            </a:r>
            <a:r>
              <a:rPr lang="en-GB" sz="4800" spc="-5" dirty="0" smtClean="0">
                <a:latin typeface="Calibri"/>
                <a:cs typeface="Calibri"/>
              </a:rPr>
              <a:t> </a:t>
            </a:r>
            <a:r>
              <a:rPr lang="en-GB" sz="4800" dirty="0" smtClean="0">
                <a:latin typeface="Calibri"/>
                <a:cs typeface="Calibri"/>
              </a:rPr>
              <a:t>&amp; </a:t>
            </a:r>
            <a:r>
              <a:rPr lang="en-GB" sz="4800" spc="-5" dirty="0" smtClean="0">
                <a:latin typeface="Calibri"/>
                <a:cs typeface="Calibri"/>
              </a:rPr>
              <a:t>Moskowitz,</a:t>
            </a:r>
            <a:r>
              <a:rPr lang="en-GB" sz="4800" dirty="0" smtClean="0">
                <a:latin typeface="Calibri"/>
                <a:cs typeface="Calibri"/>
              </a:rPr>
              <a:t> </a:t>
            </a:r>
            <a:r>
              <a:rPr lang="en-GB" sz="4800" spc="-5" dirty="0" smtClean="0">
                <a:latin typeface="Calibri"/>
                <a:cs typeface="Calibri"/>
              </a:rPr>
              <a:t>2000).</a:t>
            </a:r>
            <a:endParaRPr lang="en-GB" sz="4800" dirty="0">
              <a:latin typeface="Calibri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90019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" y="76200"/>
            <a:ext cx="11201400" cy="8379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51765" algn="ctr">
              <a:spcBef>
                <a:spcPts val="600"/>
              </a:spcBef>
            </a:pPr>
            <a:r>
              <a:rPr lang="en-GB" sz="6000" b="1" dirty="0" smtClean="0">
                <a:latin typeface="Calibri Light"/>
                <a:cs typeface="Calibri Light"/>
              </a:rPr>
              <a:t>Summary</a:t>
            </a:r>
          </a:p>
          <a:p>
            <a:pPr marL="233679" marR="444500" indent="-53340">
              <a:spcBef>
                <a:spcPts val="345"/>
              </a:spcBef>
              <a:buFont typeface="Arial"/>
              <a:buChar char="•"/>
              <a:tabLst>
                <a:tab pos="234315" algn="l"/>
              </a:tabLst>
            </a:pPr>
            <a:r>
              <a:rPr lang="en-GB" sz="4400" spc="-5" dirty="0" smtClean="0">
                <a:latin typeface="Calibri"/>
                <a:cs typeface="Calibri"/>
              </a:rPr>
              <a:t>Major development &amp; evolution </a:t>
            </a:r>
            <a:r>
              <a:rPr lang="en-GB" sz="4400" dirty="0" smtClean="0">
                <a:latin typeface="Calibri"/>
                <a:cs typeface="Calibri"/>
              </a:rPr>
              <a:t>in </a:t>
            </a:r>
            <a:r>
              <a:rPr lang="en-GB" sz="4400" spc="-5" dirty="0" smtClean="0">
                <a:latin typeface="Calibri"/>
                <a:cs typeface="Calibri"/>
              </a:rPr>
              <a:t>psychological models of stress, arousal and performance since </a:t>
            </a:r>
            <a:r>
              <a:rPr lang="en-GB" sz="4400" dirty="0" smtClean="0">
                <a:latin typeface="Calibri"/>
                <a:cs typeface="Calibri"/>
              </a:rPr>
              <a:t>early</a:t>
            </a:r>
            <a:r>
              <a:rPr lang="en-GB" sz="4400" spc="25" dirty="0" smtClean="0">
                <a:latin typeface="Calibri"/>
                <a:cs typeface="Calibri"/>
              </a:rPr>
              <a:t> </a:t>
            </a:r>
            <a:r>
              <a:rPr lang="en-GB" sz="4400" spc="-5" dirty="0" smtClean="0">
                <a:latin typeface="Calibri"/>
                <a:cs typeface="Calibri"/>
              </a:rPr>
              <a:t>models.</a:t>
            </a:r>
            <a:endParaRPr lang="en-GB" sz="4400" dirty="0" smtClean="0">
              <a:latin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GB" sz="1600" dirty="0" smtClean="0">
              <a:latin typeface="Times New Roman"/>
              <a:cs typeface="Times New Roman"/>
            </a:endParaRPr>
          </a:p>
          <a:p>
            <a:pPr marL="233679" marR="613410" indent="-53340">
              <a:buFont typeface="Arial"/>
              <a:buChar char="•"/>
              <a:tabLst>
                <a:tab pos="234315" algn="l"/>
              </a:tabLst>
            </a:pPr>
            <a:r>
              <a:rPr lang="en-GB" sz="4400" spc="-5" dirty="0" smtClean="0">
                <a:latin typeface="Calibri"/>
                <a:cs typeface="Calibri"/>
              </a:rPr>
              <a:t>Extreme </a:t>
            </a:r>
            <a:r>
              <a:rPr lang="en-GB" sz="4400" spc="-10" dirty="0" smtClean="0">
                <a:latin typeface="Calibri"/>
                <a:cs typeface="Calibri"/>
              </a:rPr>
              <a:t>stress </a:t>
            </a:r>
            <a:r>
              <a:rPr lang="en-GB" sz="4400" spc="-5" dirty="0" smtClean="0">
                <a:latin typeface="Calibri"/>
                <a:cs typeface="Calibri"/>
              </a:rPr>
              <a:t>and arousal more likely to be associated with reduced  </a:t>
            </a:r>
            <a:r>
              <a:rPr lang="en-GB" sz="4400" spc="-5" smtClean="0">
                <a:latin typeface="Calibri"/>
                <a:cs typeface="Calibri"/>
              </a:rPr>
              <a:t>performance than </a:t>
            </a:r>
            <a:r>
              <a:rPr lang="en-GB" sz="4400" spc="-5" dirty="0" smtClean="0">
                <a:latin typeface="Calibri"/>
                <a:cs typeface="Calibri"/>
              </a:rPr>
              <a:t>moderate </a:t>
            </a:r>
            <a:r>
              <a:rPr lang="en-GB" sz="4400" dirty="0" smtClean="0">
                <a:latin typeface="Calibri"/>
                <a:cs typeface="Calibri"/>
              </a:rPr>
              <a:t>levels </a:t>
            </a:r>
            <a:r>
              <a:rPr lang="en-GB" sz="4400" spc="-5" dirty="0" smtClean="0">
                <a:latin typeface="Calibri"/>
                <a:cs typeface="Calibri"/>
              </a:rPr>
              <a:t>of </a:t>
            </a:r>
            <a:r>
              <a:rPr lang="en-GB" sz="4400" spc="-10" dirty="0" smtClean="0">
                <a:latin typeface="Calibri"/>
                <a:cs typeface="Calibri"/>
              </a:rPr>
              <a:t>stress </a:t>
            </a:r>
            <a:r>
              <a:rPr lang="en-GB" sz="4400" spc="-5" dirty="0" smtClean="0">
                <a:latin typeface="Calibri"/>
                <a:cs typeface="Calibri"/>
              </a:rPr>
              <a:t>or</a:t>
            </a:r>
            <a:r>
              <a:rPr lang="en-GB" sz="4400" spc="15" dirty="0" smtClean="0">
                <a:latin typeface="Calibri"/>
                <a:cs typeface="Calibri"/>
              </a:rPr>
              <a:t> </a:t>
            </a:r>
            <a:r>
              <a:rPr lang="en-GB" sz="4400" spc="-5" dirty="0" smtClean="0">
                <a:latin typeface="Calibri"/>
                <a:cs typeface="Calibri"/>
              </a:rPr>
              <a:t>arousal.</a:t>
            </a:r>
            <a:endParaRPr lang="en-GB" sz="4400" dirty="0" smtClean="0">
              <a:latin typeface="Calibri"/>
              <a:cs typeface="Calibri"/>
            </a:endParaRPr>
          </a:p>
          <a:p>
            <a:pPr>
              <a:spcBef>
                <a:spcPts val="10"/>
              </a:spcBef>
              <a:buFont typeface="Arial"/>
              <a:buChar char="•"/>
            </a:pPr>
            <a:endParaRPr lang="en-GB" sz="2000" dirty="0" smtClean="0">
              <a:latin typeface="Times New Roman"/>
              <a:cs typeface="Times New Roman"/>
            </a:endParaRPr>
          </a:p>
          <a:p>
            <a:pPr marL="233679" marR="295910" indent="-53340">
              <a:buFont typeface="Arial"/>
              <a:buChar char="•"/>
              <a:tabLst>
                <a:tab pos="234315" algn="l"/>
              </a:tabLst>
            </a:pPr>
            <a:r>
              <a:rPr lang="en-GB" sz="4400" spc="-5" dirty="0" smtClean="0">
                <a:latin typeface="Calibri"/>
                <a:cs typeface="Calibri"/>
              </a:rPr>
              <a:t>Cognitive mechanisms of attention </a:t>
            </a:r>
            <a:r>
              <a:rPr lang="en-GB" sz="4400" spc="-10" dirty="0" smtClean="0">
                <a:latin typeface="Calibri"/>
                <a:cs typeface="Calibri"/>
              </a:rPr>
              <a:t>capacity, </a:t>
            </a:r>
            <a:r>
              <a:rPr lang="en-GB" sz="4400" spc="-5" dirty="0" smtClean="0">
                <a:latin typeface="Calibri"/>
                <a:cs typeface="Calibri"/>
              </a:rPr>
              <a:t>coping strategies and appraisal increase our </a:t>
            </a:r>
            <a:r>
              <a:rPr lang="en-GB" sz="4400" spc="-10" dirty="0" smtClean="0">
                <a:latin typeface="Calibri"/>
                <a:cs typeface="Calibri"/>
              </a:rPr>
              <a:t>understanding </a:t>
            </a:r>
            <a:r>
              <a:rPr lang="en-GB" sz="4400" spc="-5" dirty="0" smtClean="0">
                <a:latin typeface="Calibri"/>
                <a:cs typeface="Calibri"/>
              </a:rPr>
              <a:t>of the relationship between stress, arousal and</a:t>
            </a:r>
            <a:r>
              <a:rPr lang="en-GB" sz="4400" dirty="0" smtClean="0">
                <a:latin typeface="Calibri"/>
                <a:cs typeface="Calibri"/>
              </a:rPr>
              <a:t> </a:t>
            </a:r>
            <a:r>
              <a:rPr lang="en-GB" sz="4400" spc="-5" dirty="0" smtClean="0">
                <a:latin typeface="Calibri"/>
                <a:cs typeface="Calibri"/>
              </a:rPr>
              <a:t>performance</a:t>
            </a:r>
            <a:endParaRPr lang="en-GB" sz="4400" dirty="0">
              <a:latin typeface="Calibri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74459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400" y="1676400"/>
            <a:ext cx="11125200" cy="37984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3995">
              <a:spcBef>
                <a:spcPts val="120"/>
              </a:spcBef>
            </a:pPr>
            <a:r>
              <a:rPr lang="en-GB" sz="4800" dirty="0">
                <a:latin typeface="Calibri Light"/>
                <a:cs typeface="Calibri Light"/>
              </a:rPr>
              <a:t>V</a:t>
            </a:r>
            <a:r>
              <a:rPr lang="en-GB" sz="4800" dirty="0" smtClean="0">
                <a:latin typeface="Calibri Light"/>
                <a:cs typeface="Calibri Light"/>
              </a:rPr>
              <a:t>ideo </a:t>
            </a:r>
            <a:r>
              <a:rPr lang="en-GB" sz="4800" spc="-5" dirty="0" smtClean="0">
                <a:latin typeface="Calibri Light"/>
                <a:cs typeface="Calibri Light"/>
              </a:rPr>
              <a:t>from Professor </a:t>
            </a:r>
            <a:r>
              <a:rPr lang="en-GB" sz="4800" dirty="0" smtClean="0">
                <a:latin typeface="Calibri Light"/>
                <a:cs typeface="Calibri Light"/>
              </a:rPr>
              <a:t>Susan</a:t>
            </a:r>
            <a:r>
              <a:rPr lang="en-GB" sz="4800" spc="-55" dirty="0" smtClean="0">
                <a:latin typeface="Calibri Light"/>
                <a:cs typeface="Calibri Light"/>
              </a:rPr>
              <a:t> </a:t>
            </a:r>
            <a:r>
              <a:rPr lang="en-GB" sz="4800" dirty="0" err="1" smtClean="0">
                <a:latin typeface="Calibri Light"/>
                <a:cs typeface="Calibri Light"/>
              </a:rPr>
              <a:t>Folkman</a:t>
            </a:r>
            <a:endParaRPr lang="en-GB" sz="4800" dirty="0" smtClean="0">
              <a:latin typeface="Calibri Light"/>
              <a:cs typeface="Calibri Light"/>
            </a:endParaRPr>
          </a:p>
          <a:p>
            <a:pPr marL="213995" marR="900430">
              <a:spcBef>
                <a:spcPts val="100"/>
              </a:spcBef>
              <a:buFont typeface="Arial"/>
              <a:buChar char="•"/>
              <a:tabLst>
                <a:tab pos="267970" algn="l"/>
              </a:tabLst>
            </a:pPr>
            <a:r>
              <a:rPr lang="en-GB" sz="4800" spc="-10" dirty="0" smtClean="0">
                <a:latin typeface="Calibri"/>
                <a:cs typeface="Calibri"/>
              </a:rPr>
              <a:t>Coping </a:t>
            </a:r>
            <a:r>
              <a:rPr lang="en-GB" sz="4800" spc="-5" dirty="0" smtClean="0">
                <a:latin typeface="Calibri"/>
                <a:cs typeface="Calibri"/>
              </a:rPr>
              <a:t>with </a:t>
            </a:r>
            <a:r>
              <a:rPr lang="en-GB" sz="4800" spc="-10" dirty="0" smtClean="0">
                <a:latin typeface="Calibri"/>
                <a:cs typeface="Calibri"/>
              </a:rPr>
              <a:t>stress; </a:t>
            </a:r>
            <a:r>
              <a:rPr lang="en-GB" sz="4800" spc="-5" dirty="0" smtClean="0">
                <a:latin typeface="Calibri"/>
                <a:cs typeface="Calibri"/>
              </a:rPr>
              <a:t>research </a:t>
            </a:r>
            <a:r>
              <a:rPr lang="en-GB" sz="4800" spc="-10" dirty="0" smtClean="0">
                <a:latin typeface="Calibri"/>
                <a:cs typeface="Calibri"/>
              </a:rPr>
              <a:t>on caregivers </a:t>
            </a:r>
            <a:r>
              <a:rPr lang="en-GB" sz="4800" u="sng" spc="-10" dirty="0" smtClean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https://www.youtube.com/watch?v=ggi6dlwneuM</a:t>
            </a:r>
            <a:endParaRPr lang="en-GB" sz="4800" dirty="0">
              <a:latin typeface="Calibri"/>
              <a:cs typeface="Calibri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84288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</TotalTime>
  <Words>1667</Words>
  <Application>Microsoft Office PowerPoint</Application>
  <PresentationFormat>Custom</PresentationFormat>
  <Paragraphs>300</Paragraphs>
  <Slides>39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Arial</vt:lpstr>
      <vt:lpstr>Calibri</vt:lpstr>
      <vt:lpstr>Calibri Light</vt:lpstr>
      <vt:lpstr>Symbol</vt:lpstr>
      <vt:lpstr>Times New Roman</vt:lpstr>
      <vt:lpstr>Trebuchet MS</vt:lpstr>
      <vt:lpstr>Tw Cen MT</vt:lpstr>
      <vt:lpstr>Circuit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Stress, Arousal &amp; Performance</dc:title>
  <dc:creator>Ceri Phelps</dc:creator>
  <cp:lastModifiedBy>Kate Williams</cp:lastModifiedBy>
  <cp:revision>28</cp:revision>
  <dcterms:created xsi:type="dcterms:W3CDTF">2017-12-07T13:54:35Z</dcterms:created>
  <dcterms:modified xsi:type="dcterms:W3CDTF">2019-08-12T15:25:07Z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2016-11-14T00:00:00Z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2017-12-07T00:00:00Z</vt:filetime>
  </property>
</Properties>
</file>