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3" r:id="rId8"/>
    <p:sldId id="264" r:id="rId9"/>
    <p:sldId id="261" r:id="rId10"/>
    <p:sldId id="265" r:id="rId11"/>
    <p:sldId id="266" r:id="rId12"/>
    <p:sldId id="267" r:id="rId13"/>
    <p:sldId id="268" r:id="rId14"/>
    <p:sldId id="269" r:id="rId15"/>
    <p:sldId id="270" r:id="rId16"/>
    <p:sldId id="271" r:id="rId17"/>
    <p:sldId id="272" r:id="rId18"/>
    <p:sldId id="273" r:id="rId19"/>
    <p:sldId id="275" r:id="rId20"/>
    <p:sldId id="274"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ACBA5-0BA1-3FC3-33A3-D85868DD588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4AA9CCD-6788-253A-FF1B-13C5AC2127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0949D72-96FF-8030-239E-F70BE4D1C927}"/>
              </a:ext>
            </a:extLst>
          </p:cNvPr>
          <p:cNvSpPr>
            <a:spLocks noGrp="1"/>
          </p:cNvSpPr>
          <p:nvPr>
            <p:ph type="dt" sz="half" idx="10"/>
          </p:nvPr>
        </p:nvSpPr>
        <p:spPr/>
        <p:txBody>
          <a:bodyPr/>
          <a:lstStyle/>
          <a:p>
            <a:fld id="{760A774A-263E-4CAE-AAFA-7C863406A9D9}" type="datetimeFigureOut">
              <a:rPr lang="en-GB" smtClean="0"/>
              <a:t>09/02/2024</a:t>
            </a:fld>
            <a:endParaRPr lang="en-GB"/>
          </a:p>
        </p:txBody>
      </p:sp>
      <p:sp>
        <p:nvSpPr>
          <p:cNvPr id="5" name="Footer Placeholder 4">
            <a:extLst>
              <a:ext uri="{FF2B5EF4-FFF2-40B4-BE49-F238E27FC236}">
                <a16:creationId xmlns:a16="http://schemas.microsoft.com/office/drawing/2014/main" id="{D675CB06-D3B9-CF11-06DE-24E26956AB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0EDB7F-B04B-3C51-9900-9060D0A98D2A}"/>
              </a:ext>
            </a:extLst>
          </p:cNvPr>
          <p:cNvSpPr>
            <a:spLocks noGrp="1"/>
          </p:cNvSpPr>
          <p:nvPr>
            <p:ph type="sldNum" sz="quarter" idx="12"/>
          </p:nvPr>
        </p:nvSpPr>
        <p:spPr/>
        <p:txBody>
          <a:bodyPr/>
          <a:lstStyle/>
          <a:p>
            <a:fld id="{62C01786-7511-4CC3-B876-776F4665FF44}" type="slidenum">
              <a:rPr lang="en-GB" smtClean="0"/>
              <a:t>‹#›</a:t>
            </a:fld>
            <a:endParaRPr lang="en-GB"/>
          </a:p>
        </p:txBody>
      </p:sp>
    </p:spTree>
    <p:extLst>
      <p:ext uri="{BB962C8B-B14F-4D97-AF65-F5344CB8AC3E}">
        <p14:creationId xmlns:p14="http://schemas.microsoft.com/office/powerpoint/2010/main" val="2990404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5D0DB-A402-10D1-D456-2B56D33E703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80CB1D3-EFCC-D239-B710-FDF09002D55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6CC96FF-5BE0-CF9E-ACFD-952A4FC6B73B}"/>
              </a:ext>
            </a:extLst>
          </p:cNvPr>
          <p:cNvSpPr>
            <a:spLocks noGrp="1"/>
          </p:cNvSpPr>
          <p:nvPr>
            <p:ph type="dt" sz="half" idx="10"/>
          </p:nvPr>
        </p:nvSpPr>
        <p:spPr/>
        <p:txBody>
          <a:bodyPr/>
          <a:lstStyle/>
          <a:p>
            <a:fld id="{760A774A-263E-4CAE-AAFA-7C863406A9D9}" type="datetimeFigureOut">
              <a:rPr lang="en-GB" smtClean="0"/>
              <a:t>09/02/2024</a:t>
            </a:fld>
            <a:endParaRPr lang="en-GB"/>
          </a:p>
        </p:txBody>
      </p:sp>
      <p:sp>
        <p:nvSpPr>
          <p:cNvPr id="5" name="Footer Placeholder 4">
            <a:extLst>
              <a:ext uri="{FF2B5EF4-FFF2-40B4-BE49-F238E27FC236}">
                <a16:creationId xmlns:a16="http://schemas.microsoft.com/office/drawing/2014/main" id="{B1179623-EE38-F7AA-CA1E-39BDEAC969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76AB77-FA31-9C70-12CB-B45E7AA8BEC9}"/>
              </a:ext>
            </a:extLst>
          </p:cNvPr>
          <p:cNvSpPr>
            <a:spLocks noGrp="1"/>
          </p:cNvSpPr>
          <p:nvPr>
            <p:ph type="sldNum" sz="quarter" idx="12"/>
          </p:nvPr>
        </p:nvSpPr>
        <p:spPr/>
        <p:txBody>
          <a:bodyPr/>
          <a:lstStyle/>
          <a:p>
            <a:fld id="{62C01786-7511-4CC3-B876-776F4665FF44}" type="slidenum">
              <a:rPr lang="en-GB" smtClean="0"/>
              <a:t>‹#›</a:t>
            </a:fld>
            <a:endParaRPr lang="en-GB"/>
          </a:p>
        </p:txBody>
      </p:sp>
    </p:spTree>
    <p:extLst>
      <p:ext uri="{BB962C8B-B14F-4D97-AF65-F5344CB8AC3E}">
        <p14:creationId xmlns:p14="http://schemas.microsoft.com/office/powerpoint/2010/main" val="2503302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2F104-3C97-6A05-3F25-338785CC263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D6652C1-DF4A-703A-BE1A-A7828C9C04B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DB891F1-BDD9-8432-A636-7DEB8AAD9D26}"/>
              </a:ext>
            </a:extLst>
          </p:cNvPr>
          <p:cNvSpPr>
            <a:spLocks noGrp="1"/>
          </p:cNvSpPr>
          <p:nvPr>
            <p:ph type="dt" sz="half" idx="10"/>
          </p:nvPr>
        </p:nvSpPr>
        <p:spPr/>
        <p:txBody>
          <a:bodyPr/>
          <a:lstStyle/>
          <a:p>
            <a:fld id="{760A774A-263E-4CAE-AAFA-7C863406A9D9}" type="datetimeFigureOut">
              <a:rPr lang="en-GB" smtClean="0"/>
              <a:t>09/02/2024</a:t>
            </a:fld>
            <a:endParaRPr lang="en-GB"/>
          </a:p>
        </p:txBody>
      </p:sp>
      <p:sp>
        <p:nvSpPr>
          <p:cNvPr id="5" name="Footer Placeholder 4">
            <a:extLst>
              <a:ext uri="{FF2B5EF4-FFF2-40B4-BE49-F238E27FC236}">
                <a16:creationId xmlns:a16="http://schemas.microsoft.com/office/drawing/2014/main" id="{7C0C14AB-5073-EDBF-A9F0-20860C2DDF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3BE32B-EE49-D619-D310-66A8BF4A0847}"/>
              </a:ext>
            </a:extLst>
          </p:cNvPr>
          <p:cNvSpPr>
            <a:spLocks noGrp="1"/>
          </p:cNvSpPr>
          <p:nvPr>
            <p:ph type="sldNum" sz="quarter" idx="12"/>
          </p:nvPr>
        </p:nvSpPr>
        <p:spPr/>
        <p:txBody>
          <a:bodyPr/>
          <a:lstStyle/>
          <a:p>
            <a:fld id="{62C01786-7511-4CC3-B876-776F4665FF44}" type="slidenum">
              <a:rPr lang="en-GB" smtClean="0"/>
              <a:t>‹#›</a:t>
            </a:fld>
            <a:endParaRPr lang="en-GB"/>
          </a:p>
        </p:txBody>
      </p:sp>
    </p:spTree>
    <p:extLst>
      <p:ext uri="{BB962C8B-B14F-4D97-AF65-F5344CB8AC3E}">
        <p14:creationId xmlns:p14="http://schemas.microsoft.com/office/powerpoint/2010/main" val="632201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F462E-2FDC-35AB-8F70-436F6544572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01D2684-D82A-7DCB-C973-1E8246107D1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522BFCE-197D-51C8-E0AE-BCD2E973D4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7F13B71-A94F-8D61-6D2F-4B031E6119C4}"/>
              </a:ext>
            </a:extLst>
          </p:cNvPr>
          <p:cNvSpPr>
            <a:spLocks noGrp="1"/>
          </p:cNvSpPr>
          <p:nvPr>
            <p:ph type="dt" sz="half" idx="10"/>
          </p:nvPr>
        </p:nvSpPr>
        <p:spPr/>
        <p:txBody>
          <a:bodyPr/>
          <a:lstStyle/>
          <a:p>
            <a:fld id="{760A774A-263E-4CAE-AAFA-7C863406A9D9}" type="datetimeFigureOut">
              <a:rPr lang="en-GB" smtClean="0"/>
              <a:t>09/02/2024</a:t>
            </a:fld>
            <a:endParaRPr lang="en-GB"/>
          </a:p>
        </p:txBody>
      </p:sp>
      <p:sp>
        <p:nvSpPr>
          <p:cNvPr id="6" name="Footer Placeholder 5">
            <a:extLst>
              <a:ext uri="{FF2B5EF4-FFF2-40B4-BE49-F238E27FC236}">
                <a16:creationId xmlns:a16="http://schemas.microsoft.com/office/drawing/2014/main" id="{C67B2932-F629-2251-F155-5FBFC5BD63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E14ED3-6EB8-2E5E-29E5-05E730244536}"/>
              </a:ext>
            </a:extLst>
          </p:cNvPr>
          <p:cNvSpPr>
            <a:spLocks noGrp="1"/>
          </p:cNvSpPr>
          <p:nvPr>
            <p:ph type="sldNum" sz="quarter" idx="12"/>
          </p:nvPr>
        </p:nvSpPr>
        <p:spPr/>
        <p:txBody>
          <a:bodyPr/>
          <a:lstStyle/>
          <a:p>
            <a:fld id="{62C01786-7511-4CC3-B876-776F4665FF44}" type="slidenum">
              <a:rPr lang="en-GB" smtClean="0"/>
              <a:t>‹#›</a:t>
            </a:fld>
            <a:endParaRPr lang="en-GB"/>
          </a:p>
        </p:txBody>
      </p:sp>
    </p:spTree>
    <p:extLst>
      <p:ext uri="{BB962C8B-B14F-4D97-AF65-F5344CB8AC3E}">
        <p14:creationId xmlns:p14="http://schemas.microsoft.com/office/powerpoint/2010/main" val="667717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C66DE-DDA5-89B7-4A02-E83CBCC369D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16688C8-7148-6A42-8AFB-A160184FBF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99CA9C2-4C79-C7DC-1E60-564045F57CF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5408342-9B81-7BC9-DFBC-8166F15BCB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2D6F83D-70B3-5A81-449E-5D774251E3A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6BD1826-1A19-11FA-33A6-02E66F582645}"/>
              </a:ext>
            </a:extLst>
          </p:cNvPr>
          <p:cNvSpPr>
            <a:spLocks noGrp="1"/>
          </p:cNvSpPr>
          <p:nvPr>
            <p:ph type="dt" sz="half" idx="10"/>
          </p:nvPr>
        </p:nvSpPr>
        <p:spPr/>
        <p:txBody>
          <a:bodyPr/>
          <a:lstStyle/>
          <a:p>
            <a:fld id="{760A774A-263E-4CAE-AAFA-7C863406A9D9}" type="datetimeFigureOut">
              <a:rPr lang="en-GB" smtClean="0"/>
              <a:t>09/02/2024</a:t>
            </a:fld>
            <a:endParaRPr lang="en-GB"/>
          </a:p>
        </p:txBody>
      </p:sp>
      <p:sp>
        <p:nvSpPr>
          <p:cNvPr id="8" name="Footer Placeholder 7">
            <a:extLst>
              <a:ext uri="{FF2B5EF4-FFF2-40B4-BE49-F238E27FC236}">
                <a16:creationId xmlns:a16="http://schemas.microsoft.com/office/drawing/2014/main" id="{470F149F-A932-EF89-E37B-C8969A30B8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E84663-65C5-7058-8573-3FF625CB4E27}"/>
              </a:ext>
            </a:extLst>
          </p:cNvPr>
          <p:cNvSpPr>
            <a:spLocks noGrp="1"/>
          </p:cNvSpPr>
          <p:nvPr>
            <p:ph type="sldNum" sz="quarter" idx="12"/>
          </p:nvPr>
        </p:nvSpPr>
        <p:spPr/>
        <p:txBody>
          <a:bodyPr/>
          <a:lstStyle/>
          <a:p>
            <a:fld id="{62C01786-7511-4CC3-B876-776F4665FF44}" type="slidenum">
              <a:rPr lang="en-GB" smtClean="0"/>
              <a:t>‹#›</a:t>
            </a:fld>
            <a:endParaRPr lang="en-GB"/>
          </a:p>
        </p:txBody>
      </p:sp>
    </p:spTree>
    <p:extLst>
      <p:ext uri="{BB962C8B-B14F-4D97-AF65-F5344CB8AC3E}">
        <p14:creationId xmlns:p14="http://schemas.microsoft.com/office/powerpoint/2010/main" val="475836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07FB5-6AE1-1304-CD3E-4E04244F544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1DB8924-2B77-396A-7D68-54A2D981D6A7}"/>
              </a:ext>
            </a:extLst>
          </p:cNvPr>
          <p:cNvSpPr>
            <a:spLocks noGrp="1"/>
          </p:cNvSpPr>
          <p:nvPr>
            <p:ph type="dt" sz="half" idx="10"/>
          </p:nvPr>
        </p:nvSpPr>
        <p:spPr/>
        <p:txBody>
          <a:bodyPr/>
          <a:lstStyle/>
          <a:p>
            <a:fld id="{760A774A-263E-4CAE-AAFA-7C863406A9D9}" type="datetimeFigureOut">
              <a:rPr lang="en-GB" smtClean="0"/>
              <a:t>09/02/2024</a:t>
            </a:fld>
            <a:endParaRPr lang="en-GB"/>
          </a:p>
        </p:txBody>
      </p:sp>
      <p:sp>
        <p:nvSpPr>
          <p:cNvPr id="4" name="Footer Placeholder 3">
            <a:extLst>
              <a:ext uri="{FF2B5EF4-FFF2-40B4-BE49-F238E27FC236}">
                <a16:creationId xmlns:a16="http://schemas.microsoft.com/office/drawing/2014/main" id="{A0151E86-27E3-ADA9-66B4-C81B26C70C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B55914-BAD8-A26C-64E8-E30DA13CBBA4}"/>
              </a:ext>
            </a:extLst>
          </p:cNvPr>
          <p:cNvSpPr>
            <a:spLocks noGrp="1"/>
          </p:cNvSpPr>
          <p:nvPr>
            <p:ph type="sldNum" sz="quarter" idx="12"/>
          </p:nvPr>
        </p:nvSpPr>
        <p:spPr/>
        <p:txBody>
          <a:bodyPr/>
          <a:lstStyle/>
          <a:p>
            <a:fld id="{62C01786-7511-4CC3-B876-776F4665FF44}" type="slidenum">
              <a:rPr lang="en-GB" smtClean="0"/>
              <a:t>‹#›</a:t>
            </a:fld>
            <a:endParaRPr lang="en-GB"/>
          </a:p>
        </p:txBody>
      </p:sp>
    </p:spTree>
    <p:extLst>
      <p:ext uri="{BB962C8B-B14F-4D97-AF65-F5344CB8AC3E}">
        <p14:creationId xmlns:p14="http://schemas.microsoft.com/office/powerpoint/2010/main" val="2429467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5826FA-1D2A-C638-E17C-EF6ECA4E05C1}"/>
              </a:ext>
            </a:extLst>
          </p:cNvPr>
          <p:cNvSpPr>
            <a:spLocks noGrp="1"/>
          </p:cNvSpPr>
          <p:nvPr>
            <p:ph type="dt" sz="half" idx="10"/>
          </p:nvPr>
        </p:nvSpPr>
        <p:spPr/>
        <p:txBody>
          <a:bodyPr/>
          <a:lstStyle/>
          <a:p>
            <a:fld id="{760A774A-263E-4CAE-AAFA-7C863406A9D9}" type="datetimeFigureOut">
              <a:rPr lang="en-GB" smtClean="0"/>
              <a:t>09/02/2024</a:t>
            </a:fld>
            <a:endParaRPr lang="en-GB"/>
          </a:p>
        </p:txBody>
      </p:sp>
      <p:sp>
        <p:nvSpPr>
          <p:cNvPr id="3" name="Footer Placeholder 2">
            <a:extLst>
              <a:ext uri="{FF2B5EF4-FFF2-40B4-BE49-F238E27FC236}">
                <a16:creationId xmlns:a16="http://schemas.microsoft.com/office/drawing/2014/main" id="{AE83D8CA-9AE5-CB3F-6BC4-FE4BBDE31B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9515B6-9472-786C-77E0-37B9852BD7A3}"/>
              </a:ext>
            </a:extLst>
          </p:cNvPr>
          <p:cNvSpPr>
            <a:spLocks noGrp="1"/>
          </p:cNvSpPr>
          <p:nvPr>
            <p:ph type="sldNum" sz="quarter" idx="12"/>
          </p:nvPr>
        </p:nvSpPr>
        <p:spPr/>
        <p:txBody>
          <a:bodyPr/>
          <a:lstStyle/>
          <a:p>
            <a:fld id="{62C01786-7511-4CC3-B876-776F4665FF44}" type="slidenum">
              <a:rPr lang="en-GB" smtClean="0"/>
              <a:t>‹#›</a:t>
            </a:fld>
            <a:endParaRPr lang="en-GB"/>
          </a:p>
        </p:txBody>
      </p:sp>
    </p:spTree>
    <p:extLst>
      <p:ext uri="{BB962C8B-B14F-4D97-AF65-F5344CB8AC3E}">
        <p14:creationId xmlns:p14="http://schemas.microsoft.com/office/powerpoint/2010/main" val="2063509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95208-5664-B92D-FBF0-3C042838B77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EAAD5B3-29A8-B5B9-F184-6E9EFFBC75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9E6A3C1-51AE-2F32-9040-83EE1BABF1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3CD8C28-5A44-BA4E-A655-F8310A8B2463}"/>
              </a:ext>
            </a:extLst>
          </p:cNvPr>
          <p:cNvSpPr>
            <a:spLocks noGrp="1"/>
          </p:cNvSpPr>
          <p:nvPr>
            <p:ph type="dt" sz="half" idx="10"/>
          </p:nvPr>
        </p:nvSpPr>
        <p:spPr/>
        <p:txBody>
          <a:bodyPr/>
          <a:lstStyle/>
          <a:p>
            <a:fld id="{760A774A-263E-4CAE-AAFA-7C863406A9D9}" type="datetimeFigureOut">
              <a:rPr lang="en-GB" smtClean="0"/>
              <a:t>09/02/2024</a:t>
            </a:fld>
            <a:endParaRPr lang="en-GB"/>
          </a:p>
        </p:txBody>
      </p:sp>
      <p:sp>
        <p:nvSpPr>
          <p:cNvPr id="6" name="Footer Placeholder 5">
            <a:extLst>
              <a:ext uri="{FF2B5EF4-FFF2-40B4-BE49-F238E27FC236}">
                <a16:creationId xmlns:a16="http://schemas.microsoft.com/office/drawing/2014/main" id="{3CAACD20-53A5-0CE2-18AB-CB84151625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34055A-FE7C-4937-9641-0B7B823DE1C2}"/>
              </a:ext>
            </a:extLst>
          </p:cNvPr>
          <p:cNvSpPr>
            <a:spLocks noGrp="1"/>
          </p:cNvSpPr>
          <p:nvPr>
            <p:ph type="sldNum" sz="quarter" idx="12"/>
          </p:nvPr>
        </p:nvSpPr>
        <p:spPr/>
        <p:txBody>
          <a:bodyPr/>
          <a:lstStyle/>
          <a:p>
            <a:fld id="{62C01786-7511-4CC3-B876-776F4665FF44}" type="slidenum">
              <a:rPr lang="en-GB" smtClean="0"/>
              <a:t>‹#›</a:t>
            </a:fld>
            <a:endParaRPr lang="en-GB"/>
          </a:p>
        </p:txBody>
      </p:sp>
    </p:spTree>
    <p:extLst>
      <p:ext uri="{BB962C8B-B14F-4D97-AF65-F5344CB8AC3E}">
        <p14:creationId xmlns:p14="http://schemas.microsoft.com/office/powerpoint/2010/main" val="1635398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681D4-D9B3-D2D7-B5CA-083006318C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5B54CF2-7380-1659-481E-077140625A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0AD31D-1B59-5711-3B58-32D8F7E205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2DF2332-08FB-0920-F89E-2DFCAAB4687A}"/>
              </a:ext>
            </a:extLst>
          </p:cNvPr>
          <p:cNvSpPr>
            <a:spLocks noGrp="1"/>
          </p:cNvSpPr>
          <p:nvPr>
            <p:ph type="dt" sz="half" idx="10"/>
          </p:nvPr>
        </p:nvSpPr>
        <p:spPr/>
        <p:txBody>
          <a:bodyPr/>
          <a:lstStyle/>
          <a:p>
            <a:fld id="{760A774A-263E-4CAE-AAFA-7C863406A9D9}" type="datetimeFigureOut">
              <a:rPr lang="en-GB" smtClean="0"/>
              <a:t>09/02/2024</a:t>
            </a:fld>
            <a:endParaRPr lang="en-GB"/>
          </a:p>
        </p:txBody>
      </p:sp>
      <p:sp>
        <p:nvSpPr>
          <p:cNvPr id="6" name="Footer Placeholder 5">
            <a:extLst>
              <a:ext uri="{FF2B5EF4-FFF2-40B4-BE49-F238E27FC236}">
                <a16:creationId xmlns:a16="http://schemas.microsoft.com/office/drawing/2014/main" id="{B2A33B2E-C007-65CB-34EA-BA4F7CFA2F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B24BAF-A265-D711-45B9-701CF47ADFD4}"/>
              </a:ext>
            </a:extLst>
          </p:cNvPr>
          <p:cNvSpPr>
            <a:spLocks noGrp="1"/>
          </p:cNvSpPr>
          <p:nvPr>
            <p:ph type="sldNum" sz="quarter" idx="12"/>
          </p:nvPr>
        </p:nvSpPr>
        <p:spPr/>
        <p:txBody>
          <a:bodyPr/>
          <a:lstStyle/>
          <a:p>
            <a:fld id="{62C01786-7511-4CC3-B876-776F4665FF44}" type="slidenum">
              <a:rPr lang="en-GB" smtClean="0"/>
              <a:t>‹#›</a:t>
            </a:fld>
            <a:endParaRPr lang="en-GB"/>
          </a:p>
        </p:txBody>
      </p:sp>
    </p:spTree>
    <p:extLst>
      <p:ext uri="{BB962C8B-B14F-4D97-AF65-F5344CB8AC3E}">
        <p14:creationId xmlns:p14="http://schemas.microsoft.com/office/powerpoint/2010/main" val="1845890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34590-AEC3-D3A8-3083-AA3ADC6E96A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80AD8B1-84AB-6855-697F-1F737F8846D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AA148E5-A23B-9012-E755-0F4698E439F0}"/>
              </a:ext>
            </a:extLst>
          </p:cNvPr>
          <p:cNvSpPr>
            <a:spLocks noGrp="1"/>
          </p:cNvSpPr>
          <p:nvPr>
            <p:ph type="dt" sz="half" idx="10"/>
          </p:nvPr>
        </p:nvSpPr>
        <p:spPr/>
        <p:txBody>
          <a:bodyPr/>
          <a:lstStyle/>
          <a:p>
            <a:fld id="{760A774A-263E-4CAE-AAFA-7C863406A9D9}" type="datetimeFigureOut">
              <a:rPr lang="en-GB" smtClean="0"/>
              <a:t>09/02/2024</a:t>
            </a:fld>
            <a:endParaRPr lang="en-GB"/>
          </a:p>
        </p:txBody>
      </p:sp>
      <p:sp>
        <p:nvSpPr>
          <p:cNvPr id="5" name="Footer Placeholder 4">
            <a:extLst>
              <a:ext uri="{FF2B5EF4-FFF2-40B4-BE49-F238E27FC236}">
                <a16:creationId xmlns:a16="http://schemas.microsoft.com/office/drawing/2014/main" id="{3EC82BCB-32B1-B1A2-5E9C-06C2667AFF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0086DC-14F0-43EA-3048-291860D6FEE7}"/>
              </a:ext>
            </a:extLst>
          </p:cNvPr>
          <p:cNvSpPr>
            <a:spLocks noGrp="1"/>
          </p:cNvSpPr>
          <p:nvPr>
            <p:ph type="sldNum" sz="quarter" idx="12"/>
          </p:nvPr>
        </p:nvSpPr>
        <p:spPr/>
        <p:txBody>
          <a:bodyPr/>
          <a:lstStyle/>
          <a:p>
            <a:fld id="{62C01786-7511-4CC3-B876-776F4665FF44}" type="slidenum">
              <a:rPr lang="en-GB" smtClean="0"/>
              <a:t>‹#›</a:t>
            </a:fld>
            <a:endParaRPr lang="en-GB"/>
          </a:p>
        </p:txBody>
      </p:sp>
    </p:spTree>
    <p:extLst>
      <p:ext uri="{BB962C8B-B14F-4D97-AF65-F5344CB8AC3E}">
        <p14:creationId xmlns:p14="http://schemas.microsoft.com/office/powerpoint/2010/main" val="917705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7C67A5-908E-4621-25EB-8E5D39E4F09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ED5535C-E9AF-F99E-DFA2-891BC78FC71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7D1E0B-0023-8117-39FC-D13EB4084162}"/>
              </a:ext>
            </a:extLst>
          </p:cNvPr>
          <p:cNvSpPr>
            <a:spLocks noGrp="1"/>
          </p:cNvSpPr>
          <p:nvPr>
            <p:ph type="dt" sz="half" idx="10"/>
          </p:nvPr>
        </p:nvSpPr>
        <p:spPr/>
        <p:txBody>
          <a:bodyPr/>
          <a:lstStyle/>
          <a:p>
            <a:fld id="{760A774A-263E-4CAE-AAFA-7C863406A9D9}" type="datetimeFigureOut">
              <a:rPr lang="en-GB" smtClean="0"/>
              <a:t>09/02/2024</a:t>
            </a:fld>
            <a:endParaRPr lang="en-GB"/>
          </a:p>
        </p:txBody>
      </p:sp>
      <p:sp>
        <p:nvSpPr>
          <p:cNvPr id="5" name="Footer Placeholder 4">
            <a:extLst>
              <a:ext uri="{FF2B5EF4-FFF2-40B4-BE49-F238E27FC236}">
                <a16:creationId xmlns:a16="http://schemas.microsoft.com/office/drawing/2014/main" id="{53A25BD0-9AEA-0A03-0777-7150CECE8B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7A4332-99F6-8823-25ED-8FC3D00D926F}"/>
              </a:ext>
            </a:extLst>
          </p:cNvPr>
          <p:cNvSpPr>
            <a:spLocks noGrp="1"/>
          </p:cNvSpPr>
          <p:nvPr>
            <p:ph type="sldNum" sz="quarter" idx="12"/>
          </p:nvPr>
        </p:nvSpPr>
        <p:spPr/>
        <p:txBody>
          <a:bodyPr/>
          <a:lstStyle/>
          <a:p>
            <a:fld id="{62C01786-7511-4CC3-B876-776F4665FF44}" type="slidenum">
              <a:rPr lang="en-GB" smtClean="0"/>
              <a:t>‹#›</a:t>
            </a:fld>
            <a:endParaRPr lang="en-GB"/>
          </a:p>
        </p:txBody>
      </p:sp>
    </p:spTree>
    <p:extLst>
      <p:ext uri="{BB962C8B-B14F-4D97-AF65-F5344CB8AC3E}">
        <p14:creationId xmlns:p14="http://schemas.microsoft.com/office/powerpoint/2010/main" val="162358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84F6AD-F5AA-5D6A-32CA-D7A7E7EF69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DED362A-BA51-EE4C-5646-D3C15014FE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E0BDC86-874A-A38A-1FB2-A4D8467DE3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60A774A-263E-4CAE-AAFA-7C863406A9D9}" type="datetimeFigureOut">
              <a:rPr lang="en-GB" smtClean="0"/>
              <a:t>09/02/2024</a:t>
            </a:fld>
            <a:endParaRPr lang="en-GB"/>
          </a:p>
        </p:txBody>
      </p:sp>
      <p:sp>
        <p:nvSpPr>
          <p:cNvPr id="5" name="Footer Placeholder 4">
            <a:extLst>
              <a:ext uri="{FF2B5EF4-FFF2-40B4-BE49-F238E27FC236}">
                <a16:creationId xmlns:a16="http://schemas.microsoft.com/office/drawing/2014/main" id="{65697235-0162-D890-C4AA-85589AF6C3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3C71532-467D-2479-DA7B-CC90F7C075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2C01786-7511-4CC3-B876-776F4665FF44}" type="slidenum">
              <a:rPr lang="en-GB" smtClean="0"/>
              <a:t>‹#›</a:t>
            </a:fld>
            <a:endParaRPr lang="en-GB"/>
          </a:p>
        </p:txBody>
      </p:sp>
    </p:spTree>
    <p:extLst>
      <p:ext uri="{BB962C8B-B14F-4D97-AF65-F5344CB8AC3E}">
        <p14:creationId xmlns:p14="http://schemas.microsoft.com/office/powerpoint/2010/main" val="30793811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EB1C3-ED88-AAAF-E8CD-4EF5D040988F}"/>
              </a:ext>
            </a:extLst>
          </p:cNvPr>
          <p:cNvSpPr>
            <a:spLocks noGrp="1"/>
          </p:cNvSpPr>
          <p:nvPr>
            <p:ph type="ctrTitle"/>
          </p:nvPr>
        </p:nvSpPr>
        <p:spPr/>
        <p:txBody>
          <a:bodyPr/>
          <a:lstStyle/>
          <a:p>
            <a:r>
              <a:rPr lang="en-GB" dirty="0"/>
              <a:t>Understanding Democracy</a:t>
            </a:r>
          </a:p>
        </p:txBody>
      </p:sp>
      <p:sp>
        <p:nvSpPr>
          <p:cNvPr id="3" name="Subtitle 2">
            <a:extLst>
              <a:ext uri="{FF2B5EF4-FFF2-40B4-BE49-F238E27FC236}">
                <a16:creationId xmlns:a16="http://schemas.microsoft.com/office/drawing/2014/main" id="{E0795FA7-B531-7800-5DB7-16C6B30E37CD}"/>
              </a:ext>
            </a:extLst>
          </p:cNvPr>
          <p:cNvSpPr>
            <a:spLocks noGrp="1"/>
          </p:cNvSpPr>
          <p:nvPr>
            <p:ph type="subTitle" idx="1"/>
          </p:nvPr>
        </p:nvSpPr>
        <p:spPr/>
        <p:txBody>
          <a:bodyPr/>
          <a:lstStyle/>
          <a:p>
            <a:r>
              <a:rPr lang="en-GB" sz="4000" dirty="0"/>
              <a:t>Lecture 2: The Origins of Democracy</a:t>
            </a:r>
          </a:p>
          <a:p>
            <a:endParaRPr lang="en-GB" dirty="0"/>
          </a:p>
        </p:txBody>
      </p:sp>
    </p:spTree>
    <p:extLst>
      <p:ext uri="{BB962C8B-B14F-4D97-AF65-F5344CB8AC3E}">
        <p14:creationId xmlns:p14="http://schemas.microsoft.com/office/powerpoint/2010/main" val="4060724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50E93-59CD-5E57-39C2-D9293F688B4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61C99A6-C22A-2C27-EDB5-C8B8D8A585CA}"/>
              </a:ext>
            </a:extLst>
          </p:cNvPr>
          <p:cNvSpPr>
            <a:spLocks noGrp="1"/>
          </p:cNvSpPr>
          <p:nvPr>
            <p:ph idx="1"/>
          </p:nvPr>
        </p:nvSpPr>
        <p:spPr/>
        <p:txBody>
          <a:bodyPr>
            <a:normAutofit lnSpcReduction="10000"/>
          </a:bodyPr>
          <a:lstStyle/>
          <a:p>
            <a:pPr marL="0" indent="0" algn="ctr">
              <a:buNone/>
            </a:pPr>
            <a:r>
              <a:rPr lang="en-GB" sz="4400" i="1" dirty="0" err="1"/>
              <a:t>Demokratia</a:t>
            </a:r>
            <a:endParaRPr lang="en-GB" sz="4400" i="1" dirty="0"/>
          </a:p>
          <a:p>
            <a:pPr marL="0" indent="0" algn="ctr">
              <a:buNone/>
            </a:pPr>
            <a:endParaRPr lang="en-GB" dirty="0"/>
          </a:p>
          <a:p>
            <a:pPr marL="0" indent="0" algn="ctr">
              <a:buNone/>
            </a:pPr>
            <a:endParaRPr lang="en-GB" dirty="0"/>
          </a:p>
          <a:p>
            <a:pPr marL="0" indent="0" algn="ctr">
              <a:buNone/>
            </a:pPr>
            <a:endParaRPr lang="en-GB" dirty="0"/>
          </a:p>
          <a:p>
            <a:pPr marL="0" indent="0" algn="ctr">
              <a:buNone/>
            </a:pPr>
            <a:r>
              <a:rPr lang="en-GB" sz="4400" i="1" dirty="0"/>
              <a:t>Demos + </a:t>
            </a:r>
            <a:r>
              <a:rPr lang="en-GB" sz="4400" i="1" dirty="0" err="1"/>
              <a:t>kratia</a:t>
            </a:r>
            <a:r>
              <a:rPr lang="en-GB" sz="4400" i="1" dirty="0"/>
              <a:t> </a:t>
            </a:r>
          </a:p>
          <a:p>
            <a:pPr marL="0" indent="0" algn="ctr">
              <a:buNone/>
            </a:pPr>
            <a:endParaRPr lang="en-GB" sz="4400" i="1" dirty="0"/>
          </a:p>
          <a:p>
            <a:pPr marL="0" indent="0" algn="ctr">
              <a:buNone/>
            </a:pPr>
            <a:r>
              <a:rPr lang="en-GB" sz="4000" i="1" dirty="0"/>
              <a:t>“Rule by the people” “Power of the people”</a:t>
            </a:r>
          </a:p>
        </p:txBody>
      </p:sp>
      <p:sp>
        <p:nvSpPr>
          <p:cNvPr id="4" name="Arrow: Down 3">
            <a:extLst>
              <a:ext uri="{FF2B5EF4-FFF2-40B4-BE49-F238E27FC236}">
                <a16:creationId xmlns:a16="http://schemas.microsoft.com/office/drawing/2014/main" id="{9877A77F-1E76-085C-D16B-86721107EA8E}"/>
              </a:ext>
            </a:extLst>
          </p:cNvPr>
          <p:cNvSpPr/>
          <p:nvPr/>
        </p:nvSpPr>
        <p:spPr>
          <a:xfrm>
            <a:off x="5853684" y="2641600"/>
            <a:ext cx="484632" cy="97840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933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B3836-6650-64A2-E463-5A2155DD80FA}"/>
              </a:ext>
            </a:extLst>
          </p:cNvPr>
          <p:cNvSpPr>
            <a:spLocks noGrp="1"/>
          </p:cNvSpPr>
          <p:nvPr>
            <p:ph type="title"/>
          </p:nvPr>
        </p:nvSpPr>
        <p:spPr>
          <a:xfrm>
            <a:off x="640080" y="325369"/>
            <a:ext cx="4368602" cy="1956841"/>
          </a:xfrm>
        </p:spPr>
        <p:txBody>
          <a:bodyPr anchor="b">
            <a:normAutofit fontScale="90000"/>
          </a:bodyPr>
          <a:lstStyle/>
          <a:p>
            <a:pPr marL="0" indent="0"/>
            <a:br>
              <a:rPr lang="en-GB" sz="3400" dirty="0"/>
            </a:br>
            <a:br>
              <a:rPr lang="en-GB" sz="3400" dirty="0"/>
            </a:br>
            <a:br>
              <a:rPr lang="en-GB" sz="3400" dirty="0"/>
            </a:br>
            <a:r>
              <a:rPr lang="en-GB" sz="3400" dirty="0"/>
              <a:t>Cleisthenes of Athens</a:t>
            </a:r>
            <a:br>
              <a:rPr lang="en-GB" sz="3400" dirty="0"/>
            </a:br>
            <a:br>
              <a:rPr lang="en-GB" sz="3400" dirty="0"/>
            </a:br>
            <a:r>
              <a:rPr lang="en-GB" sz="3400" dirty="0"/>
              <a:t>(570 B.C. – 508 B.C.)</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01C2B9-228C-B714-024B-0E2F654D9AF4}"/>
              </a:ext>
            </a:extLst>
          </p:cNvPr>
          <p:cNvSpPr>
            <a:spLocks noGrp="1"/>
          </p:cNvSpPr>
          <p:nvPr>
            <p:ph idx="1"/>
          </p:nvPr>
        </p:nvSpPr>
        <p:spPr>
          <a:xfrm>
            <a:off x="640080" y="2872899"/>
            <a:ext cx="4243589" cy="3320668"/>
          </a:xfrm>
        </p:spPr>
        <p:txBody>
          <a:bodyPr>
            <a:normAutofit/>
          </a:bodyPr>
          <a:lstStyle/>
          <a:p>
            <a:pPr marL="0" indent="0">
              <a:buNone/>
            </a:pPr>
            <a:endParaRPr lang="en-GB" sz="2200" dirty="0"/>
          </a:p>
          <a:p>
            <a:pPr marL="0" indent="0">
              <a:buNone/>
            </a:pPr>
            <a:endParaRPr lang="en-GB" sz="2200" dirty="0"/>
          </a:p>
        </p:txBody>
      </p:sp>
      <p:pic>
        <p:nvPicPr>
          <p:cNvPr id="5" name="Picture 4" descr="A statue of a person with a beard&#10;&#10;Description automatically generated">
            <a:extLst>
              <a:ext uri="{FF2B5EF4-FFF2-40B4-BE49-F238E27FC236}">
                <a16:creationId xmlns:a16="http://schemas.microsoft.com/office/drawing/2014/main" id="{41963642-F6C3-2378-D125-05080E8A836F}"/>
              </a:ext>
            </a:extLst>
          </p:cNvPr>
          <p:cNvPicPr>
            <a:picLocks noChangeAspect="1"/>
          </p:cNvPicPr>
          <p:nvPr/>
        </p:nvPicPr>
        <p:blipFill rotWithShape="1">
          <a:blip r:embed="rId2">
            <a:extLst>
              <a:ext uri="{28A0092B-C50C-407E-A947-70E740481C1C}">
                <a14:useLocalDpi xmlns:a14="http://schemas.microsoft.com/office/drawing/2010/main" val="0"/>
              </a:ext>
            </a:extLst>
          </a:blip>
          <a:srcRect t="11796" r="-2" b="1179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64990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6BBDE-77BD-6848-29D5-90EFCD50FCCE}"/>
              </a:ext>
            </a:extLst>
          </p:cNvPr>
          <p:cNvSpPr>
            <a:spLocks noGrp="1"/>
          </p:cNvSpPr>
          <p:nvPr>
            <p:ph type="title"/>
          </p:nvPr>
        </p:nvSpPr>
        <p:spPr/>
        <p:txBody>
          <a:bodyPr/>
          <a:lstStyle/>
          <a:p>
            <a:pPr algn="ctr"/>
            <a:r>
              <a:rPr lang="en-GB" dirty="0"/>
              <a:t>Democracy in Athens</a:t>
            </a:r>
          </a:p>
        </p:txBody>
      </p:sp>
      <p:sp>
        <p:nvSpPr>
          <p:cNvPr id="3" name="Content Placeholder 2">
            <a:extLst>
              <a:ext uri="{FF2B5EF4-FFF2-40B4-BE49-F238E27FC236}">
                <a16:creationId xmlns:a16="http://schemas.microsoft.com/office/drawing/2014/main" id="{47016FBF-D1BD-9E72-22BB-C49E402E3EDF}"/>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A</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dministered to the interests of the many, not the few</a:t>
            </a:r>
          </a:p>
          <a:p>
            <a:pPr>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R</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endered citizens as equal before the law in private disputes</a:t>
            </a:r>
          </a:p>
          <a:p>
            <a:pPr>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E</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qual opportunity to compete for public honours by personal merit and exertion, to seek to lead the city irrespective of wealth or social background</a:t>
            </a:r>
          </a:p>
          <a:p>
            <a:endParaRPr lang="en-GB" dirty="0"/>
          </a:p>
        </p:txBody>
      </p:sp>
    </p:spTree>
    <p:extLst>
      <p:ext uri="{BB962C8B-B14F-4D97-AF65-F5344CB8AC3E}">
        <p14:creationId xmlns:p14="http://schemas.microsoft.com/office/powerpoint/2010/main" val="39975241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EB20D-3546-3DE8-14D3-ACFE9D67A972}"/>
              </a:ext>
            </a:extLst>
          </p:cNvPr>
          <p:cNvSpPr>
            <a:spLocks noGrp="1"/>
          </p:cNvSpPr>
          <p:nvPr>
            <p:ph type="title"/>
          </p:nvPr>
        </p:nvSpPr>
        <p:spPr/>
        <p:txBody>
          <a:bodyPr/>
          <a:lstStyle/>
          <a:p>
            <a:pPr algn="ctr"/>
            <a:r>
              <a:rPr lang="en-GB" dirty="0"/>
              <a:t>Democracy as a way of life</a:t>
            </a:r>
            <a:br>
              <a:rPr lang="en-GB" dirty="0"/>
            </a:br>
            <a:r>
              <a:rPr lang="en-GB" dirty="0"/>
              <a:t>according to Athenian leader Pericles</a:t>
            </a:r>
          </a:p>
        </p:txBody>
      </p:sp>
      <p:sp>
        <p:nvSpPr>
          <p:cNvPr id="3" name="Content Placeholder 2">
            <a:extLst>
              <a:ext uri="{FF2B5EF4-FFF2-40B4-BE49-F238E27FC236}">
                <a16:creationId xmlns:a16="http://schemas.microsoft.com/office/drawing/2014/main" id="{6F447F50-B266-43D1-658A-664410F2678F}"/>
              </a:ext>
            </a:extLst>
          </p:cNvPr>
          <p:cNvSpPr>
            <a:spLocks noGrp="1"/>
          </p:cNvSpPr>
          <p:nvPr>
            <p:ph idx="1"/>
          </p:nvPr>
        </p:nvSpPr>
        <p:spPr/>
        <p:txBody>
          <a:bodyPr>
            <a:normAutofit fontScale="92500" lnSpcReduction="10000"/>
          </a:bodyPr>
          <a:lstStyle/>
          <a:p>
            <a:pPr>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M</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utual politeness and lack of spite amongst citizens</a:t>
            </a:r>
          </a:p>
          <a:p>
            <a:pPr>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D</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eep respect for the law</a:t>
            </a:r>
          </a:p>
          <a:p>
            <a:pPr>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M</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ilitary superiority </a:t>
            </a:r>
          </a:p>
          <a:p>
            <a:pPr>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S</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ense of openness and courage nurtured by way of life </a:t>
            </a:r>
          </a:p>
          <a:p>
            <a:pPr>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T</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aste for and responsiveness to beauty, respect for wisdom, sobriety of judgement, energy, discretion, generosity</a:t>
            </a:r>
          </a:p>
          <a:p>
            <a:endParaRPr lang="en-GB" dirty="0"/>
          </a:p>
        </p:txBody>
      </p:sp>
    </p:spTree>
    <p:extLst>
      <p:ext uri="{BB962C8B-B14F-4D97-AF65-F5344CB8AC3E}">
        <p14:creationId xmlns:p14="http://schemas.microsoft.com/office/powerpoint/2010/main" val="2696944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F8D56-2303-98A9-9D52-19618E10D87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0823938-3CA5-3E2B-13A4-38063C29F13B}"/>
              </a:ext>
            </a:extLst>
          </p:cNvPr>
          <p:cNvSpPr>
            <a:spLocks noGrp="1"/>
          </p:cNvSpPr>
          <p:nvPr>
            <p:ph idx="1"/>
          </p:nvPr>
        </p:nvSpPr>
        <p:spPr/>
        <p:txBody>
          <a:bodyPr>
            <a:normAutofit/>
          </a:bodyPr>
          <a:lstStyle/>
          <a:p>
            <a:pPr marL="0" indent="0" algn="ctr">
              <a:buNone/>
            </a:pPr>
            <a:r>
              <a:rPr lang="en-GB" sz="3200" dirty="0">
                <a:effectLst/>
                <a:latin typeface="Aptos" panose="020B0004020202020204" pitchFamily="34" charset="0"/>
                <a:ea typeface="Aptos" panose="020B0004020202020204" pitchFamily="34" charset="0"/>
                <a:cs typeface="Times New Roman" panose="02020603050405020304" pitchFamily="18" charset="0"/>
              </a:rPr>
              <a:t>“For we alone regard the man who takes no part in public affairs, not as one who minds his own business, but as good for nothing; and we Athenians decide public questions for ourselves or at least endeavour to arrive at a sound understanding of them, in the belief that it is not debate which is a hindrance to action, but rather not to be instructed by debate before the time comes for action.”</a:t>
            </a:r>
          </a:p>
          <a:p>
            <a:pPr marL="0" indent="0" algn="ctr">
              <a:buNone/>
            </a:pPr>
            <a:r>
              <a:rPr lang="en-GB" sz="3200" dirty="0">
                <a:latin typeface="Aptos" panose="020B0004020202020204" pitchFamily="34" charset="0"/>
                <a:cs typeface="Times New Roman" panose="02020603050405020304" pitchFamily="18" charset="0"/>
              </a:rPr>
              <a:t>~Pericles (according to Thucydides)</a:t>
            </a:r>
            <a:endParaRPr lang="en-GB" sz="3200" dirty="0"/>
          </a:p>
        </p:txBody>
      </p:sp>
    </p:spTree>
    <p:extLst>
      <p:ext uri="{BB962C8B-B14F-4D97-AF65-F5344CB8AC3E}">
        <p14:creationId xmlns:p14="http://schemas.microsoft.com/office/powerpoint/2010/main" val="2033479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D4C3C-B6BB-3689-BCDF-51D76BC16A9E}"/>
              </a:ext>
            </a:extLst>
          </p:cNvPr>
          <p:cNvSpPr>
            <a:spLocks noGrp="1"/>
          </p:cNvSpPr>
          <p:nvPr>
            <p:ph type="title"/>
          </p:nvPr>
        </p:nvSpPr>
        <p:spPr/>
        <p:txBody>
          <a:bodyPr/>
          <a:lstStyle/>
          <a:p>
            <a:pPr algn="ctr"/>
            <a:r>
              <a:rPr lang="en-GB" dirty="0"/>
              <a:t>The Reforms of Solon </a:t>
            </a:r>
            <a:br>
              <a:rPr lang="en-GB" dirty="0"/>
            </a:br>
            <a:r>
              <a:rPr lang="en-GB" sz="2800" dirty="0"/>
              <a:t>(</a:t>
            </a:r>
            <a:r>
              <a:rPr lang="en-GB" sz="2800" i="1" dirty="0"/>
              <a:t>Eupatrid</a:t>
            </a:r>
            <a:r>
              <a:rPr lang="en-GB" sz="2800" dirty="0"/>
              <a:t>, magistrate 594 B.C.)</a:t>
            </a:r>
          </a:p>
        </p:txBody>
      </p:sp>
      <p:sp>
        <p:nvSpPr>
          <p:cNvPr id="3" name="Content Placeholder 2">
            <a:extLst>
              <a:ext uri="{FF2B5EF4-FFF2-40B4-BE49-F238E27FC236}">
                <a16:creationId xmlns:a16="http://schemas.microsoft.com/office/drawing/2014/main" id="{D6BCD721-DC79-4CA2-EE3E-98D6E9589D75}"/>
              </a:ext>
            </a:extLst>
          </p:cNvPr>
          <p:cNvSpPr>
            <a:spLocks noGrp="1"/>
          </p:cNvSpPr>
          <p:nvPr>
            <p:ph idx="1"/>
          </p:nvPr>
        </p:nvSpPr>
        <p:spPr/>
        <p:txBody>
          <a:bodyPr/>
          <a:lstStyle/>
          <a:p>
            <a:pPr>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C</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odified the laws,</a:t>
            </a:r>
          </a:p>
          <a:p>
            <a:pPr>
              <a:lnSpc>
                <a:spcPct val="107000"/>
              </a:lnSpc>
              <a:spcBef>
                <a:spcPts val="0"/>
              </a:spcBef>
              <a:spcAft>
                <a:spcPts val="800"/>
              </a:spcAft>
            </a:pPr>
            <a:r>
              <a:rPr lang="en-GB" sz="3600" kern="100" dirty="0">
                <a:effectLst/>
                <a:latin typeface="Aptos" panose="020B0004020202020204" pitchFamily="34" charset="0"/>
                <a:ea typeface="Aptos" panose="020B0004020202020204" pitchFamily="34" charset="0"/>
                <a:cs typeface="Times New Roman" panose="02020603050405020304" pitchFamily="18" charset="0"/>
              </a:rPr>
              <a:t>Revised property levels on basis of eligibility of wealthy Athenians to hold public office</a:t>
            </a:r>
          </a:p>
          <a:p>
            <a:pPr>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M</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odified the structure of law courts</a:t>
            </a:r>
          </a:p>
          <a:p>
            <a:pPr>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I</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mproved access for the poor</a:t>
            </a:r>
          </a:p>
          <a:p>
            <a:pPr>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A</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bolished debt bondage and freed debt slaves</a:t>
            </a:r>
          </a:p>
          <a:p>
            <a:endParaRPr lang="en-GB" dirty="0"/>
          </a:p>
        </p:txBody>
      </p:sp>
    </p:spTree>
    <p:extLst>
      <p:ext uri="{BB962C8B-B14F-4D97-AF65-F5344CB8AC3E}">
        <p14:creationId xmlns:p14="http://schemas.microsoft.com/office/powerpoint/2010/main" val="1481406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5356E-AB61-9A38-DB04-32FBAA2A7862}"/>
              </a:ext>
            </a:extLst>
          </p:cNvPr>
          <p:cNvSpPr>
            <a:spLocks noGrp="1"/>
          </p:cNvSpPr>
          <p:nvPr>
            <p:ph type="title"/>
          </p:nvPr>
        </p:nvSpPr>
        <p:spPr/>
        <p:txBody>
          <a:bodyPr/>
          <a:lstStyle/>
          <a:p>
            <a:pPr algn="ctr"/>
            <a:r>
              <a:rPr lang="en-GB" dirty="0"/>
              <a:t>The Athenian democracy</a:t>
            </a:r>
          </a:p>
        </p:txBody>
      </p:sp>
      <p:sp>
        <p:nvSpPr>
          <p:cNvPr id="3" name="Content Placeholder 2">
            <a:extLst>
              <a:ext uri="{FF2B5EF4-FFF2-40B4-BE49-F238E27FC236}">
                <a16:creationId xmlns:a16="http://schemas.microsoft.com/office/drawing/2014/main" id="{D300A60A-08CD-C74E-996B-C6D18584C439}"/>
              </a:ext>
            </a:extLst>
          </p:cNvPr>
          <p:cNvSpPr>
            <a:spLocks noGrp="1"/>
          </p:cNvSpPr>
          <p:nvPr>
            <p:ph idx="1"/>
          </p:nvPr>
        </p:nvSpPr>
        <p:spPr/>
        <p:txBody>
          <a:bodyPr>
            <a:normAutofit lnSpcReduction="10000"/>
          </a:bodyPr>
          <a:lstStyle/>
          <a:p>
            <a:r>
              <a:rPr lang="en-GB" sz="3600" dirty="0"/>
              <a:t>Remained a democracy for two centuries </a:t>
            </a:r>
          </a:p>
          <a:p>
            <a:pPr marL="0" indent="0">
              <a:buNone/>
            </a:pPr>
            <a:r>
              <a:rPr lang="en-GB" sz="3600" dirty="0"/>
              <a:t>  (507 B.C. – 322 B.C.)</a:t>
            </a:r>
          </a:p>
          <a:p>
            <a:r>
              <a:rPr lang="en-GB" sz="3600" dirty="0"/>
              <a:t>Large and increasingly vibrant urban centre</a:t>
            </a:r>
          </a:p>
          <a:p>
            <a:r>
              <a:rPr lang="en-GB" sz="3600" dirty="0"/>
              <a:t>Rich rural lands</a:t>
            </a:r>
          </a:p>
          <a:p>
            <a:r>
              <a:rPr lang="en-GB" sz="3600" dirty="0"/>
              <a:t>Constantly at war (Persian empire, Sparta and other Greek city states, Macedon)</a:t>
            </a:r>
          </a:p>
          <a:p>
            <a:r>
              <a:rPr lang="en-GB" sz="3600" dirty="0"/>
              <a:t>Actual </a:t>
            </a:r>
            <a:r>
              <a:rPr lang="en-GB" sz="3600" dirty="0" err="1"/>
              <a:t>popn</a:t>
            </a:r>
            <a:r>
              <a:rPr lang="en-GB" sz="3600" dirty="0"/>
              <a:t>: 100k, 30k full-time, 40k foreign, 150k slaves</a:t>
            </a:r>
          </a:p>
          <a:p>
            <a:endParaRPr lang="en-GB" dirty="0"/>
          </a:p>
        </p:txBody>
      </p:sp>
    </p:spTree>
    <p:extLst>
      <p:ext uri="{BB962C8B-B14F-4D97-AF65-F5344CB8AC3E}">
        <p14:creationId xmlns:p14="http://schemas.microsoft.com/office/powerpoint/2010/main" val="1244524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C916D-8DFE-AD7D-28E4-5B5B29B5E61A}"/>
              </a:ext>
            </a:extLst>
          </p:cNvPr>
          <p:cNvSpPr>
            <a:spLocks noGrp="1"/>
          </p:cNvSpPr>
          <p:nvPr>
            <p:ph type="title"/>
          </p:nvPr>
        </p:nvSpPr>
        <p:spPr/>
        <p:txBody>
          <a:bodyPr/>
          <a:lstStyle/>
          <a:p>
            <a:pPr algn="ctr"/>
            <a:r>
              <a:rPr lang="en-GB" dirty="0"/>
              <a:t>The Athenian Assembly</a:t>
            </a:r>
          </a:p>
        </p:txBody>
      </p:sp>
      <p:sp>
        <p:nvSpPr>
          <p:cNvPr id="3" name="Content Placeholder 2">
            <a:extLst>
              <a:ext uri="{FF2B5EF4-FFF2-40B4-BE49-F238E27FC236}">
                <a16:creationId xmlns:a16="http://schemas.microsoft.com/office/drawing/2014/main" id="{F8FB5BB4-9185-FE85-5988-9C430EBD8C7C}"/>
              </a:ext>
            </a:extLst>
          </p:cNvPr>
          <p:cNvSpPr>
            <a:spLocks noGrp="1"/>
          </p:cNvSpPr>
          <p:nvPr>
            <p:ph idx="1"/>
          </p:nvPr>
        </p:nvSpPr>
        <p:spPr/>
        <p:txBody>
          <a:bodyPr>
            <a:normAutofit/>
          </a:bodyPr>
          <a:lstStyle/>
          <a:p>
            <a:r>
              <a:rPr lang="en-GB" sz="3600" dirty="0"/>
              <a:t>Made all the decisions for the city state</a:t>
            </a:r>
          </a:p>
          <a:p>
            <a:r>
              <a:rPr lang="en-GB" sz="3600" dirty="0"/>
              <a:t>Made war or peace</a:t>
            </a:r>
          </a:p>
          <a:p>
            <a:r>
              <a:rPr lang="en-GB" sz="3600" dirty="0"/>
              <a:t>Dispatched armies or navies</a:t>
            </a:r>
          </a:p>
          <a:p>
            <a:r>
              <a:rPr lang="en-GB" sz="3600" dirty="0"/>
              <a:t>Passed or rejected laws</a:t>
            </a:r>
          </a:p>
          <a:p>
            <a:pPr marL="0" indent="0">
              <a:buNone/>
            </a:pPr>
            <a:endParaRPr lang="en-GB" dirty="0"/>
          </a:p>
        </p:txBody>
      </p:sp>
    </p:spTree>
    <p:extLst>
      <p:ext uri="{BB962C8B-B14F-4D97-AF65-F5344CB8AC3E}">
        <p14:creationId xmlns:p14="http://schemas.microsoft.com/office/powerpoint/2010/main" val="2470179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DEAEE-191A-5885-A5BD-DA084D6D9C90}"/>
              </a:ext>
            </a:extLst>
          </p:cNvPr>
          <p:cNvSpPr>
            <a:spLocks noGrp="1"/>
          </p:cNvSpPr>
          <p:nvPr>
            <p:ph type="title"/>
          </p:nvPr>
        </p:nvSpPr>
        <p:spPr/>
        <p:txBody>
          <a:bodyPr/>
          <a:lstStyle/>
          <a:p>
            <a:pPr algn="ctr"/>
            <a:r>
              <a:rPr lang="en-GB" dirty="0"/>
              <a:t>The Athenian Assembly</a:t>
            </a:r>
          </a:p>
        </p:txBody>
      </p:sp>
      <p:sp>
        <p:nvSpPr>
          <p:cNvPr id="3" name="Content Placeholder 2">
            <a:extLst>
              <a:ext uri="{FF2B5EF4-FFF2-40B4-BE49-F238E27FC236}">
                <a16:creationId xmlns:a16="http://schemas.microsoft.com/office/drawing/2014/main" id="{28F2DF66-1766-4370-7C52-A563A82D42A6}"/>
              </a:ext>
            </a:extLst>
          </p:cNvPr>
          <p:cNvSpPr>
            <a:spLocks noGrp="1"/>
          </p:cNvSpPr>
          <p:nvPr>
            <p:ph idx="1"/>
          </p:nvPr>
        </p:nvSpPr>
        <p:spPr/>
        <p:txBody>
          <a:bodyPr>
            <a:noAutofit/>
          </a:bodyPr>
          <a:lstStyle/>
          <a:p>
            <a:r>
              <a:rPr lang="en-GB" sz="3600" dirty="0"/>
              <a:t>All citizens had the right to attend the Assembly</a:t>
            </a:r>
          </a:p>
          <a:p>
            <a:r>
              <a:rPr lang="en-GB" sz="3600" dirty="0"/>
              <a:t>All rights held equally regardless of level of personal wealth, education, social standing, occupation</a:t>
            </a:r>
          </a:p>
          <a:p>
            <a:r>
              <a:rPr lang="en-GB" sz="3600" dirty="0"/>
              <a:t>Leaders ruled only if elected with the consent of the governed</a:t>
            </a:r>
          </a:p>
          <a:p>
            <a:r>
              <a:rPr lang="en-GB" sz="3600" dirty="0"/>
              <a:t>Any decisions by leaders required Assembly approval </a:t>
            </a:r>
          </a:p>
        </p:txBody>
      </p:sp>
    </p:spTree>
    <p:extLst>
      <p:ext uri="{BB962C8B-B14F-4D97-AF65-F5344CB8AC3E}">
        <p14:creationId xmlns:p14="http://schemas.microsoft.com/office/powerpoint/2010/main" val="924227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EB881-9577-0B1E-7D34-04C773AFFB93}"/>
              </a:ext>
            </a:extLst>
          </p:cNvPr>
          <p:cNvSpPr>
            <a:spLocks noGrp="1"/>
          </p:cNvSpPr>
          <p:nvPr>
            <p:ph type="title"/>
          </p:nvPr>
        </p:nvSpPr>
        <p:spPr/>
        <p:txBody>
          <a:bodyPr/>
          <a:lstStyle/>
          <a:p>
            <a:pPr algn="ctr"/>
            <a:r>
              <a:rPr lang="en-GB" dirty="0"/>
              <a:t>The Council (The Boule)</a:t>
            </a:r>
          </a:p>
        </p:txBody>
      </p:sp>
      <p:sp>
        <p:nvSpPr>
          <p:cNvPr id="3" name="Content Placeholder 2">
            <a:extLst>
              <a:ext uri="{FF2B5EF4-FFF2-40B4-BE49-F238E27FC236}">
                <a16:creationId xmlns:a16="http://schemas.microsoft.com/office/drawing/2014/main" id="{ED2CEC69-5D66-206F-9D3A-10730BE856B5}"/>
              </a:ext>
            </a:extLst>
          </p:cNvPr>
          <p:cNvSpPr>
            <a:spLocks noGrp="1"/>
          </p:cNvSpPr>
          <p:nvPr>
            <p:ph idx="1"/>
          </p:nvPr>
        </p:nvSpPr>
        <p:spPr/>
        <p:txBody>
          <a:bodyPr>
            <a:normAutofit lnSpcReduction="10000"/>
          </a:bodyPr>
          <a:lstStyle/>
          <a:p>
            <a:pPr>
              <a:lnSpc>
                <a:spcPct val="107000"/>
              </a:lnSpc>
              <a:spcBef>
                <a:spcPts val="0"/>
              </a:spcBef>
              <a:spcAft>
                <a:spcPts val="800"/>
              </a:spcAft>
            </a:pPr>
            <a:r>
              <a:rPr lang="en-GB" sz="3600" kern="100" dirty="0">
                <a:effectLst/>
                <a:latin typeface="Aptos" panose="020B0004020202020204" pitchFamily="34" charset="0"/>
                <a:ea typeface="Aptos" panose="020B0004020202020204" pitchFamily="34" charset="0"/>
                <a:cs typeface="Times New Roman" panose="02020603050405020304" pitchFamily="18" charset="0"/>
              </a:rPr>
              <a:t>500 members</a:t>
            </a:r>
          </a:p>
          <a:p>
            <a:pPr>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D</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rew up agenda for each Assembly meeting </a:t>
            </a:r>
          </a:p>
          <a:p>
            <a:pPr>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C</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oordinated with other public bodies</a:t>
            </a:r>
          </a:p>
          <a:p>
            <a:pPr>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C</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onducted foreign relations of the polis (city-state) </a:t>
            </a:r>
          </a:p>
          <a:p>
            <a:pPr>
              <a:lnSpc>
                <a:spcPct val="107000"/>
              </a:lnSpc>
              <a:spcBef>
                <a:spcPts val="0"/>
              </a:spcBef>
              <a:spcAft>
                <a:spcPts val="800"/>
              </a:spcAft>
            </a:pPr>
            <a:r>
              <a:rPr lang="en-GB" sz="3600" kern="100" dirty="0">
                <a:latin typeface="Aptos" panose="020B0004020202020204" pitchFamily="34" charset="0"/>
                <a:ea typeface="Aptos" panose="020B0004020202020204" pitchFamily="34" charset="0"/>
                <a:cs typeface="Times New Roman" panose="02020603050405020304" pitchFamily="18" charset="0"/>
              </a:rPr>
              <a:t>M</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embers drawn from the 139 territorial units into which </a:t>
            </a:r>
            <a:r>
              <a:rPr lang="en-GB" sz="3600" kern="100" dirty="0">
                <a:latin typeface="Aptos" panose="020B0004020202020204" pitchFamily="34" charset="0"/>
                <a:ea typeface="Aptos" panose="020B0004020202020204" pitchFamily="34" charset="0"/>
                <a:cs typeface="Times New Roman" panose="02020603050405020304" pitchFamily="18" charset="0"/>
              </a:rPr>
              <a:t>C</a:t>
            </a:r>
            <a:r>
              <a:rPr lang="en-GB" sz="3600" kern="100" dirty="0">
                <a:effectLst/>
                <a:latin typeface="Aptos" panose="020B0004020202020204" pitchFamily="34" charset="0"/>
                <a:ea typeface="Aptos" panose="020B0004020202020204" pitchFamily="34" charset="0"/>
                <a:cs typeface="Times New Roman" panose="02020603050405020304" pitchFamily="18" charset="0"/>
              </a:rPr>
              <a:t>leisthenes had divided Athenians, selected by lot from volunteers</a:t>
            </a:r>
          </a:p>
          <a:p>
            <a:endParaRPr lang="en-GB" dirty="0"/>
          </a:p>
        </p:txBody>
      </p:sp>
    </p:spTree>
    <p:extLst>
      <p:ext uri="{BB962C8B-B14F-4D97-AF65-F5344CB8AC3E}">
        <p14:creationId xmlns:p14="http://schemas.microsoft.com/office/powerpoint/2010/main" val="3183322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C8AC1-174C-231D-D967-85CC388DE458}"/>
              </a:ext>
            </a:extLst>
          </p:cNvPr>
          <p:cNvSpPr>
            <a:spLocks noGrp="1"/>
          </p:cNvSpPr>
          <p:nvPr>
            <p:ph type="title"/>
          </p:nvPr>
        </p:nvSpPr>
        <p:spPr/>
        <p:txBody>
          <a:bodyPr/>
          <a:lstStyle/>
          <a:p>
            <a:r>
              <a:rPr lang="en-GB" sz="4400" kern="100" dirty="0">
                <a:effectLst/>
                <a:latin typeface="Aptos" panose="020B0004020202020204" pitchFamily="34" charset="0"/>
                <a:ea typeface="Aptos" panose="020B0004020202020204" pitchFamily="34" charset="0"/>
                <a:cs typeface="Times New Roman" panose="02020603050405020304" pitchFamily="18" charset="0"/>
              </a:rPr>
              <a:t>Continuing executive body of the Council</a:t>
            </a:r>
            <a:br>
              <a:rPr lang="en-GB" sz="4400"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D33E8BD-EB87-42E1-B64B-5A8CF153A40F}"/>
              </a:ext>
            </a:extLst>
          </p:cNvPr>
          <p:cNvSpPr>
            <a:spLocks noGrp="1"/>
          </p:cNvSpPr>
          <p:nvPr>
            <p:ph idx="1"/>
          </p:nvPr>
        </p:nvSpPr>
        <p:spPr/>
        <p:txBody>
          <a:bodyPr/>
          <a:lstStyle/>
          <a:p>
            <a:pPr>
              <a:lnSpc>
                <a:spcPct val="107000"/>
              </a:lnSpc>
              <a:spcBef>
                <a:spcPts val="0"/>
              </a:spcBef>
              <a:spcAft>
                <a:spcPts val="800"/>
              </a:spcAft>
            </a:pPr>
            <a:r>
              <a:rPr lang="en-GB" sz="4000" kern="100" dirty="0">
                <a:latin typeface="Aptos" panose="020B0004020202020204" pitchFamily="34" charset="0"/>
                <a:ea typeface="Aptos" panose="020B0004020202020204" pitchFamily="34" charset="0"/>
                <a:cs typeface="Times New Roman" panose="02020603050405020304" pitchFamily="18" charset="0"/>
              </a:rPr>
              <a:t>A</a:t>
            </a:r>
            <a:r>
              <a:rPr lang="en-GB" sz="4000" kern="100" dirty="0">
                <a:effectLst/>
                <a:latin typeface="Aptos" panose="020B0004020202020204" pitchFamily="34" charset="0"/>
                <a:ea typeface="Aptos" panose="020B0004020202020204" pitchFamily="34" charset="0"/>
                <a:cs typeface="Times New Roman" panose="02020603050405020304" pitchFamily="18" charset="0"/>
              </a:rPr>
              <a:t> tenth of the Council membership</a:t>
            </a:r>
          </a:p>
          <a:p>
            <a:pPr>
              <a:lnSpc>
                <a:spcPct val="107000"/>
              </a:lnSpc>
              <a:spcBef>
                <a:spcPts val="0"/>
              </a:spcBef>
              <a:spcAft>
                <a:spcPts val="800"/>
              </a:spcAft>
            </a:pPr>
            <a:r>
              <a:rPr lang="en-GB" sz="4000" kern="100" dirty="0">
                <a:latin typeface="Aptos" panose="020B0004020202020204" pitchFamily="34" charset="0"/>
                <a:ea typeface="Aptos" panose="020B0004020202020204" pitchFamily="34" charset="0"/>
                <a:cs typeface="Times New Roman" panose="02020603050405020304" pitchFamily="18" charset="0"/>
              </a:rPr>
              <a:t>R</a:t>
            </a:r>
            <a:r>
              <a:rPr lang="en-GB" sz="4000" kern="100" dirty="0">
                <a:effectLst/>
                <a:latin typeface="Aptos" panose="020B0004020202020204" pitchFamily="34" charset="0"/>
                <a:ea typeface="Aptos" panose="020B0004020202020204" pitchFamily="34" charset="0"/>
                <a:cs typeface="Times New Roman" panose="02020603050405020304" pitchFamily="18" charset="0"/>
              </a:rPr>
              <a:t>otated throughout the year</a:t>
            </a:r>
          </a:p>
          <a:p>
            <a:pPr>
              <a:lnSpc>
                <a:spcPct val="107000"/>
              </a:lnSpc>
              <a:spcBef>
                <a:spcPts val="0"/>
              </a:spcBef>
              <a:spcAft>
                <a:spcPts val="800"/>
              </a:spcAft>
            </a:pPr>
            <a:r>
              <a:rPr lang="en-GB" sz="4000" kern="100" dirty="0">
                <a:latin typeface="Aptos" panose="020B0004020202020204" pitchFamily="34" charset="0"/>
                <a:ea typeface="Aptos" panose="020B0004020202020204" pitchFamily="34" charset="0"/>
                <a:cs typeface="Times New Roman" panose="02020603050405020304" pitchFamily="18" charset="0"/>
              </a:rPr>
              <a:t>C</a:t>
            </a:r>
            <a:r>
              <a:rPr lang="en-GB" sz="4000" kern="100" dirty="0">
                <a:effectLst/>
                <a:latin typeface="Aptos" panose="020B0004020202020204" pitchFamily="34" charset="0"/>
                <a:ea typeface="Aptos" panose="020B0004020202020204" pitchFamily="34" charset="0"/>
                <a:cs typeface="Times New Roman" panose="02020603050405020304" pitchFamily="18" charset="0"/>
              </a:rPr>
              <a:t>hair also rotated, also selected by lot for 24 hours at a time </a:t>
            </a:r>
          </a:p>
          <a:p>
            <a:endParaRPr lang="en-GB" dirty="0"/>
          </a:p>
        </p:txBody>
      </p:sp>
    </p:spTree>
    <p:extLst>
      <p:ext uri="{BB962C8B-B14F-4D97-AF65-F5344CB8AC3E}">
        <p14:creationId xmlns:p14="http://schemas.microsoft.com/office/powerpoint/2010/main" val="23580563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C1156-B227-264C-E78B-571E79D48AFA}"/>
              </a:ext>
            </a:extLst>
          </p:cNvPr>
          <p:cNvSpPr>
            <a:spLocks noGrp="1"/>
          </p:cNvSpPr>
          <p:nvPr>
            <p:ph type="title"/>
          </p:nvPr>
        </p:nvSpPr>
        <p:spPr/>
        <p:txBody>
          <a:bodyPr/>
          <a:lstStyle/>
          <a:p>
            <a:pPr algn="ctr"/>
            <a:r>
              <a:rPr lang="en-GB" dirty="0"/>
              <a:t>Law Courts</a:t>
            </a:r>
          </a:p>
        </p:txBody>
      </p:sp>
      <p:sp>
        <p:nvSpPr>
          <p:cNvPr id="3" name="Content Placeholder 2">
            <a:extLst>
              <a:ext uri="{FF2B5EF4-FFF2-40B4-BE49-F238E27FC236}">
                <a16:creationId xmlns:a16="http://schemas.microsoft.com/office/drawing/2014/main" id="{A0FCFDC5-7ED3-583C-D362-F70617B08527}"/>
              </a:ext>
            </a:extLst>
          </p:cNvPr>
          <p:cNvSpPr>
            <a:spLocks noGrp="1"/>
          </p:cNvSpPr>
          <p:nvPr>
            <p:ph idx="1"/>
          </p:nvPr>
        </p:nvSpPr>
        <p:spPr/>
        <p:txBody>
          <a:bodyPr/>
          <a:lstStyle/>
          <a:p>
            <a:pPr>
              <a:lnSpc>
                <a:spcPct val="107000"/>
              </a:lnSpc>
              <a:spcBef>
                <a:spcPts val="0"/>
              </a:spcBef>
              <a:spcAft>
                <a:spcPts val="800"/>
              </a:spcAft>
            </a:pPr>
            <a:r>
              <a:rPr lang="en-GB" sz="4000" kern="100" dirty="0">
                <a:latin typeface="Aptos" panose="020B0004020202020204" pitchFamily="34" charset="0"/>
                <a:ea typeface="Aptos" panose="020B0004020202020204" pitchFamily="34" charset="0"/>
                <a:cs typeface="Times New Roman" panose="02020603050405020304" pitchFamily="18" charset="0"/>
              </a:rPr>
              <a:t>J</a:t>
            </a:r>
            <a:r>
              <a:rPr lang="en-GB" sz="4000" kern="100" dirty="0">
                <a:effectLst/>
                <a:latin typeface="Aptos" panose="020B0004020202020204" pitchFamily="34" charset="0"/>
                <a:ea typeface="Aptos" panose="020B0004020202020204" pitchFamily="34" charset="0"/>
                <a:cs typeface="Times New Roman" panose="02020603050405020304" pitchFamily="18" charset="0"/>
              </a:rPr>
              <a:t>uries drawn from an annual panel of 6000 citizens, all who volunteered and swore oath to do justice, paid modest daily fee</a:t>
            </a:r>
          </a:p>
          <a:p>
            <a:pPr>
              <a:lnSpc>
                <a:spcPct val="107000"/>
              </a:lnSpc>
              <a:spcBef>
                <a:spcPts val="0"/>
              </a:spcBef>
              <a:spcAft>
                <a:spcPts val="800"/>
              </a:spcAft>
            </a:pPr>
            <a:r>
              <a:rPr lang="en-GB" sz="4000" kern="100" dirty="0">
                <a:latin typeface="Aptos" panose="020B0004020202020204" pitchFamily="34" charset="0"/>
                <a:ea typeface="Aptos" panose="020B0004020202020204" pitchFamily="34" charset="0"/>
                <a:cs typeface="Times New Roman" panose="02020603050405020304" pitchFamily="18" charset="0"/>
              </a:rPr>
              <a:t>H</a:t>
            </a:r>
            <a:r>
              <a:rPr lang="en-GB" sz="4000" kern="100" dirty="0">
                <a:effectLst/>
                <a:latin typeface="Aptos" panose="020B0004020202020204" pitchFamily="34" charset="0"/>
                <a:ea typeface="Aptos" panose="020B0004020202020204" pitchFamily="34" charset="0"/>
                <a:cs typeface="Times New Roman" panose="02020603050405020304" pitchFamily="18" charset="0"/>
              </a:rPr>
              <a:t>eard cases brought to trail, decided outcomes</a:t>
            </a:r>
          </a:p>
          <a:p>
            <a:endParaRPr lang="en-GB" dirty="0"/>
          </a:p>
        </p:txBody>
      </p:sp>
    </p:spTree>
    <p:extLst>
      <p:ext uri="{BB962C8B-B14F-4D97-AF65-F5344CB8AC3E}">
        <p14:creationId xmlns:p14="http://schemas.microsoft.com/office/powerpoint/2010/main" val="1853760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EB777-58F0-4A44-4B3F-D98FDBFDF209}"/>
              </a:ext>
            </a:extLst>
          </p:cNvPr>
          <p:cNvSpPr>
            <a:spLocks noGrp="1"/>
          </p:cNvSpPr>
          <p:nvPr>
            <p:ph type="title"/>
          </p:nvPr>
        </p:nvSpPr>
        <p:spPr/>
        <p:txBody>
          <a:bodyPr/>
          <a:lstStyle/>
          <a:p>
            <a:pPr algn="ctr"/>
            <a:r>
              <a:rPr lang="en-GB" dirty="0"/>
              <a:t>Leaders of the Assembly</a:t>
            </a:r>
          </a:p>
        </p:txBody>
      </p:sp>
      <p:sp>
        <p:nvSpPr>
          <p:cNvPr id="3" name="Content Placeholder 2">
            <a:extLst>
              <a:ext uri="{FF2B5EF4-FFF2-40B4-BE49-F238E27FC236}">
                <a16:creationId xmlns:a16="http://schemas.microsoft.com/office/drawing/2014/main" id="{C6C7EDAC-49B0-8310-251A-A38ABD48CF3D}"/>
              </a:ext>
            </a:extLst>
          </p:cNvPr>
          <p:cNvSpPr>
            <a:spLocks noGrp="1"/>
          </p:cNvSpPr>
          <p:nvPr>
            <p:ph idx="1"/>
          </p:nvPr>
        </p:nvSpPr>
        <p:spPr/>
        <p:txBody>
          <a:bodyPr/>
          <a:lstStyle/>
          <a:p>
            <a:r>
              <a:rPr lang="en-GB" sz="3600" kern="100" dirty="0">
                <a:effectLst/>
                <a:latin typeface="Aptos" panose="020B0004020202020204" pitchFamily="34" charset="0"/>
                <a:ea typeface="Aptos" panose="020B0004020202020204" pitchFamily="34" charset="0"/>
                <a:cs typeface="Times New Roman" panose="02020603050405020304" pitchFamily="18" charset="0"/>
              </a:rPr>
              <a:t>Any leader ruled only with the consent of the ruled and had to be elected. </a:t>
            </a:r>
          </a:p>
          <a:p>
            <a:r>
              <a:rPr lang="en-GB" sz="3600" kern="100" dirty="0">
                <a:effectLst/>
                <a:latin typeface="Aptos" panose="020B0004020202020204" pitchFamily="34" charset="0"/>
                <a:ea typeface="Aptos" panose="020B0004020202020204" pitchFamily="34" charset="0"/>
                <a:cs typeface="Times New Roman" panose="02020603050405020304" pitchFamily="18" charset="0"/>
              </a:rPr>
              <a:t>Any decisions made by leaders also had to win the approval of the Assembly</a:t>
            </a:r>
            <a:endParaRPr lang="en-GB" dirty="0"/>
          </a:p>
        </p:txBody>
      </p:sp>
    </p:spTree>
    <p:extLst>
      <p:ext uri="{BB962C8B-B14F-4D97-AF65-F5344CB8AC3E}">
        <p14:creationId xmlns:p14="http://schemas.microsoft.com/office/powerpoint/2010/main" val="2798663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1A090-8A40-A57B-181A-7C24ADECF7D0}"/>
              </a:ext>
            </a:extLst>
          </p:cNvPr>
          <p:cNvSpPr>
            <a:spLocks noGrp="1"/>
          </p:cNvSpPr>
          <p:nvPr>
            <p:ph type="title"/>
          </p:nvPr>
        </p:nvSpPr>
        <p:spPr/>
        <p:txBody>
          <a:bodyPr/>
          <a:lstStyle/>
          <a:p>
            <a:pPr algn="ctr"/>
            <a:r>
              <a:rPr lang="en-GB" dirty="0"/>
              <a:t>Plato’s </a:t>
            </a:r>
            <a:r>
              <a:rPr lang="en-GB" i="1" dirty="0"/>
              <a:t>Seventh Letter</a:t>
            </a:r>
            <a:r>
              <a:rPr lang="en-GB" dirty="0"/>
              <a:t> (353 B.C.)</a:t>
            </a:r>
          </a:p>
        </p:txBody>
      </p:sp>
      <p:sp>
        <p:nvSpPr>
          <p:cNvPr id="3" name="Content Placeholder 2">
            <a:extLst>
              <a:ext uri="{FF2B5EF4-FFF2-40B4-BE49-F238E27FC236}">
                <a16:creationId xmlns:a16="http://schemas.microsoft.com/office/drawing/2014/main" id="{DC823725-7D1E-4709-89E1-9C82D29912FE}"/>
              </a:ext>
            </a:extLst>
          </p:cNvPr>
          <p:cNvSpPr>
            <a:spLocks noGrp="1"/>
          </p:cNvSpPr>
          <p:nvPr>
            <p:ph idx="1"/>
          </p:nvPr>
        </p:nvSpPr>
        <p:spPr/>
        <p:txBody>
          <a:bodyPr>
            <a:noAutofit/>
          </a:bodyPr>
          <a:lstStyle/>
          <a:p>
            <a:pPr marL="0" indent="0">
              <a:buNone/>
            </a:pPr>
            <a:r>
              <a:rPr lang="en-GB" sz="2600" dirty="0">
                <a:effectLst/>
                <a:latin typeface="Aptos" panose="020B0004020202020204" pitchFamily="34" charset="0"/>
                <a:ea typeface="Aptos" panose="020B0004020202020204" pitchFamily="34" charset="0"/>
                <a:cs typeface="Times New Roman" panose="02020603050405020304" pitchFamily="18" charset="0"/>
              </a:rPr>
              <a:t>“As a young man I went through the same experience as many others. I thought that as soon as I became my own master, I’d devote myself to public affairs. Now, it happened that the course of political events gave the chance to do just that. The existing constitution came to be reviled by many people, so that a revolution occurred… and thirty rulers were set up with supreme powers. Some of these happened to be relatives and friends of mine, and they immediately called o me to join them, on the assumption that theirs was the sort of work appropriate for someone like me. It’s no wonder, since I was a young man, that my feeling was that they would govern the city by leading it from an unjust way of life to a just one, and I was intensely interested to see what would happen. But after a short time, I saw that these men made the former constitution seem like a golden age by comparison.” </a:t>
            </a:r>
            <a:endParaRPr lang="en-GB" sz="2600" dirty="0"/>
          </a:p>
        </p:txBody>
      </p:sp>
    </p:spTree>
    <p:extLst>
      <p:ext uri="{BB962C8B-B14F-4D97-AF65-F5344CB8AC3E}">
        <p14:creationId xmlns:p14="http://schemas.microsoft.com/office/powerpoint/2010/main" val="1020751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1A090-8A40-A57B-181A-7C24ADECF7D0}"/>
              </a:ext>
            </a:extLst>
          </p:cNvPr>
          <p:cNvSpPr>
            <a:spLocks noGrp="1"/>
          </p:cNvSpPr>
          <p:nvPr>
            <p:ph type="title"/>
          </p:nvPr>
        </p:nvSpPr>
        <p:spPr/>
        <p:txBody>
          <a:bodyPr/>
          <a:lstStyle/>
          <a:p>
            <a:pPr algn="ctr"/>
            <a:r>
              <a:rPr lang="en-GB" dirty="0"/>
              <a:t>Plato’s </a:t>
            </a:r>
            <a:r>
              <a:rPr lang="en-GB" i="1" dirty="0"/>
              <a:t>Seventh Letter</a:t>
            </a:r>
            <a:r>
              <a:rPr lang="en-GB" dirty="0"/>
              <a:t> (353 B.C.)</a:t>
            </a:r>
          </a:p>
        </p:txBody>
      </p:sp>
      <p:sp>
        <p:nvSpPr>
          <p:cNvPr id="3" name="Content Placeholder 2">
            <a:extLst>
              <a:ext uri="{FF2B5EF4-FFF2-40B4-BE49-F238E27FC236}">
                <a16:creationId xmlns:a16="http://schemas.microsoft.com/office/drawing/2014/main" id="{DC823725-7D1E-4709-89E1-9C82D29912FE}"/>
              </a:ext>
            </a:extLst>
          </p:cNvPr>
          <p:cNvSpPr>
            <a:spLocks noGrp="1"/>
          </p:cNvSpPr>
          <p:nvPr>
            <p:ph idx="1"/>
          </p:nvPr>
        </p:nvSpPr>
        <p:spPr/>
        <p:txBody>
          <a:bodyPr>
            <a:normAutofit/>
          </a:bodyPr>
          <a:lstStyle/>
          <a:p>
            <a:pPr marL="0" indent="0">
              <a:buNone/>
            </a:pPr>
            <a:r>
              <a:rPr lang="en-GB" sz="2600" dirty="0">
                <a:effectLst/>
                <a:latin typeface="Aptos" panose="020B0004020202020204" pitchFamily="34" charset="0"/>
                <a:ea typeface="Aptos" panose="020B0004020202020204" pitchFamily="34" charset="0"/>
                <a:cs typeface="Times New Roman" panose="02020603050405020304" pitchFamily="18" charset="0"/>
              </a:rPr>
              <a:t>“Among other things, they sent my aged friend, Socrates, whom I wouldn’t hesitate to call the most just man of his time, along with some others to fetch one of their fellow citizens by force, so that he could be executed. Their purpose was to involve Socrates in their activities, whether he wished it or not. He refused, however, and risked the most extreme penalties rather than take part in their unholy deeds. When I saw this, and other similarly significant things, I withdrew in disgust from the evils then being practiced. Not long after that the Thirty and their entire constitution were overthrown. Then, once more, but this time more hesitantly, I was moved by the desire to take part in public affairs and politics.” </a:t>
            </a:r>
            <a:endParaRPr lang="en-GB" sz="2600" dirty="0"/>
          </a:p>
        </p:txBody>
      </p:sp>
    </p:spTree>
    <p:extLst>
      <p:ext uri="{BB962C8B-B14F-4D97-AF65-F5344CB8AC3E}">
        <p14:creationId xmlns:p14="http://schemas.microsoft.com/office/powerpoint/2010/main" val="25398684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1A090-8A40-A57B-181A-7C24ADECF7D0}"/>
              </a:ext>
            </a:extLst>
          </p:cNvPr>
          <p:cNvSpPr>
            <a:spLocks noGrp="1"/>
          </p:cNvSpPr>
          <p:nvPr>
            <p:ph type="title"/>
          </p:nvPr>
        </p:nvSpPr>
        <p:spPr/>
        <p:txBody>
          <a:bodyPr/>
          <a:lstStyle/>
          <a:p>
            <a:pPr algn="ctr"/>
            <a:r>
              <a:rPr lang="en-GB" dirty="0"/>
              <a:t>Plato’s </a:t>
            </a:r>
            <a:r>
              <a:rPr lang="en-GB" i="1" dirty="0"/>
              <a:t>Seventh Letter</a:t>
            </a:r>
            <a:r>
              <a:rPr lang="en-GB" dirty="0"/>
              <a:t> (353 B.C.)</a:t>
            </a:r>
          </a:p>
        </p:txBody>
      </p:sp>
      <p:sp>
        <p:nvSpPr>
          <p:cNvPr id="3" name="Content Placeholder 2">
            <a:extLst>
              <a:ext uri="{FF2B5EF4-FFF2-40B4-BE49-F238E27FC236}">
                <a16:creationId xmlns:a16="http://schemas.microsoft.com/office/drawing/2014/main" id="{DC823725-7D1E-4709-89E1-9C82D29912FE}"/>
              </a:ext>
            </a:extLst>
          </p:cNvPr>
          <p:cNvSpPr>
            <a:spLocks noGrp="1"/>
          </p:cNvSpPr>
          <p:nvPr>
            <p:ph idx="1"/>
          </p:nvPr>
        </p:nvSpPr>
        <p:spPr/>
        <p:txBody>
          <a:bodyPr>
            <a:normAutofit/>
          </a:bodyPr>
          <a:lstStyle/>
          <a:p>
            <a:pPr marL="0" indent="0">
              <a:buNone/>
            </a:pPr>
            <a:r>
              <a:rPr lang="en-GB" sz="2600" dirty="0">
                <a:effectLst/>
                <a:latin typeface="Aptos" panose="020B0004020202020204" pitchFamily="34" charset="0"/>
                <a:ea typeface="Aptos" panose="020B0004020202020204" pitchFamily="34" charset="0"/>
                <a:cs typeface="Times New Roman" panose="02020603050405020304" pitchFamily="18" charset="0"/>
              </a:rPr>
              <a:t>“To be sure, many offenses continued to take place in those troublesome times as well, and it is hardly surprising that during these revolutions some people took excessive revenge on their enemies. But in general the restored democratic exiles exhibited considerable decency. As it chanced, however, some of those in control summoned our companion Socrates before the law courts and brought a most unholy charge against him, one that he least of all deserved, for they charged him with impiety and the people condemned and put to death the very man who, on the earlier occasion, when they themselves had the </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misfortune to be exiles, had refused to take part in the arrest of one of their friends…”</a:t>
            </a:r>
            <a:endParaRPr lang="en-GB" sz="2600" dirty="0"/>
          </a:p>
        </p:txBody>
      </p:sp>
    </p:spTree>
    <p:extLst>
      <p:ext uri="{BB962C8B-B14F-4D97-AF65-F5344CB8AC3E}">
        <p14:creationId xmlns:p14="http://schemas.microsoft.com/office/powerpoint/2010/main" val="25573948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1A090-8A40-A57B-181A-7C24ADECF7D0}"/>
              </a:ext>
            </a:extLst>
          </p:cNvPr>
          <p:cNvSpPr>
            <a:spLocks noGrp="1"/>
          </p:cNvSpPr>
          <p:nvPr>
            <p:ph type="title"/>
          </p:nvPr>
        </p:nvSpPr>
        <p:spPr/>
        <p:txBody>
          <a:bodyPr/>
          <a:lstStyle/>
          <a:p>
            <a:pPr algn="ctr"/>
            <a:r>
              <a:rPr lang="en-GB" dirty="0"/>
              <a:t>Plato’s </a:t>
            </a:r>
            <a:r>
              <a:rPr lang="en-GB" i="1" dirty="0"/>
              <a:t>Seventh Letter</a:t>
            </a:r>
            <a:r>
              <a:rPr lang="en-GB" dirty="0"/>
              <a:t> (353 B.C.)</a:t>
            </a:r>
          </a:p>
        </p:txBody>
      </p:sp>
      <p:sp>
        <p:nvSpPr>
          <p:cNvPr id="3" name="Content Placeholder 2">
            <a:extLst>
              <a:ext uri="{FF2B5EF4-FFF2-40B4-BE49-F238E27FC236}">
                <a16:creationId xmlns:a16="http://schemas.microsoft.com/office/drawing/2014/main" id="{DC823725-7D1E-4709-89E1-9C82D29912FE}"/>
              </a:ext>
            </a:extLst>
          </p:cNvPr>
          <p:cNvSpPr>
            <a:spLocks noGrp="1"/>
          </p:cNvSpPr>
          <p:nvPr>
            <p:ph idx="1"/>
          </p:nvPr>
        </p:nvSpPr>
        <p:spPr/>
        <p:txBody>
          <a:bodyPr>
            <a:normAutofit/>
          </a:bodyPr>
          <a:lstStyle/>
          <a:p>
            <a:pPr marL="0" indent="0">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“The result was that I, who had at first been full of eagerness for public affairs, when I considered all this and saw how things were shifting about every which way, at last became dizzy. I didn’t cease to consider ways of improving this particular situation, however, and, indeed, of reforming the whole constitution. But as far as action was concerned, I kept waiting for favourable moments and finally saw clearly that the constitutions of all actual cities are bad and that their laws are almost beyond redemption without extraordinary resources and luck as well.”</a:t>
            </a:r>
          </a:p>
        </p:txBody>
      </p:sp>
    </p:spTree>
    <p:extLst>
      <p:ext uri="{BB962C8B-B14F-4D97-AF65-F5344CB8AC3E}">
        <p14:creationId xmlns:p14="http://schemas.microsoft.com/office/powerpoint/2010/main" val="27066801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1A090-8A40-A57B-181A-7C24ADECF7D0}"/>
              </a:ext>
            </a:extLst>
          </p:cNvPr>
          <p:cNvSpPr>
            <a:spLocks noGrp="1"/>
          </p:cNvSpPr>
          <p:nvPr>
            <p:ph type="title"/>
          </p:nvPr>
        </p:nvSpPr>
        <p:spPr/>
        <p:txBody>
          <a:bodyPr/>
          <a:lstStyle/>
          <a:p>
            <a:pPr algn="ctr"/>
            <a:r>
              <a:rPr lang="en-GB" dirty="0"/>
              <a:t>Plato’s </a:t>
            </a:r>
            <a:r>
              <a:rPr lang="en-GB" i="1" dirty="0"/>
              <a:t>Seventh Letter</a:t>
            </a:r>
            <a:r>
              <a:rPr lang="en-GB" dirty="0"/>
              <a:t> (353 B.C.)</a:t>
            </a:r>
          </a:p>
        </p:txBody>
      </p:sp>
      <p:sp>
        <p:nvSpPr>
          <p:cNvPr id="3" name="Content Placeholder 2">
            <a:extLst>
              <a:ext uri="{FF2B5EF4-FFF2-40B4-BE49-F238E27FC236}">
                <a16:creationId xmlns:a16="http://schemas.microsoft.com/office/drawing/2014/main" id="{DC823725-7D1E-4709-89E1-9C82D29912FE}"/>
              </a:ext>
            </a:extLst>
          </p:cNvPr>
          <p:cNvSpPr>
            <a:spLocks noGrp="1"/>
          </p:cNvSpPr>
          <p:nvPr>
            <p:ph idx="1"/>
          </p:nvPr>
        </p:nvSpPr>
        <p:spPr/>
        <p:txBody>
          <a:bodyPr>
            <a:normAutofit/>
          </a:bodyPr>
          <a:lstStyle/>
          <a:p>
            <a:pPr marL="0" indent="0">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“Hence I was compelled to say in praise of the true philosophy that it enables us to discern what it just for a city or an individual in every case and that the human race will have no respite from evils until those who are really and truly philosophers acquire political power or until through some divine dispensation, those who rule and have political authority in cities become real philosophers.”</a:t>
            </a:r>
          </a:p>
        </p:txBody>
      </p:sp>
    </p:spTree>
    <p:extLst>
      <p:ext uri="{BB962C8B-B14F-4D97-AF65-F5344CB8AC3E}">
        <p14:creationId xmlns:p14="http://schemas.microsoft.com/office/powerpoint/2010/main" val="37207691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54EB8-93A6-EC21-6EDC-C916F0EC07AA}"/>
              </a:ext>
            </a:extLst>
          </p:cNvPr>
          <p:cNvSpPr>
            <a:spLocks noGrp="1"/>
          </p:cNvSpPr>
          <p:nvPr>
            <p:ph type="title"/>
          </p:nvPr>
        </p:nvSpPr>
        <p:spPr/>
        <p:txBody>
          <a:bodyPr/>
          <a:lstStyle/>
          <a:p>
            <a:pPr algn="ctr"/>
            <a:r>
              <a:rPr lang="en-GB" dirty="0"/>
              <a:t>Plato’s </a:t>
            </a:r>
            <a:r>
              <a:rPr lang="en-GB" i="1" dirty="0"/>
              <a:t>Republic </a:t>
            </a:r>
            <a:r>
              <a:rPr lang="en-GB" dirty="0"/>
              <a:t>(353 B.C.)</a:t>
            </a:r>
          </a:p>
        </p:txBody>
      </p:sp>
      <p:sp>
        <p:nvSpPr>
          <p:cNvPr id="3" name="Content Placeholder 2">
            <a:extLst>
              <a:ext uri="{FF2B5EF4-FFF2-40B4-BE49-F238E27FC236}">
                <a16:creationId xmlns:a16="http://schemas.microsoft.com/office/drawing/2014/main" id="{AB2219D8-923D-43B0-DD28-236F32EA499E}"/>
              </a:ext>
            </a:extLst>
          </p:cNvPr>
          <p:cNvSpPr>
            <a:spLocks noGrp="1"/>
          </p:cNvSpPr>
          <p:nvPr>
            <p:ph idx="1"/>
          </p:nvPr>
        </p:nvSpPr>
        <p:spPr/>
        <p:txBody>
          <a:bodyPr/>
          <a:lstStyle/>
          <a:p>
            <a:r>
              <a:rPr lang="en-GB" dirty="0"/>
              <a:t>The need for rule and order, value, decency, good judgment </a:t>
            </a:r>
          </a:p>
          <a:p>
            <a:r>
              <a:rPr lang="en-GB" dirty="0"/>
              <a:t>What is good governance: morals and principles </a:t>
            </a:r>
          </a:p>
          <a:p>
            <a:r>
              <a:rPr lang="en-GB" dirty="0"/>
              <a:t>Is it better to just than unjust?</a:t>
            </a:r>
          </a:p>
          <a:p>
            <a:r>
              <a:rPr lang="en-GB" dirty="0"/>
              <a:t>What does it mean to be a virtuous human being</a:t>
            </a:r>
          </a:p>
          <a:p>
            <a:r>
              <a:rPr lang="en-GB" dirty="0"/>
              <a:t>What does it mean to be a virtuous city state </a:t>
            </a:r>
          </a:p>
          <a:p>
            <a:r>
              <a:rPr lang="en-GB" dirty="0"/>
              <a:t>Compared and contrasted the ideal city state, timocracy, oligarchy, and democracy </a:t>
            </a:r>
          </a:p>
        </p:txBody>
      </p:sp>
    </p:spTree>
    <p:extLst>
      <p:ext uri="{BB962C8B-B14F-4D97-AF65-F5344CB8AC3E}">
        <p14:creationId xmlns:p14="http://schemas.microsoft.com/office/powerpoint/2010/main" val="7318489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B817F-91DF-A481-A6AB-A4577CC8F74C}"/>
              </a:ext>
            </a:extLst>
          </p:cNvPr>
          <p:cNvSpPr>
            <a:spLocks noGrp="1"/>
          </p:cNvSpPr>
          <p:nvPr>
            <p:ph type="title"/>
          </p:nvPr>
        </p:nvSpPr>
        <p:spPr/>
        <p:txBody>
          <a:bodyPr/>
          <a:lstStyle/>
          <a:p>
            <a:pPr algn="ctr"/>
            <a:r>
              <a:rPr lang="en-GB" dirty="0"/>
              <a:t>Plato’s ideal city state and ruler(s)</a:t>
            </a:r>
          </a:p>
        </p:txBody>
      </p:sp>
      <p:sp>
        <p:nvSpPr>
          <p:cNvPr id="3" name="Content Placeholder 2">
            <a:extLst>
              <a:ext uri="{FF2B5EF4-FFF2-40B4-BE49-F238E27FC236}">
                <a16:creationId xmlns:a16="http://schemas.microsoft.com/office/drawing/2014/main" id="{CC910C30-D393-4522-4000-4E664A2E42D6}"/>
              </a:ext>
            </a:extLst>
          </p:cNvPr>
          <p:cNvSpPr>
            <a:spLocks noGrp="1"/>
          </p:cNvSpPr>
          <p:nvPr>
            <p:ph idx="1"/>
          </p:nvPr>
        </p:nvSpPr>
        <p:spPr/>
        <p:txBody>
          <a:bodyPr>
            <a:normAutofit fontScale="92500" lnSpcReduction="10000"/>
          </a:bodyPr>
          <a:lstStyle/>
          <a:p>
            <a:pPr marL="342900" marR="0" lvl="0" indent="-342900">
              <a:lnSpc>
                <a:spcPct val="107000"/>
              </a:lnSpc>
              <a:spcBef>
                <a:spcPts val="0"/>
              </a:spcBef>
              <a:spcAft>
                <a:spcPts val="0"/>
              </a:spcAft>
              <a:buFont typeface="+mj-lt"/>
              <a:buAutoNum type="arabicParenR"/>
            </a:pPr>
            <a:r>
              <a:rPr lang="en-GB" kern="100" dirty="0">
                <a:effectLst/>
                <a:latin typeface="Aptos" panose="020B0004020202020204" pitchFamily="34" charset="0"/>
                <a:ea typeface="Aptos" panose="020B0004020202020204" pitchFamily="34" charset="0"/>
                <a:cs typeface="Times New Roman" panose="02020603050405020304" pitchFamily="18" charset="0"/>
              </a:rPr>
              <a:t>The best rulers are wise.</a:t>
            </a:r>
          </a:p>
          <a:p>
            <a:pPr marL="342900" marR="0" lvl="0" indent="-342900">
              <a:lnSpc>
                <a:spcPct val="107000"/>
              </a:lnSpc>
              <a:spcBef>
                <a:spcPts val="0"/>
              </a:spcBef>
              <a:spcAft>
                <a:spcPts val="0"/>
              </a:spcAft>
              <a:buFont typeface="+mj-lt"/>
              <a:buAutoNum type="arabicParenR"/>
            </a:pPr>
            <a:r>
              <a:rPr lang="en-GB" kern="100" dirty="0">
                <a:effectLst/>
                <a:latin typeface="Aptos" panose="020B0004020202020204" pitchFamily="34" charset="0"/>
                <a:ea typeface="Aptos" panose="020B0004020202020204" pitchFamily="34" charset="0"/>
                <a:cs typeface="Times New Roman" panose="02020603050405020304" pitchFamily="18" charset="0"/>
              </a:rPr>
              <a:t>The best rulers rule for the benefit of the ruled and not for their own sake.</a:t>
            </a:r>
          </a:p>
          <a:p>
            <a:pPr marL="342900" marR="0" lvl="0" indent="-342900">
              <a:lnSpc>
                <a:spcPct val="107000"/>
              </a:lnSpc>
              <a:spcBef>
                <a:spcPts val="0"/>
              </a:spcBef>
              <a:spcAft>
                <a:spcPts val="0"/>
              </a:spcAft>
              <a:buFont typeface="+mj-lt"/>
              <a:buAutoNum type="arabicParenR"/>
            </a:pPr>
            <a:r>
              <a:rPr lang="en-GB" kern="100" dirty="0">
                <a:effectLst/>
                <a:latin typeface="Aptos" panose="020B0004020202020204" pitchFamily="34" charset="0"/>
                <a:ea typeface="Aptos" panose="020B0004020202020204" pitchFamily="34" charset="0"/>
                <a:cs typeface="Times New Roman" panose="02020603050405020304" pitchFamily="18" charset="0"/>
              </a:rPr>
              <a:t>A city is highly unlikely to have the best rulers, in part because there is a gulf between the values of most people and the values of the wise.</a:t>
            </a:r>
          </a:p>
          <a:p>
            <a:pPr marL="342900" marR="0" lvl="0" indent="-342900">
              <a:lnSpc>
                <a:spcPct val="107000"/>
              </a:lnSpc>
              <a:spcBef>
                <a:spcPts val="0"/>
              </a:spcBef>
              <a:spcAft>
                <a:spcPts val="0"/>
              </a:spcAft>
              <a:buFont typeface="+mj-lt"/>
              <a:buAutoNum type="arabicParenR"/>
            </a:pPr>
            <a:r>
              <a:rPr lang="en-GB" kern="100" dirty="0">
                <a:effectLst/>
                <a:latin typeface="Aptos" panose="020B0004020202020204" pitchFamily="34" charset="0"/>
                <a:ea typeface="Aptos" panose="020B0004020202020204" pitchFamily="34" charset="0"/>
                <a:cs typeface="Times New Roman" panose="02020603050405020304" pitchFamily="18" charset="0"/>
              </a:rPr>
              <a:t>The greatest harm to a city is disagreement about who should rule, since competing factions create civil strife.</a:t>
            </a:r>
          </a:p>
          <a:p>
            <a:pPr marL="342900" marR="0" lvl="0" indent="-342900">
              <a:lnSpc>
                <a:spcPct val="107000"/>
              </a:lnSpc>
              <a:spcBef>
                <a:spcPts val="0"/>
              </a:spcBef>
              <a:spcAft>
                <a:spcPts val="0"/>
              </a:spcAft>
              <a:buFont typeface="+mj-lt"/>
              <a:buAutoNum type="arabicParenR"/>
            </a:pPr>
            <a:r>
              <a:rPr lang="en-GB" kern="100" dirty="0">
                <a:effectLst/>
                <a:latin typeface="Aptos" panose="020B0004020202020204" pitchFamily="34" charset="0"/>
                <a:ea typeface="Aptos" panose="020B0004020202020204" pitchFamily="34" charset="0"/>
                <a:cs typeface="Times New Roman" panose="02020603050405020304" pitchFamily="18" charset="0"/>
              </a:rPr>
              <a:t>A central goal of politics is harmony or agreement among the citizens about who should rule.</a:t>
            </a:r>
          </a:p>
          <a:p>
            <a:pPr marL="342900" marR="0" lvl="0" indent="-342900">
              <a:lnSpc>
                <a:spcPct val="107000"/>
              </a:lnSpc>
              <a:spcBef>
                <a:spcPts val="0"/>
              </a:spcBef>
              <a:spcAft>
                <a:spcPts val="800"/>
              </a:spcAft>
              <a:buFont typeface="+mj-lt"/>
              <a:buAutoNum type="arabicParenR"/>
            </a:pPr>
            <a:r>
              <a:rPr lang="en-GB" kern="100" dirty="0">
                <a:effectLst/>
                <a:latin typeface="Aptos" panose="020B0004020202020204" pitchFamily="34" charset="0"/>
                <a:ea typeface="Aptos" panose="020B0004020202020204" pitchFamily="34" charset="0"/>
                <a:cs typeface="Times New Roman" panose="02020603050405020304" pitchFamily="18" charset="0"/>
              </a:rPr>
              <a:t>Harmony requires that the city cultivate virtue and the rule of law. </a:t>
            </a:r>
          </a:p>
          <a:p>
            <a:endParaRPr lang="en-GB" dirty="0"/>
          </a:p>
        </p:txBody>
      </p:sp>
    </p:spTree>
    <p:extLst>
      <p:ext uri="{BB962C8B-B14F-4D97-AF65-F5344CB8AC3E}">
        <p14:creationId xmlns:p14="http://schemas.microsoft.com/office/powerpoint/2010/main" val="32000290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F9DC2-1C3A-3FB3-AD9A-4AB3E3BB4021}"/>
              </a:ext>
            </a:extLst>
          </p:cNvPr>
          <p:cNvSpPr>
            <a:spLocks noGrp="1"/>
          </p:cNvSpPr>
          <p:nvPr>
            <p:ph type="title"/>
          </p:nvPr>
        </p:nvSpPr>
        <p:spPr/>
        <p:txBody>
          <a:bodyPr/>
          <a:lstStyle/>
          <a:p>
            <a:pPr algn="ctr"/>
            <a:r>
              <a:rPr lang="en-GB" dirty="0"/>
              <a:t>Aristotle’s </a:t>
            </a:r>
            <a:r>
              <a:rPr lang="en-GB" i="1" dirty="0"/>
              <a:t>politeia</a:t>
            </a:r>
          </a:p>
        </p:txBody>
      </p:sp>
      <p:sp>
        <p:nvSpPr>
          <p:cNvPr id="3" name="Content Placeholder 2">
            <a:extLst>
              <a:ext uri="{FF2B5EF4-FFF2-40B4-BE49-F238E27FC236}">
                <a16:creationId xmlns:a16="http://schemas.microsoft.com/office/drawing/2014/main" id="{75E9F273-64BD-CAF3-D007-19E48F0AF6E4}"/>
              </a:ext>
            </a:extLst>
          </p:cNvPr>
          <p:cNvSpPr>
            <a:spLocks noGrp="1"/>
          </p:cNvSpPr>
          <p:nvPr>
            <p:ph idx="1"/>
          </p:nvPr>
        </p:nvSpPr>
        <p:spPr/>
        <p:txBody>
          <a:bodyPr>
            <a:normAutofit/>
          </a:bodyPr>
          <a:lstStyle/>
          <a:p>
            <a:r>
              <a:rPr lang="en-GB" sz="2400" dirty="0"/>
              <a:t>Constitutional government </a:t>
            </a:r>
          </a:p>
          <a:p>
            <a:r>
              <a:rPr lang="en-GB" sz="2400" dirty="0">
                <a:latin typeface="Aptos" panose="020B0004020202020204" pitchFamily="34" charset="0"/>
                <a:ea typeface="Aptos" panose="020B0004020202020204" pitchFamily="34" charset="0"/>
                <a:cs typeface="Times New Roman" panose="02020603050405020304" pitchFamily="18" charset="0"/>
              </a:rPr>
              <a:t>P</a:t>
            </a:r>
            <a:r>
              <a:rPr lang="en-GB" sz="2400" dirty="0">
                <a:effectLst/>
                <a:latin typeface="Aptos" panose="020B0004020202020204" pitchFamily="34" charset="0"/>
                <a:ea typeface="Aptos" panose="020B0004020202020204" pitchFamily="34" charset="0"/>
                <a:cs typeface="Times New Roman" panose="02020603050405020304" pitchFamily="18" charset="0"/>
              </a:rPr>
              <a:t>articipatory self-governance</a:t>
            </a:r>
          </a:p>
          <a:p>
            <a:r>
              <a:rPr lang="en-GB" sz="2400" dirty="0">
                <a:latin typeface="Aptos" panose="020B0004020202020204" pitchFamily="34" charset="0"/>
                <a:ea typeface="Aptos" panose="020B0004020202020204" pitchFamily="34" charset="0"/>
                <a:cs typeface="Times New Roman" panose="02020603050405020304" pitchFamily="18" charset="0"/>
              </a:rPr>
              <a:t>I</a:t>
            </a:r>
            <a:r>
              <a:rPr lang="en-GB" sz="2400" dirty="0">
                <a:effectLst/>
                <a:latin typeface="Aptos" panose="020B0004020202020204" pitchFamily="34" charset="0"/>
                <a:ea typeface="Aptos" panose="020B0004020202020204" pitchFamily="34" charset="0"/>
                <a:cs typeface="Times New Roman" panose="02020603050405020304" pitchFamily="18" charset="0"/>
              </a:rPr>
              <a:t>nvolving the distribution of responsibilities and powers in accordance with capabilities</a:t>
            </a:r>
          </a:p>
          <a:p>
            <a:r>
              <a:rPr lang="en-GB" sz="2400" dirty="0">
                <a:latin typeface="Aptos" panose="020B0004020202020204" pitchFamily="34" charset="0"/>
                <a:ea typeface="Aptos" panose="020B0004020202020204" pitchFamily="34" charset="0"/>
                <a:cs typeface="Times New Roman" panose="02020603050405020304" pitchFamily="18" charset="0"/>
              </a:rPr>
              <a:t>C</a:t>
            </a:r>
            <a:r>
              <a:rPr lang="en-GB" sz="2400" dirty="0">
                <a:effectLst/>
                <a:latin typeface="Aptos" panose="020B0004020202020204" pitchFamily="34" charset="0"/>
                <a:ea typeface="Aptos" panose="020B0004020202020204" pitchFamily="34" charset="0"/>
                <a:cs typeface="Times New Roman" panose="02020603050405020304" pitchFamily="18" charset="0"/>
              </a:rPr>
              <a:t>reating governance that institutionalized and organized a broad range of talent</a:t>
            </a:r>
          </a:p>
          <a:p>
            <a:r>
              <a:rPr lang="en-GB" sz="2400" dirty="0">
                <a:effectLst/>
                <a:latin typeface="Aptos" panose="020B0004020202020204" pitchFamily="34" charset="0"/>
                <a:ea typeface="Aptos" panose="020B0004020202020204" pitchFamily="34" charset="0"/>
                <a:cs typeface="Times New Roman" panose="02020603050405020304" pitchFamily="18" charset="0"/>
              </a:rPr>
              <a:t> Fostering inclusiveness and loyalty</a:t>
            </a:r>
          </a:p>
          <a:p>
            <a:r>
              <a:rPr lang="en-GB" sz="2400" dirty="0">
                <a:latin typeface="Aptos" panose="020B0004020202020204" pitchFamily="34" charset="0"/>
                <a:cs typeface="Times New Roman" panose="02020603050405020304" pitchFamily="18" charset="0"/>
              </a:rPr>
              <a:t>Purpose: to serve the collective good</a:t>
            </a:r>
          </a:p>
          <a:p>
            <a:r>
              <a:rPr lang="en-GB" sz="2400" dirty="0">
                <a:latin typeface="Aptos" panose="020B0004020202020204" pitchFamily="34" charset="0"/>
                <a:cs typeface="Times New Roman" panose="02020603050405020304" pitchFamily="18" charset="0"/>
              </a:rPr>
              <a:t>Institutionalization of power means less dependency on the virtues of individual character</a:t>
            </a:r>
            <a:endParaRPr lang="en-GB" sz="2400" dirty="0"/>
          </a:p>
        </p:txBody>
      </p:sp>
    </p:spTree>
    <p:extLst>
      <p:ext uri="{BB962C8B-B14F-4D97-AF65-F5344CB8AC3E}">
        <p14:creationId xmlns:p14="http://schemas.microsoft.com/office/powerpoint/2010/main" val="13583828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3EE15-6062-2C1E-02AD-E5A0EC0FE6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AD240C4-1BBE-0724-5F95-9B832A9C278A}"/>
              </a:ext>
            </a:extLst>
          </p:cNvPr>
          <p:cNvSpPr>
            <a:spLocks noGrp="1"/>
          </p:cNvSpPr>
          <p:nvPr>
            <p:ph idx="1"/>
          </p:nvPr>
        </p:nvSpPr>
        <p:spPr/>
        <p:txBody>
          <a:bodyPr>
            <a:noAutofit/>
          </a:bodyPr>
          <a:lstStyle/>
          <a:p>
            <a:pPr marL="0" indent="0" algn="ctr">
              <a:buNone/>
            </a:pPr>
            <a:r>
              <a:rPr lang="en-GB" sz="2400" dirty="0">
                <a:effectLst/>
                <a:latin typeface="Aptos" panose="020B0004020202020204" pitchFamily="34" charset="0"/>
                <a:ea typeface="Aptos" panose="020B0004020202020204" pitchFamily="34" charset="0"/>
                <a:cs typeface="Times New Roman" panose="02020603050405020304" pitchFamily="18" charset="0"/>
              </a:rPr>
              <a:t>“America’s Revolution was an anxious response to a widely perceived threat to liberties long enjoyed, the very liberties which, as time went by, were to form the evidence for its protracted democratic past. Once those liberties had been successfully defended, or won back by force of arms, the constitutional order which the Americans constructed to secure them in future came in retrospect to seem a uniquely clear-sighted exercise in thinking through the requirements for political liberty and implementing the conclusions of this remarkably public process of deliberation. Nothing quite like it had ever occurred before, and no subsequent episode in constitution making has fully matched the acumen in diagnosis shown by the new nation’s political leaders, still less the remarkable longevity of the remedies on which they settled.” ~John Dunn</a:t>
            </a:r>
            <a:endParaRPr lang="en-GB" sz="2400" dirty="0"/>
          </a:p>
        </p:txBody>
      </p:sp>
    </p:spTree>
    <p:extLst>
      <p:ext uri="{BB962C8B-B14F-4D97-AF65-F5344CB8AC3E}">
        <p14:creationId xmlns:p14="http://schemas.microsoft.com/office/powerpoint/2010/main" val="144553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ED6E7-1221-CAEF-E707-B5B99C6658A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C69B61-AF62-ACDA-3C78-CA081DC0269C}"/>
              </a:ext>
            </a:extLst>
          </p:cNvPr>
          <p:cNvSpPr>
            <a:spLocks noGrp="1"/>
          </p:cNvSpPr>
          <p:nvPr>
            <p:ph idx="1"/>
          </p:nvPr>
        </p:nvSpPr>
        <p:spPr/>
        <p:txBody>
          <a:bodyPr/>
          <a:lstStyle/>
          <a:p>
            <a:pPr marL="0" indent="0" algn="ctr">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“whenever any Form of Government becomes destructive to these ends, it is the Right of the People to alter or to abolish it, and to institute new Government…” </a:t>
            </a:r>
          </a:p>
          <a:p>
            <a:pPr marL="0" indent="0" algn="ctr">
              <a:buNone/>
            </a:pPr>
            <a:r>
              <a:rPr lang="en-GB" sz="2600" kern="100" dirty="0">
                <a:latin typeface="Aptos" panose="020B0004020202020204" pitchFamily="34" charset="0"/>
                <a:ea typeface="Aptos" panose="020B0004020202020204" pitchFamily="34" charset="0"/>
                <a:cs typeface="Times New Roman" panose="02020603050405020304" pitchFamily="18" charset="0"/>
              </a:rPr>
              <a:t>~The Declaration of Independence</a:t>
            </a:r>
          </a:p>
          <a:p>
            <a:pPr marL="0" indent="0" algn="ctr">
              <a:buNone/>
            </a:pPr>
            <a:endParaRPr lang="en-GB" sz="2600" kern="100" dirty="0">
              <a:latin typeface="Aptos" panose="020B0004020202020204" pitchFamily="34" charset="0"/>
              <a:ea typeface="Aptos" panose="020B0004020202020204" pitchFamily="34" charset="0"/>
              <a:cs typeface="Times New Roman" panose="02020603050405020304" pitchFamily="18" charset="0"/>
            </a:endParaRPr>
          </a:p>
          <a:p>
            <a:pPr marL="0" indent="0" algn="ctr">
              <a:buNone/>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“…whenever the Legislators endeavour to take away, and destroy the Property of the People, or to reduce then to Slavery under Arbitrary Power…the People…absolved from any farther Obedience…have a Right to resume their original Liberty.”</a:t>
            </a:r>
          </a:p>
          <a:p>
            <a:pPr marL="0" indent="0" algn="ctr">
              <a:buNone/>
            </a:pPr>
            <a:r>
              <a:rPr lang="en-GB" sz="2600" kern="100" dirty="0">
                <a:latin typeface="Aptos" panose="020B0004020202020204" pitchFamily="34" charset="0"/>
                <a:ea typeface="Aptos" panose="020B0004020202020204" pitchFamily="34" charset="0"/>
                <a:cs typeface="Times New Roman" panose="02020603050405020304" pitchFamily="18" charset="0"/>
              </a:rPr>
              <a:t>~</a:t>
            </a:r>
            <a:r>
              <a:rPr lang="en-GB" sz="2600" i="1" kern="100" dirty="0">
                <a:latin typeface="Aptos" panose="020B0004020202020204" pitchFamily="34" charset="0"/>
                <a:ea typeface="Aptos" panose="020B0004020202020204" pitchFamily="34" charset="0"/>
                <a:cs typeface="Times New Roman" panose="02020603050405020304" pitchFamily="18" charset="0"/>
              </a:rPr>
              <a:t>Second Treatise of Civil Government </a:t>
            </a:r>
            <a:endParaRPr lang="en-GB" sz="2600" i="1"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202019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2E634-22E9-A782-555C-E7FA8DB8FF73}"/>
              </a:ext>
            </a:extLst>
          </p:cNvPr>
          <p:cNvSpPr>
            <a:spLocks noGrp="1"/>
          </p:cNvSpPr>
          <p:nvPr>
            <p:ph type="title"/>
          </p:nvPr>
        </p:nvSpPr>
        <p:spPr/>
        <p:txBody>
          <a:bodyPr/>
          <a:lstStyle/>
          <a:p>
            <a:pPr algn="ctr"/>
            <a:r>
              <a:rPr lang="en-GB" dirty="0"/>
              <a:t>Natural Law </a:t>
            </a:r>
          </a:p>
        </p:txBody>
      </p:sp>
      <p:sp>
        <p:nvSpPr>
          <p:cNvPr id="3" name="Content Placeholder 2">
            <a:extLst>
              <a:ext uri="{FF2B5EF4-FFF2-40B4-BE49-F238E27FC236}">
                <a16:creationId xmlns:a16="http://schemas.microsoft.com/office/drawing/2014/main" id="{0C765E1E-4D5B-3313-885D-CFFAB599DB3E}"/>
              </a:ext>
            </a:extLst>
          </p:cNvPr>
          <p:cNvSpPr>
            <a:spLocks noGrp="1"/>
          </p:cNvSpPr>
          <p:nvPr>
            <p:ph idx="1"/>
          </p:nvPr>
        </p:nvSpPr>
        <p:spPr/>
        <p:txBody>
          <a:bodyPr>
            <a:normAutofit/>
          </a:bodyPr>
          <a:lstStyle/>
          <a:p>
            <a:r>
              <a:rPr lang="en-GB" sz="2600" dirty="0"/>
              <a:t>Universal moral truths that applied to all people</a:t>
            </a:r>
          </a:p>
          <a:p>
            <a:r>
              <a:rPr lang="en-GB" sz="2600" kern="100" dirty="0">
                <a:effectLst/>
                <a:latin typeface="Aptos" panose="020B0004020202020204" pitchFamily="34" charset="0"/>
                <a:ea typeface="Aptos" panose="020B0004020202020204" pitchFamily="34" charset="0"/>
                <a:cs typeface="Times New Roman" panose="02020603050405020304" pitchFamily="18" charset="0"/>
              </a:rPr>
              <a:t>Natural law is distinct from divine law in that the latter in the Christian tradition normally referred to those laws that God had directly revealed through prophets and other inspired writers. </a:t>
            </a:r>
          </a:p>
          <a:p>
            <a:r>
              <a:rPr lang="en-GB" sz="2600" kern="100" dirty="0">
                <a:effectLst/>
                <a:latin typeface="Aptos" panose="020B0004020202020204" pitchFamily="34" charset="0"/>
                <a:ea typeface="Aptos" panose="020B0004020202020204" pitchFamily="34" charset="0"/>
                <a:cs typeface="Times New Roman" panose="02020603050405020304" pitchFamily="18" charset="0"/>
              </a:rPr>
              <a:t>Natural law can be discovered by reason alone and applies to all people while divine law can be discovered only through God’s special revelation and applies only to those to whom it is revealed and whom God specifically indicates are to be bound</a:t>
            </a:r>
          </a:p>
          <a:p>
            <a:r>
              <a:rPr lang="en-GB" sz="2600" kern="100" dirty="0">
                <a:effectLst/>
                <a:latin typeface="Aptos" panose="020B0004020202020204" pitchFamily="34" charset="0"/>
                <a:ea typeface="Aptos" panose="020B0004020202020204" pitchFamily="34" charset="0"/>
                <a:cs typeface="Times New Roman" panose="02020603050405020304" pitchFamily="18" charset="0"/>
              </a:rPr>
              <a:t>Natural law and divine law are consistent and can overlap in content, but they are not coextensive.</a:t>
            </a:r>
          </a:p>
          <a:p>
            <a:endParaRPr lang="en-GB" dirty="0"/>
          </a:p>
        </p:txBody>
      </p:sp>
    </p:spTree>
    <p:extLst>
      <p:ext uri="{BB962C8B-B14F-4D97-AF65-F5344CB8AC3E}">
        <p14:creationId xmlns:p14="http://schemas.microsoft.com/office/powerpoint/2010/main" val="27220665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10F12-B3F8-9D96-B814-4B3B2C0FE126}"/>
              </a:ext>
            </a:extLst>
          </p:cNvPr>
          <p:cNvSpPr>
            <a:spLocks noGrp="1"/>
          </p:cNvSpPr>
          <p:nvPr>
            <p:ph type="title"/>
          </p:nvPr>
        </p:nvSpPr>
        <p:spPr/>
        <p:txBody>
          <a:bodyPr/>
          <a:lstStyle/>
          <a:p>
            <a:pPr algn="ctr"/>
            <a:r>
              <a:rPr lang="en-GB" dirty="0"/>
              <a:t>Locke’s idea of Natural Law</a:t>
            </a:r>
          </a:p>
        </p:txBody>
      </p:sp>
      <p:sp>
        <p:nvSpPr>
          <p:cNvPr id="3" name="Content Placeholder 2">
            <a:extLst>
              <a:ext uri="{FF2B5EF4-FFF2-40B4-BE49-F238E27FC236}">
                <a16:creationId xmlns:a16="http://schemas.microsoft.com/office/drawing/2014/main" id="{1E0EBE82-032E-F078-C8BD-54E2A487CD01}"/>
              </a:ext>
            </a:extLst>
          </p:cNvPr>
          <p:cNvSpPr>
            <a:spLocks noGrp="1"/>
          </p:cNvSpPr>
          <p:nvPr>
            <p:ph idx="1"/>
          </p:nvPr>
        </p:nvSpPr>
        <p:spPr/>
        <p:txBody>
          <a:bodyPr/>
          <a:lstStyle/>
          <a:p>
            <a:pPr marL="0" indent="0">
              <a:buNone/>
            </a:pPr>
            <a:r>
              <a:rPr lang="en-GB" sz="2600" dirty="0"/>
              <a:t>As much as possible mankind is be preserved:</a:t>
            </a:r>
          </a:p>
          <a:p>
            <a:pPr marL="0" indent="0">
              <a:buNone/>
            </a:pPr>
            <a:r>
              <a:rPr lang="en-GB" sz="2600" dirty="0"/>
              <a:t> </a:t>
            </a:r>
          </a:p>
          <a:p>
            <a:pPr marL="342900" marR="0" lvl="0" indent="-342900">
              <a:lnSpc>
                <a:spcPct val="107000"/>
              </a:lnSpc>
              <a:spcBef>
                <a:spcPts val="0"/>
              </a:spcBef>
              <a:spcAft>
                <a:spcPts val="0"/>
              </a:spcAft>
              <a:buFont typeface="+mj-lt"/>
              <a:buAutoNum type="arabicParenR"/>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A duty to preserve one’s self</a:t>
            </a:r>
          </a:p>
          <a:p>
            <a:pPr marL="342900" marR="0" lvl="0" indent="-342900">
              <a:lnSpc>
                <a:spcPct val="107000"/>
              </a:lnSpc>
              <a:spcBef>
                <a:spcPts val="0"/>
              </a:spcBef>
              <a:spcAft>
                <a:spcPts val="0"/>
              </a:spcAft>
              <a:buFont typeface="+mj-lt"/>
              <a:buAutoNum type="arabicParenR"/>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A duty to preserve others when self-preservation does not conflict</a:t>
            </a:r>
          </a:p>
          <a:p>
            <a:pPr marL="342900" marR="0" lvl="0" indent="-342900">
              <a:lnSpc>
                <a:spcPct val="107000"/>
              </a:lnSpc>
              <a:spcBef>
                <a:spcPts val="0"/>
              </a:spcBef>
              <a:spcAft>
                <a:spcPts val="0"/>
              </a:spcAft>
              <a:buFont typeface="+mj-lt"/>
              <a:buAutoNum type="arabicParenR"/>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A duty not to take away the life of another</a:t>
            </a:r>
          </a:p>
          <a:p>
            <a:pPr marL="342900" marR="0" lvl="0" indent="-342900">
              <a:lnSpc>
                <a:spcPct val="107000"/>
              </a:lnSpc>
              <a:spcBef>
                <a:spcPts val="0"/>
              </a:spcBef>
              <a:spcAft>
                <a:spcPts val="800"/>
              </a:spcAft>
              <a:buFont typeface="+mj-lt"/>
              <a:buAutoNum type="arabicParenR"/>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A duty not to act in a way that “tends to destroy” others </a:t>
            </a:r>
          </a:p>
          <a:p>
            <a:pPr marL="0" indent="0">
              <a:buNone/>
            </a:pPr>
            <a:endParaRPr lang="en-GB" dirty="0"/>
          </a:p>
        </p:txBody>
      </p:sp>
    </p:spTree>
    <p:extLst>
      <p:ext uri="{BB962C8B-B14F-4D97-AF65-F5344CB8AC3E}">
        <p14:creationId xmlns:p14="http://schemas.microsoft.com/office/powerpoint/2010/main" val="21210018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08FD4-C933-8E3D-0016-7849E34A3735}"/>
              </a:ext>
            </a:extLst>
          </p:cNvPr>
          <p:cNvSpPr>
            <a:spLocks noGrp="1"/>
          </p:cNvSpPr>
          <p:nvPr>
            <p:ph type="title"/>
          </p:nvPr>
        </p:nvSpPr>
        <p:spPr/>
        <p:txBody>
          <a:bodyPr/>
          <a:lstStyle/>
          <a:p>
            <a:pPr algn="ctr"/>
            <a:r>
              <a:rPr lang="en-GB" dirty="0"/>
              <a:t>Locke’s idea of Natural Rights</a:t>
            </a:r>
          </a:p>
        </p:txBody>
      </p:sp>
      <p:sp>
        <p:nvSpPr>
          <p:cNvPr id="3" name="Content Placeholder 2">
            <a:extLst>
              <a:ext uri="{FF2B5EF4-FFF2-40B4-BE49-F238E27FC236}">
                <a16:creationId xmlns:a16="http://schemas.microsoft.com/office/drawing/2014/main" id="{46B817C7-ABA5-CCCC-CC62-EEC2251F2E2F}"/>
              </a:ext>
            </a:extLst>
          </p:cNvPr>
          <p:cNvSpPr>
            <a:spLocks noGrp="1"/>
          </p:cNvSpPr>
          <p:nvPr>
            <p:ph idx="1"/>
          </p:nvPr>
        </p:nvSpPr>
        <p:spPr/>
        <p:txBody>
          <a:bodyPr>
            <a:normAutofit/>
          </a:bodyPr>
          <a:lstStyle/>
          <a:p>
            <a:r>
              <a:rPr lang="en-GB" sz="3600" dirty="0"/>
              <a:t>All people are by nature free and equal</a:t>
            </a:r>
          </a:p>
          <a:p>
            <a:r>
              <a:rPr lang="en-GB" sz="3600" dirty="0"/>
              <a:t>All individuals have natural rights to life, liberty, and property</a:t>
            </a:r>
          </a:p>
          <a:p>
            <a:r>
              <a:rPr lang="en-GB" sz="3600" dirty="0"/>
              <a:t>The rights are independent of laws of any society</a:t>
            </a:r>
          </a:p>
        </p:txBody>
      </p:sp>
    </p:spTree>
    <p:extLst>
      <p:ext uri="{BB962C8B-B14F-4D97-AF65-F5344CB8AC3E}">
        <p14:creationId xmlns:p14="http://schemas.microsoft.com/office/powerpoint/2010/main" val="28204943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562EC-4C9E-BAB3-6FB9-CB4C52C0F996}"/>
              </a:ext>
            </a:extLst>
          </p:cNvPr>
          <p:cNvSpPr>
            <a:spLocks noGrp="1"/>
          </p:cNvSpPr>
          <p:nvPr>
            <p:ph type="title"/>
          </p:nvPr>
        </p:nvSpPr>
        <p:spPr/>
        <p:txBody>
          <a:bodyPr/>
          <a:lstStyle/>
          <a:p>
            <a:pPr algn="ctr"/>
            <a:r>
              <a:rPr lang="en-GB" dirty="0"/>
              <a:t>The Social Contract</a:t>
            </a:r>
          </a:p>
        </p:txBody>
      </p:sp>
      <p:sp>
        <p:nvSpPr>
          <p:cNvPr id="3" name="Content Placeholder 2">
            <a:extLst>
              <a:ext uri="{FF2B5EF4-FFF2-40B4-BE49-F238E27FC236}">
                <a16:creationId xmlns:a16="http://schemas.microsoft.com/office/drawing/2014/main" id="{28367A59-030E-418A-57DB-7A3840B8CD90}"/>
              </a:ext>
            </a:extLst>
          </p:cNvPr>
          <p:cNvSpPr>
            <a:spLocks noGrp="1"/>
          </p:cNvSpPr>
          <p:nvPr>
            <p:ph idx="1"/>
          </p:nvPr>
        </p:nvSpPr>
        <p:spPr/>
        <p:txBody>
          <a:bodyPr>
            <a:normAutofit/>
          </a:bodyPr>
          <a:lstStyle/>
          <a:p>
            <a:r>
              <a:rPr lang="en-GB" sz="2600" dirty="0">
                <a:effectLst/>
                <a:latin typeface="Aptos" panose="020B0004020202020204" pitchFamily="34" charset="0"/>
                <a:ea typeface="Aptos" panose="020B0004020202020204" pitchFamily="34" charset="0"/>
                <a:cs typeface="Times New Roman" panose="02020603050405020304" pitchFamily="18" charset="0"/>
              </a:rPr>
              <a:t>Legitimate political government is the result of a social contract where people in the state of nature conditionally transfer some of their rights to the government, in order to better ensure the stable, comfortable enjoyment of their lives, liberty, and property. </a:t>
            </a:r>
          </a:p>
          <a:p>
            <a:r>
              <a:rPr lang="en-GB" sz="2600" dirty="0">
                <a:effectLst/>
                <a:latin typeface="Aptos" panose="020B0004020202020204" pitchFamily="34" charset="0"/>
                <a:ea typeface="Aptos" panose="020B0004020202020204" pitchFamily="34" charset="0"/>
                <a:cs typeface="Times New Roman" panose="02020603050405020304" pitchFamily="18" charset="0"/>
              </a:rPr>
              <a:t>Governments exist by the consent of the people in order to protect the rights of the people and promote the public good.</a:t>
            </a:r>
            <a:endParaRPr lang="en-GB" sz="2600" dirty="0"/>
          </a:p>
        </p:txBody>
      </p:sp>
    </p:spTree>
    <p:extLst>
      <p:ext uri="{BB962C8B-B14F-4D97-AF65-F5344CB8AC3E}">
        <p14:creationId xmlns:p14="http://schemas.microsoft.com/office/powerpoint/2010/main" val="11057993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986F8-DFAC-AEE4-3C35-374C28BDC798}"/>
              </a:ext>
            </a:extLst>
          </p:cNvPr>
          <p:cNvSpPr>
            <a:spLocks noGrp="1"/>
          </p:cNvSpPr>
          <p:nvPr>
            <p:ph type="title"/>
          </p:nvPr>
        </p:nvSpPr>
        <p:spPr/>
        <p:txBody>
          <a:bodyPr/>
          <a:lstStyle/>
          <a:p>
            <a:pPr algn="ctr"/>
            <a:r>
              <a:rPr lang="en-GB" dirty="0"/>
              <a:t>Freedom of Religion</a:t>
            </a:r>
          </a:p>
        </p:txBody>
      </p:sp>
      <p:sp>
        <p:nvSpPr>
          <p:cNvPr id="3" name="Content Placeholder 2">
            <a:extLst>
              <a:ext uri="{FF2B5EF4-FFF2-40B4-BE49-F238E27FC236}">
                <a16:creationId xmlns:a16="http://schemas.microsoft.com/office/drawing/2014/main" id="{F63043F0-84B1-0B8B-115D-7425B12BB427}"/>
              </a:ext>
            </a:extLst>
          </p:cNvPr>
          <p:cNvSpPr>
            <a:spLocks noGrp="1"/>
          </p:cNvSpPr>
          <p:nvPr>
            <p:ph idx="1"/>
          </p:nvPr>
        </p:nvSpPr>
        <p:spPr/>
        <p:txBody>
          <a:bodyPr>
            <a:normAutofit/>
          </a:bodyPr>
          <a:lstStyle/>
          <a:p>
            <a:r>
              <a:rPr lang="en-GB" sz="2600" i="1" dirty="0">
                <a:effectLst/>
                <a:latin typeface="Aptos" panose="020B0004020202020204" pitchFamily="34" charset="0"/>
                <a:ea typeface="Aptos" panose="020B0004020202020204" pitchFamily="34" charset="0"/>
                <a:cs typeface="Times New Roman" panose="02020603050405020304" pitchFamily="18" charset="0"/>
              </a:rPr>
              <a:t>Letter Concerning Toleration</a:t>
            </a:r>
            <a:r>
              <a:rPr lang="en-GB" sz="2600" dirty="0">
                <a:effectLst/>
                <a:latin typeface="Aptos" panose="020B0004020202020204" pitchFamily="34" charset="0"/>
                <a:ea typeface="Aptos" panose="020B0004020202020204" pitchFamily="34" charset="0"/>
                <a:cs typeface="Times New Roman" panose="02020603050405020304" pitchFamily="18" charset="0"/>
              </a:rPr>
              <a:t> (1689)</a:t>
            </a:r>
          </a:p>
          <a:p>
            <a:r>
              <a:rPr lang="en-GB" sz="2600" dirty="0">
                <a:latin typeface="Aptos" panose="020B0004020202020204" pitchFamily="34" charset="0"/>
                <a:ea typeface="Aptos" panose="020B0004020202020204" pitchFamily="34" charset="0"/>
                <a:cs typeface="Times New Roman" panose="02020603050405020304" pitchFamily="18" charset="0"/>
              </a:rPr>
              <a:t>S</a:t>
            </a:r>
            <a:r>
              <a:rPr lang="en-GB" sz="2600" dirty="0">
                <a:effectLst/>
                <a:latin typeface="Aptos" panose="020B0004020202020204" pitchFamily="34" charset="0"/>
                <a:ea typeface="Aptos" panose="020B0004020202020204" pitchFamily="34" charset="0"/>
                <a:cs typeface="Times New Roman" panose="02020603050405020304" pitchFamily="18" charset="0"/>
              </a:rPr>
              <a:t>eparation of church and state </a:t>
            </a:r>
          </a:p>
          <a:p>
            <a:r>
              <a:rPr lang="en-GB" sz="2600" dirty="0">
                <a:latin typeface="Aptos" panose="020B0004020202020204" pitchFamily="34" charset="0"/>
                <a:ea typeface="Aptos" panose="020B0004020202020204" pitchFamily="34" charset="0"/>
                <a:cs typeface="Times New Roman" panose="02020603050405020304" pitchFamily="18" charset="0"/>
              </a:rPr>
              <a:t>R</a:t>
            </a:r>
            <a:r>
              <a:rPr lang="en-GB" sz="2600" dirty="0">
                <a:effectLst/>
                <a:latin typeface="Aptos" panose="020B0004020202020204" pitchFamily="34" charset="0"/>
                <a:ea typeface="Aptos" panose="020B0004020202020204" pitchFamily="34" charset="0"/>
                <a:cs typeface="Times New Roman" panose="02020603050405020304" pitchFamily="18" charset="0"/>
              </a:rPr>
              <a:t>eligious freedom and tolerance. </a:t>
            </a:r>
          </a:p>
          <a:p>
            <a:r>
              <a:rPr lang="en-GB" sz="2600" dirty="0">
                <a:latin typeface="Aptos" panose="020B0004020202020204" pitchFamily="34" charset="0"/>
                <a:ea typeface="Aptos" panose="020B0004020202020204" pitchFamily="34" charset="0"/>
                <a:cs typeface="Times New Roman" panose="02020603050405020304" pitchFamily="18" charset="0"/>
              </a:rPr>
              <a:t>No </a:t>
            </a:r>
            <a:r>
              <a:rPr lang="en-GB" sz="2600" dirty="0">
                <a:effectLst/>
                <a:latin typeface="Aptos" panose="020B0004020202020204" pitchFamily="34" charset="0"/>
                <a:ea typeface="Aptos" panose="020B0004020202020204" pitchFamily="34" charset="0"/>
                <a:cs typeface="Times New Roman" panose="02020603050405020304" pitchFamily="18" charset="0"/>
              </a:rPr>
              <a:t>coercion should be used to bring people to the true religion </a:t>
            </a:r>
          </a:p>
          <a:p>
            <a:r>
              <a:rPr lang="en-GB" sz="2600" dirty="0">
                <a:latin typeface="Aptos" panose="020B0004020202020204" pitchFamily="34" charset="0"/>
                <a:ea typeface="Aptos" panose="020B0004020202020204" pitchFamily="34" charset="0"/>
                <a:cs typeface="Times New Roman" panose="02020603050405020304" pitchFamily="18" charset="0"/>
              </a:rPr>
              <a:t>C</a:t>
            </a:r>
            <a:r>
              <a:rPr lang="en-GB" sz="2600" dirty="0">
                <a:effectLst/>
                <a:latin typeface="Aptos" panose="020B0004020202020204" pitchFamily="34" charset="0"/>
                <a:ea typeface="Aptos" panose="020B0004020202020204" pitchFamily="34" charset="0"/>
                <a:cs typeface="Times New Roman" panose="02020603050405020304" pitchFamily="18" charset="0"/>
              </a:rPr>
              <a:t>hurches should not have any coercive power over their members. </a:t>
            </a:r>
          </a:p>
          <a:p>
            <a:r>
              <a:rPr lang="en-GB" sz="2600" dirty="0">
                <a:latin typeface="Aptos" panose="020B0004020202020204" pitchFamily="34" charset="0"/>
                <a:ea typeface="Aptos" panose="020B0004020202020204" pitchFamily="34" charset="0"/>
                <a:cs typeface="Times New Roman" panose="02020603050405020304" pitchFamily="18" charset="0"/>
                <a:sym typeface="Wingdings" panose="05000000000000000000" pitchFamily="2" charset="2"/>
              </a:rPr>
              <a:t> R</a:t>
            </a:r>
            <a:r>
              <a:rPr lang="en-GB" sz="2600" dirty="0">
                <a:effectLst/>
                <a:latin typeface="Aptos" panose="020B0004020202020204" pitchFamily="34" charset="0"/>
                <a:ea typeface="Aptos" panose="020B0004020202020204" pitchFamily="34" charset="0"/>
                <a:cs typeface="Times New Roman" panose="02020603050405020304" pitchFamily="18" charset="0"/>
              </a:rPr>
              <a:t>eligious liberty and the principles of secular government</a:t>
            </a:r>
            <a:endParaRPr lang="en-GB" sz="2600" dirty="0"/>
          </a:p>
        </p:txBody>
      </p:sp>
    </p:spTree>
    <p:extLst>
      <p:ext uri="{BB962C8B-B14F-4D97-AF65-F5344CB8AC3E}">
        <p14:creationId xmlns:p14="http://schemas.microsoft.com/office/powerpoint/2010/main" val="12548577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05BDE-FFE9-9F6B-88B3-C06B4EFE212C}"/>
              </a:ext>
            </a:extLst>
          </p:cNvPr>
          <p:cNvSpPr>
            <a:spLocks noGrp="1"/>
          </p:cNvSpPr>
          <p:nvPr>
            <p:ph type="title"/>
          </p:nvPr>
        </p:nvSpPr>
        <p:spPr/>
        <p:txBody>
          <a:bodyPr/>
          <a:lstStyle/>
          <a:p>
            <a:pPr algn="ctr"/>
            <a:r>
              <a:rPr lang="en-GB" dirty="0"/>
              <a:t>Montesquieu’s </a:t>
            </a:r>
            <a:r>
              <a:rPr lang="en-GB" i="1" dirty="0"/>
              <a:t>Spirit of Laws </a:t>
            </a:r>
          </a:p>
        </p:txBody>
      </p:sp>
      <p:sp>
        <p:nvSpPr>
          <p:cNvPr id="3" name="Content Placeholder 2">
            <a:extLst>
              <a:ext uri="{FF2B5EF4-FFF2-40B4-BE49-F238E27FC236}">
                <a16:creationId xmlns:a16="http://schemas.microsoft.com/office/drawing/2014/main" id="{9368E5A6-9B4D-5F5D-0BCA-06F87D923408}"/>
              </a:ext>
            </a:extLst>
          </p:cNvPr>
          <p:cNvSpPr>
            <a:spLocks noGrp="1"/>
          </p:cNvSpPr>
          <p:nvPr>
            <p:ph idx="1"/>
          </p:nvPr>
        </p:nvSpPr>
        <p:spPr/>
        <p:txBody>
          <a:bodyPr>
            <a:normAutofit/>
          </a:bodyPr>
          <a:lstStyle/>
          <a:p>
            <a:r>
              <a:rPr lang="en-GB" sz="2600" dirty="0">
                <a:latin typeface="Aptos" panose="020B0004020202020204" pitchFamily="34" charset="0"/>
                <a:ea typeface="Aptos" panose="020B0004020202020204" pitchFamily="34" charset="0"/>
                <a:cs typeface="Times New Roman" panose="02020603050405020304" pitchFamily="18" charset="0"/>
              </a:rPr>
              <a:t>A</a:t>
            </a:r>
            <a:r>
              <a:rPr lang="en-GB" sz="2600" dirty="0">
                <a:effectLst/>
                <a:latin typeface="Aptos" panose="020B0004020202020204" pitchFamily="34" charset="0"/>
                <a:ea typeface="Aptos" panose="020B0004020202020204" pitchFamily="34" charset="0"/>
                <a:cs typeface="Times New Roman" panose="02020603050405020304" pitchFamily="18" charset="0"/>
              </a:rPr>
              <a:t>n analysis of laws and systems of government as they relate to a nation’s character, or spirit</a:t>
            </a:r>
          </a:p>
          <a:p>
            <a:r>
              <a:rPr lang="en-GB" sz="2600" dirty="0">
                <a:latin typeface="Aptos" panose="020B0004020202020204" pitchFamily="34" charset="0"/>
                <a:ea typeface="Aptos" panose="020B0004020202020204" pitchFamily="34" charset="0"/>
                <a:cs typeface="Times New Roman" panose="02020603050405020304" pitchFamily="18" charset="0"/>
              </a:rPr>
              <a:t>D</a:t>
            </a:r>
            <a:r>
              <a:rPr lang="en-GB" sz="2600" dirty="0">
                <a:effectLst/>
                <a:latin typeface="Aptos" panose="020B0004020202020204" pitchFamily="34" charset="0"/>
                <a:ea typeface="Aptos" panose="020B0004020202020204" pitchFamily="34" charset="0"/>
                <a:cs typeface="Times New Roman" panose="02020603050405020304" pitchFamily="18" charset="0"/>
              </a:rPr>
              <a:t>ifferent sets of laws were appropriate for different national spirits</a:t>
            </a:r>
            <a:endParaRPr lang="en-GB" sz="2600" dirty="0">
              <a:latin typeface="Aptos" panose="020B0004020202020204" pitchFamily="34" charset="0"/>
              <a:ea typeface="Aptos" panose="020B0004020202020204" pitchFamily="34" charset="0"/>
              <a:cs typeface="Times New Roman" panose="02020603050405020304" pitchFamily="18" charset="0"/>
            </a:endParaRPr>
          </a:p>
          <a:p>
            <a:r>
              <a:rPr lang="en-GB" sz="2600" dirty="0">
                <a:latin typeface="Aptos" panose="020B0004020202020204" pitchFamily="34" charset="0"/>
                <a:ea typeface="Aptos" panose="020B0004020202020204" pitchFamily="34" charset="0"/>
                <a:cs typeface="Times New Roman" panose="02020603050405020304" pitchFamily="18" charset="0"/>
              </a:rPr>
              <a:t>T</a:t>
            </a:r>
            <a:r>
              <a:rPr lang="en-GB" sz="2600" dirty="0">
                <a:effectLst/>
                <a:latin typeface="Aptos" panose="020B0004020202020204" pitchFamily="34" charset="0"/>
                <a:ea typeface="Aptos" panose="020B0004020202020204" pitchFamily="34" charset="0"/>
                <a:cs typeface="Times New Roman" panose="02020603050405020304" pitchFamily="18" charset="0"/>
              </a:rPr>
              <a:t>hree types of governments: republican governments, monarchies, and despotisms</a:t>
            </a:r>
          </a:p>
          <a:p>
            <a:r>
              <a:rPr lang="en-GB" sz="2600" dirty="0">
                <a:latin typeface="Aptos" panose="020B0004020202020204" pitchFamily="34" charset="0"/>
                <a:ea typeface="Aptos" panose="020B0004020202020204" pitchFamily="34" charset="0"/>
                <a:cs typeface="Times New Roman" panose="02020603050405020304" pitchFamily="18" charset="0"/>
              </a:rPr>
              <a:t>M</a:t>
            </a:r>
            <a:r>
              <a:rPr lang="en-GB" sz="2600" dirty="0">
                <a:effectLst/>
                <a:latin typeface="Aptos" panose="020B0004020202020204" pitchFamily="34" charset="0"/>
                <a:ea typeface="Aptos" panose="020B0004020202020204" pitchFamily="34" charset="0"/>
                <a:cs typeface="Times New Roman" panose="02020603050405020304" pitchFamily="18" charset="0"/>
              </a:rPr>
              <a:t>onarchy and republic are the two best forms of government- moderate systems of distributed power</a:t>
            </a:r>
            <a:endParaRPr lang="en-GB" sz="2600" dirty="0"/>
          </a:p>
        </p:txBody>
      </p:sp>
    </p:spTree>
    <p:extLst>
      <p:ext uri="{BB962C8B-B14F-4D97-AF65-F5344CB8AC3E}">
        <p14:creationId xmlns:p14="http://schemas.microsoft.com/office/powerpoint/2010/main" val="548854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446EA-CF44-243A-CDAF-F2CBB7F23280}"/>
              </a:ext>
            </a:extLst>
          </p:cNvPr>
          <p:cNvSpPr>
            <a:spLocks noGrp="1"/>
          </p:cNvSpPr>
          <p:nvPr>
            <p:ph type="title"/>
          </p:nvPr>
        </p:nvSpPr>
        <p:spPr/>
        <p:txBody>
          <a:bodyPr/>
          <a:lstStyle/>
          <a:p>
            <a:pPr algn="ctr"/>
            <a:r>
              <a:rPr lang="en-GB" dirty="0"/>
              <a:t>Montesquieu and Democracy</a:t>
            </a:r>
          </a:p>
        </p:txBody>
      </p:sp>
      <p:sp>
        <p:nvSpPr>
          <p:cNvPr id="3" name="Content Placeholder 2">
            <a:extLst>
              <a:ext uri="{FF2B5EF4-FFF2-40B4-BE49-F238E27FC236}">
                <a16:creationId xmlns:a16="http://schemas.microsoft.com/office/drawing/2014/main" id="{D362E070-67EE-34F5-9D7B-E9DD78E65330}"/>
              </a:ext>
            </a:extLst>
          </p:cNvPr>
          <p:cNvSpPr>
            <a:spLocks noGrp="1"/>
          </p:cNvSpPr>
          <p:nvPr>
            <p:ph idx="1"/>
          </p:nvPr>
        </p:nvSpPr>
        <p:spPr/>
        <p:txBody>
          <a:bodyPr>
            <a:noAutofit/>
          </a:bodyPr>
          <a:lstStyle/>
          <a:p>
            <a:r>
              <a:rPr lang="en-GB" sz="2000" dirty="0">
                <a:effectLst/>
                <a:latin typeface="Aptos" panose="020B0004020202020204" pitchFamily="34" charset="0"/>
                <a:ea typeface="Aptos" panose="020B0004020202020204" pitchFamily="34" charset="0"/>
                <a:cs typeface="Times New Roman" panose="02020603050405020304" pitchFamily="18" charset="0"/>
              </a:rPr>
              <a:t>The people are sovereign, whether via direct rule  or indirect rule</a:t>
            </a:r>
          </a:p>
          <a:p>
            <a:r>
              <a:rPr lang="en-GB" sz="2000" dirty="0">
                <a:latin typeface="Aptos" panose="020B0004020202020204" pitchFamily="34" charset="0"/>
                <a:cs typeface="Times New Roman" panose="02020603050405020304" pitchFamily="18" charset="0"/>
              </a:rPr>
              <a:t>Suffrage and Voting are fundamental</a:t>
            </a:r>
          </a:p>
          <a:p>
            <a:r>
              <a:rPr lang="en-GB" sz="2000" dirty="0">
                <a:effectLst/>
                <a:latin typeface="Aptos" panose="020B0004020202020204" pitchFamily="34" charset="0"/>
                <a:ea typeface="Aptos" panose="020B0004020202020204" pitchFamily="34" charset="0"/>
                <a:cs typeface="Times New Roman" panose="02020603050405020304" pitchFamily="18" charset="0"/>
              </a:rPr>
              <a:t>Liberty is the ability to be assured a certain tranquillity of mind in one’s personal security through the following of laws that protect a populace from harm while ensuring as much freedom as possible</a:t>
            </a:r>
          </a:p>
          <a:p>
            <a:r>
              <a:rPr lang="en-GB" sz="2000" dirty="0">
                <a:latin typeface="Aptos" panose="020B0004020202020204" pitchFamily="34" charset="0"/>
                <a:cs typeface="Times New Roman" panose="02020603050405020304" pitchFamily="18" charset="0"/>
              </a:rPr>
              <a:t>Government powers must be checked: Separation of powers </a:t>
            </a:r>
          </a:p>
          <a:p>
            <a:pPr lvl="1"/>
            <a:r>
              <a:rPr lang="en-GB" sz="2000" dirty="0">
                <a:latin typeface="Aptos" panose="020B0004020202020204" pitchFamily="34" charset="0"/>
                <a:ea typeface="Aptos" panose="020B0004020202020204" pitchFamily="34" charset="0"/>
                <a:cs typeface="Times New Roman" panose="02020603050405020304" pitchFamily="18" charset="0"/>
              </a:rPr>
              <a:t>The </a:t>
            </a:r>
            <a:r>
              <a:rPr lang="en-GB" sz="2000" dirty="0">
                <a:effectLst/>
                <a:latin typeface="Aptos" panose="020B0004020202020204" pitchFamily="34" charset="0"/>
                <a:ea typeface="Aptos" panose="020B0004020202020204" pitchFamily="34" charset="0"/>
                <a:cs typeface="Times New Roman" panose="02020603050405020304" pitchFamily="18" charset="0"/>
              </a:rPr>
              <a:t>legislative should have the ability to tax, so that it can deprive the executive of funding to check its powers</a:t>
            </a:r>
          </a:p>
          <a:p>
            <a:pPr lvl="1"/>
            <a:r>
              <a:rPr lang="en-GB" sz="2000" dirty="0">
                <a:latin typeface="Aptos" panose="020B0004020202020204" pitchFamily="34" charset="0"/>
                <a:ea typeface="Aptos" panose="020B0004020202020204" pitchFamily="34" charset="0"/>
                <a:cs typeface="Times New Roman" panose="02020603050405020304" pitchFamily="18" charset="0"/>
              </a:rPr>
              <a:t>The e</a:t>
            </a:r>
            <a:r>
              <a:rPr lang="en-GB" sz="2000" dirty="0">
                <a:effectLst/>
                <a:latin typeface="Aptos" panose="020B0004020202020204" pitchFamily="34" charset="0"/>
                <a:ea typeface="Aptos" panose="020B0004020202020204" pitchFamily="34" charset="0"/>
                <a:cs typeface="Times New Roman" panose="02020603050405020304" pitchFamily="18" charset="0"/>
              </a:rPr>
              <a:t>xecutive should have the right to veto acts of legislature </a:t>
            </a:r>
          </a:p>
          <a:p>
            <a:pPr lvl="1"/>
            <a:r>
              <a:rPr lang="en-GB" sz="2000" dirty="0">
                <a:effectLst/>
                <a:latin typeface="Aptos" panose="020B0004020202020204" pitchFamily="34" charset="0"/>
                <a:ea typeface="Aptos" panose="020B0004020202020204" pitchFamily="34" charset="0"/>
                <a:cs typeface="Times New Roman" panose="02020603050405020304" pitchFamily="18" charset="0"/>
              </a:rPr>
              <a:t>The legislature should be composed of two houses, which can check each other. </a:t>
            </a:r>
          </a:p>
          <a:p>
            <a:pPr lvl="1"/>
            <a:r>
              <a:rPr lang="en-GB" sz="2000" dirty="0">
                <a:effectLst/>
                <a:latin typeface="Aptos" panose="020B0004020202020204" pitchFamily="34" charset="0"/>
                <a:ea typeface="Aptos" panose="020B0004020202020204" pitchFamily="34" charset="0"/>
                <a:cs typeface="Times New Roman" panose="02020603050405020304" pitchFamily="18" charset="0"/>
              </a:rPr>
              <a:t>The judiciary should be independent of both the legislature and the executive, and should restrict itself to applying the law to particular cases in a consistent manner.</a:t>
            </a:r>
            <a:endParaRPr lang="en-GB" sz="2000" dirty="0"/>
          </a:p>
        </p:txBody>
      </p:sp>
    </p:spTree>
    <p:extLst>
      <p:ext uri="{BB962C8B-B14F-4D97-AF65-F5344CB8AC3E}">
        <p14:creationId xmlns:p14="http://schemas.microsoft.com/office/powerpoint/2010/main" val="19644436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CD8AD-E4B8-1ACE-7FFD-D38EE47D2164}"/>
              </a:ext>
            </a:extLst>
          </p:cNvPr>
          <p:cNvSpPr>
            <a:spLocks noGrp="1"/>
          </p:cNvSpPr>
          <p:nvPr>
            <p:ph type="title"/>
          </p:nvPr>
        </p:nvSpPr>
        <p:spPr/>
        <p:txBody>
          <a:bodyPr/>
          <a:lstStyle/>
          <a:p>
            <a:pPr algn="ctr"/>
            <a:r>
              <a:rPr lang="en-GB" dirty="0"/>
              <a:t>The Corruption of Democracy</a:t>
            </a:r>
          </a:p>
        </p:txBody>
      </p:sp>
      <p:sp>
        <p:nvSpPr>
          <p:cNvPr id="3" name="Content Placeholder 2">
            <a:extLst>
              <a:ext uri="{FF2B5EF4-FFF2-40B4-BE49-F238E27FC236}">
                <a16:creationId xmlns:a16="http://schemas.microsoft.com/office/drawing/2014/main" id="{DD412E62-47D1-BB07-8F57-F9FD291AFFA9}"/>
              </a:ext>
            </a:extLst>
          </p:cNvPr>
          <p:cNvSpPr>
            <a:spLocks noGrp="1"/>
          </p:cNvSpPr>
          <p:nvPr>
            <p:ph idx="1"/>
          </p:nvPr>
        </p:nvSpPr>
        <p:spPr/>
        <p:txBody>
          <a:bodyPr/>
          <a:lstStyle/>
          <a:p>
            <a:pPr marL="342900" marR="0" lvl="0" indent="-342900">
              <a:lnSpc>
                <a:spcPct val="107000"/>
              </a:lnSpc>
              <a:spcBef>
                <a:spcPts val="0"/>
              </a:spcBef>
              <a:spcAft>
                <a:spcPts val="0"/>
              </a:spcAft>
              <a:buFont typeface="+mj-lt"/>
              <a:buAutoNum type="arabicParenR"/>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“The spirit of inequality”: arises when citizens no longer identify their interests with the interests of their country, and therefore seek both to advance their own private interests at the expense of fellow citizens and to acquire political power over them</a:t>
            </a:r>
          </a:p>
          <a:p>
            <a:pPr marL="342900" marR="0" lvl="0" indent="-342900">
              <a:lnSpc>
                <a:spcPct val="107000"/>
              </a:lnSpc>
              <a:spcBef>
                <a:spcPts val="0"/>
              </a:spcBef>
              <a:spcAft>
                <a:spcPts val="800"/>
              </a:spcAft>
              <a:buFont typeface="+mj-lt"/>
              <a:buAutoNum type="arabicParenR"/>
            </a:pPr>
            <a:r>
              <a:rPr lang="en-GB" sz="2600" kern="100" dirty="0">
                <a:effectLst/>
                <a:latin typeface="Aptos" panose="020B0004020202020204" pitchFamily="34" charset="0"/>
                <a:ea typeface="Aptos" panose="020B0004020202020204" pitchFamily="34" charset="0"/>
                <a:cs typeface="Times New Roman" panose="02020603050405020304" pitchFamily="18" charset="0"/>
              </a:rPr>
              <a:t>“The spirit of extreme equality”: arises when people are no longer content to be equal as citizens, but want to be equal in every respect. They “want to manage everything themselves, to debate for the senate, to execute for the magistrate, and to decide for the judges.” </a:t>
            </a:r>
          </a:p>
          <a:p>
            <a:endParaRPr lang="en-GB" dirty="0"/>
          </a:p>
        </p:txBody>
      </p:sp>
    </p:spTree>
    <p:extLst>
      <p:ext uri="{BB962C8B-B14F-4D97-AF65-F5344CB8AC3E}">
        <p14:creationId xmlns:p14="http://schemas.microsoft.com/office/powerpoint/2010/main" val="14051791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AD6AF-6DBB-7EA8-AC3C-02FDCA75105A}"/>
              </a:ext>
            </a:extLst>
          </p:cNvPr>
          <p:cNvSpPr>
            <a:spLocks noGrp="1"/>
          </p:cNvSpPr>
          <p:nvPr>
            <p:ph type="title"/>
          </p:nvPr>
        </p:nvSpPr>
        <p:spPr/>
        <p:txBody>
          <a:bodyPr/>
          <a:lstStyle/>
          <a:p>
            <a:pPr algn="ctr"/>
            <a:r>
              <a:rPr lang="en-GB" dirty="0"/>
              <a:t>Despotism </a:t>
            </a:r>
          </a:p>
        </p:txBody>
      </p:sp>
      <p:sp>
        <p:nvSpPr>
          <p:cNvPr id="3" name="Content Placeholder 2">
            <a:extLst>
              <a:ext uri="{FF2B5EF4-FFF2-40B4-BE49-F238E27FC236}">
                <a16:creationId xmlns:a16="http://schemas.microsoft.com/office/drawing/2014/main" id="{5B844362-1DD4-44BA-334C-80C2ADB34FA1}"/>
              </a:ext>
            </a:extLst>
          </p:cNvPr>
          <p:cNvSpPr>
            <a:spLocks noGrp="1"/>
          </p:cNvSpPr>
          <p:nvPr>
            <p:ph idx="1"/>
          </p:nvPr>
        </p:nvSpPr>
        <p:spPr/>
        <p:txBody>
          <a:bodyPr/>
          <a:lstStyle/>
          <a:p>
            <a:r>
              <a:rPr lang="en-GB" sz="2600" kern="100" dirty="0">
                <a:effectLst/>
                <a:latin typeface="Aptos" panose="020B0004020202020204" pitchFamily="34" charset="0"/>
                <a:ea typeface="Aptos" panose="020B0004020202020204" pitchFamily="34" charset="0"/>
                <a:cs typeface="Times New Roman" panose="02020603050405020304" pitchFamily="18" charset="0"/>
              </a:rPr>
              <a:t>Montesquieu: “The principle of despotic government is subject to a continual corruption, because it is even in it nature corrupt.” </a:t>
            </a:r>
          </a:p>
          <a:p>
            <a:r>
              <a:rPr lang="en-GB" sz="2600" kern="100" dirty="0">
                <a:latin typeface="Aptos" panose="020B0004020202020204" pitchFamily="34" charset="0"/>
                <a:ea typeface="Aptos" panose="020B0004020202020204" pitchFamily="34" charset="0"/>
                <a:cs typeface="Times New Roman" panose="02020603050405020304" pitchFamily="18" charset="0"/>
              </a:rPr>
              <a:t>P</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roperty is not secure in a despotic state, commerce will not flourish, and the state will be poor </a:t>
            </a:r>
          </a:p>
          <a:p>
            <a:r>
              <a:rPr lang="en-GB" sz="2600" kern="100" dirty="0">
                <a:effectLst/>
                <a:latin typeface="Aptos" panose="020B0004020202020204" pitchFamily="34" charset="0"/>
                <a:ea typeface="Aptos" panose="020B0004020202020204" pitchFamily="34" charset="0"/>
                <a:cs typeface="Times New Roman" panose="02020603050405020304" pitchFamily="18" charset="0"/>
              </a:rPr>
              <a:t>The people must be kept in a state of fear by the threat of punishment. </a:t>
            </a:r>
          </a:p>
          <a:p>
            <a:r>
              <a:rPr lang="en-GB" sz="2600" kern="100" dirty="0">
                <a:latin typeface="Aptos" panose="020B0004020202020204" pitchFamily="34" charset="0"/>
                <a:ea typeface="Aptos" panose="020B0004020202020204" pitchFamily="34" charset="0"/>
                <a:cs typeface="Times New Roman" panose="02020603050405020304" pitchFamily="18" charset="0"/>
              </a:rPr>
              <a:t>R</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equires no powers to be carefully balanced against one another</a:t>
            </a:r>
          </a:p>
          <a:p>
            <a:r>
              <a:rPr lang="en-GB" sz="2600" kern="100" dirty="0">
                <a:latin typeface="Aptos" panose="020B0004020202020204" pitchFamily="34" charset="0"/>
                <a:ea typeface="Aptos" panose="020B0004020202020204" pitchFamily="34" charset="0"/>
                <a:cs typeface="Times New Roman" panose="02020603050405020304" pitchFamily="18" charset="0"/>
              </a:rPr>
              <a:t>Rule by fear </a:t>
            </a:r>
          </a:p>
          <a:p>
            <a:r>
              <a:rPr lang="en-GB" sz="2600" kern="100" dirty="0">
                <a:effectLst/>
                <a:latin typeface="Aptos" panose="020B0004020202020204" pitchFamily="34" charset="0"/>
                <a:ea typeface="Aptos" panose="020B0004020202020204" pitchFamily="34" charset="0"/>
                <a:cs typeface="Times New Roman" panose="02020603050405020304" pitchFamily="18" charset="0"/>
              </a:rPr>
              <a:t>Embodiment of corruption  </a:t>
            </a:r>
          </a:p>
          <a:p>
            <a:endParaRPr lang="en-GB" dirty="0"/>
          </a:p>
        </p:txBody>
      </p:sp>
    </p:spTree>
    <p:extLst>
      <p:ext uri="{BB962C8B-B14F-4D97-AF65-F5344CB8AC3E}">
        <p14:creationId xmlns:p14="http://schemas.microsoft.com/office/powerpoint/2010/main" val="15284761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9E5EF-65C7-7BA8-23AD-734055991814}"/>
              </a:ext>
            </a:extLst>
          </p:cNvPr>
          <p:cNvSpPr>
            <a:spLocks noGrp="1"/>
          </p:cNvSpPr>
          <p:nvPr>
            <p:ph type="title"/>
          </p:nvPr>
        </p:nvSpPr>
        <p:spPr/>
        <p:txBody>
          <a:bodyPr/>
          <a:lstStyle/>
          <a:p>
            <a:pPr algn="ctr"/>
            <a:r>
              <a:rPr lang="en-GB" dirty="0"/>
              <a:t>The Magna Carta (1215)</a:t>
            </a:r>
          </a:p>
        </p:txBody>
      </p:sp>
      <p:sp>
        <p:nvSpPr>
          <p:cNvPr id="3" name="Content Placeholder 2">
            <a:extLst>
              <a:ext uri="{FF2B5EF4-FFF2-40B4-BE49-F238E27FC236}">
                <a16:creationId xmlns:a16="http://schemas.microsoft.com/office/drawing/2014/main" id="{97644DD0-4D1E-2B85-04DB-31BA4FACDF69}"/>
              </a:ext>
            </a:extLst>
          </p:cNvPr>
          <p:cNvSpPr>
            <a:spLocks noGrp="1"/>
          </p:cNvSpPr>
          <p:nvPr>
            <p:ph idx="1"/>
          </p:nvPr>
        </p:nvSpPr>
        <p:spPr/>
        <p:txBody>
          <a:bodyPr/>
          <a:lstStyle/>
          <a:p>
            <a:r>
              <a:rPr lang="en-GB" dirty="0"/>
              <a:t>Established the principles of limiting government powers and protecting individual rights</a:t>
            </a:r>
          </a:p>
          <a:p>
            <a:r>
              <a:rPr lang="en-GB" dirty="0"/>
              <a:t>Monarch observes rule of law</a:t>
            </a:r>
          </a:p>
          <a:p>
            <a:r>
              <a:rPr lang="en-GB" dirty="0"/>
              <a:t>Mid-1300s: Trial by jury, due process, and equality better established </a:t>
            </a:r>
          </a:p>
        </p:txBody>
      </p:sp>
    </p:spTree>
    <p:extLst>
      <p:ext uri="{BB962C8B-B14F-4D97-AF65-F5344CB8AC3E}">
        <p14:creationId xmlns:p14="http://schemas.microsoft.com/office/powerpoint/2010/main" val="16253382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5451C-46DF-7160-83A2-94036D920369}"/>
              </a:ext>
            </a:extLst>
          </p:cNvPr>
          <p:cNvSpPr>
            <a:spLocks noGrp="1"/>
          </p:cNvSpPr>
          <p:nvPr>
            <p:ph type="title"/>
          </p:nvPr>
        </p:nvSpPr>
        <p:spPr/>
        <p:txBody>
          <a:bodyPr/>
          <a:lstStyle/>
          <a:p>
            <a:pPr algn="ctr"/>
            <a:r>
              <a:rPr lang="en-GB" dirty="0"/>
              <a:t>The English Bill of Rights (1689)</a:t>
            </a:r>
          </a:p>
        </p:txBody>
      </p:sp>
      <p:sp>
        <p:nvSpPr>
          <p:cNvPr id="3" name="Content Placeholder 2">
            <a:extLst>
              <a:ext uri="{FF2B5EF4-FFF2-40B4-BE49-F238E27FC236}">
                <a16:creationId xmlns:a16="http://schemas.microsoft.com/office/drawing/2014/main" id="{A1A2FA95-7E4B-CA38-402F-8EA5EB860176}"/>
              </a:ext>
            </a:extLst>
          </p:cNvPr>
          <p:cNvSpPr>
            <a:spLocks noGrp="1"/>
          </p:cNvSpPr>
          <p:nvPr>
            <p:ph idx="1"/>
          </p:nvPr>
        </p:nvSpPr>
        <p:spPr/>
        <p:txBody>
          <a:bodyPr/>
          <a:lstStyle/>
          <a:p>
            <a:r>
              <a:rPr lang="en-GB" sz="3000" dirty="0">
                <a:effectLst/>
                <a:latin typeface="Aptos" panose="020B0004020202020204" pitchFamily="34" charset="0"/>
                <a:ea typeface="Aptos" panose="020B0004020202020204" pitchFamily="34" charset="0"/>
                <a:cs typeface="Times New Roman" panose="02020603050405020304" pitchFamily="18" charset="0"/>
              </a:rPr>
              <a:t>Rights of individuals: freedom from royal taxation, freedom to petition the monarch, freedom to bear arms, freedom from a standing army, freedom to elect representatives, freedom of speech, among others</a:t>
            </a:r>
          </a:p>
          <a:p>
            <a:r>
              <a:rPr lang="en-GB" sz="3000" kern="100" dirty="0">
                <a:effectLst/>
                <a:latin typeface="Aptos" panose="020B0004020202020204" pitchFamily="34" charset="0"/>
                <a:ea typeface="Aptos" panose="020B0004020202020204" pitchFamily="34" charset="0"/>
                <a:cs typeface="Times New Roman" panose="02020603050405020304" pitchFamily="18" charset="0"/>
              </a:rPr>
              <a:t>Rights of Parliament: regular parliaments, free elections, and parliamentary privilege</a:t>
            </a:r>
          </a:p>
          <a:p>
            <a:r>
              <a:rPr lang="en-GB" sz="3000" kern="100" dirty="0">
                <a:latin typeface="Aptos" panose="020B0004020202020204" pitchFamily="34" charset="0"/>
                <a:ea typeface="Aptos" panose="020B0004020202020204" pitchFamily="34" charset="0"/>
                <a:cs typeface="Times New Roman" panose="02020603050405020304" pitchFamily="18" charset="0"/>
              </a:rPr>
              <a:t>Not only the protection of individuals, but the balance of power between Parliament and the monarchy</a:t>
            </a:r>
            <a:endParaRPr lang="en-GB" sz="3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419762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8D8A1-CA7C-BABE-8BE3-1FA2B21C949A}"/>
              </a:ext>
            </a:extLst>
          </p:cNvPr>
          <p:cNvSpPr>
            <a:spLocks noGrp="1"/>
          </p:cNvSpPr>
          <p:nvPr>
            <p:ph type="title"/>
          </p:nvPr>
        </p:nvSpPr>
        <p:spPr/>
        <p:txBody>
          <a:bodyPr/>
          <a:lstStyle/>
          <a:p>
            <a:r>
              <a:rPr lang="en-GB" dirty="0"/>
              <a:t>The role of Christianity in European rule of law</a:t>
            </a:r>
          </a:p>
        </p:txBody>
      </p:sp>
      <p:sp>
        <p:nvSpPr>
          <p:cNvPr id="3" name="Content Placeholder 2">
            <a:extLst>
              <a:ext uri="{FF2B5EF4-FFF2-40B4-BE49-F238E27FC236}">
                <a16:creationId xmlns:a16="http://schemas.microsoft.com/office/drawing/2014/main" id="{731C0341-FF9C-534C-A776-D9506500792F}"/>
              </a:ext>
            </a:extLst>
          </p:cNvPr>
          <p:cNvSpPr>
            <a:spLocks noGrp="1"/>
          </p:cNvSpPr>
          <p:nvPr>
            <p:ph idx="1"/>
          </p:nvPr>
        </p:nvSpPr>
        <p:spPr/>
        <p:txBody>
          <a:bodyPr/>
          <a:lstStyle/>
          <a:p>
            <a:r>
              <a:rPr lang="en-GB" dirty="0"/>
              <a:t>The Roman Catholic Church was originally </a:t>
            </a:r>
            <a:r>
              <a:rPr lang="en-GB" dirty="0" err="1"/>
              <a:t>caesaropapist</a:t>
            </a:r>
            <a:r>
              <a:rPr lang="en-GB" dirty="0"/>
              <a:t> as the state religion of the Holy Roman Empire</a:t>
            </a:r>
          </a:p>
          <a:p>
            <a:r>
              <a:rPr lang="en-GB" dirty="0"/>
              <a:t>Caesaropapism: System in which religious authority completely subordinate to the State</a:t>
            </a:r>
          </a:p>
          <a:p>
            <a:r>
              <a:rPr lang="en-GB" dirty="0"/>
              <a:t>Pope Gregory VII, Papal Manifesto of 1075</a:t>
            </a:r>
          </a:p>
          <a:p>
            <a:r>
              <a:rPr lang="en-GB" dirty="0"/>
              <a:t>Concordat of Worms, 1122 </a:t>
            </a:r>
          </a:p>
          <a:p>
            <a:r>
              <a:rPr lang="en-GB" dirty="0"/>
              <a:t>Corpus Juris Civilis or the Justinian Code </a:t>
            </a:r>
          </a:p>
          <a:p>
            <a:r>
              <a:rPr lang="en-GB" dirty="0"/>
              <a:t>Separation of church and state </a:t>
            </a:r>
            <a:r>
              <a:rPr lang="en-GB" dirty="0">
                <a:sym typeface="Wingdings" panose="05000000000000000000" pitchFamily="2" charset="2"/>
              </a:rPr>
              <a:t> modern secular state </a:t>
            </a:r>
            <a:endParaRPr lang="en-GB" dirty="0"/>
          </a:p>
        </p:txBody>
      </p:sp>
    </p:spTree>
    <p:extLst>
      <p:ext uri="{BB962C8B-B14F-4D97-AF65-F5344CB8AC3E}">
        <p14:creationId xmlns:p14="http://schemas.microsoft.com/office/powerpoint/2010/main" val="29830530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458</TotalTime>
  <Words>2593</Words>
  <Application>Microsoft Office PowerPoint</Application>
  <PresentationFormat>Widescreen</PresentationFormat>
  <Paragraphs>164</Paragraphs>
  <Slides>36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Aptos</vt:lpstr>
      <vt:lpstr>Aptos Display</vt:lpstr>
      <vt:lpstr>Arial</vt:lpstr>
      <vt:lpstr>Wingdings</vt:lpstr>
      <vt:lpstr>Office Theme</vt:lpstr>
      <vt:lpstr>Understanding Democracy</vt:lpstr>
      <vt:lpstr>PowerPoint Presentation</vt:lpstr>
      <vt:lpstr>   Cleisthenes of Athens  (570 B.C. – 508 B.C.)</vt:lpstr>
      <vt:lpstr>Democracy in Athens</vt:lpstr>
      <vt:lpstr>Democracy as a way of life according to Athenian leader Pericles</vt:lpstr>
      <vt:lpstr>PowerPoint Presentation</vt:lpstr>
      <vt:lpstr>The Reforms of Solon  (Eupatrid, magistrate 594 B.C.)</vt:lpstr>
      <vt:lpstr>The Athenian democracy</vt:lpstr>
      <vt:lpstr>The Athenian Assembly</vt:lpstr>
      <vt:lpstr>The Athenian Assembly</vt:lpstr>
      <vt:lpstr>The Council (The Boule)</vt:lpstr>
      <vt:lpstr>Continuing executive body of the Council </vt:lpstr>
      <vt:lpstr>Law Courts</vt:lpstr>
      <vt:lpstr>Leaders of the Assembly</vt:lpstr>
      <vt:lpstr>Plato’s Seventh Letter (353 B.C.)</vt:lpstr>
      <vt:lpstr>Plato’s Seventh Letter (353 B.C.)</vt:lpstr>
      <vt:lpstr>Plato’s Seventh Letter (353 B.C.)</vt:lpstr>
      <vt:lpstr>Plato’s Seventh Letter (353 B.C.)</vt:lpstr>
      <vt:lpstr>Plato’s Seventh Letter (353 B.C.)</vt:lpstr>
      <vt:lpstr>Plato’s Republic (353 B.C.)</vt:lpstr>
      <vt:lpstr>Plato’s ideal city state and ruler(s)</vt:lpstr>
      <vt:lpstr>Aristotle’s politeia</vt:lpstr>
      <vt:lpstr>PowerPoint Presentation</vt:lpstr>
      <vt:lpstr>PowerPoint Presentation</vt:lpstr>
      <vt:lpstr>Natural Law </vt:lpstr>
      <vt:lpstr>Locke’s idea of Natural Law</vt:lpstr>
      <vt:lpstr>Locke’s idea of Natural Rights</vt:lpstr>
      <vt:lpstr>The Social Contract</vt:lpstr>
      <vt:lpstr>Freedom of Religion</vt:lpstr>
      <vt:lpstr>Montesquieu’s Spirit of Laws </vt:lpstr>
      <vt:lpstr>Montesquieu and Democracy</vt:lpstr>
      <vt:lpstr>The Corruption of Democracy</vt:lpstr>
      <vt:lpstr>Despotism </vt:lpstr>
      <vt:lpstr>The Magna Carta (1215)</vt:lpstr>
      <vt:lpstr>The English Bill of Rights (1689)</vt:lpstr>
      <vt:lpstr>The role of Christianity in European rule of law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dc:title>
  <dc:creator>janieyh 10</dc:creator>
  <cp:lastModifiedBy>janieyh 10</cp:lastModifiedBy>
  <cp:revision>71</cp:revision>
  <dcterms:created xsi:type="dcterms:W3CDTF">2024-01-18T06:05:07Z</dcterms:created>
  <dcterms:modified xsi:type="dcterms:W3CDTF">2024-02-09T01:20:28Z</dcterms:modified>
</cp:coreProperties>
</file>