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130" d="100"/>
          <a:sy n="130" d="100"/>
        </p:scale>
        <p:origin x="264" y="-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8306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1407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41B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32320" y="-1097280"/>
            <a:ext cx="3657600" cy="365760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7863840" y="3291840"/>
            <a:ext cx="2377440" cy="2377440"/>
          </a:xfrm>
          <a:prstGeom prst="ellipse">
            <a:avLst/>
          </a:prstGeom>
          <a:solidFill>
            <a:srgbClr val="26306E"/>
          </a:solidFill>
          <a:ln/>
        </p:spPr>
      </p:sp>
      <p:sp>
        <p:nvSpPr>
          <p:cNvPr id="4" name="Shape 2"/>
          <p:cNvSpPr/>
          <p:nvPr/>
        </p:nvSpPr>
        <p:spPr>
          <a:xfrm>
            <a:off x="868680" y="1600200"/>
            <a:ext cx="822960" cy="822960"/>
          </a:xfrm>
          <a:prstGeom prst="ellipse">
            <a:avLst/>
          </a:prstGeom>
          <a:solidFill>
            <a:srgbClr val="1E2761"/>
          </a:solidFill>
          <a:ln/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3272" y="1764792"/>
            <a:ext cx="493776" cy="49377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22960" y="260604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CONSULTANT PORTFOLIO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822960" y="2880360"/>
            <a:ext cx="75895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SWANSEA.ACCA Network</a:t>
            </a:r>
            <a:endParaRPr lang="en-US" sz="3400" dirty="0"/>
          </a:p>
          <a:p>
            <a:pPr marL="0" indent="0">
              <a:lnSpc>
                <a:spcPct val="108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Security Assessment</a:t>
            </a:r>
            <a:endParaRPr lang="en-US" sz="3400" dirty="0"/>
          </a:p>
        </p:txBody>
      </p:sp>
      <p:sp>
        <p:nvSpPr>
          <p:cNvPr id="8" name="Text 5"/>
          <p:cNvSpPr/>
          <p:nvPr/>
        </p:nvSpPr>
        <p:spPr>
          <a:xfrm>
            <a:off x="822960" y="4041648"/>
            <a:ext cx="7589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Assessment  •  Ethical Exploitation  •  Mitigation  —  Swansea &amp; London Sites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822960" y="4526280"/>
            <a:ext cx="4206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9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644" y="507492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97280" y="34747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D6891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 2 — SLIDE </a:t>
            </a:r>
            <a:r>
              <a:rPr lang="en-US" sz="1200" b="1" kern="0" spc="200" dirty="0" smtClean="0">
                <a:solidFill>
                  <a:srgbClr val="D6891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</a:p>
          <a:p>
            <a:r>
              <a:rPr lang="en-US" sz="1200" dirty="0"/>
              <a:t>2.1. Setup Security-focused Operating System of your choice</a:t>
            </a:r>
          </a:p>
        </p:txBody>
      </p:sp>
      <p:sp>
        <p:nvSpPr>
          <p:cNvPr id="5" name="Text 2"/>
          <p:cNvSpPr/>
          <p:nvPr/>
        </p:nvSpPr>
        <p:spPr>
          <a:xfrm>
            <a:off x="1097280" y="566928"/>
            <a:ext cx="7498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41B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Setup &amp; Network Connectivity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457200" y="114300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Security-focused OS (Kali Linux) deployed within the Swansea network segment. IP configuration issued and connectivity verified across both Swansea and London sites via the site-to-site VPN</a:t>
            </a:r>
            <a:r>
              <a:rPr lang="en-US" sz="13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</a:p>
          <a:p>
            <a:pPr marL="0" indent="0">
              <a:buNone/>
            </a:pPr>
            <a:endParaRPr lang="en-US" sz="1300" dirty="0"/>
          </a:p>
        </p:txBody>
      </p:sp>
      <p:sp>
        <p:nvSpPr>
          <p:cNvPr id="22" name="Text 18"/>
          <p:cNvSpPr/>
          <p:nvPr/>
        </p:nvSpPr>
        <p:spPr>
          <a:xfrm>
            <a:off x="457200" y="4864608"/>
            <a:ext cx="54864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SWANSEA.ACCA Network Security Assessment</a:t>
            </a:r>
            <a:endParaRPr lang="en-US" sz="900" dirty="0"/>
          </a:p>
        </p:txBody>
      </p:sp>
      <p:sp>
        <p:nvSpPr>
          <p:cNvPr id="23" name="Text 19"/>
          <p:cNvSpPr/>
          <p:nvPr/>
        </p:nvSpPr>
        <p:spPr>
          <a:xfrm>
            <a:off x="8503920" y="4864608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3811" y="1456480"/>
            <a:ext cx="4519281" cy="340812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644" y="507492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97280" y="34747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D6891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 2 — SLIDE </a:t>
            </a:r>
            <a:r>
              <a:rPr lang="en-US" sz="1200" b="1" kern="0" spc="200" dirty="0" smtClean="0">
                <a:solidFill>
                  <a:srgbClr val="D6891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</a:p>
          <a:p>
            <a:r>
              <a:rPr lang="en-US" sz="1200" dirty="0"/>
              <a:t>2.2. Vulnerability Assessment</a:t>
            </a:r>
          </a:p>
        </p:txBody>
      </p:sp>
      <p:sp>
        <p:nvSpPr>
          <p:cNvPr id="5" name="Text 2"/>
          <p:cNvSpPr/>
          <p:nvPr/>
        </p:nvSpPr>
        <p:spPr>
          <a:xfrm>
            <a:off x="1097280" y="566928"/>
            <a:ext cx="7498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41B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Information Gathering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457200" y="114300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Reconnaissance performed across the SWANSEA.ACCA network using Nmap to enumerate live hosts, open ports, running services, and protocols in use.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4937760" y="1892808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Scan Technique</a:t>
            </a:r>
            <a:endParaRPr lang="en-US" sz="1250" dirty="0"/>
          </a:p>
        </p:txBody>
      </p:sp>
      <p:sp>
        <p:nvSpPr>
          <p:cNvPr id="18" name="Text 15"/>
          <p:cNvSpPr/>
          <p:nvPr/>
        </p:nvSpPr>
        <p:spPr>
          <a:xfrm>
            <a:off x="4937760" y="3474720"/>
            <a:ext cx="3657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Insert: outdated banners, unauthenticated services, etc.</a:t>
            </a:r>
            <a:endParaRPr lang="en-US" sz="1050" dirty="0"/>
          </a:p>
        </p:txBody>
      </p:sp>
      <p:sp>
        <p:nvSpPr>
          <p:cNvPr id="19" name="Shape 16"/>
          <p:cNvSpPr/>
          <p:nvPr/>
        </p:nvSpPr>
        <p:spPr>
          <a:xfrm>
            <a:off x="457200" y="4343400"/>
            <a:ext cx="8229600" cy="292608"/>
          </a:xfrm>
          <a:prstGeom prst="roundRect">
            <a:avLst>
              <a:gd name="adj" fmla="val 18750"/>
            </a:avLst>
          </a:prstGeom>
          <a:solidFill>
            <a:srgbClr val="FFF4E5"/>
          </a:solidFill>
          <a:ln w="9525">
            <a:solidFill>
              <a:srgbClr val="D68910"/>
            </a:solidFill>
            <a:prstDash val="solid"/>
          </a:ln>
        </p:spPr>
      </p:sp>
      <p:sp>
        <p:nvSpPr>
          <p:cNvPr id="21" name="Text 18"/>
          <p:cNvSpPr/>
          <p:nvPr/>
        </p:nvSpPr>
        <p:spPr>
          <a:xfrm>
            <a:off x="457200" y="4864608"/>
            <a:ext cx="54864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SWANSEA.ACCA Network Security Assessment</a:t>
            </a:r>
            <a:endParaRPr lang="en-US" sz="900" dirty="0"/>
          </a:p>
        </p:txBody>
      </p:sp>
      <p:sp>
        <p:nvSpPr>
          <p:cNvPr id="22" name="Text 19"/>
          <p:cNvSpPr/>
          <p:nvPr/>
        </p:nvSpPr>
        <p:spPr>
          <a:xfrm>
            <a:off x="8503920" y="4864608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269" y="1600200"/>
            <a:ext cx="3943350" cy="309600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7619" y="1719072"/>
            <a:ext cx="4324516" cy="297713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644" y="507492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97280" y="34747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D6891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 2 — SLIDE 3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1097280" y="566928"/>
            <a:ext cx="7498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41B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Identified Vulnerabilities</a:t>
            </a:r>
            <a:endParaRPr lang="en-US" sz="2600" dirty="0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2679192" cy="3429000"/>
          </a:xfrm>
          <a:prstGeom prst="roundRect">
            <a:avLst>
              <a:gd name="adj" fmla="val 2730"/>
            </a:avLst>
          </a:prstGeom>
          <a:solidFill>
            <a:srgbClr val="FFFFFF"/>
          </a:solidFill>
          <a:ln w="12700">
            <a:solidFill>
              <a:srgbClr val="E3E8F2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Shape 4"/>
          <p:cNvSpPr/>
          <p:nvPr/>
        </p:nvSpPr>
        <p:spPr>
          <a:xfrm>
            <a:off x="457200" y="1188720"/>
            <a:ext cx="2679192" cy="566928"/>
          </a:xfrm>
          <a:prstGeom prst="rect">
            <a:avLst/>
          </a:prstGeom>
          <a:solidFill>
            <a:srgbClr val="C0392B"/>
          </a:solidFill>
          <a:ln/>
        </p:spPr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368" y="1298448"/>
            <a:ext cx="310896" cy="31089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051560" y="1188720"/>
            <a:ext cx="20116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Severity</a:t>
            </a:r>
            <a:endParaRPr lang="en-US" sz="1300" dirty="0"/>
          </a:p>
        </p:txBody>
      </p:sp>
      <p:sp>
        <p:nvSpPr>
          <p:cNvPr id="10" name="Shape 6"/>
          <p:cNvSpPr/>
          <p:nvPr/>
        </p:nvSpPr>
        <p:spPr>
          <a:xfrm>
            <a:off x="621792" y="1965960"/>
            <a:ext cx="2350008" cy="1051560"/>
          </a:xfrm>
          <a:prstGeom prst="roundRect">
            <a:avLst>
              <a:gd name="adj" fmla="val 5217"/>
            </a:avLst>
          </a:prstGeom>
          <a:solidFill>
            <a:srgbClr val="F4F7FD"/>
          </a:solidFill>
          <a:ln/>
        </p:spPr>
      </p:sp>
      <p:sp>
        <p:nvSpPr>
          <p:cNvPr id="11" name="Text 7"/>
          <p:cNvSpPr/>
          <p:nvPr/>
        </p:nvSpPr>
        <p:spPr>
          <a:xfrm>
            <a:off x="749808" y="205740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50" b="1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#1 — CVSS: vsftpd 2.3.4 Backdoor</a:t>
            </a:r>
            <a:endParaRPr lang="en-US" sz="1050" dirty="0"/>
          </a:p>
        </p:txBody>
      </p:sp>
      <p:sp>
        <p:nvSpPr>
          <p:cNvPr id="12" name="Text 8"/>
          <p:cNvSpPr/>
          <p:nvPr/>
        </p:nvSpPr>
        <p:spPr>
          <a:xfrm>
            <a:off x="749808" y="2350008"/>
            <a:ext cx="2103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	  </a:t>
            </a: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Port: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749808" y="2587752"/>
            <a:ext cx="2103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dirty="0"/>
              <a:t>Unauthenticated remote root shell</a:t>
            </a:r>
          </a:p>
        </p:txBody>
      </p:sp>
      <p:sp>
        <p:nvSpPr>
          <p:cNvPr id="14" name="Shape 10"/>
          <p:cNvSpPr/>
          <p:nvPr/>
        </p:nvSpPr>
        <p:spPr>
          <a:xfrm>
            <a:off x="621792" y="3154680"/>
            <a:ext cx="2350008" cy="1051560"/>
          </a:xfrm>
          <a:prstGeom prst="roundRect">
            <a:avLst>
              <a:gd name="adj" fmla="val 5217"/>
            </a:avLst>
          </a:prstGeom>
          <a:solidFill>
            <a:srgbClr val="F4F7FD"/>
          </a:solidFill>
          <a:ln/>
        </p:spPr>
      </p:sp>
      <p:sp>
        <p:nvSpPr>
          <p:cNvPr id="15" name="Text 11"/>
          <p:cNvSpPr/>
          <p:nvPr/>
        </p:nvSpPr>
        <p:spPr>
          <a:xfrm>
            <a:off x="749808" y="324612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50" b="1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#2 — CVSS: UnrealIRCd Backdoor</a:t>
            </a:r>
            <a:endParaRPr lang="en-US" sz="1050" dirty="0"/>
          </a:p>
        </p:txBody>
      </p:sp>
      <p:sp>
        <p:nvSpPr>
          <p:cNvPr id="16" name="Text 12"/>
          <p:cNvSpPr/>
          <p:nvPr/>
        </p:nvSpPr>
        <p:spPr>
          <a:xfrm>
            <a:off x="749808" y="3538728"/>
            <a:ext cx="2103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 </a:t>
            </a: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Port: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6667</a:t>
            </a:r>
            <a:endParaRPr lang="en-US" sz="900" dirty="0"/>
          </a:p>
        </p:txBody>
      </p:sp>
      <p:sp>
        <p:nvSpPr>
          <p:cNvPr id="17" name="Text 13"/>
          <p:cNvSpPr/>
          <p:nvPr/>
        </p:nvSpPr>
        <p:spPr>
          <a:xfrm>
            <a:off x="749808" y="3776472"/>
            <a:ext cx="2103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i="1" dirty="0" smtClean="0">
                <a:solidFill>
                  <a:srgbClr val="8A93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Unauthenticated</a:t>
            </a:r>
            <a:r>
              <a:rPr lang="en-US" sz="900" dirty="0" smtClean="0"/>
              <a:t> </a:t>
            </a:r>
            <a:r>
              <a:rPr lang="en-US" sz="900" dirty="0"/>
              <a:t>remote code execution</a:t>
            </a:r>
          </a:p>
        </p:txBody>
      </p:sp>
      <p:sp>
        <p:nvSpPr>
          <p:cNvPr id="18" name="Shape 14"/>
          <p:cNvSpPr/>
          <p:nvPr/>
        </p:nvSpPr>
        <p:spPr>
          <a:xfrm>
            <a:off x="3319272" y="1188720"/>
            <a:ext cx="2679192" cy="3429000"/>
          </a:xfrm>
          <a:prstGeom prst="roundRect">
            <a:avLst>
              <a:gd name="adj" fmla="val 2730"/>
            </a:avLst>
          </a:prstGeom>
          <a:solidFill>
            <a:srgbClr val="FFFFFF"/>
          </a:solidFill>
          <a:ln w="12700">
            <a:solidFill>
              <a:srgbClr val="E3E8F2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9" name="Shape 15"/>
          <p:cNvSpPr/>
          <p:nvPr/>
        </p:nvSpPr>
        <p:spPr>
          <a:xfrm>
            <a:off x="3319272" y="1188720"/>
            <a:ext cx="2679192" cy="566928"/>
          </a:xfrm>
          <a:prstGeom prst="rect">
            <a:avLst/>
          </a:prstGeom>
          <a:solidFill>
            <a:srgbClr val="D68910"/>
          </a:solidFill>
          <a:ln/>
        </p:spPr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440" y="1298448"/>
            <a:ext cx="310896" cy="310896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3913632" y="1188720"/>
            <a:ext cx="20116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 Severity</a:t>
            </a:r>
            <a:endParaRPr lang="en-US" sz="1300" dirty="0"/>
          </a:p>
        </p:txBody>
      </p:sp>
      <p:sp>
        <p:nvSpPr>
          <p:cNvPr id="22" name="Shape 17"/>
          <p:cNvSpPr/>
          <p:nvPr/>
        </p:nvSpPr>
        <p:spPr>
          <a:xfrm>
            <a:off x="3483864" y="1965960"/>
            <a:ext cx="2350008" cy="1051560"/>
          </a:xfrm>
          <a:prstGeom prst="roundRect">
            <a:avLst>
              <a:gd name="adj" fmla="val 5217"/>
            </a:avLst>
          </a:prstGeom>
          <a:solidFill>
            <a:srgbClr val="F4F7FD"/>
          </a:solidFill>
          <a:ln/>
        </p:spPr>
      </p:sp>
      <p:sp>
        <p:nvSpPr>
          <p:cNvPr id="23" name="Text 18"/>
          <p:cNvSpPr/>
          <p:nvPr/>
        </p:nvSpPr>
        <p:spPr>
          <a:xfrm>
            <a:off x="3611880" y="205740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50" b="1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#3 — CVSS: Samba usermap_script (CVE-2007-2447)</a:t>
            </a:r>
            <a:endParaRPr lang="en-US" sz="1050" dirty="0"/>
          </a:p>
        </p:txBody>
      </p:sp>
      <p:sp>
        <p:nvSpPr>
          <p:cNvPr id="24" name="Text 19"/>
          <p:cNvSpPr/>
          <p:nvPr/>
        </p:nvSpPr>
        <p:spPr>
          <a:xfrm>
            <a:off x="3611880" y="2350008"/>
            <a:ext cx="2103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  </a:t>
            </a: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Port: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445</a:t>
            </a:r>
            <a:endParaRPr lang="en-US" sz="900" dirty="0"/>
          </a:p>
        </p:txBody>
      </p:sp>
      <p:sp>
        <p:nvSpPr>
          <p:cNvPr id="25" name="Text 20"/>
          <p:cNvSpPr/>
          <p:nvPr/>
        </p:nvSpPr>
        <p:spPr>
          <a:xfrm>
            <a:off x="3611880" y="2587752"/>
            <a:ext cx="2103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dirty="0"/>
              <a:t>Remote command execution via Samba</a:t>
            </a:r>
          </a:p>
        </p:txBody>
      </p:sp>
      <p:sp>
        <p:nvSpPr>
          <p:cNvPr id="26" name="Shape 21"/>
          <p:cNvSpPr/>
          <p:nvPr/>
        </p:nvSpPr>
        <p:spPr>
          <a:xfrm>
            <a:off x="3483864" y="3154680"/>
            <a:ext cx="2350008" cy="1051560"/>
          </a:xfrm>
          <a:prstGeom prst="roundRect">
            <a:avLst>
              <a:gd name="adj" fmla="val 5217"/>
            </a:avLst>
          </a:prstGeom>
          <a:solidFill>
            <a:srgbClr val="F4F7FD"/>
          </a:solidFill>
          <a:ln/>
        </p:spPr>
      </p:sp>
      <p:sp>
        <p:nvSpPr>
          <p:cNvPr id="27" name="Text 22"/>
          <p:cNvSpPr/>
          <p:nvPr/>
        </p:nvSpPr>
        <p:spPr>
          <a:xfrm>
            <a:off x="3611880" y="324612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50" b="1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#4 — CVSS: Weak/default Telnet credentials</a:t>
            </a:r>
            <a:endParaRPr lang="en-US" sz="1050" dirty="0"/>
          </a:p>
        </p:txBody>
      </p:sp>
      <p:sp>
        <p:nvSpPr>
          <p:cNvPr id="28" name="Text 23"/>
          <p:cNvSpPr/>
          <p:nvPr/>
        </p:nvSpPr>
        <p:spPr>
          <a:xfrm>
            <a:off x="3611880" y="3538728"/>
            <a:ext cx="2103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  </a:t>
            </a: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Port: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</a:t>
            </a:r>
            <a:endParaRPr lang="en-US" sz="900" dirty="0"/>
          </a:p>
        </p:txBody>
      </p:sp>
      <p:sp>
        <p:nvSpPr>
          <p:cNvPr id="29" name="Text 24"/>
          <p:cNvSpPr/>
          <p:nvPr/>
        </p:nvSpPr>
        <p:spPr>
          <a:xfrm>
            <a:off x="3611880" y="3776472"/>
            <a:ext cx="2103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dirty="0" smtClean="0"/>
              <a:t>Clear text </a:t>
            </a:r>
            <a:r>
              <a:rPr lang="en-US" sz="900" dirty="0"/>
              <a:t>credentials, easy brute-force</a:t>
            </a:r>
          </a:p>
        </p:txBody>
      </p:sp>
      <p:sp>
        <p:nvSpPr>
          <p:cNvPr id="30" name="Shape 25"/>
          <p:cNvSpPr/>
          <p:nvPr/>
        </p:nvSpPr>
        <p:spPr>
          <a:xfrm>
            <a:off x="6181344" y="1188720"/>
            <a:ext cx="2679192" cy="3429000"/>
          </a:xfrm>
          <a:prstGeom prst="roundRect">
            <a:avLst>
              <a:gd name="adj" fmla="val 2730"/>
            </a:avLst>
          </a:prstGeom>
          <a:solidFill>
            <a:srgbClr val="FFFFFF"/>
          </a:solidFill>
          <a:ln w="12700">
            <a:solidFill>
              <a:srgbClr val="E3E8F2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31" name="Shape 26"/>
          <p:cNvSpPr/>
          <p:nvPr/>
        </p:nvSpPr>
        <p:spPr>
          <a:xfrm>
            <a:off x="6181344" y="1188720"/>
            <a:ext cx="2679192" cy="566928"/>
          </a:xfrm>
          <a:prstGeom prst="rect">
            <a:avLst/>
          </a:prstGeom>
          <a:solidFill>
            <a:srgbClr val="27AE60"/>
          </a:solidFill>
          <a:ln/>
        </p:spPr>
      </p:sp>
      <p:pic>
        <p:nvPicPr>
          <p:cNvPr id="3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2512" y="1298448"/>
            <a:ext cx="310896" cy="310896"/>
          </a:xfrm>
          <a:prstGeom prst="rect">
            <a:avLst/>
          </a:prstGeom>
        </p:spPr>
      </p:pic>
      <p:sp>
        <p:nvSpPr>
          <p:cNvPr id="33" name="Text 27"/>
          <p:cNvSpPr/>
          <p:nvPr/>
        </p:nvSpPr>
        <p:spPr>
          <a:xfrm>
            <a:off x="6775704" y="1188720"/>
            <a:ext cx="20116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Severity</a:t>
            </a:r>
            <a:endParaRPr lang="en-US" sz="1300" dirty="0"/>
          </a:p>
        </p:txBody>
      </p:sp>
      <p:sp>
        <p:nvSpPr>
          <p:cNvPr id="34" name="Shape 28"/>
          <p:cNvSpPr/>
          <p:nvPr/>
        </p:nvSpPr>
        <p:spPr>
          <a:xfrm>
            <a:off x="6345936" y="1965960"/>
            <a:ext cx="2350008" cy="1051560"/>
          </a:xfrm>
          <a:prstGeom prst="roundRect">
            <a:avLst>
              <a:gd name="adj" fmla="val 5217"/>
            </a:avLst>
          </a:prstGeom>
          <a:solidFill>
            <a:srgbClr val="F4F7FD"/>
          </a:solidFill>
          <a:ln/>
        </p:spPr>
      </p:sp>
      <p:sp>
        <p:nvSpPr>
          <p:cNvPr id="35" name="Text 29"/>
          <p:cNvSpPr/>
          <p:nvPr/>
        </p:nvSpPr>
        <p:spPr>
          <a:xfrm>
            <a:off x="6473952" y="205740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50" b="1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#5 — CVSS: Anonymous FTP / NFS misconfiguration</a:t>
            </a:r>
            <a:endParaRPr lang="en-US" sz="1050" dirty="0"/>
          </a:p>
        </p:txBody>
      </p:sp>
      <p:sp>
        <p:nvSpPr>
          <p:cNvPr id="36" name="Text 30"/>
          <p:cNvSpPr/>
          <p:nvPr/>
        </p:nvSpPr>
        <p:spPr>
          <a:xfrm>
            <a:off x="6473952" y="2350008"/>
            <a:ext cx="2103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  </a:t>
            </a: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Port: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</a:t>
            </a:r>
            <a:endParaRPr lang="en-US" sz="900" dirty="0"/>
          </a:p>
        </p:txBody>
      </p:sp>
      <p:sp>
        <p:nvSpPr>
          <p:cNvPr id="37" name="Text 31"/>
          <p:cNvSpPr/>
          <p:nvPr/>
        </p:nvSpPr>
        <p:spPr>
          <a:xfrm>
            <a:off x="6473952" y="2587752"/>
            <a:ext cx="2103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dirty="0"/>
              <a:t>Info disclosure, unauthorized file access</a:t>
            </a:r>
          </a:p>
        </p:txBody>
      </p:sp>
      <p:sp>
        <p:nvSpPr>
          <p:cNvPr id="38" name="Shape 32"/>
          <p:cNvSpPr/>
          <p:nvPr/>
        </p:nvSpPr>
        <p:spPr>
          <a:xfrm>
            <a:off x="6345936" y="3154680"/>
            <a:ext cx="2350008" cy="1051560"/>
          </a:xfrm>
          <a:prstGeom prst="roundRect">
            <a:avLst>
              <a:gd name="adj" fmla="val 5217"/>
            </a:avLst>
          </a:prstGeom>
          <a:solidFill>
            <a:srgbClr val="F4F7FD"/>
          </a:solidFill>
          <a:ln/>
        </p:spPr>
      </p:sp>
      <p:sp>
        <p:nvSpPr>
          <p:cNvPr id="39" name="Text 33"/>
          <p:cNvSpPr/>
          <p:nvPr/>
        </p:nvSpPr>
        <p:spPr>
          <a:xfrm>
            <a:off x="6473952" y="324612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50" b="1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#6 — CVSS: Outdated SSH banner/version disclosure</a:t>
            </a:r>
            <a:endParaRPr lang="en-US" sz="1050" dirty="0"/>
          </a:p>
        </p:txBody>
      </p:sp>
      <p:sp>
        <p:nvSpPr>
          <p:cNvPr id="40" name="Text 34"/>
          <p:cNvSpPr/>
          <p:nvPr/>
        </p:nvSpPr>
        <p:spPr>
          <a:xfrm>
            <a:off x="6473952" y="3538728"/>
            <a:ext cx="2103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Metasploitable </a:t>
            </a:r>
            <a:r>
              <a:rPr lang="en-US" sz="900" dirty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Port: </a:t>
            </a:r>
            <a:r>
              <a:rPr lang="en-US" sz="900" dirty="0" smtClean="0">
                <a:solidFill>
                  <a:srgbClr val="5A6B8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</a:t>
            </a:r>
            <a:endParaRPr lang="en-US" sz="900" dirty="0"/>
          </a:p>
        </p:txBody>
      </p:sp>
      <p:sp>
        <p:nvSpPr>
          <p:cNvPr id="41" name="Text 35"/>
          <p:cNvSpPr/>
          <p:nvPr/>
        </p:nvSpPr>
        <p:spPr>
          <a:xfrm>
            <a:off x="6473952" y="3776472"/>
            <a:ext cx="2103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00" dirty="0"/>
              <a:t>Version info helps attacker plan exploit</a:t>
            </a:r>
          </a:p>
        </p:txBody>
      </p:sp>
      <p:sp>
        <p:nvSpPr>
          <p:cNvPr id="42" name="Text 36"/>
          <p:cNvSpPr/>
          <p:nvPr/>
        </p:nvSpPr>
        <p:spPr>
          <a:xfrm>
            <a:off x="457200" y="4864608"/>
            <a:ext cx="54864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SWANSEA.ACCA Network Security Assessment</a:t>
            </a:r>
            <a:endParaRPr lang="en-US" sz="900" dirty="0"/>
          </a:p>
        </p:txBody>
      </p:sp>
      <p:sp>
        <p:nvSpPr>
          <p:cNvPr id="43" name="Text 37"/>
          <p:cNvSpPr/>
          <p:nvPr/>
        </p:nvSpPr>
        <p:spPr>
          <a:xfrm>
            <a:off x="8503920" y="4864608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41B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589520" y="-1371600"/>
            <a:ext cx="3200400" cy="320040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457200" y="384048"/>
            <a:ext cx="502920" cy="502920"/>
          </a:xfrm>
          <a:prstGeom prst="ellipse">
            <a:avLst/>
          </a:prstGeom>
          <a:solidFill>
            <a:srgbClr val="D68910"/>
          </a:solidFill>
          <a:ln/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644" y="507492"/>
            <a:ext cx="256032" cy="25603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097280" y="34747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 2 — SLIDE </a:t>
            </a:r>
            <a:r>
              <a:rPr lang="en-US" sz="1200" b="1" kern="0" spc="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</a:p>
          <a:p>
            <a:r>
              <a:rPr lang="en-US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Task 3: Ethically Hacking SWANSEA.ACCA Network</a:t>
            </a:r>
          </a:p>
        </p:txBody>
      </p:sp>
      <p:sp>
        <p:nvSpPr>
          <p:cNvPr id="6" name="Text 3"/>
          <p:cNvSpPr/>
          <p:nvPr/>
        </p:nvSpPr>
        <p:spPr>
          <a:xfrm>
            <a:off x="1097280" y="566928"/>
            <a:ext cx="7498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Exploitation &amp; Post-Exploitation</a:t>
            </a:r>
            <a:endParaRPr lang="en-US" sz="2600" dirty="0"/>
          </a:p>
        </p:txBody>
      </p:sp>
      <p:sp>
        <p:nvSpPr>
          <p:cNvPr id="7" name="Text 4"/>
          <p:cNvSpPr/>
          <p:nvPr/>
        </p:nvSpPr>
        <p:spPr>
          <a:xfrm>
            <a:off x="1097280" y="100584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Highlights only — not a step-by-step walkthrough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822960" y="1508760"/>
            <a:ext cx="7498080" cy="566928"/>
          </a:xfrm>
          <a:prstGeom prst="roundRect">
            <a:avLst>
              <a:gd name="adj" fmla="val 9677"/>
            </a:avLst>
          </a:prstGeom>
          <a:solidFill>
            <a:srgbClr val="222B63"/>
          </a:solidFill>
          <a:ln/>
        </p:spPr>
      </p:sp>
      <p:sp>
        <p:nvSpPr>
          <p:cNvPr id="9" name="Text 6"/>
          <p:cNvSpPr/>
          <p:nvPr/>
        </p:nvSpPr>
        <p:spPr>
          <a:xfrm>
            <a:off x="1005840" y="1508760"/>
            <a:ext cx="2560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&amp; Vulnerability Exploited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3611880" y="1508760"/>
            <a:ext cx="45720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5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vsftpd 2.3.4 backdoor on Metasploitable </a:t>
            </a:r>
          </a:p>
        </p:txBody>
      </p:sp>
      <p:sp>
        <p:nvSpPr>
          <p:cNvPr id="11" name="Shape 8"/>
          <p:cNvSpPr/>
          <p:nvPr/>
        </p:nvSpPr>
        <p:spPr>
          <a:xfrm>
            <a:off x="822960" y="2167128"/>
            <a:ext cx="7498080" cy="566928"/>
          </a:xfrm>
          <a:prstGeom prst="roundRect">
            <a:avLst>
              <a:gd name="adj" fmla="val 9677"/>
            </a:avLst>
          </a:prstGeom>
          <a:solidFill>
            <a:srgbClr val="222B63"/>
          </a:solidFill>
          <a:ln/>
        </p:spPr>
      </p:sp>
      <p:sp>
        <p:nvSpPr>
          <p:cNvPr id="12" name="Text 9"/>
          <p:cNvSpPr/>
          <p:nvPr/>
        </p:nvSpPr>
        <p:spPr>
          <a:xfrm>
            <a:off x="1005840" y="2167128"/>
            <a:ext cx="2560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/ Method Used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3611880" y="2167128"/>
            <a:ext cx="45720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5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Metasploit Framework — exploit/</a:t>
            </a:r>
            <a:r>
              <a:rPr lang="en-US" sz="105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unix</a:t>
            </a:r>
            <a:r>
              <a:rPr lang="en-US" sz="105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/ftp/</a:t>
            </a:r>
            <a:r>
              <a:rPr lang="en-US" sz="105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vsftpd_234_backdoor</a:t>
            </a:r>
            <a:endParaRPr lang="en-US" sz="105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4" name="Shape 11"/>
          <p:cNvSpPr/>
          <p:nvPr/>
        </p:nvSpPr>
        <p:spPr>
          <a:xfrm>
            <a:off x="822960" y="2825496"/>
            <a:ext cx="7498080" cy="566928"/>
          </a:xfrm>
          <a:prstGeom prst="roundRect">
            <a:avLst>
              <a:gd name="adj" fmla="val 9677"/>
            </a:avLst>
          </a:prstGeom>
          <a:solidFill>
            <a:srgbClr val="222B63"/>
          </a:solidFill>
          <a:ln/>
        </p:spPr>
      </p:sp>
      <p:sp>
        <p:nvSpPr>
          <p:cNvPr id="15" name="Text 12"/>
          <p:cNvSpPr/>
          <p:nvPr/>
        </p:nvSpPr>
        <p:spPr>
          <a:xfrm>
            <a:off x="1005840" y="2825496"/>
            <a:ext cx="2560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Outcome</a:t>
            </a:r>
            <a:endParaRPr lang="en-US" sz="1100" dirty="0"/>
          </a:p>
        </p:txBody>
      </p:sp>
      <p:sp>
        <p:nvSpPr>
          <p:cNvPr id="16" name="Text 13"/>
          <p:cNvSpPr/>
          <p:nvPr/>
        </p:nvSpPr>
        <p:spPr>
          <a:xfrm>
            <a:off x="3611880" y="2825496"/>
            <a:ext cx="45720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050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Unauthenticated root shell obtained</a:t>
            </a:r>
            <a:endParaRPr lang="en-US" sz="105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7" name="Shape 14"/>
          <p:cNvSpPr/>
          <p:nvPr/>
        </p:nvSpPr>
        <p:spPr>
          <a:xfrm>
            <a:off x="822960" y="3483864"/>
            <a:ext cx="7498080" cy="566928"/>
          </a:xfrm>
          <a:prstGeom prst="roundRect">
            <a:avLst>
              <a:gd name="adj" fmla="val 9677"/>
            </a:avLst>
          </a:prstGeom>
          <a:solidFill>
            <a:srgbClr val="222B63"/>
          </a:solidFill>
          <a:ln/>
        </p:spPr>
      </p:sp>
      <p:sp>
        <p:nvSpPr>
          <p:cNvPr id="18" name="Text 15"/>
          <p:cNvSpPr/>
          <p:nvPr/>
        </p:nvSpPr>
        <p:spPr>
          <a:xfrm>
            <a:off x="1005840" y="3483864"/>
            <a:ext cx="2560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Post-Exploitation Actions</a:t>
            </a:r>
            <a:endParaRPr lang="en-US" sz="1100" dirty="0"/>
          </a:p>
        </p:txBody>
      </p:sp>
      <p:sp>
        <p:nvSpPr>
          <p:cNvPr id="19" name="Text 16"/>
          <p:cNvSpPr/>
          <p:nvPr/>
        </p:nvSpPr>
        <p:spPr>
          <a:xfrm>
            <a:off x="3611880" y="3483864"/>
            <a:ext cx="45720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050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enumeration, user accounts reviewed</a:t>
            </a:r>
            <a:endParaRPr lang="en-US" sz="105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0" name="Shape 17"/>
          <p:cNvSpPr/>
          <p:nvPr/>
        </p:nvSpPr>
        <p:spPr>
          <a:xfrm>
            <a:off x="822960" y="4142232"/>
            <a:ext cx="7498080" cy="566928"/>
          </a:xfrm>
          <a:prstGeom prst="roundRect">
            <a:avLst>
              <a:gd name="adj" fmla="val 9677"/>
            </a:avLst>
          </a:prstGeom>
          <a:solidFill>
            <a:srgbClr val="222B63"/>
          </a:solidFill>
          <a:ln/>
        </p:spPr>
      </p:sp>
      <p:sp>
        <p:nvSpPr>
          <p:cNvPr id="21" name="Text 18"/>
          <p:cNvSpPr/>
          <p:nvPr/>
        </p:nvSpPr>
        <p:spPr>
          <a:xfrm>
            <a:off x="1005840" y="4142232"/>
            <a:ext cx="2560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Extent of Compromise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3611880" y="4142232"/>
            <a:ext cx="45720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5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"Full root-level access; able to view all user accounts and system configuration"</a:t>
            </a:r>
          </a:p>
        </p:txBody>
      </p:sp>
      <p:sp>
        <p:nvSpPr>
          <p:cNvPr id="23" name="Text 20"/>
          <p:cNvSpPr/>
          <p:nvPr/>
        </p:nvSpPr>
        <p:spPr>
          <a:xfrm>
            <a:off x="457200" y="4864608"/>
            <a:ext cx="54864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SWANSEA.ACCA Network Security Assessment</a:t>
            </a:r>
            <a:endParaRPr lang="en-US" sz="900" dirty="0"/>
          </a:p>
        </p:txBody>
      </p:sp>
      <p:sp>
        <p:nvSpPr>
          <p:cNvPr id="24" name="Text 21"/>
          <p:cNvSpPr/>
          <p:nvPr/>
        </p:nvSpPr>
        <p:spPr>
          <a:xfrm>
            <a:off x="8503920" y="4864608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589520" y="-1371600"/>
            <a:ext cx="3200400" cy="320040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457200" y="384048"/>
            <a:ext cx="502920" cy="502920"/>
          </a:xfrm>
          <a:prstGeom prst="ellipse">
            <a:avLst/>
          </a:prstGeom>
          <a:solidFill>
            <a:srgbClr val="D68910"/>
          </a:solidFill>
          <a:ln/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644" y="507492"/>
            <a:ext cx="256032" cy="25603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097280" y="34747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dirty="0"/>
              <a:t>Task 4: Network Security Measures for SWANSEA.ACCA Network</a:t>
            </a:r>
            <a:endParaRPr lang="en-US" sz="12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 3"/>
          <p:cNvSpPr/>
          <p:nvPr/>
        </p:nvSpPr>
        <p:spPr>
          <a:xfrm>
            <a:off x="1097280" y="566928"/>
            <a:ext cx="7498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Exploitation &amp; Post-Exploitation</a:t>
            </a:r>
            <a:endParaRPr lang="en-US" sz="2600" dirty="0"/>
          </a:p>
        </p:txBody>
      </p:sp>
      <p:sp>
        <p:nvSpPr>
          <p:cNvPr id="7" name="Text 4"/>
          <p:cNvSpPr/>
          <p:nvPr/>
        </p:nvSpPr>
        <p:spPr>
          <a:xfrm>
            <a:off x="1097280" y="100584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9FB0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Highlights only — not a step-by-step walkthrough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457200" y="1508760"/>
            <a:ext cx="5406390" cy="566928"/>
          </a:xfrm>
          <a:prstGeom prst="roundRect">
            <a:avLst>
              <a:gd name="adj" fmla="val 9677"/>
            </a:avLst>
          </a:prstGeom>
          <a:solidFill>
            <a:srgbClr val="222B63"/>
          </a:solidFill>
          <a:ln/>
        </p:spPr>
      </p:sp>
      <p:sp>
        <p:nvSpPr>
          <p:cNvPr id="9" name="Text 6"/>
          <p:cNvSpPr/>
          <p:nvPr/>
        </p:nvSpPr>
        <p:spPr>
          <a:xfrm>
            <a:off x="580644" y="1508760"/>
            <a:ext cx="2985516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&amp; Vulnerability Exploited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3611880" y="1508760"/>
            <a:ext cx="1939834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vsftpd </a:t>
            </a:r>
            <a:r>
              <a:rPr lang="en-US" sz="1050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2.3.4 backdoor on Metasploitable</a:t>
            </a:r>
            <a:endParaRPr lang="en-US" sz="105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1" name="Shape 8"/>
          <p:cNvSpPr/>
          <p:nvPr/>
        </p:nvSpPr>
        <p:spPr>
          <a:xfrm>
            <a:off x="457200" y="2180844"/>
            <a:ext cx="5406390" cy="566928"/>
          </a:xfrm>
          <a:prstGeom prst="roundRect">
            <a:avLst>
              <a:gd name="adj" fmla="val 9677"/>
            </a:avLst>
          </a:prstGeom>
          <a:solidFill>
            <a:srgbClr val="222B63"/>
          </a:solidFill>
          <a:ln/>
        </p:spPr>
      </p:sp>
      <p:sp>
        <p:nvSpPr>
          <p:cNvPr id="12" name="Text 9"/>
          <p:cNvSpPr/>
          <p:nvPr/>
        </p:nvSpPr>
        <p:spPr>
          <a:xfrm>
            <a:off x="580644" y="2167128"/>
            <a:ext cx="1648206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/ Method Used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3611880" y="2167128"/>
            <a:ext cx="1221377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Metasploit </a:t>
            </a:r>
            <a:r>
              <a:rPr lang="en-US" sz="1050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</a:t>
            </a:r>
            <a:endParaRPr lang="en-US" sz="105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4" name="Shape 11"/>
          <p:cNvSpPr/>
          <p:nvPr/>
        </p:nvSpPr>
        <p:spPr>
          <a:xfrm>
            <a:off x="457200" y="2825496"/>
            <a:ext cx="5406390" cy="566928"/>
          </a:xfrm>
          <a:prstGeom prst="roundRect">
            <a:avLst>
              <a:gd name="adj" fmla="val 9677"/>
            </a:avLst>
          </a:prstGeom>
          <a:solidFill>
            <a:srgbClr val="222B63"/>
          </a:solidFill>
          <a:ln/>
        </p:spPr>
      </p:sp>
      <p:sp>
        <p:nvSpPr>
          <p:cNvPr id="15" name="Text 12"/>
          <p:cNvSpPr/>
          <p:nvPr/>
        </p:nvSpPr>
        <p:spPr>
          <a:xfrm>
            <a:off x="580644" y="2825496"/>
            <a:ext cx="2023763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Outcome</a:t>
            </a:r>
            <a:endParaRPr lang="en-US" sz="1100" dirty="0"/>
          </a:p>
        </p:txBody>
      </p:sp>
      <p:sp>
        <p:nvSpPr>
          <p:cNvPr id="16" name="Text 13"/>
          <p:cNvSpPr/>
          <p:nvPr/>
        </p:nvSpPr>
        <p:spPr>
          <a:xfrm>
            <a:off x="3611880" y="2825496"/>
            <a:ext cx="2078627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Unauthenticated </a:t>
            </a:r>
            <a:r>
              <a:rPr lang="en-US" sz="1050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shell obtained</a:t>
            </a:r>
            <a:endParaRPr lang="en-US" sz="105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7" name="Shape 14"/>
          <p:cNvSpPr/>
          <p:nvPr/>
        </p:nvSpPr>
        <p:spPr>
          <a:xfrm>
            <a:off x="457200" y="3483864"/>
            <a:ext cx="5406390" cy="566928"/>
          </a:xfrm>
          <a:prstGeom prst="roundRect">
            <a:avLst>
              <a:gd name="adj" fmla="val 9677"/>
            </a:avLst>
          </a:prstGeom>
          <a:solidFill>
            <a:srgbClr val="222B63"/>
          </a:solidFill>
          <a:ln/>
        </p:spPr>
      </p:sp>
      <p:sp>
        <p:nvSpPr>
          <p:cNvPr id="18" name="Text 15"/>
          <p:cNvSpPr/>
          <p:nvPr/>
        </p:nvSpPr>
        <p:spPr>
          <a:xfrm>
            <a:off x="580644" y="3483864"/>
            <a:ext cx="1648206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Post-Exploitation Actions</a:t>
            </a:r>
            <a:endParaRPr lang="en-US" sz="1100" dirty="0"/>
          </a:p>
        </p:txBody>
      </p:sp>
      <p:sp>
        <p:nvSpPr>
          <p:cNvPr id="19" name="Text 16"/>
          <p:cNvSpPr/>
          <p:nvPr/>
        </p:nvSpPr>
        <p:spPr>
          <a:xfrm>
            <a:off x="3611880" y="3483864"/>
            <a:ext cx="2078627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</a:t>
            </a:r>
            <a:r>
              <a:rPr lang="en-US" sz="1050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enumeration, user accounts reviewed</a:t>
            </a:r>
            <a:endParaRPr lang="en-US" sz="105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0" name="Shape 17"/>
          <p:cNvSpPr/>
          <p:nvPr/>
        </p:nvSpPr>
        <p:spPr>
          <a:xfrm>
            <a:off x="457200" y="4142232"/>
            <a:ext cx="5406390" cy="566928"/>
          </a:xfrm>
          <a:prstGeom prst="roundRect">
            <a:avLst>
              <a:gd name="adj" fmla="val 9677"/>
            </a:avLst>
          </a:prstGeom>
          <a:solidFill>
            <a:srgbClr val="222B63"/>
          </a:solidFill>
          <a:ln/>
        </p:spPr>
      </p:sp>
      <p:sp>
        <p:nvSpPr>
          <p:cNvPr id="21" name="Text 18"/>
          <p:cNvSpPr/>
          <p:nvPr/>
        </p:nvSpPr>
        <p:spPr>
          <a:xfrm>
            <a:off x="580645" y="4142232"/>
            <a:ext cx="1819656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Extent of Compromise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3611880" y="4142232"/>
            <a:ext cx="225171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describe </a:t>
            </a:r>
            <a:r>
              <a:rPr lang="en-US" sz="1050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level &amp; data exposed</a:t>
            </a:r>
            <a:endParaRPr lang="en-US" sz="105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3" name="Text 20"/>
          <p:cNvSpPr/>
          <p:nvPr/>
        </p:nvSpPr>
        <p:spPr>
          <a:xfrm>
            <a:off x="457200" y="4864608"/>
            <a:ext cx="54864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SWANSEA.ACCA Network Security Assessment</a:t>
            </a:r>
            <a:endParaRPr lang="en-US" sz="900" dirty="0"/>
          </a:p>
        </p:txBody>
      </p:sp>
      <p:sp>
        <p:nvSpPr>
          <p:cNvPr id="24" name="Text 21"/>
          <p:cNvSpPr/>
          <p:nvPr/>
        </p:nvSpPr>
        <p:spPr>
          <a:xfrm>
            <a:off x="8503920" y="4864608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342" y="1435608"/>
            <a:ext cx="2962275" cy="3302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590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644" y="507492"/>
            <a:ext cx="256032" cy="2560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97280" y="34747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D6891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 2 — SLIDE 5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1097280" y="566928"/>
            <a:ext cx="7498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41B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Implemented Security Measures</a:t>
            </a:r>
            <a:endParaRPr lang="en-US" sz="2600" dirty="0"/>
          </a:p>
        </p:txBody>
      </p:sp>
      <p:sp>
        <p:nvSpPr>
          <p:cNvPr id="6" name="Shape 3"/>
          <p:cNvSpPr/>
          <p:nvPr/>
        </p:nvSpPr>
        <p:spPr>
          <a:xfrm>
            <a:off x="457200" y="1234440"/>
            <a:ext cx="4069080" cy="777240"/>
          </a:xfrm>
          <a:prstGeom prst="roundRect">
            <a:avLst>
              <a:gd name="adj" fmla="val 9412"/>
            </a:avLst>
          </a:prstGeom>
          <a:solidFill>
            <a:srgbClr val="F4F7FD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92" y="1435608"/>
            <a:ext cx="384048" cy="38404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1115568" y="1234440"/>
            <a:ext cx="32918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Removed / patched vsftpd backdoor vulnerability</a:t>
            </a:r>
            <a:endParaRPr lang="en-US" sz="1150" dirty="0"/>
          </a:p>
        </p:txBody>
      </p:sp>
      <p:sp>
        <p:nvSpPr>
          <p:cNvPr id="9" name="Shape 5"/>
          <p:cNvSpPr/>
          <p:nvPr/>
        </p:nvSpPr>
        <p:spPr>
          <a:xfrm>
            <a:off x="457200" y="2130552"/>
            <a:ext cx="4069080" cy="777240"/>
          </a:xfrm>
          <a:prstGeom prst="roundRect">
            <a:avLst>
              <a:gd name="adj" fmla="val 9412"/>
            </a:avLst>
          </a:prstGeom>
          <a:solidFill>
            <a:srgbClr val="F4F7FD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92" y="2331720"/>
            <a:ext cx="384048" cy="38404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115568" y="2130552"/>
            <a:ext cx="32918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Disabled Telnet; enforced SSH-only remote access</a:t>
            </a:r>
            <a:endParaRPr lang="en-US" sz="1150" dirty="0"/>
          </a:p>
        </p:txBody>
      </p:sp>
      <p:sp>
        <p:nvSpPr>
          <p:cNvPr id="12" name="Shape 7"/>
          <p:cNvSpPr/>
          <p:nvPr/>
        </p:nvSpPr>
        <p:spPr>
          <a:xfrm>
            <a:off x="457200" y="3026664"/>
            <a:ext cx="4069080" cy="777240"/>
          </a:xfrm>
          <a:prstGeom prst="roundRect">
            <a:avLst>
              <a:gd name="adj" fmla="val 9412"/>
            </a:avLst>
          </a:prstGeom>
          <a:solidFill>
            <a:srgbClr val="F4F7FD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92" y="3227832"/>
            <a:ext cx="384048" cy="38404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115568" y="3026664"/>
            <a:ext cx="32918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Configured firewall (UFW) rules restricting access by subnet</a:t>
            </a:r>
            <a:endParaRPr lang="en-US" sz="1150" dirty="0"/>
          </a:p>
        </p:txBody>
      </p:sp>
      <p:sp>
        <p:nvSpPr>
          <p:cNvPr id="15" name="Shape 9"/>
          <p:cNvSpPr/>
          <p:nvPr/>
        </p:nvSpPr>
        <p:spPr>
          <a:xfrm>
            <a:off x="457200" y="2971800"/>
            <a:ext cx="4069080" cy="777240"/>
          </a:xfrm>
          <a:prstGeom prst="roundRect">
            <a:avLst>
              <a:gd name="adj" fmla="val 9412"/>
            </a:avLst>
          </a:prstGeom>
          <a:solidFill>
            <a:srgbClr val="F4F7FD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92" y="3172968"/>
            <a:ext cx="384048" cy="384048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1115568" y="2971800"/>
            <a:ext cx="32918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41B4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Enabled encryption for data in transit (VPN / TLS confirmed active)</a:t>
            </a:r>
            <a:endParaRPr lang="en-US" sz="1150" dirty="0"/>
          </a:p>
        </p:txBody>
      </p:sp>
      <p:sp>
        <p:nvSpPr>
          <p:cNvPr id="24" name="Text 15"/>
          <p:cNvSpPr/>
          <p:nvPr/>
        </p:nvSpPr>
        <p:spPr>
          <a:xfrm>
            <a:off x="457200" y="4864608"/>
            <a:ext cx="54864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SWANSEA.ACCA Network Security Assessment</a:t>
            </a:r>
            <a:endParaRPr lang="en-US" sz="900" dirty="0"/>
          </a:p>
        </p:txBody>
      </p:sp>
      <p:sp>
        <p:nvSpPr>
          <p:cNvPr id="25" name="Text 16"/>
          <p:cNvSpPr/>
          <p:nvPr/>
        </p:nvSpPr>
        <p:spPr>
          <a:xfrm>
            <a:off x="8503920" y="4864608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6008" y="1076632"/>
            <a:ext cx="4308889" cy="381845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1288</TotalTime>
  <Words>463</Words>
  <Application>Microsoft Office PowerPoint</Application>
  <PresentationFormat>On-screen Show (16:9)</PresentationFormat>
  <Paragraphs>89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SWANSEA.ACCA Network Security Assessment</dc:title>
  <dc:subject>PptxGenJS Presentation</dc:subject>
  <dc:creator>Security Consultant</dc:creator>
  <cp:lastModifiedBy>N.B.C</cp:lastModifiedBy>
  <cp:revision>17</cp:revision>
  <dcterms:created xsi:type="dcterms:W3CDTF">2026-07-09T07:59:38Z</dcterms:created>
  <dcterms:modified xsi:type="dcterms:W3CDTF">2026-07-13T05:03:15Z</dcterms:modified>
</cp:coreProperties>
</file>