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82" r:id="rId4"/>
    <p:sldId id="283" r:id="rId5"/>
    <p:sldId id="258" r:id="rId6"/>
    <p:sldId id="259" r:id="rId7"/>
    <p:sldId id="260" r:id="rId8"/>
    <p:sldId id="262" r:id="rId9"/>
    <p:sldId id="263" r:id="rId10"/>
    <p:sldId id="264" r:id="rId11"/>
    <p:sldId id="284" r:id="rId12"/>
    <p:sldId id="266" r:id="rId13"/>
    <p:sldId id="268" r:id="rId14"/>
    <p:sldId id="285" r:id="rId15"/>
    <p:sldId id="272" r:id="rId16"/>
    <p:sldId id="270" r:id="rId17"/>
    <p:sldId id="271" r:id="rId18"/>
    <p:sldId id="273" r:id="rId19"/>
    <p:sldId id="286" r:id="rId20"/>
    <p:sldId id="287" r:id="rId21"/>
    <p:sldId id="275" r:id="rId22"/>
    <p:sldId id="288" r:id="rId23"/>
    <p:sldId id="276" r:id="rId24"/>
    <p:sldId id="277" r:id="rId25"/>
    <p:sldId id="28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0" d="100"/>
          <a:sy n="80" d="100"/>
        </p:scale>
        <p:origin x="120" y="1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B8D9F5F-1A7E-4649-A3F8-4EE7F3270E5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2743050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B8D9F5F-1A7E-4649-A3F8-4EE7F3270E5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1342349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8D9F5F-1A7E-4649-A3F8-4EE7F3270E5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2561896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8D9F5F-1A7E-4649-A3F8-4EE7F3270E55}"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1397406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B8D9F5F-1A7E-4649-A3F8-4EE7F3270E55}" type="datetimeFigureOut">
              <a:rPr lang="en-GB" smtClean="0"/>
              <a:t>12/11/2018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4230169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B8D9F5F-1A7E-4649-A3F8-4EE7F3270E55}" type="datetimeFigureOut">
              <a:rPr lang="en-GB" smtClean="0"/>
              <a:t>12/11/2018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978879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8D9F5F-1A7E-4649-A3F8-4EE7F3270E55}" type="datetimeFigureOut">
              <a:rPr lang="en-GB" smtClean="0"/>
              <a:t>12/11/2018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3777044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8D9F5F-1A7E-4649-A3F8-4EE7F3270E55}"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2817964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8D9F5F-1A7E-4649-A3F8-4EE7F3270E55}"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677563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8D9F5F-1A7E-4649-A3F8-4EE7F3270E5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1675490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8D9F5F-1A7E-4649-A3F8-4EE7F3270E5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A0411-8371-42B5-8774-F1DA55E96D5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85343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8D9F5F-1A7E-4649-A3F8-4EE7F3270E5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3228332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8D9F5F-1A7E-4649-A3F8-4EE7F3270E5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A0411-8371-42B5-8774-F1DA55E96D5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369342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8D9F5F-1A7E-4649-A3F8-4EE7F3270E5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16495247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B8D9F5F-1A7E-4649-A3F8-4EE7F3270E5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2253610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B8D9F5F-1A7E-4649-A3F8-4EE7F3270E5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A0411-8371-42B5-8774-F1DA55E96D53}" type="slidenum">
              <a:rPr lang="en-GB" smtClean="0"/>
              <a:t>‹#›</a:t>
            </a:fld>
            <a:endParaRPr lang="en-GB"/>
          </a:p>
        </p:txBody>
      </p:sp>
    </p:spTree>
    <p:extLst>
      <p:ext uri="{BB962C8B-B14F-4D97-AF65-F5344CB8AC3E}">
        <p14:creationId xmlns:p14="http://schemas.microsoft.com/office/powerpoint/2010/main" val="975573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B8D9F5F-1A7E-4649-A3F8-4EE7F3270E55}" type="datetimeFigureOut">
              <a:rPr lang="en-GB" smtClean="0"/>
              <a:t>12/11/2018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02A0411-8371-42B5-8774-F1DA55E96D53}" type="slidenum">
              <a:rPr lang="en-GB" smtClean="0"/>
              <a:t>‹#›</a:t>
            </a:fld>
            <a:endParaRPr lang="en-GB"/>
          </a:p>
        </p:txBody>
      </p:sp>
    </p:spTree>
    <p:extLst>
      <p:ext uri="{BB962C8B-B14F-4D97-AF65-F5344CB8AC3E}">
        <p14:creationId xmlns:p14="http://schemas.microsoft.com/office/powerpoint/2010/main" val="39277067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www.simplypsychology.org/maslow.html"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www.ncbi.nlm.nih.gov/pubmed/9635069"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
            </a:r>
            <a:br>
              <a:rPr lang="en-GB" dirty="0" smtClean="0"/>
            </a:br>
            <a:r>
              <a:rPr lang="en-GB" dirty="0"/>
              <a:t/>
            </a:r>
            <a:br>
              <a:rPr lang="en-GB" dirty="0"/>
            </a:br>
            <a:r>
              <a:rPr lang="en-GB" dirty="0" smtClean="0"/>
              <a:t/>
            </a:r>
            <a:br>
              <a:rPr lang="en-GB" dirty="0" smtClean="0"/>
            </a:br>
            <a:r>
              <a:rPr lang="en-GB" dirty="0" err="1" smtClean="0"/>
              <a:t>Powerpoint</a:t>
            </a:r>
            <a:r>
              <a:rPr lang="en-GB" dirty="0" smtClean="0"/>
              <a:t> 5 </a:t>
            </a:r>
            <a:r>
              <a:rPr lang="en-GB" dirty="0"/>
              <a:t/>
            </a:r>
            <a:br>
              <a:rPr lang="en-GB" dirty="0"/>
            </a:br>
            <a:r>
              <a:rPr lang="en-GB" dirty="0" smtClean="0"/>
              <a:t>Why </a:t>
            </a:r>
            <a:r>
              <a:rPr lang="en-GB" dirty="0" smtClean="0"/>
              <a:t>pastoral care?</a:t>
            </a:r>
            <a:endParaRPr lang="en-GB" dirty="0"/>
          </a:p>
        </p:txBody>
      </p:sp>
      <p:sp>
        <p:nvSpPr>
          <p:cNvPr id="3" name="Subtitle 2"/>
          <p:cNvSpPr>
            <a:spLocks noGrp="1"/>
          </p:cNvSpPr>
          <p:nvPr>
            <p:ph type="subTitle" idx="1"/>
          </p:nvPr>
        </p:nvSpPr>
        <p:spPr/>
        <p:txBody>
          <a:bodyPr/>
          <a:lstStyle/>
          <a:p>
            <a:r>
              <a:rPr lang="en-GB" dirty="0" smtClean="0"/>
              <a:t>SJIE 4002 </a:t>
            </a:r>
            <a:r>
              <a:rPr lang="en-GB" i="1" dirty="0" smtClean="0"/>
              <a:t>Supporting the Learner</a:t>
            </a:r>
            <a:endParaRPr lang="en-GB" dirty="0"/>
          </a:p>
        </p:txBody>
      </p:sp>
    </p:spTree>
    <p:extLst>
      <p:ext uri="{BB962C8B-B14F-4D97-AF65-F5344CB8AC3E}">
        <p14:creationId xmlns:p14="http://schemas.microsoft.com/office/powerpoint/2010/main" val="10862826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14400" y="186038"/>
            <a:ext cx="10088876" cy="8857048"/>
          </a:xfrm>
          <a:prstGeom prst="rect">
            <a:avLst/>
          </a:prstGeom>
        </p:spPr>
      </p:pic>
    </p:spTree>
    <p:extLst>
      <p:ext uri="{BB962C8B-B14F-4D97-AF65-F5344CB8AC3E}">
        <p14:creationId xmlns:p14="http://schemas.microsoft.com/office/powerpoint/2010/main" val="3925390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Adverse Childhood Experiences (ACEs)</a:t>
            </a:r>
            <a:endParaRPr lang="en-GB" dirty="0"/>
          </a:p>
        </p:txBody>
      </p:sp>
      <p:sp>
        <p:nvSpPr>
          <p:cNvPr id="3" name="Content Placeholder 2"/>
          <p:cNvSpPr>
            <a:spLocks noGrp="1"/>
          </p:cNvSpPr>
          <p:nvPr>
            <p:ph idx="1"/>
          </p:nvPr>
        </p:nvSpPr>
        <p:spPr>
          <a:xfrm>
            <a:off x="1960605" y="1825625"/>
            <a:ext cx="6796218" cy="4351338"/>
          </a:xfrm>
        </p:spPr>
        <p:txBody>
          <a:bodyPr/>
          <a:lstStyle/>
          <a:p>
            <a:r>
              <a:rPr lang="en-GB" dirty="0" smtClean="0"/>
              <a:t>Stressors</a:t>
            </a:r>
          </a:p>
          <a:p>
            <a:r>
              <a:rPr lang="en-GB" dirty="0" smtClean="0"/>
              <a:t>Child Maltreatment:</a:t>
            </a:r>
          </a:p>
          <a:p>
            <a:pPr lvl="1"/>
            <a:r>
              <a:rPr lang="en-GB" dirty="0">
                <a:solidFill>
                  <a:prstClr val="black"/>
                </a:solidFill>
              </a:rPr>
              <a:t>physical, emotional, sexual </a:t>
            </a:r>
            <a:r>
              <a:rPr lang="en-GB" dirty="0" smtClean="0">
                <a:solidFill>
                  <a:prstClr val="black"/>
                </a:solidFill>
              </a:rPr>
              <a:t>abuse</a:t>
            </a:r>
            <a:endParaRPr lang="en-GB" dirty="0" smtClean="0"/>
          </a:p>
          <a:p>
            <a:r>
              <a:rPr lang="en-GB" dirty="0" smtClean="0"/>
              <a:t>Within the household:</a:t>
            </a:r>
          </a:p>
          <a:p>
            <a:pPr lvl="1"/>
            <a:r>
              <a:rPr lang="en-GB" dirty="0" smtClean="0"/>
              <a:t>Exposure to domestic violence</a:t>
            </a:r>
          </a:p>
          <a:p>
            <a:pPr lvl="1"/>
            <a:r>
              <a:rPr lang="en-GB" dirty="0" smtClean="0"/>
              <a:t>Alcohol and drug use</a:t>
            </a:r>
          </a:p>
          <a:p>
            <a:pPr lvl="1"/>
            <a:r>
              <a:rPr lang="en-GB" dirty="0" smtClean="0"/>
              <a:t>Parental separation</a:t>
            </a:r>
          </a:p>
          <a:p>
            <a:pPr lvl="1"/>
            <a:r>
              <a:rPr lang="en-GB" dirty="0" smtClean="0"/>
              <a:t>Mental illness (of family members)</a:t>
            </a:r>
          </a:p>
        </p:txBody>
      </p:sp>
    </p:spTree>
    <p:extLst>
      <p:ext uri="{BB962C8B-B14F-4D97-AF65-F5344CB8AC3E}">
        <p14:creationId xmlns:p14="http://schemas.microsoft.com/office/powerpoint/2010/main" val="41724826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07170" y="3057098"/>
            <a:ext cx="9659346" cy="3121831"/>
          </a:xfrm>
          <a:prstGeom prst="rect">
            <a:avLst/>
          </a:prstGeom>
        </p:spPr>
      </p:pic>
      <p:pic>
        <p:nvPicPr>
          <p:cNvPr id="3" name="Picture 2"/>
          <p:cNvPicPr>
            <a:picLocks noChangeAspect="1"/>
          </p:cNvPicPr>
          <p:nvPr/>
        </p:nvPicPr>
        <p:blipFill>
          <a:blip r:embed="rId3"/>
          <a:stretch>
            <a:fillRect/>
          </a:stretch>
        </p:blipFill>
        <p:spPr>
          <a:xfrm>
            <a:off x="1674093" y="189220"/>
            <a:ext cx="8725501" cy="2741894"/>
          </a:xfrm>
          <a:prstGeom prst="rect">
            <a:avLst/>
          </a:prstGeom>
        </p:spPr>
      </p:pic>
    </p:spTree>
    <p:extLst>
      <p:ext uri="{BB962C8B-B14F-4D97-AF65-F5344CB8AC3E}">
        <p14:creationId xmlns:p14="http://schemas.microsoft.com/office/powerpoint/2010/main" val="5844775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87396" y="1577033"/>
            <a:ext cx="9992496" cy="4031873"/>
          </a:xfrm>
          <a:prstGeom prst="rect">
            <a:avLst/>
          </a:prstGeom>
          <a:noFill/>
        </p:spPr>
        <p:txBody>
          <a:bodyPr wrap="square" rtlCol="0">
            <a:spAutoFit/>
          </a:bodyPr>
          <a:lstStyle/>
          <a:p>
            <a:pPr marL="457200" indent="-457200">
              <a:buFont typeface="Arial" panose="020B0604020202020204" pitchFamily="34" charset="0"/>
              <a:buChar char="•"/>
            </a:pPr>
            <a:r>
              <a:rPr lang="en-GB" sz="3200" dirty="0" smtClean="0"/>
              <a:t>Increasing concern internationally</a:t>
            </a:r>
          </a:p>
          <a:p>
            <a:pPr marL="285750" indent="-285750">
              <a:buFont typeface="Arial" panose="020B0604020202020204" pitchFamily="34" charset="0"/>
              <a:buChar char="•"/>
            </a:pPr>
            <a:r>
              <a:rPr lang="en-GB" sz="3200" dirty="0" smtClean="0"/>
              <a:t>Childhood experiences affect health throughout life</a:t>
            </a:r>
          </a:p>
          <a:p>
            <a:pPr marL="285750" indent="-285750">
              <a:buFont typeface="Arial" panose="020B0604020202020204" pitchFamily="34" charset="0"/>
              <a:buChar char="•"/>
            </a:pPr>
            <a:r>
              <a:rPr lang="en-GB" sz="3200" dirty="0" smtClean="0"/>
              <a:t>lead to more health-harming behaviours in adolescence</a:t>
            </a:r>
          </a:p>
          <a:p>
            <a:pPr marL="285750" indent="-285750">
              <a:buFont typeface="Arial" panose="020B0604020202020204" pitchFamily="34" charset="0"/>
              <a:buChar char="•"/>
            </a:pPr>
            <a:r>
              <a:rPr lang="en-GB" sz="3200" dirty="0" smtClean="0"/>
              <a:t>lead to mental health illnesses, cancer, heart disease, diabetes, etc. in adulthood</a:t>
            </a:r>
          </a:p>
          <a:p>
            <a:pPr marL="285750" indent="-285750">
              <a:buFont typeface="Arial" panose="020B0604020202020204" pitchFamily="34" charset="0"/>
              <a:buChar char="•"/>
            </a:pPr>
            <a:r>
              <a:rPr lang="en-GB" sz="3200" dirty="0" smtClean="0"/>
              <a:t>lead to poor performance in school (and eventual involvement in crime)</a:t>
            </a:r>
          </a:p>
          <a:p>
            <a:pPr marL="285750" indent="-285750">
              <a:buFont typeface="Arial" panose="020B0604020202020204" pitchFamily="34" charset="0"/>
              <a:buChar char="•"/>
            </a:pPr>
            <a:r>
              <a:rPr lang="en-GB" sz="3200" dirty="0" smtClean="0"/>
              <a:t>This can be perpetuated down through the generations</a:t>
            </a:r>
            <a:endParaRPr lang="en-GB" sz="3200" dirty="0"/>
          </a:p>
        </p:txBody>
      </p:sp>
      <p:sp>
        <p:nvSpPr>
          <p:cNvPr id="2" name="TextBox 1"/>
          <p:cNvSpPr txBox="1"/>
          <p:nvPr/>
        </p:nvSpPr>
        <p:spPr>
          <a:xfrm>
            <a:off x="889687" y="807592"/>
            <a:ext cx="10190205" cy="769441"/>
          </a:xfrm>
          <a:prstGeom prst="rect">
            <a:avLst/>
          </a:prstGeom>
          <a:noFill/>
        </p:spPr>
        <p:txBody>
          <a:bodyPr wrap="square" rtlCol="0">
            <a:spAutoFit/>
          </a:bodyPr>
          <a:lstStyle/>
          <a:p>
            <a:pPr algn="ctr"/>
            <a:r>
              <a:rPr lang="en-GB" sz="4400" dirty="0" smtClean="0"/>
              <a:t>Adverse Childhood Experience (ACEs)</a:t>
            </a:r>
            <a:endParaRPr lang="en-GB" sz="4400" dirty="0"/>
          </a:p>
        </p:txBody>
      </p:sp>
    </p:spTree>
    <p:extLst>
      <p:ext uri="{BB962C8B-B14F-4D97-AF65-F5344CB8AC3E}">
        <p14:creationId xmlns:p14="http://schemas.microsoft.com/office/powerpoint/2010/main" val="3098258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11425" y="2545492"/>
            <a:ext cx="9333588" cy="1698962"/>
          </a:xfrm>
          <a:prstGeom prst="rect">
            <a:avLst/>
          </a:prstGeom>
        </p:spPr>
      </p:pic>
    </p:spTree>
    <p:extLst>
      <p:ext uri="{BB962C8B-B14F-4D97-AF65-F5344CB8AC3E}">
        <p14:creationId xmlns:p14="http://schemas.microsoft.com/office/powerpoint/2010/main" val="17346304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92573" y="1460310"/>
            <a:ext cx="7751928" cy="4031873"/>
          </a:xfrm>
          <a:prstGeom prst="rect">
            <a:avLst/>
          </a:prstGeom>
          <a:noFill/>
        </p:spPr>
        <p:txBody>
          <a:bodyPr wrap="square" rtlCol="0">
            <a:spAutoFit/>
          </a:bodyPr>
          <a:lstStyle/>
          <a:p>
            <a:pPr marL="457200" indent="-457200">
              <a:buFont typeface="Arial" panose="020B0604020202020204" pitchFamily="34" charset="0"/>
              <a:buChar char="•"/>
            </a:pPr>
            <a:r>
              <a:rPr lang="en-GB" sz="3200" dirty="0" smtClean="0"/>
              <a:t>Recent evidence demonstrates that chronic traumatic stress in early life alters how a child’s brain develops</a:t>
            </a:r>
          </a:p>
          <a:p>
            <a:pPr marL="457200" indent="-457200">
              <a:buFont typeface="Arial" panose="020B0604020202020204" pitchFamily="34" charset="0"/>
              <a:buChar char="•"/>
            </a:pPr>
            <a:r>
              <a:rPr lang="en-GB" sz="3200" dirty="0" smtClean="0"/>
              <a:t>It also alters nervous, hormonal and immunological system development</a:t>
            </a:r>
          </a:p>
          <a:p>
            <a:pPr marL="457200" indent="-457200">
              <a:buFont typeface="Arial" panose="020B0604020202020204" pitchFamily="34" charset="0"/>
              <a:buChar char="•"/>
            </a:pPr>
            <a:r>
              <a:rPr lang="en-GB" sz="3200" dirty="0" smtClean="0"/>
              <a:t>As a result individuals can be ‘locked’ into a higher state of alertness, permanently read for fight-or-flight</a:t>
            </a:r>
            <a:endParaRPr lang="en-GB" sz="3200" dirty="0"/>
          </a:p>
        </p:txBody>
      </p:sp>
    </p:spTree>
    <p:extLst>
      <p:ext uri="{BB962C8B-B14F-4D97-AF65-F5344CB8AC3E}">
        <p14:creationId xmlns:p14="http://schemas.microsoft.com/office/powerpoint/2010/main" val="30719558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27104" y="-436729"/>
            <a:ext cx="10303360" cy="6650965"/>
          </a:xfrm>
          <a:prstGeom prst="rect">
            <a:avLst/>
          </a:prstGeom>
        </p:spPr>
      </p:pic>
      <p:sp>
        <p:nvSpPr>
          <p:cNvPr id="3" name="TextBox 2"/>
          <p:cNvSpPr txBox="1"/>
          <p:nvPr/>
        </p:nvSpPr>
        <p:spPr>
          <a:xfrm>
            <a:off x="1146412" y="6214236"/>
            <a:ext cx="4708478" cy="369332"/>
          </a:xfrm>
          <a:prstGeom prst="rect">
            <a:avLst/>
          </a:prstGeom>
          <a:noFill/>
        </p:spPr>
        <p:txBody>
          <a:bodyPr wrap="square" rtlCol="0">
            <a:spAutoFit/>
          </a:bodyPr>
          <a:lstStyle/>
          <a:p>
            <a:r>
              <a:rPr lang="en-GB" i="1" dirty="0" smtClean="0"/>
              <a:t>allostatic load </a:t>
            </a:r>
            <a:r>
              <a:rPr lang="en-GB" dirty="0" smtClean="0"/>
              <a:t>– wear and tear on the body</a:t>
            </a:r>
            <a:endParaRPr lang="en-GB" dirty="0"/>
          </a:p>
        </p:txBody>
      </p:sp>
    </p:spTree>
    <p:extLst>
      <p:ext uri="{BB962C8B-B14F-4D97-AF65-F5344CB8AC3E}">
        <p14:creationId xmlns:p14="http://schemas.microsoft.com/office/powerpoint/2010/main" val="20276322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95504" y="194814"/>
            <a:ext cx="10891602" cy="6663186"/>
          </a:xfrm>
          <a:prstGeom prst="rect">
            <a:avLst/>
          </a:prstGeom>
        </p:spPr>
      </p:pic>
    </p:spTree>
    <p:extLst>
      <p:ext uri="{BB962C8B-B14F-4D97-AF65-F5344CB8AC3E}">
        <p14:creationId xmlns:p14="http://schemas.microsoft.com/office/powerpoint/2010/main" val="18879423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05218" y="627797"/>
            <a:ext cx="10617957" cy="5016758"/>
          </a:xfrm>
          <a:prstGeom prst="rect">
            <a:avLst/>
          </a:prstGeom>
          <a:noFill/>
        </p:spPr>
        <p:txBody>
          <a:bodyPr wrap="square" rtlCol="0">
            <a:spAutoFit/>
          </a:bodyPr>
          <a:lstStyle/>
          <a:p>
            <a:r>
              <a:rPr lang="en-GB" sz="3200" dirty="0" smtClean="0"/>
              <a:t>Wales is pioneering a range of national policies and programmes which aim to:</a:t>
            </a:r>
          </a:p>
          <a:p>
            <a:pPr marL="285750" indent="-285750">
              <a:buFont typeface="Arial" panose="020B0604020202020204" pitchFamily="34" charset="0"/>
              <a:buChar char="•"/>
            </a:pPr>
            <a:r>
              <a:rPr lang="en-GB" sz="3200" dirty="0" smtClean="0"/>
              <a:t>Identify and intervene where children may already be victims of abuse, neglect or living in adverse childhood environments</a:t>
            </a:r>
          </a:p>
          <a:p>
            <a:pPr marL="285750" indent="-285750">
              <a:buFont typeface="Arial" panose="020B0604020202020204" pitchFamily="34" charset="0"/>
              <a:buChar char="•"/>
            </a:pPr>
            <a:r>
              <a:rPr lang="en-GB" sz="3200" dirty="0" smtClean="0"/>
              <a:t>Better equip parents and care-givers with the necessary skills to avoid ACEs and encourage development of social and emotional well-being and resilience in the child</a:t>
            </a:r>
          </a:p>
          <a:p>
            <a:pPr marL="285750" indent="-285750">
              <a:buFont typeface="Arial" panose="020B0604020202020204" pitchFamily="34" charset="0"/>
              <a:buChar char="•"/>
            </a:pPr>
            <a:r>
              <a:rPr lang="en-GB" sz="3200" dirty="0" smtClean="0"/>
              <a:t>Ensure that potential indirect harm from substance abuse, domestic violence, </a:t>
            </a:r>
            <a:r>
              <a:rPr lang="en-GB" sz="3200" dirty="0" err="1" smtClean="0"/>
              <a:t>etc</a:t>
            </a:r>
            <a:r>
              <a:rPr lang="en-GB" sz="3200" dirty="0" smtClean="0"/>
              <a:t> is identified and the impact on children minimised</a:t>
            </a:r>
            <a:endParaRPr lang="en-GB" sz="3200" dirty="0"/>
          </a:p>
        </p:txBody>
      </p:sp>
    </p:spTree>
    <p:extLst>
      <p:ext uri="{BB962C8B-B14F-4D97-AF65-F5344CB8AC3E}">
        <p14:creationId xmlns:p14="http://schemas.microsoft.com/office/powerpoint/2010/main" val="39879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Resilience</a:t>
            </a:r>
            <a:endParaRPr lang="en-GB" dirty="0"/>
          </a:p>
        </p:txBody>
      </p:sp>
      <p:sp>
        <p:nvSpPr>
          <p:cNvPr id="3" name="Content Placeholder 2"/>
          <p:cNvSpPr>
            <a:spLocks noGrp="1"/>
          </p:cNvSpPr>
          <p:nvPr>
            <p:ph idx="1"/>
          </p:nvPr>
        </p:nvSpPr>
        <p:spPr/>
        <p:txBody>
          <a:bodyPr>
            <a:normAutofit lnSpcReduction="10000"/>
          </a:bodyPr>
          <a:lstStyle/>
          <a:p>
            <a:r>
              <a:rPr lang="en-GB" sz="3200" dirty="0" smtClean="0"/>
              <a:t>An individual’s ability to avoid harmful behavioural and physiological changes in response to chronic stress</a:t>
            </a:r>
          </a:p>
          <a:p>
            <a:r>
              <a:rPr lang="en-GB" sz="3200" dirty="0" smtClean="0"/>
              <a:t>Skills and support to adapt successfully to stress, trauma and other forms of adversity</a:t>
            </a:r>
          </a:p>
          <a:p>
            <a:r>
              <a:rPr lang="en-GB" sz="3200" dirty="0" smtClean="0"/>
              <a:t>Access to a loving parent/care-giver helps reduce the acute and long-term impact of ACEs</a:t>
            </a:r>
            <a:endParaRPr lang="en-GB" sz="3200" dirty="0"/>
          </a:p>
        </p:txBody>
      </p:sp>
    </p:spTree>
    <p:extLst>
      <p:ext uri="{BB962C8B-B14F-4D97-AF65-F5344CB8AC3E}">
        <p14:creationId xmlns:p14="http://schemas.microsoft.com/office/powerpoint/2010/main" val="37512619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15654" y="2374710"/>
            <a:ext cx="7451677" cy="3323987"/>
          </a:xfrm>
          <a:prstGeom prst="rect">
            <a:avLst/>
          </a:prstGeom>
          <a:noFill/>
        </p:spPr>
        <p:txBody>
          <a:bodyPr wrap="square" rtlCol="0">
            <a:spAutoFit/>
          </a:bodyPr>
          <a:lstStyle/>
          <a:p>
            <a:pPr marL="457200" indent="-457200">
              <a:buFont typeface="Arial" panose="020B0604020202020204" pitchFamily="34" charset="0"/>
              <a:buChar char="•"/>
            </a:pPr>
            <a:r>
              <a:rPr lang="en-GB" sz="3200" dirty="0" smtClean="0"/>
              <a:t>Building a Brighter Future: Early Years and Childcare Plan 2013-2023</a:t>
            </a:r>
          </a:p>
          <a:p>
            <a:pPr marL="457200" indent="-457200">
              <a:buFont typeface="Arial" panose="020B0604020202020204" pitchFamily="34" charset="0"/>
              <a:buChar char="•"/>
            </a:pPr>
            <a:r>
              <a:rPr lang="en-GB" sz="3200" dirty="0" smtClean="0"/>
              <a:t>Healthy Child Wales programme</a:t>
            </a:r>
          </a:p>
          <a:p>
            <a:pPr marL="457200" indent="-457200">
              <a:buFont typeface="Arial" panose="020B0604020202020204" pitchFamily="34" charset="0"/>
              <a:buChar char="•"/>
            </a:pPr>
            <a:r>
              <a:rPr lang="en-GB" sz="3200" dirty="0" smtClean="0"/>
              <a:t>Flying Start</a:t>
            </a:r>
          </a:p>
          <a:p>
            <a:pPr marL="457200" indent="-457200">
              <a:buFont typeface="Arial" panose="020B0604020202020204" pitchFamily="34" charset="0"/>
              <a:buChar char="•"/>
            </a:pPr>
            <a:r>
              <a:rPr lang="en-GB" sz="3200" dirty="0" smtClean="0"/>
              <a:t>Families First</a:t>
            </a:r>
          </a:p>
          <a:p>
            <a:pPr marL="457200" indent="-457200">
              <a:buFont typeface="Arial" panose="020B0604020202020204" pitchFamily="34" charset="0"/>
              <a:buChar char="•"/>
            </a:pPr>
            <a:r>
              <a:rPr lang="en-GB" sz="3200" dirty="0" smtClean="0"/>
              <a:t>Communities First</a:t>
            </a:r>
          </a:p>
          <a:p>
            <a:endParaRPr lang="en-GB" dirty="0"/>
          </a:p>
        </p:txBody>
      </p:sp>
      <p:sp>
        <p:nvSpPr>
          <p:cNvPr id="4" name="TextBox 3"/>
          <p:cNvSpPr txBox="1"/>
          <p:nvPr/>
        </p:nvSpPr>
        <p:spPr>
          <a:xfrm>
            <a:off x="2415654" y="1473958"/>
            <a:ext cx="6823880" cy="769441"/>
          </a:xfrm>
          <a:prstGeom prst="rect">
            <a:avLst/>
          </a:prstGeom>
          <a:noFill/>
        </p:spPr>
        <p:txBody>
          <a:bodyPr wrap="square" rtlCol="0">
            <a:spAutoFit/>
          </a:bodyPr>
          <a:lstStyle/>
          <a:p>
            <a:r>
              <a:rPr lang="en-GB" sz="4400" dirty="0" smtClean="0"/>
              <a:t>Programmes and initiatives</a:t>
            </a:r>
            <a:endParaRPr lang="en-GB" sz="4400" dirty="0"/>
          </a:p>
        </p:txBody>
      </p:sp>
    </p:spTree>
    <p:extLst>
      <p:ext uri="{BB962C8B-B14F-4D97-AF65-F5344CB8AC3E}">
        <p14:creationId xmlns:p14="http://schemas.microsoft.com/office/powerpoint/2010/main" val="17422434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14400" y="668740"/>
            <a:ext cx="9949218" cy="4401205"/>
          </a:xfrm>
          <a:prstGeom prst="rect">
            <a:avLst/>
          </a:prstGeom>
          <a:noFill/>
        </p:spPr>
        <p:txBody>
          <a:bodyPr wrap="square" rtlCol="0">
            <a:spAutoFit/>
          </a:bodyPr>
          <a:lstStyle/>
          <a:p>
            <a:pPr algn="ctr"/>
            <a:r>
              <a:rPr lang="en-GB" sz="4400" i="1" dirty="0" smtClean="0"/>
              <a:t>Well-Being of Future Generations (Wales) Act </a:t>
            </a:r>
            <a:r>
              <a:rPr lang="en-GB" sz="4400" dirty="0" smtClean="0"/>
              <a:t>(2015)</a:t>
            </a:r>
          </a:p>
          <a:p>
            <a:endParaRPr lang="en-GB" sz="3200" i="1" dirty="0"/>
          </a:p>
          <a:p>
            <a:pPr marL="285750" indent="-285750">
              <a:buFontTx/>
              <a:buChar char="-"/>
            </a:pPr>
            <a:r>
              <a:rPr lang="en-GB" sz="3200" dirty="0" smtClean="0"/>
              <a:t>aims to improve the social, economic, environmental and cultural well-being of Wales, while ensuring the health and well-being of future generations is secured</a:t>
            </a:r>
          </a:p>
          <a:p>
            <a:pPr marL="285750" indent="-285750">
              <a:buFontTx/>
              <a:buChar char="-"/>
            </a:pPr>
            <a:r>
              <a:rPr lang="en-GB" sz="3200" dirty="0" smtClean="0"/>
              <a:t>Provides an opportunity for the reduction of ACEs across Wales with the goal of a healthier and more equal Wales</a:t>
            </a:r>
            <a:endParaRPr lang="en-GB" sz="3200" dirty="0"/>
          </a:p>
        </p:txBody>
      </p:sp>
    </p:spTree>
    <p:extLst>
      <p:ext uri="{BB962C8B-B14F-4D97-AF65-F5344CB8AC3E}">
        <p14:creationId xmlns:p14="http://schemas.microsoft.com/office/powerpoint/2010/main" val="42192476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Abraham Maslow	</a:t>
            </a:r>
            <a:endParaRPr lang="en-GB" dirty="0"/>
          </a:p>
        </p:txBody>
      </p:sp>
      <p:sp>
        <p:nvSpPr>
          <p:cNvPr id="3" name="Content Placeholder 2"/>
          <p:cNvSpPr>
            <a:spLocks noGrp="1"/>
          </p:cNvSpPr>
          <p:nvPr>
            <p:ph idx="1"/>
          </p:nvPr>
        </p:nvSpPr>
        <p:spPr>
          <a:xfrm>
            <a:off x="1337480" y="1825625"/>
            <a:ext cx="10016319" cy="4351338"/>
          </a:xfrm>
        </p:spPr>
        <p:txBody>
          <a:bodyPr>
            <a:normAutofit/>
          </a:bodyPr>
          <a:lstStyle/>
          <a:p>
            <a:r>
              <a:rPr lang="en-GB" sz="3200" dirty="0" smtClean="0"/>
              <a:t>Hierarchy of needs</a:t>
            </a:r>
          </a:p>
          <a:p>
            <a:r>
              <a:rPr lang="en-GB" sz="3200" dirty="0" smtClean="0"/>
              <a:t>Theory of human motivation </a:t>
            </a:r>
          </a:p>
          <a:p>
            <a:r>
              <a:rPr lang="en-GB" sz="3200" dirty="0" smtClean="0"/>
              <a:t>not specifically education but with clear application to classrooms</a:t>
            </a:r>
            <a:endParaRPr lang="en-GB" sz="3200" dirty="0"/>
          </a:p>
        </p:txBody>
      </p:sp>
    </p:spTree>
    <p:extLst>
      <p:ext uri="{BB962C8B-B14F-4D97-AF65-F5344CB8AC3E}">
        <p14:creationId xmlns:p14="http://schemas.microsoft.com/office/powerpoint/2010/main" val="276345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7167" y="1440977"/>
            <a:ext cx="6369651" cy="4682074"/>
          </a:xfrm>
          <a:prstGeom prst="rect">
            <a:avLst/>
          </a:prstGeom>
        </p:spPr>
      </p:pic>
      <p:sp>
        <p:nvSpPr>
          <p:cNvPr id="3" name="TextBox 2"/>
          <p:cNvSpPr txBox="1"/>
          <p:nvPr/>
        </p:nvSpPr>
        <p:spPr>
          <a:xfrm>
            <a:off x="1787611" y="527222"/>
            <a:ext cx="8336692" cy="369332"/>
          </a:xfrm>
          <a:prstGeom prst="rect">
            <a:avLst/>
          </a:prstGeom>
          <a:noFill/>
        </p:spPr>
        <p:txBody>
          <a:bodyPr wrap="square" rtlCol="0">
            <a:spAutoFit/>
          </a:bodyPr>
          <a:lstStyle/>
          <a:p>
            <a:pPr algn="ctr"/>
            <a:r>
              <a:rPr lang="en-GB" dirty="0" smtClean="0"/>
              <a:t>Maslow’s Hierarchy of Needs (1943) – Theory of Motivation</a:t>
            </a:r>
            <a:endParaRPr lang="en-GB" dirty="0"/>
          </a:p>
        </p:txBody>
      </p:sp>
    </p:spTree>
    <p:extLst>
      <p:ext uri="{BB962C8B-B14F-4D97-AF65-F5344CB8AC3E}">
        <p14:creationId xmlns:p14="http://schemas.microsoft.com/office/powerpoint/2010/main" val="27538044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18055" y="2815967"/>
            <a:ext cx="9086335" cy="646331"/>
          </a:xfrm>
          <a:prstGeom prst="rect">
            <a:avLst/>
          </a:prstGeom>
        </p:spPr>
        <p:txBody>
          <a:bodyPr wrap="square">
            <a:spAutoFit/>
          </a:bodyPr>
          <a:lstStyle/>
          <a:p>
            <a:r>
              <a:rPr lang="en-GB" sz="3600" dirty="0" smtClean="0">
                <a:hlinkClick r:id="rId2"/>
              </a:rPr>
              <a:t>http://www.simplypsychology.org/maslow.html</a:t>
            </a:r>
            <a:r>
              <a:rPr lang="en-GB" sz="3600" dirty="0" smtClean="0"/>
              <a:t> </a:t>
            </a:r>
            <a:endParaRPr lang="en-GB" sz="3600" dirty="0"/>
          </a:p>
        </p:txBody>
      </p:sp>
    </p:spTree>
    <p:extLst>
      <p:ext uri="{BB962C8B-B14F-4D97-AF65-F5344CB8AC3E}">
        <p14:creationId xmlns:p14="http://schemas.microsoft.com/office/powerpoint/2010/main" val="19044115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5220" y="484960"/>
            <a:ext cx="10290410" cy="5509200"/>
          </a:xfrm>
          <a:prstGeom prst="rect">
            <a:avLst/>
          </a:prstGeom>
        </p:spPr>
        <p:txBody>
          <a:bodyPr wrap="square">
            <a:spAutoFit/>
          </a:bodyPr>
          <a:lstStyle/>
          <a:p>
            <a:r>
              <a:rPr lang="en-GB" sz="3200" dirty="0" smtClean="0">
                <a:effectLst/>
              </a:rPr>
              <a:t>'It is quite true that man lives by bread alone — when there is no bread. But what happens to man’s desires when there is plenty of bread and when his belly is chronically filled?</a:t>
            </a:r>
          </a:p>
          <a:p>
            <a:endParaRPr lang="en-GB" sz="3200" dirty="0" smtClean="0">
              <a:effectLst/>
            </a:endParaRPr>
          </a:p>
          <a:p>
            <a:r>
              <a:rPr lang="en-GB" sz="3200" dirty="0" smtClean="0">
                <a:effectLst/>
              </a:rPr>
              <a:t>At once other (and “higher”) needs emerge and these, rather than physiological hungers, dominate the organism. And when these in turn are satisfied, again new (and still “higher”) needs emerge and so on. </a:t>
            </a:r>
          </a:p>
          <a:p>
            <a:endParaRPr lang="en-GB" sz="3200" dirty="0"/>
          </a:p>
          <a:p>
            <a:r>
              <a:rPr lang="en-GB" sz="3200" dirty="0" smtClean="0">
                <a:effectLst/>
              </a:rPr>
              <a:t>This is what we mean by saying that the basic human needs are organized into a hierarchy.'                          (Maslow, 1943).</a:t>
            </a:r>
            <a:endParaRPr lang="en-GB" sz="3200" dirty="0">
              <a:effectLst/>
            </a:endParaRPr>
          </a:p>
        </p:txBody>
      </p:sp>
    </p:spTree>
    <p:extLst>
      <p:ext uri="{BB962C8B-B14F-4D97-AF65-F5344CB8AC3E}">
        <p14:creationId xmlns:p14="http://schemas.microsoft.com/office/powerpoint/2010/main" val="13588254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5911" y="923761"/>
            <a:ext cx="10972800" cy="4937377"/>
          </a:xfrm>
          <a:prstGeom prst="rect">
            <a:avLst/>
          </a:prstGeom>
        </p:spPr>
        <p:txBody>
          <a:bodyPr wrap="square">
            <a:spAutoFit/>
          </a:bodyPr>
          <a:lstStyle/>
          <a:p>
            <a:pPr>
              <a:lnSpc>
                <a:spcPct val="107000"/>
              </a:lnSpc>
              <a:spcAft>
                <a:spcPts val="800"/>
              </a:spcAft>
            </a:pPr>
            <a:r>
              <a:rPr lang="en-US" sz="3200" dirty="0" smtClean="0">
                <a:solidFill>
                  <a:srgbClr val="222222"/>
                </a:solidFill>
                <a:latin typeface="Open Sans"/>
                <a:ea typeface="Times New Roman" panose="02020603050405020304" pitchFamily="18" charset="0"/>
                <a:cs typeface="Lucida Sans Unicode" panose="020B0602030504020204" pitchFamily="34" charset="0"/>
              </a:rPr>
              <a:t>In the</a:t>
            </a: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1990s, Dr. Vincent </a:t>
            </a:r>
            <a:r>
              <a:rPr lang="en-US" sz="3200" dirty="0" err="1" smtClean="0">
                <a:solidFill>
                  <a:srgbClr val="222222"/>
                </a:solidFill>
                <a:effectLst/>
                <a:latin typeface="Open Sans"/>
                <a:ea typeface="Times New Roman" panose="02020603050405020304" pitchFamily="18" charset="0"/>
                <a:cs typeface="Lucida Sans Unicode" panose="020B0602030504020204" pitchFamily="34" charset="0"/>
              </a:rPr>
              <a:t>Felitti</a:t>
            </a: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 working with very obese adults in the USA, discovered that a shocking majority of his patients had suffered significant traumas during childhood.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Th</a:t>
            </a: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is work led to further research</a:t>
            </a:r>
            <a:r>
              <a:rPr lang="en-US" sz="3200" u="sng" dirty="0" smtClean="0">
                <a:solidFill>
                  <a:srgbClr val="DD3333"/>
                </a:solidFill>
                <a:effectLst/>
                <a:latin typeface="Open Sans"/>
                <a:ea typeface="Times New Roman" panose="02020603050405020304" pitchFamily="18" charset="0"/>
                <a:cs typeface="Lucida Sans Unicode" panose="020B0602030504020204" pitchFamily="34" charset="0"/>
                <a:hlinkClick r:id="rId2"/>
              </a:rPr>
              <a:t> </a:t>
            </a: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which showed the long-lasting effects of ACEs. Those children often grow up to be adults who are more likely to be sick, to be violent, to miss work, and to marry often.</a:t>
            </a:r>
            <a:endParaRPr lang="en-GB" sz="32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Since then, it’s become clear that the damaging effects of trauma are not saved until adulthood.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7072700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78424" y="1093730"/>
            <a:ext cx="9034818" cy="3883499"/>
          </a:xfrm>
          <a:prstGeom prst="rect">
            <a:avLst/>
          </a:prstGeom>
        </p:spPr>
        <p:txBody>
          <a:bodyPr wrap="square">
            <a:spAutoFit/>
          </a:bodyPr>
          <a:lstStyle/>
          <a:p>
            <a:pPr>
              <a:lnSpc>
                <a:spcPct val="107000"/>
              </a:lnSpc>
              <a:spcAft>
                <a:spcPts val="800"/>
              </a:spcAft>
            </a:pPr>
            <a:r>
              <a:rPr lang="en-US" sz="3200" dirty="0" smtClean="0">
                <a:solidFill>
                  <a:srgbClr val="222222"/>
                </a:solidFill>
                <a:latin typeface="Open Sans"/>
                <a:ea typeface="Times New Roman" panose="02020603050405020304" pitchFamily="18" charset="0"/>
                <a:cs typeface="Lucida Sans Unicode" panose="020B0602030504020204" pitchFamily="34" charset="0"/>
              </a:rPr>
              <a:t>Kindergartners (age 5-6) </a:t>
            </a:r>
            <a:r>
              <a:rPr lang="en-US" sz="3200" dirty="0">
                <a:solidFill>
                  <a:srgbClr val="222222"/>
                </a:solidFill>
                <a:latin typeface="Open Sans"/>
                <a:ea typeface="Times New Roman" panose="02020603050405020304" pitchFamily="18" charset="0"/>
                <a:cs typeface="Lucida Sans Unicode" panose="020B0602030504020204" pitchFamily="34" charset="0"/>
              </a:rPr>
              <a:t>who have had tough experiences score below-average in reading and </a:t>
            </a:r>
            <a:r>
              <a:rPr lang="en-US" sz="3200" dirty="0" err="1" smtClean="0">
                <a:solidFill>
                  <a:srgbClr val="222222"/>
                </a:solidFill>
                <a:latin typeface="Open Sans"/>
                <a:ea typeface="Times New Roman" panose="02020603050405020304" pitchFamily="18" charset="0"/>
                <a:cs typeface="Lucida Sans Unicode" panose="020B0602030504020204" pitchFamily="34" charset="0"/>
              </a:rPr>
              <a:t>maths</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 </a:t>
            </a:r>
            <a:r>
              <a:rPr lang="en-US" sz="3200" dirty="0">
                <a:solidFill>
                  <a:srgbClr val="222222"/>
                </a:solidFill>
                <a:latin typeface="Open Sans"/>
                <a:ea typeface="Times New Roman" panose="02020603050405020304" pitchFamily="18" charset="0"/>
                <a:cs typeface="Lucida Sans Unicode" panose="020B0602030504020204" pitchFamily="34" charset="0"/>
              </a:rPr>
              <a:t>even when other factors like household income and parental education are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considered</a:t>
            </a:r>
          </a:p>
          <a:p>
            <a:pPr>
              <a:lnSpc>
                <a:spcPct val="107000"/>
              </a:lnSpc>
              <a:spcAft>
                <a:spcPts val="800"/>
              </a:spcAft>
            </a:pPr>
            <a:r>
              <a:rPr lang="en-US" sz="3200" dirty="0" smtClean="0">
                <a:solidFill>
                  <a:srgbClr val="222222"/>
                </a:solidFill>
                <a:latin typeface="Open Sans"/>
                <a:ea typeface="Times New Roman" panose="02020603050405020304" pitchFamily="18" charset="0"/>
                <a:cs typeface="Lucida Sans Unicode" panose="020B0602030504020204" pitchFamily="34" charset="0"/>
              </a:rPr>
              <a:t>These 5-year-olds </a:t>
            </a:r>
            <a:r>
              <a:rPr lang="en-US" sz="3200" dirty="0">
                <a:solidFill>
                  <a:srgbClr val="222222"/>
                </a:solidFill>
                <a:latin typeface="Open Sans"/>
                <a:ea typeface="Times New Roman" panose="02020603050405020304" pitchFamily="18" charset="0"/>
                <a:cs typeface="Lucida Sans Unicode" panose="020B0602030504020204" pitchFamily="34" charset="0"/>
              </a:rPr>
              <a:t>also are </a:t>
            </a:r>
            <a:r>
              <a:rPr lang="en-US" sz="3200" i="1" dirty="0">
                <a:solidFill>
                  <a:srgbClr val="222222"/>
                </a:solidFill>
                <a:latin typeface="Open Sans"/>
                <a:ea typeface="Times New Roman" panose="02020603050405020304" pitchFamily="18" charset="0"/>
                <a:cs typeface="Lucida Sans Unicode" panose="020B0602030504020204" pitchFamily="34" charset="0"/>
              </a:rPr>
              <a:t>three times more likely </a:t>
            </a:r>
            <a:r>
              <a:rPr lang="en-US" sz="3200" dirty="0">
                <a:solidFill>
                  <a:srgbClr val="222222"/>
                </a:solidFill>
                <a:latin typeface="Open Sans"/>
                <a:ea typeface="Times New Roman" panose="02020603050405020304" pitchFamily="18" charset="0"/>
                <a:cs typeface="Lucida Sans Unicode" panose="020B0602030504020204" pitchFamily="34" charset="0"/>
              </a:rPr>
              <a:t>to have problems with paying attention, and </a:t>
            </a:r>
            <a:r>
              <a:rPr lang="en-US" sz="3200" i="1" dirty="0">
                <a:solidFill>
                  <a:srgbClr val="222222"/>
                </a:solidFill>
                <a:latin typeface="Open Sans"/>
                <a:ea typeface="Times New Roman" panose="02020603050405020304" pitchFamily="18" charset="0"/>
                <a:cs typeface="Lucida Sans Unicode" panose="020B0602030504020204" pitchFamily="34" charset="0"/>
              </a:rPr>
              <a:t>two times more likely </a:t>
            </a:r>
            <a:r>
              <a:rPr lang="en-US" sz="3200" dirty="0">
                <a:solidFill>
                  <a:srgbClr val="222222"/>
                </a:solidFill>
                <a:latin typeface="Open Sans"/>
                <a:ea typeface="Times New Roman" panose="02020603050405020304" pitchFamily="18" charset="0"/>
                <a:cs typeface="Lucida Sans Unicode" panose="020B0602030504020204" pitchFamily="34" charset="0"/>
              </a:rPr>
              <a:t>to show aggression</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461028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7481" y="493355"/>
            <a:ext cx="9103056" cy="6093848"/>
          </a:xfrm>
          <a:prstGeom prst="rect">
            <a:avLst/>
          </a:prstGeom>
        </p:spPr>
        <p:txBody>
          <a:bodyPr wrap="square">
            <a:spAutoFit/>
          </a:bodyPr>
          <a:lstStyle/>
          <a:p>
            <a:pPr>
              <a:lnSpc>
                <a:spcPct val="107000"/>
              </a:lnSpc>
              <a:spcAft>
                <a:spcPts val="800"/>
              </a:spcAft>
            </a:pPr>
            <a:r>
              <a:rPr lang="en-US" sz="3200" dirty="0" smtClean="0">
                <a:solidFill>
                  <a:srgbClr val="222222"/>
                </a:solidFill>
                <a:latin typeface="Open Sans"/>
                <a:ea typeface="Times New Roman" panose="02020603050405020304" pitchFamily="18" charset="0"/>
                <a:cs typeface="Lucida Sans Unicode" panose="020B0602030504020204" pitchFamily="34" charset="0"/>
              </a:rPr>
              <a:t>Traumatic </a:t>
            </a:r>
            <a:r>
              <a:rPr lang="en-US" sz="3200" dirty="0">
                <a:solidFill>
                  <a:srgbClr val="222222"/>
                </a:solidFill>
                <a:latin typeface="Open Sans"/>
                <a:ea typeface="Times New Roman" panose="02020603050405020304" pitchFamily="18" charset="0"/>
                <a:cs typeface="Lucida Sans Unicode" panose="020B0602030504020204" pitchFamily="34" charset="0"/>
              </a:rPr>
              <a:t>experiences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actually </a:t>
            </a:r>
            <a:r>
              <a:rPr lang="en-US" sz="3200" dirty="0">
                <a:solidFill>
                  <a:srgbClr val="222222"/>
                </a:solidFill>
                <a:latin typeface="Open Sans"/>
                <a:ea typeface="Times New Roman" panose="02020603050405020304" pitchFamily="18" charset="0"/>
                <a:cs typeface="Lucida Sans Unicode" panose="020B0602030504020204" pitchFamily="34" charset="0"/>
              </a:rPr>
              <a:t>alter children’s brains. </a:t>
            </a:r>
            <a:endParaRPr lang="en-US" sz="3200" dirty="0" smtClean="0">
              <a:solidFill>
                <a:srgbClr val="222222"/>
              </a:solidFill>
              <a:latin typeface="Open Sans"/>
              <a:ea typeface="Times New Roman" panose="02020603050405020304" pitchFamily="18" charset="0"/>
              <a:cs typeface="Lucida Sans Unicode" panose="020B0602030504020204" pitchFamily="34" charset="0"/>
            </a:endParaRPr>
          </a:p>
          <a:p>
            <a:pPr>
              <a:lnSpc>
                <a:spcPct val="107000"/>
              </a:lnSpc>
              <a:spcAft>
                <a:spcPts val="800"/>
              </a:spcAft>
            </a:pPr>
            <a:r>
              <a:rPr lang="en-US" sz="3200" dirty="0" smtClean="0">
                <a:solidFill>
                  <a:srgbClr val="222222"/>
                </a:solidFill>
                <a:latin typeface="Open Sans"/>
                <a:ea typeface="Times New Roman" panose="02020603050405020304" pitchFamily="18" charset="0"/>
                <a:cs typeface="Lucida Sans Unicode" panose="020B0602030504020204" pitchFamily="34" charset="0"/>
              </a:rPr>
              <a:t>In </a:t>
            </a:r>
            <a:r>
              <a:rPr lang="en-US" sz="3200" dirty="0">
                <a:solidFill>
                  <a:srgbClr val="222222"/>
                </a:solidFill>
                <a:latin typeface="Open Sans"/>
                <a:ea typeface="Times New Roman" panose="02020603050405020304" pitchFamily="18" charset="0"/>
                <a:cs typeface="Lucida Sans Unicode" panose="020B0602030504020204" pitchFamily="34" charset="0"/>
              </a:rPr>
              <a:t>times of great stress, or trauma, the brain activates its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instinctive</a:t>
            </a:r>
            <a:r>
              <a:rPr lang="en-US" sz="3200" dirty="0">
                <a:solidFill>
                  <a:srgbClr val="222222"/>
                </a:solidFill>
                <a:latin typeface="Open Sans"/>
                <a:ea typeface="Times New Roman" panose="02020603050405020304" pitchFamily="18" charset="0"/>
                <a:cs typeface="Lucida Sans Unicode" panose="020B0602030504020204" pitchFamily="34" charset="0"/>
              </a:rPr>
              <a:t>, “fight, flight, or freeze” responses, while dialing down the areas of the brain where learning, especially around language, takes place. </a:t>
            </a:r>
            <a:endParaRPr lang="en-US" sz="3200" dirty="0" smtClean="0">
              <a:solidFill>
                <a:srgbClr val="222222"/>
              </a:solidFill>
              <a:latin typeface="Open Sans"/>
              <a:ea typeface="Times New Roman" panose="02020603050405020304" pitchFamily="18" charset="0"/>
              <a:cs typeface="Lucida Sans Unicode" panose="020B0602030504020204" pitchFamily="34" charset="0"/>
            </a:endParaRPr>
          </a:p>
          <a:p>
            <a:pPr>
              <a:lnSpc>
                <a:spcPct val="107000"/>
              </a:lnSpc>
              <a:spcAft>
                <a:spcPts val="800"/>
              </a:spcAft>
            </a:pPr>
            <a:r>
              <a:rPr lang="en-US" sz="3200" dirty="0" smtClean="0">
                <a:solidFill>
                  <a:srgbClr val="222222"/>
                </a:solidFill>
                <a:latin typeface="Open Sans"/>
                <a:ea typeface="Times New Roman" panose="02020603050405020304" pitchFamily="18" charset="0"/>
                <a:cs typeface="Lucida Sans Unicode" panose="020B0602030504020204" pitchFamily="34" charset="0"/>
              </a:rPr>
              <a:t>When </a:t>
            </a:r>
            <a:r>
              <a:rPr lang="en-US" sz="3200" dirty="0">
                <a:solidFill>
                  <a:srgbClr val="222222"/>
                </a:solidFill>
                <a:latin typeface="Open Sans"/>
                <a:ea typeface="Times New Roman" panose="02020603050405020304" pitchFamily="18" charset="0"/>
                <a:cs typeface="Lucida Sans Unicode" panose="020B0602030504020204" pitchFamily="34" charset="0"/>
              </a:rPr>
              <a:t>this happens over and again, especially in children under age 5, the brain is fundamentally changed. Basically, it adapts for survival under the worst conditions.</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0481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7104" y="838561"/>
            <a:ext cx="10290412" cy="4923399"/>
          </a:xfrm>
          <a:prstGeom prst="rect">
            <a:avLst/>
          </a:prstGeom>
        </p:spPr>
        <p:txBody>
          <a:bodyPr wrap="square">
            <a:spAutoFit/>
          </a:bodyPr>
          <a:lstStyle/>
          <a:p>
            <a:pPr>
              <a:lnSpc>
                <a:spcPct val="107000"/>
              </a:lnSpc>
              <a:spcAft>
                <a:spcPts val="800"/>
              </a:spcAft>
            </a:pP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Language difficulties:</a:t>
            </a:r>
          </a:p>
          <a:p>
            <a:pPr marL="457200" indent="-457200">
              <a:lnSpc>
                <a:spcPct val="107000"/>
              </a:lnSpc>
              <a:spcAft>
                <a:spcPts val="800"/>
              </a:spcAft>
              <a:buFontTx/>
              <a:buChar char="-"/>
            </a:pP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word retrieval</a:t>
            </a:r>
          </a:p>
          <a:p>
            <a:pPr marL="457200" indent="-457200">
              <a:lnSpc>
                <a:spcPct val="107000"/>
              </a:lnSpc>
              <a:spcAft>
                <a:spcPts val="800"/>
              </a:spcAft>
              <a:buFontTx/>
              <a:buChar char="-"/>
            </a:pP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Writing</a:t>
            </a:r>
          </a:p>
          <a:p>
            <a:pPr>
              <a:lnSpc>
                <a:spcPct val="107000"/>
              </a:lnSpc>
              <a:spcAft>
                <a:spcPts val="800"/>
              </a:spcAft>
            </a:pP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Problems with memory:</a:t>
            </a:r>
          </a:p>
          <a:p>
            <a:pPr marL="457200" indent="-457200">
              <a:lnSpc>
                <a:spcPct val="107000"/>
              </a:lnSpc>
              <a:spcAft>
                <a:spcPts val="800"/>
              </a:spcAft>
              <a:buFontTx/>
              <a:buChar char="-"/>
            </a:pP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Forgetful</a:t>
            </a:r>
          </a:p>
          <a:p>
            <a:pPr marL="457200" indent="-457200">
              <a:lnSpc>
                <a:spcPct val="107000"/>
              </a:lnSpc>
              <a:spcAft>
                <a:spcPts val="800"/>
              </a:spcAft>
              <a:buFontTx/>
              <a:buChar char="-"/>
            </a:pP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don’t remember content /ideas that have been taught to them</a:t>
            </a:r>
            <a:r>
              <a:rPr lang="en-US" sz="3200" dirty="0">
                <a:solidFill>
                  <a:srgbClr val="222222"/>
                </a:solidFill>
                <a:latin typeface="Open Sans"/>
                <a:ea typeface="Times New Roman" panose="02020603050405020304" pitchFamily="18" charset="0"/>
                <a:cs typeface="Lucida Sans Unicode" panose="020B0602030504020204" pitchFamily="34" charset="0"/>
              </a:rPr>
              <a:t>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from one day to the next</a:t>
            </a:r>
          </a:p>
          <a:p>
            <a:pPr>
              <a:lnSpc>
                <a:spcPct val="107000"/>
              </a:lnSpc>
              <a:spcAft>
                <a:spcPts val="800"/>
              </a:spcAft>
            </a:pPr>
            <a:r>
              <a:rPr lang="en-US" sz="3200" dirty="0" err="1" smtClean="0">
                <a:solidFill>
                  <a:srgbClr val="222222"/>
                </a:solidFill>
                <a:effectLst/>
                <a:latin typeface="Open Sans"/>
                <a:ea typeface="Times New Roman" panose="02020603050405020304" pitchFamily="18" charset="0"/>
                <a:cs typeface="Lucida Sans Unicode" panose="020B0602030504020204" pitchFamily="34" charset="0"/>
              </a:rPr>
              <a:t>Behavioural</a:t>
            </a: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 issues</a:t>
            </a:r>
            <a:endParaRPr lang="en-GB" sz="3200" dirty="0" smtClean="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782424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68991" y="586944"/>
            <a:ext cx="10031104" cy="5772093"/>
          </a:xfrm>
          <a:prstGeom prst="rect">
            <a:avLst/>
          </a:prstGeom>
        </p:spPr>
        <p:txBody>
          <a:bodyPr wrap="square">
            <a:spAutoFit/>
          </a:bodyPr>
          <a:lstStyle/>
          <a:p>
            <a:pPr>
              <a:lnSpc>
                <a:spcPct val="107000"/>
              </a:lnSpc>
              <a:spcAft>
                <a:spcPts val="800"/>
              </a:spcAft>
            </a:pPr>
            <a:r>
              <a:rPr lang="en-US" sz="3200" dirty="0">
                <a:solidFill>
                  <a:srgbClr val="222222"/>
                </a:solidFill>
                <a:latin typeface="Open Sans"/>
                <a:ea typeface="Times New Roman" panose="02020603050405020304" pitchFamily="18" charset="0"/>
                <a:cs typeface="Lucida Sans Unicode" panose="020B0602030504020204" pitchFamily="34" charset="0"/>
              </a:rPr>
              <a:t>Living in a constant, fear-activated state of hyper-awareness means these children can be quick to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rage</a:t>
            </a:r>
          </a:p>
          <a:p>
            <a:pPr>
              <a:lnSpc>
                <a:spcPct val="107000"/>
              </a:lnSpc>
              <a:spcAft>
                <a:spcPts val="800"/>
              </a:spcAft>
            </a:pPr>
            <a:endParaRPr lang="en-US" sz="3200" dirty="0" smtClean="0">
              <a:solidFill>
                <a:srgbClr val="222222"/>
              </a:solidFill>
              <a:latin typeface="Open Sans"/>
              <a:ea typeface="Times New Roman" panose="02020603050405020304" pitchFamily="18" charset="0"/>
              <a:cs typeface="Lucida Sans Unicode" panose="020B0602030504020204" pitchFamily="34" charset="0"/>
            </a:endParaRPr>
          </a:p>
          <a:p>
            <a:pPr>
              <a:lnSpc>
                <a:spcPct val="107000"/>
              </a:lnSpc>
              <a:spcAft>
                <a:spcPts val="800"/>
              </a:spcAft>
            </a:pPr>
            <a:r>
              <a:rPr lang="en-US" sz="3200" dirty="0" smtClean="0">
                <a:solidFill>
                  <a:srgbClr val="222222"/>
                </a:solidFill>
                <a:latin typeface="Open Sans"/>
                <a:ea typeface="Times New Roman" panose="02020603050405020304" pitchFamily="18" charset="0"/>
                <a:cs typeface="Lucida Sans Unicode" panose="020B0602030504020204" pitchFamily="34" charset="0"/>
              </a:rPr>
              <a:t>In </a:t>
            </a:r>
            <a:r>
              <a:rPr lang="en-US" sz="3200" dirty="0">
                <a:solidFill>
                  <a:srgbClr val="222222"/>
                </a:solidFill>
                <a:latin typeface="Open Sans"/>
                <a:ea typeface="Times New Roman" panose="02020603050405020304" pitchFamily="18" charset="0"/>
                <a:cs typeface="Lucida Sans Unicode" panose="020B0602030504020204" pitchFamily="34" charset="0"/>
              </a:rPr>
              <a:t>their subconscious efforts to self-protect, they often can be perceived as defiant, disrespectful or overly aggressive. </a:t>
            </a:r>
            <a:endParaRPr lang="en-US" sz="3200" dirty="0" smtClean="0">
              <a:solidFill>
                <a:srgbClr val="222222"/>
              </a:solidFill>
              <a:latin typeface="Open Sans"/>
              <a:ea typeface="Times New Roman" panose="02020603050405020304" pitchFamily="18" charset="0"/>
              <a:cs typeface="Lucida Sans Unicode" panose="020B0602030504020204" pitchFamily="34" charset="0"/>
            </a:endParaRPr>
          </a:p>
          <a:p>
            <a:pPr>
              <a:lnSpc>
                <a:spcPct val="107000"/>
              </a:lnSpc>
              <a:spcAft>
                <a:spcPts val="800"/>
              </a:spcAft>
            </a:pPr>
            <a:endParaRPr lang="en-US" sz="3200" dirty="0">
              <a:solidFill>
                <a:srgbClr val="222222"/>
              </a:solidFill>
              <a:latin typeface="Open Sans"/>
              <a:ea typeface="Times New Roman" panose="02020603050405020304" pitchFamily="18" charset="0"/>
              <a:cs typeface="Lucida Sans Unicode" panose="020B0602030504020204" pitchFamily="34" charset="0"/>
            </a:endParaRPr>
          </a:p>
          <a:p>
            <a:pPr>
              <a:lnSpc>
                <a:spcPct val="107000"/>
              </a:lnSpc>
              <a:spcAft>
                <a:spcPts val="800"/>
              </a:spcAft>
            </a:pPr>
            <a:r>
              <a:rPr lang="en-US" sz="3200" dirty="0" smtClean="0">
                <a:solidFill>
                  <a:srgbClr val="222222"/>
                </a:solidFill>
                <a:latin typeface="Open Sans"/>
                <a:ea typeface="Times New Roman" panose="02020603050405020304" pitchFamily="18" charset="0"/>
                <a:cs typeface="Lucida Sans Unicode" panose="020B0602030504020204" pitchFamily="34" charset="0"/>
              </a:rPr>
              <a:t>Others </a:t>
            </a:r>
            <a:r>
              <a:rPr lang="en-US" sz="3200" dirty="0">
                <a:solidFill>
                  <a:srgbClr val="222222"/>
                </a:solidFill>
                <a:latin typeface="Open Sans"/>
                <a:ea typeface="Times New Roman" panose="02020603050405020304" pitchFamily="18" charset="0"/>
                <a:cs typeface="Lucida Sans Unicode" panose="020B0602030504020204" pitchFamily="34" charset="0"/>
              </a:rPr>
              <a:t>may look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as if they’re drifting </a:t>
            </a:r>
            <a:r>
              <a:rPr lang="en-US" sz="3200" dirty="0">
                <a:solidFill>
                  <a:srgbClr val="222222"/>
                </a:solidFill>
                <a:latin typeface="Open Sans"/>
                <a:ea typeface="Times New Roman" panose="02020603050405020304" pitchFamily="18" charset="0"/>
                <a:cs typeface="Lucida Sans Unicode" panose="020B0602030504020204" pitchFamily="34" charset="0"/>
              </a:rPr>
              <a:t>off,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or shutting </a:t>
            </a:r>
            <a:r>
              <a:rPr lang="en-US" sz="3200" dirty="0">
                <a:solidFill>
                  <a:srgbClr val="222222"/>
                </a:solidFill>
                <a:latin typeface="Open Sans"/>
                <a:ea typeface="Times New Roman" panose="02020603050405020304" pitchFamily="18" charset="0"/>
                <a:cs typeface="Lucida Sans Unicode" panose="020B0602030504020204" pitchFamily="34" charset="0"/>
              </a:rPr>
              <a:t>down,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because </a:t>
            </a:r>
            <a:r>
              <a:rPr lang="en-US" sz="3200" dirty="0">
                <a:solidFill>
                  <a:srgbClr val="222222"/>
                </a:solidFill>
                <a:latin typeface="Open Sans"/>
                <a:ea typeface="Times New Roman" panose="02020603050405020304" pitchFamily="18" charset="0"/>
                <a:cs typeface="Lucida Sans Unicode" panose="020B0602030504020204" pitchFamily="34" charset="0"/>
              </a:rPr>
              <a:t>their brain is telling them, ‘you need to be safe</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962294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91821" y="927180"/>
            <a:ext cx="9921922" cy="4512133"/>
          </a:xfrm>
          <a:prstGeom prst="rect">
            <a:avLst/>
          </a:prstGeom>
        </p:spPr>
        <p:txBody>
          <a:bodyPr wrap="square">
            <a:spAutoFit/>
          </a:bodyPr>
          <a:lstStyle/>
          <a:p>
            <a:pPr>
              <a:lnSpc>
                <a:spcPct val="107000"/>
              </a:lnSpc>
              <a:spcAft>
                <a:spcPts val="800"/>
              </a:spcAft>
            </a:pPr>
            <a:r>
              <a:rPr lang="en-US" sz="3200" i="1" dirty="0" smtClean="0">
                <a:solidFill>
                  <a:srgbClr val="222222"/>
                </a:solidFill>
                <a:effectLst/>
                <a:latin typeface="Open Sans"/>
                <a:ea typeface="Times New Roman" panose="02020603050405020304" pitchFamily="18" charset="0"/>
                <a:cs typeface="Lucida Sans Unicode" panose="020B0602030504020204" pitchFamily="34" charset="0"/>
              </a:rPr>
              <a:t>Do not:</a:t>
            </a:r>
          </a:p>
          <a:p>
            <a:pPr>
              <a:lnSpc>
                <a:spcPct val="107000"/>
              </a:lnSpc>
              <a:spcAft>
                <a:spcPts val="800"/>
              </a:spcAft>
            </a:pP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Punish a child for showing the symptoms of what is essentially a medical disorder. </a:t>
            </a:r>
          </a:p>
          <a:p>
            <a:pPr>
              <a:lnSpc>
                <a:spcPct val="107000"/>
              </a:lnSpc>
              <a:spcAft>
                <a:spcPts val="800"/>
              </a:spcAft>
            </a:pP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Out-of-school suspensions are inappropriate and basically feed the school-to-prison pipeline.</a:t>
            </a:r>
            <a:endParaRPr lang="en-GB" sz="3200" dirty="0" smtClean="0">
              <a:effectLst/>
              <a:latin typeface="Calibri" panose="020F0502020204030204" pitchFamily="34" charset="0"/>
              <a:ea typeface="Calibri" panose="020F0502020204030204" pitchFamily="34" charset="0"/>
              <a:cs typeface="Times New Roman" panose="02020603050405020304" pitchFamily="18" charset="0"/>
            </a:endParaRPr>
          </a:p>
          <a:p>
            <a:r>
              <a:rPr lang="en-US" sz="3200" i="1" dirty="0" smtClean="0">
                <a:solidFill>
                  <a:srgbClr val="222222"/>
                </a:solidFill>
                <a:effectLst/>
                <a:latin typeface="Open Sans"/>
                <a:ea typeface="Times New Roman" panose="02020603050405020304" pitchFamily="18" charset="0"/>
                <a:cs typeface="Lucida Sans Unicode" panose="020B0602030504020204" pitchFamily="34" charset="0"/>
              </a:rPr>
              <a:t>What helps:</a:t>
            </a:r>
          </a:p>
          <a:p>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 is to create a trauma-sensitive classroom where kids can feel safe and build resilience. </a:t>
            </a:r>
            <a:endParaRPr lang="en-GB" sz="3200" dirty="0"/>
          </a:p>
        </p:txBody>
      </p:sp>
    </p:spTree>
    <p:extLst>
      <p:ext uri="{BB962C8B-B14F-4D97-AF65-F5344CB8AC3E}">
        <p14:creationId xmlns:p14="http://schemas.microsoft.com/office/powerpoint/2010/main" val="58504065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3332" y="1440310"/>
            <a:ext cx="10986448" cy="5361724"/>
          </a:xfrm>
          <a:prstGeom prst="rect">
            <a:avLst/>
          </a:prstGeom>
        </p:spPr>
        <p:txBody>
          <a:bodyPr wrap="square">
            <a:spAutoFit/>
          </a:bodyPr>
          <a:lstStyle/>
          <a:p>
            <a:pPr marL="457200" indent="-457200">
              <a:lnSpc>
                <a:spcPct val="107000"/>
              </a:lnSpc>
              <a:spcAft>
                <a:spcPts val="0"/>
              </a:spcAft>
              <a:buFontTx/>
              <a:buChar char="-"/>
            </a:pP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a safe space where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student</a:t>
            </a: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s can retreat/ calm down </a:t>
            </a:r>
          </a:p>
          <a:p>
            <a:pPr marL="457200" indent="-457200">
              <a:lnSpc>
                <a:spcPct val="107000"/>
              </a:lnSpc>
              <a:spcAft>
                <a:spcPts val="0"/>
              </a:spcAft>
              <a:buFontTx/>
              <a:buChar char="-"/>
            </a:pPr>
            <a:r>
              <a:rPr lang="en-US" sz="3200" dirty="0">
                <a:solidFill>
                  <a:srgbClr val="222222"/>
                </a:solidFill>
                <a:latin typeface="Open Sans"/>
                <a:ea typeface="Times New Roman" panose="02020603050405020304" pitchFamily="18" charset="0"/>
                <a:cs typeface="Lucida Sans Unicode" panose="020B0602030504020204" pitchFamily="34" charset="0"/>
              </a:rPr>
              <a:t>a</a:t>
            </a: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 neat, uncluttered classroom</a:t>
            </a:r>
          </a:p>
          <a:p>
            <a:pPr marL="457200" indent="-457200">
              <a:lnSpc>
                <a:spcPct val="107000"/>
              </a:lnSpc>
              <a:spcAft>
                <a:spcPts val="0"/>
              </a:spcAft>
              <a:buFontTx/>
              <a:buChar char="-"/>
            </a:pPr>
            <a:r>
              <a:rPr lang="en-US" sz="3200" dirty="0">
                <a:solidFill>
                  <a:srgbClr val="222222"/>
                </a:solidFill>
                <a:latin typeface="Open Sans"/>
                <a:ea typeface="Times New Roman" panose="02020603050405020304" pitchFamily="18" charset="0"/>
                <a:cs typeface="Lucida Sans Unicode" panose="020B0602030504020204" pitchFamily="34" charset="0"/>
              </a:rPr>
              <a:t>c</a:t>
            </a:r>
            <a:r>
              <a:rPr lang="en-US" sz="3200" dirty="0" smtClean="0">
                <a:solidFill>
                  <a:srgbClr val="222222"/>
                </a:solidFill>
                <a:effectLst/>
                <a:latin typeface="Open Sans"/>
                <a:ea typeface="Times New Roman" panose="02020603050405020304" pitchFamily="18" charset="0"/>
                <a:cs typeface="Lucida Sans Unicode" panose="020B0602030504020204" pitchFamily="34" charset="0"/>
              </a:rPr>
              <a:t>ool colors on the walls</a:t>
            </a:r>
          </a:p>
          <a:p>
            <a:pPr marL="457200" indent="-457200">
              <a:lnSpc>
                <a:spcPct val="107000"/>
              </a:lnSpc>
              <a:buFontTx/>
              <a:buChar char="-"/>
            </a:pPr>
            <a:r>
              <a:rPr lang="en-US" sz="3200" dirty="0">
                <a:solidFill>
                  <a:srgbClr val="222222"/>
                </a:solidFill>
                <a:latin typeface="Open Sans"/>
                <a:ea typeface="Times New Roman" panose="02020603050405020304" pitchFamily="18" charset="0"/>
                <a:cs typeface="Lucida Sans Unicode" panose="020B0602030504020204" pitchFamily="34" charset="0"/>
              </a:rPr>
              <a:t>predictable classroom routines with advance warning to students of any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changes </a:t>
            </a:r>
          </a:p>
          <a:p>
            <a:pPr marL="457200" indent="-457200">
              <a:lnSpc>
                <a:spcPct val="107000"/>
              </a:lnSpc>
              <a:buFontTx/>
              <a:buChar char="-"/>
            </a:pPr>
            <a:r>
              <a:rPr lang="en-US" sz="3200" dirty="0" smtClean="0">
                <a:solidFill>
                  <a:srgbClr val="222222"/>
                </a:solidFill>
                <a:latin typeface="Open Sans"/>
                <a:ea typeface="Times New Roman" panose="02020603050405020304" pitchFamily="18" charset="0"/>
                <a:cs typeface="Lucida Sans Unicode" panose="020B0602030504020204" pitchFamily="34" charset="0"/>
              </a:rPr>
              <a:t>asking </a:t>
            </a:r>
            <a:r>
              <a:rPr lang="en-US" sz="3200" dirty="0">
                <a:solidFill>
                  <a:srgbClr val="222222"/>
                </a:solidFill>
                <a:latin typeface="Open Sans"/>
                <a:ea typeface="Times New Roman" panose="02020603050405020304" pitchFamily="18" charset="0"/>
                <a:cs typeface="Lucida Sans Unicode" panose="020B0602030504020204" pitchFamily="34" charset="0"/>
              </a:rPr>
              <a:t>students to repeat verbal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instructions</a:t>
            </a:r>
          </a:p>
          <a:p>
            <a:pPr marL="457200" indent="-457200">
              <a:lnSpc>
                <a:spcPct val="107000"/>
              </a:lnSpc>
              <a:buFontTx/>
              <a:buChar char="-"/>
            </a:pPr>
            <a:r>
              <a:rPr lang="en-US" sz="3200" dirty="0" smtClean="0">
                <a:solidFill>
                  <a:srgbClr val="222222"/>
                </a:solidFill>
                <a:latin typeface="Open Sans"/>
                <a:ea typeface="Times New Roman" panose="02020603050405020304" pitchFamily="18" charset="0"/>
                <a:cs typeface="Lucida Sans Unicode" panose="020B0602030504020204" pitchFamily="34" charset="0"/>
              </a:rPr>
              <a:t>using </a:t>
            </a:r>
            <a:r>
              <a:rPr lang="en-US" sz="3200" dirty="0">
                <a:solidFill>
                  <a:srgbClr val="222222"/>
                </a:solidFill>
                <a:latin typeface="Open Sans"/>
                <a:ea typeface="Times New Roman" panose="02020603050405020304" pitchFamily="18" charset="0"/>
                <a:cs typeface="Lucida Sans Unicode" panose="020B0602030504020204" pitchFamily="34" charset="0"/>
              </a:rPr>
              <a:t>more written </a:t>
            </a:r>
            <a:r>
              <a:rPr lang="en-US" sz="3200" dirty="0" smtClean="0">
                <a:solidFill>
                  <a:srgbClr val="222222"/>
                </a:solidFill>
                <a:latin typeface="Open Sans"/>
                <a:ea typeface="Times New Roman" panose="02020603050405020304" pitchFamily="18" charset="0"/>
                <a:cs typeface="Lucida Sans Unicode" panose="020B0602030504020204" pitchFamily="34" charset="0"/>
              </a:rPr>
              <a:t>instructions </a:t>
            </a:r>
          </a:p>
          <a:p>
            <a:pPr marL="457200" indent="-457200">
              <a:lnSpc>
                <a:spcPct val="107000"/>
              </a:lnSpc>
              <a:buFontTx/>
              <a:buChar char="-"/>
            </a:pPr>
            <a:r>
              <a:rPr lang="en-US" sz="3200" dirty="0" smtClean="0">
                <a:solidFill>
                  <a:srgbClr val="222222"/>
                </a:solidFill>
                <a:latin typeface="Open Sans"/>
                <a:ea typeface="Times New Roman" panose="02020603050405020304" pitchFamily="18" charset="0"/>
                <a:cs typeface="Lucida Sans Unicode" panose="020B0602030504020204" pitchFamily="34" charset="0"/>
              </a:rPr>
              <a:t>short </a:t>
            </a:r>
            <a:r>
              <a:rPr lang="en-US" sz="3200" dirty="0">
                <a:solidFill>
                  <a:srgbClr val="222222"/>
                </a:solidFill>
                <a:latin typeface="Open Sans"/>
                <a:ea typeface="Times New Roman" panose="02020603050405020304" pitchFamily="18" charset="0"/>
                <a:cs typeface="Lucida Sans Unicode" panose="020B0602030504020204" pitchFamily="34" charset="0"/>
              </a:rPr>
              <a:t>“movement breaks” every 30 minutes to “reframe the brain,” </a:t>
            </a:r>
            <a:endParaRPr lang="en-GB" sz="3200" dirty="0"/>
          </a:p>
          <a:p>
            <a:pPr marL="457200" indent="-457200">
              <a:lnSpc>
                <a:spcPct val="107000"/>
              </a:lnSpc>
              <a:spcAft>
                <a:spcPts val="0"/>
              </a:spcAft>
              <a:buFontTx/>
              <a:buChar char="-"/>
            </a:pP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p:cNvSpPr txBox="1"/>
          <p:nvPr/>
        </p:nvSpPr>
        <p:spPr>
          <a:xfrm>
            <a:off x="1282890" y="559558"/>
            <a:ext cx="9771797" cy="769441"/>
          </a:xfrm>
          <a:prstGeom prst="rect">
            <a:avLst/>
          </a:prstGeom>
          <a:noFill/>
        </p:spPr>
        <p:txBody>
          <a:bodyPr wrap="square" rtlCol="0">
            <a:spAutoFit/>
          </a:bodyPr>
          <a:lstStyle/>
          <a:p>
            <a:pPr algn="ctr"/>
            <a:r>
              <a:rPr lang="en-GB" sz="4400" dirty="0" smtClean="0"/>
              <a:t>Recommendations </a:t>
            </a:r>
            <a:endParaRPr lang="en-GB" sz="4400" dirty="0"/>
          </a:p>
        </p:txBody>
      </p:sp>
    </p:spTree>
    <p:extLst>
      <p:ext uri="{BB962C8B-B14F-4D97-AF65-F5344CB8AC3E}">
        <p14:creationId xmlns:p14="http://schemas.microsoft.com/office/powerpoint/2010/main" val="7515073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10685" y="1528085"/>
            <a:ext cx="8229600" cy="3559564"/>
          </a:xfrm>
          <a:prstGeom prst="rect">
            <a:avLst/>
          </a:prstGeom>
        </p:spPr>
        <p:txBody>
          <a:bodyPr wrap="square">
            <a:spAutoFit/>
          </a:bodyPr>
          <a:lstStyle/>
          <a:p>
            <a:pPr>
              <a:lnSpc>
                <a:spcPct val="115000"/>
              </a:lnSpc>
              <a:spcAft>
                <a:spcPts val="800"/>
              </a:spcAft>
            </a:pPr>
            <a:r>
              <a:rPr lang="en-GB" sz="3200" dirty="0" smtClean="0">
                <a:effectLst/>
                <a:ea typeface="Calibri" panose="020F0502020204030204" pitchFamily="34" charset="0"/>
                <a:cs typeface="Times New Roman" panose="02020603050405020304" pitchFamily="18" charset="0"/>
              </a:rPr>
              <a:t>What research tells us about how stressed brains react to change, loss or threat is that children will often violate rules because they feel </a:t>
            </a:r>
            <a:r>
              <a:rPr lang="en-GB" sz="3200" i="1" dirty="0" smtClean="0">
                <a:effectLst/>
                <a:ea typeface="Calibri" panose="020F0502020204030204" pitchFamily="34" charset="0"/>
                <a:cs typeface="Times New Roman" panose="02020603050405020304" pitchFamily="18" charset="0"/>
              </a:rPr>
              <a:t>profoundly out of control</a:t>
            </a:r>
            <a:r>
              <a:rPr lang="en-GB" sz="3200" dirty="0" smtClean="0">
                <a:effectLst/>
                <a:ea typeface="Calibri" panose="020F0502020204030204" pitchFamily="34" charset="0"/>
                <a:cs typeface="Times New Roman" panose="02020603050405020304" pitchFamily="18" charset="0"/>
              </a:rPr>
              <a:t>. </a:t>
            </a:r>
          </a:p>
          <a:p>
            <a:pPr>
              <a:lnSpc>
                <a:spcPct val="115000"/>
              </a:lnSpc>
              <a:spcAft>
                <a:spcPts val="800"/>
              </a:spcAft>
            </a:pPr>
            <a:r>
              <a:rPr lang="en-GB" sz="3200" dirty="0" smtClean="0">
                <a:effectLst/>
                <a:ea typeface="Calibri" panose="020F0502020204030204" pitchFamily="34" charset="0"/>
                <a:cs typeface="Times New Roman" panose="02020603050405020304" pitchFamily="18" charset="0"/>
              </a:rPr>
              <a:t>It’s a survival reaction and it may actually be intended to control the situation.</a:t>
            </a:r>
            <a:endParaRPr lang="en-GB" sz="32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87667251"/>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64</TotalTime>
  <Words>880</Words>
  <Application>Microsoft Office PowerPoint</Application>
  <PresentationFormat>Widescreen</PresentationFormat>
  <Paragraphs>85</Paragraphs>
  <Slides>25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Lucida Sans Unicode</vt:lpstr>
      <vt:lpstr>Open Sans</vt:lpstr>
      <vt:lpstr>Times New Roman</vt:lpstr>
      <vt:lpstr>Trebuchet MS</vt:lpstr>
      <vt:lpstr>Wingdings 3</vt:lpstr>
      <vt:lpstr>Facet</vt:lpstr>
      <vt:lpstr>   Powerpoint 5  Why pastoral care?</vt:lpstr>
      <vt:lpstr>PowerPoint Presentation</vt:lpstr>
      <vt:lpstr>Adverse Childhood Experiences (ACEs)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Resilience</vt:lpstr>
      <vt:lpstr>PowerPoint Presentation</vt:lpstr>
      <vt:lpstr>PowerPoint Presentation</vt:lpstr>
      <vt:lpstr>Abraham Maslow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Jill Morgan</dc:creator>
  <cp:lastModifiedBy>Cindy Hunt</cp:lastModifiedBy>
  <cp:revision>3</cp:revision>
  <dcterms:created xsi:type="dcterms:W3CDTF">2016-11-09T20:22:16Z</dcterms:created>
  <dcterms:modified xsi:type="dcterms:W3CDTF">2018-11-12T11:31:47Z</dcterms:modified>
</cp:coreProperties>
</file>