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3" r:id="rId2"/>
    <p:sldId id="270" r:id="rId3"/>
    <p:sldId id="272" r:id="rId4"/>
    <p:sldId id="264" r:id="rId5"/>
    <p:sldId id="265" r:id="rId6"/>
    <p:sldId id="267" r:id="rId7"/>
    <p:sldId id="266" r:id="rId8"/>
    <p:sldId id="262" r:id="rId9"/>
    <p:sldId id="263" r:id="rId10"/>
    <p:sldId id="269" r:id="rId11"/>
    <p:sldId id="271" r:id="rId12"/>
    <p:sldId id="274" r:id="rId13"/>
    <p:sldId id="256" r:id="rId14"/>
    <p:sldId id="257" r:id="rId15"/>
    <p:sldId id="258" r:id="rId16"/>
    <p:sldId id="260" r:id="rId17"/>
    <p:sldId id="261" r:id="rId18"/>
    <p:sldId id="25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701"/>
  </p:normalViewPr>
  <p:slideViewPr>
    <p:cSldViewPr snapToGrid="0" snapToObjects="1">
      <p:cViewPr>
        <p:scale>
          <a:sx n="63" d="100"/>
          <a:sy n="63" d="100"/>
        </p:scale>
        <p:origin x="696" y="7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434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515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132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060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421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708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336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86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475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590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044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D9E79D-7483-D54B-B996-9FFCA92AB704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591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tiff"/><Relationship Id="rId3" Type="http://schemas.openxmlformats.org/officeDocument/2006/relationships/image" Target="../media/image11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4" Type="http://schemas.openxmlformats.org/officeDocument/2006/relationships/image" Target="../media/image14.tiff"/><Relationship Id="rId5" Type="http://schemas.openxmlformats.org/officeDocument/2006/relationships/image" Target="../media/image15.tiff"/><Relationship Id="rId6" Type="http://schemas.openxmlformats.org/officeDocument/2006/relationships/image" Target="../media/image16.tiff"/><Relationship Id="rId7" Type="http://schemas.openxmlformats.org/officeDocument/2006/relationships/image" Target="../media/image17.tiff"/><Relationship Id="rId8" Type="http://schemas.openxmlformats.org/officeDocument/2006/relationships/image" Target="../media/image18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2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4" Type="http://schemas.openxmlformats.org/officeDocument/2006/relationships/image" Target="../media/image21.tiff"/><Relationship Id="rId5" Type="http://schemas.openxmlformats.org/officeDocument/2006/relationships/image" Target="../media/image22.tiff"/><Relationship Id="rId6" Type="http://schemas.openxmlformats.org/officeDocument/2006/relationships/image" Target="../media/image23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4" Type="http://schemas.openxmlformats.org/officeDocument/2006/relationships/image" Target="../media/image14.tiff"/><Relationship Id="rId5" Type="http://schemas.openxmlformats.org/officeDocument/2006/relationships/image" Target="../media/image13.tiff"/><Relationship Id="rId6" Type="http://schemas.openxmlformats.org/officeDocument/2006/relationships/image" Target="../media/image24.png"/><Relationship Id="rId7" Type="http://schemas.openxmlformats.org/officeDocument/2006/relationships/image" Target="../media/image25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25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6.tiff"/><Relationship Id="rId3" Type="http://schemas.openxmlformats.org/officeDocument/2006/relationships/image" Target="../media/image27.tif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3353" y="2628819"/>
            <a:ext cx="6633847" cy="3916970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149290" y="40640"/>
            <a:ext cx="11900470" cy="6586923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54165" y="40640"/>
            <a:ext cx="11387733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</a:t>
            </a:r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3.02.20</a:t>
            </a:r>
          </a:p>
          <a:p>
            <a:pPr algn="ctr"/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The Data , Presentation and the Report</a:t>
            </a:r>
          </a:p>
          <a:p>
            <a:pPr algn="ctr"/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Y Data, </a:t>
            </a:r>
            <a:r>
              <a:rPr lang="en-US" sz="5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</a:t>
            </a:r>
            <a:r>
              <a:rPr lang="en-US" sz="5400" b="1" dirty="0" err="1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yflwyniad</a:t>
            </a:r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ac </a:t>
            </a:r>
            <a:r>
              <a:rPr lang="en-US" sz="5400" b="1" dirty="0" err="1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yr</a:t>
            </a:r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err="1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Adroddiad</a:t>
            </a:r>
            <a:endParaRPr lang="en-US" sz="5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196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004" y="-87322"/>
            <a:ext cx="10736196" cy="114300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b="1" dirty="0" smtClean="0"/>
              <a:t>Data </a:t>
            </a:r>
            <a:r>
              <a:rPr lang="en-US" b="1" dirty="0" err="1" smtClean="0"/>
              <a:t>Dosbarth</a:t>
            </a:r>
            <a:r>
              <a:rPr lang="en-US" b="1" dirty="0" smtClean="0"/>
              <a:t>             Class Data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0100" y="661988"/>
            <a:ext cx="6311900" cy="32639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400" dirty="0" smtClean="0"/>
              <a:t>You will be given class data.</a:t>
            </a:r>
          </a:p>
          <a:p>
            <a:pPr>
              <a:defRPr/>
            </a:pPr>
            <a:r>
              <a:rPr lang="en-US" sz="2400" dirty="0" smtClean="0"/>
              <a:t>You will need to identify the groups of learners in your class</a:t>
            </a:r>
          </a:p>
          <a:p>
            <a:pPr>
              <a:defRPr/>
            </a:pPr>
            <a:r>
              <a:rPr lang="en-US" sz="2400" dirty="0" smtClean="0"/>
              <a:t>Identify the children that require interventions</a:t>
            </a:r>
          </a:p>
          <a:p>
            <a:pPr>
              <a:defRPr/>
            </a:pPr>
            <a:r>
              <a:rPr lang="en-US" sz="2400" dirty="0" smtClean="0"/>
              <a:t>Identify what interventions or strategies you will use</a:t>
            </a:r>
          </a:p>
          <a:p>
            <a:pPr>
              <a:defRPr/>
            </a:pPr>
            <a:r>
              <a:rPr lang="en-US" sz="2400" dirty="0" smtClean="0"/>
              <a:t>Identify how you will track the progress</a:t>
            </a:r>
          </a:p>
          <a:p>
            <a:pPr>
              <a:defRPr/>
            </a:pPr>
            <a:r>
              <a:rPr lang="en-US" sz="2400" dirty="0" smtClean="0"/>
              <a:t>Outline the targets at the end of stage of learning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9290" y="774700"/>
            <a:ext cx="5730811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charset="0"/>
              <a:buChar char="•"/>
              <a:defRPr/>
            </a:pPr>
            <a:r>
              <a:rPr lang="en-US" sz="2400" dirty="0" err="1"/>
              <a:t>Byddwch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data </a:t>
            </a:r>
            <a:r>
              <a:rPr lang="en-US" sz="2400" dirty="0" err="1"/>
              <a:t>dosbarth</a:t>
            </a:r>
            <a:endParaRPr lang="en-US" sz="2400" dirty="0"/>
          </a:p>
          <a:p>
            <a:pPr marL="342900" indent="-342900">
              <a:buFont typeface="Arial" charset="0"/>
              <a:buChar char="•"/>
              <a:defRPr/>
            </a:pPr>
            <a:r>
              <a:rPr lang="en-US" sz="2400" dirty="0" err="1"/>
              <a:t>Bydd</a:t>
            </a:r>
            <a:r>
              <a:rPr lang="en-US" sz="2400" dirty="0"/>
              <a:t> </a:t>
            </a:r>
            <a:r>
              <a:rPr lang="en-US" sz="2400" dirty="0" err="1"/>
              <a:t>angen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dirty="0" err="1"/>
              <a:t>nodi'r</a:t>
            </a:r>
            <a:r>
              <a:rPr lang="en-US" sz="2400" dirty="0"/>
              <a:t> </a:t>
            </a:r>
            <a:r>
              <a:rPr lang="en-US" sz="2400" dirty="0" err="1"/>
              <a:t>grwpiau</a:t>
            </a:r>
            <a:r>
              <a:rPr lang="en-US" sz="2400" dirty="0"/>
              <a:t> o </a:t>
            </a:r>
            <a:r>
              <a:rPr lang="en-US" sz="2400" dirty="0" err="1"/>
              <a:t>ddysgwyr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dosbarth</a:t>
            </a:r>
            <a:endParaRPr lang="en-US" sz="2400" dirty="0"/>
          </a:p>
          <a:p>
            <a:pPr marL="342900" indent="-342900">
              <a:buFont typeface="Arial" charset="0"/>
              <a:buChar char="•"/>
              <a:defRPr/>
            </a:pPr>
            <a:r>
              <a:rPr lang="en-US" sz="2400" dirty="0" err="1"/>
              <a:t>Nodi'r</a:t>
            </a:r>
            <a:r>
              <a:rPr lang="en-US" sz="2400" dirty="0"/>
              <a:t> plant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angen</a:t>
            </a:r>
            <a:r>
              <a:rPr lang="en-US" sz="2400" dirty="0"/>
              <a:t> </a:t>
            </a:r>
            <a:r>
              <a:rPr lang="en-US" sz="2400" dirty="0" err="1"/>
              <a:t>ymyrraeth</a:t>
            </a:r>
            <a:endParaRPr lang="en-US" sz="2400" dirty="0"/>
          </a:p>
          <a:p>
            <a:pPr marL="342900" indent="-342900">
              <a:buFont typeface="Arial" charset="0"/>
              <a:buChar char="•"/>
              <a:defRPr/>
            </a:pPr>
            <a:r>
              <a:rPr lang="en-US" sz="2400" dirty="0" err="1"/>
              <a:t>Nodi</a:t>
            </a:r>
            <a:r>
              <a:rPr lang="en-US" sz="2400" dirty="0"/>
              <a:t> pa </a:t>
            </a:r>
            <a:r>
              <a:rPr lang="en-US" sz="2400" dirty="0" err="1"/>
              <a:t>ymyriraethau</a:t>
            </a:r>
            <a:r>
              <a:rPr lang="en-US" sz="2400" dirty="0"/>
              <a:t> </a:t>
            </a:r>
            <a:r>
              <a:rPr lang="en-US" sz="2400" dirty="0" err="1"/>
              <a:t>neu</a:t>
            </a:r>
            <a:r>
              <a:rPr lang="en-US" sz="2400" dirty="0"/>
              <a:t> </a:t>
            </a:r>
            <a:r>
              <a:rPr lang="en-US" sz="2400" dirty="0" err="1"/>
              <a:t>strategaethau</a:t>
            </a:r>
            <a:r>
              <a:rPr lang="en-US" sz="2400" dirty="0"/>
              <a:t> y </a:t>
            </a:r>
            <a:r>
              <a:rPr lang="en-US" sz="2400" dirty="0" err="1"/>
              <a:t>byddwch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defnyddio</a:t>
            </a:r>
            <a:endParaRPr lang="en-US" sz="2400" dirty="0"/>
          </a:p>
          <a:p>
            <a:pPr marL="342900" indent="-342900">
              <a:buFont typeface="Arial" charset="0"/>
              <a:buChar char="•"/>
              <a:defRPr/>
            </a:pPr>
            <a:r>
              <a:rPr lang="en-US" sz="2400" dirty="0" err="1"/>
              <a:t>Nodi</a:t>
            </a:r>
            <a:r>
              <a:rPr lang="en-US" sz="2400" dirty="0"/>
              <a:t> </a:t>
            </a:r>
            <a:r>
              <a:rPr lang="en-US" sz="2400" dirty="0" err="1"/>
              <a:t>sut</a:t>
            </a:r>
            <a:r>
              <a:rPr lang="en-US" sz="2400" dirty="0"/>
              <a:t> y </a:t>
            </a:r>
            <a:r>
              <a:rPr lang="en-US" sz="2400" dirty="0" err="1"/>
              <a:t>byddwch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tracio’r</a:t>
            </a:r>
            <a:r>
              <a:rPr lang="en-US" sz="2400" dirty="0"/>
              <a:t> </a:t>
            </a:r>
            <a:r>
              <a:rPr lang="en-US" sz="2400" dirty="0" err="1"/>
              <a:t>cynnydd</a:t>
            </a:r>
            <a:endParaRPr lang="en-US" sz="2400" dirty="0"/>
          </a:p>
          <a:p>
            <a:pPr marL="342900" indent="-342900">
              <a:buFont typeface="Arial" charset="0"/>
              <a:buChar char="•"/>
              <a:defRPr/>
            </a:pPr>
            <a:r>
              <a:rPr lang="en-US" sz="2400" dirty="0" err="1"/>
              <a:t>Amlinellwch</a:t>
            </a:r>
            <a:r>
              <a:rPr lang="en-US" sz="2400" dirty="0"/>
              <a:t> y </a:t>
            </a:r>
            <a:r>
              <a:rPr lang="en-US" sz="2400" dirty="0" err="1"/>
              <a:t>targedau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ddiwedd</a:t>
            </a:r>
            <a:r>
              <a:rPr lang="en-US" sz="2400" dirty="0"/>
              <a:t> y </a:t>
            </a:r>
            <a:r>
              <a:rPr lang="en-US" sz="2400" dirty="0" err="1"/>
              <a:t>cyfnod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endParaRPr lang="en-US" sz="2400" dirty="0"/>
          </a:p>
        </p:txBody>
      </p:sp>
      <p:pic>
        <p:nvPicPr>
          <p:cNvPr id="2048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882" y="4234608"/>
            <a:ext cx="3881438" cy="218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6"/>
          <p:cNvPicPr>
            <a:picLocks noChangeAspect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6050" y="4191020"/>
            <a:ext cx="2763837" cy="229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>
                    <a:alpha val="600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1" t="255" r="19188"/>
          <a:stretch>
            <a:fillRect/>
          </a:stretch>
        </p:blipFill>
        <p:spPr bwMode="auto">
          <a:xfrm>
            <a:off x="5221289" y="4281507"/>
            <a:ext cx="2602980" cy="2234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ounded Rectangle 7"/>
          <p:cNvSpPr/>
          <p:nvPr/>
        </p:nvSpPr>
        <p:spPr>
          <a:xfrm>
            <a:off x="149290" y="40640"/>
            <a:ext cx="11900470" cy="6586923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1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Make the data understandable  </a:t>
            </a:r>
            <a:b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US" dirty="0" err="1" smtClean="0">
                <a:solidFill>
                  <a:schemeClr val="accent2">
                    <a:lumMod val="75000"/>
                  </a:schemeClr>
                </a:solidFill>
              </a:rPr>
              <a:t>Gwnewch</a:t>
            </a:r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 y data </a:t>
            </a:r>
            <a:r>
              <a:rPr lang="en-US" dirty="0" err="1" smtClean="0">
                <a:solidFill>
                  <a:schemeClr val="accent2">
                    <a:lumMod val="75000"/>
                  </a:schemeClr>
                </a:solidFill>
              </a:rPr>
              <a:t>yn</a:t>
            </a:r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2">
                    <a:lumMod val="75000"/>
                  </a:schemeClr>
                </a:solidFill>
              </a:rPr>
              <a:t>ddealladwy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3386" y="1889760"/>
            <a:ext cx="8805228" cy="4402614"/>
          </a:xfrm>
        </p:spPr>
      </p:pic>
      <p:sp>
        <p:nvSpPr>
          <p:cNvPr id="5" name="Rounded Rectangle 4"/>
          <p:cNvSpPr/>
          <p:nvPr/>
        </p:nvSpPr>
        <p:spPr>
          <a:xfrm>
            <a:off x="149290" y="40640"/>
            <a:ext cx="11900470" cy="6586923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640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More information.. </a:t>
            </a:r>
            <a:r>
              <a:rPr lang="en-US" dirty="0" err="1" smtClean="0"/>
              <a:t>Mwy</a:t>
            </a:r>
            <a:r>
              <a:rPr lang="en-US" dirty="0" smtClean="0"/>
              <a:t> o </a:t>
            </a:r>
            <a:r>
              <a:rPr lang="en-US" dirty="0" err="1" smtClean="0"/>
              <a:t>wybodaeth</a:t>
            </a:r>
            <a:r>
              <a:rPr lang="en-US" dirty="0" smtClean="0"/>
              <a:t>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76059"/>
            <a:ext cx="10515600" cy="435133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Within </a:t>
            </a:r>
            <a:r>
              <a:rPr lang="en-GB" dirty="0"/>
              <a:t>your group each member will decide some areas to focus on, based on the specific individual learners that you have identified that you will </a:t>
            </a:r>
            <a:r>
              <a:rPr lang="en-GB" dirty="0" smtClean="0"/>
              <a:t>work on : Mathematics</a:t>
            </a:r>
            <a:r>
              <a:rPr lang="en-GB" dirty="0"/>
              <a:t>, English, Personal and Social Development, Welsh, Gender, Free school meals (poverty), ALN, EAL</a:t>
            </a:r>
          </a:p>
          <a:p>
            <a:r>
              <a:rPr lang="en-GB" b="1" dirty="0"/>
              <a:t>Your individual presentation should not exceed 4 minutes per member</a:t>
            </a:r>
            <a:r>
              <a:rPr lang="en-GB" b="1" dirty="0" smtClean="0"/>
              <a:t>.</a:t>
            </a:r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aelod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rai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arnynt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nodi</a:t>
            </a:r>
            <a:r>
              <a:rPr lang="en-GB" dirty="0"/>
              <a:t> y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: </a:t>
            </a:r>
            <a:r>
              <a:rPr lang="en-GB" i="1" dirty="0" err="1" smtClean="0"/>
              <a:t>Mathemateg</a:t>
            </a:r>
            <a:r>
              <a:rPr lang="en-GB" i="1" dirty="0"/>
              <a:t>, </a:t>
            </a:r>
            <a:r>
              <a:rPr lang="en-GB" i="1" dirty="0" err="1"/>
              <a:t>Saesneg</a:t>
            </a:r>
            <a:r>
              <a:rPr lang="en-GB" i="1" dirty="0"/>
              <a:t>, </a:t>
            </a:r>
            <a:r>
              <a:rPr lang="en-GB" i="1" dirty="0" err="1"/>
              <a:t>Datblygiad</a:t>
            </a:r>
            <a:r>
              <a:rPr lang="en-GB" i="1" dirty="0"/>
              <a:t> </a:t>
            </a:r>
            <a:r>
              <a:rPr lang="en-GB" i="1" dirty="0" err="1"/>
              <a:t>Personol</a:t>
            </a:r>
            <a:r>
              <a:rPr lang="en-GB" i="1" dirty="0"/>
              <a:t> a </a:t>
            </a:r>
            <a:r>
              <a:rPr lang="en-GB" i="1" dirty="0" err="1"/>
              <a:t>Chymdeithasol</a:t>
            </a:r>
            <a:r>
              <a:rPr lang="en-GB" i="1" dirty="0"/>
              <a:t>, </a:t>
            </a:r>
            <a:r>
              <a:rPr lang="en-GB" i="1" dirty="0" err="1"/>
              <a:t>Cymraeg</a:t>
            </a:r>
            <a:r>
              <a:rPr lang="en-GB" i="1" dirty="0"/>
              <a:t>, </a:t>
            </a:r>
            <a:r>
              <a:rPr lang="en-GB" i="1" dirty="0" err="1"/>
              <a:t>Rhyw</a:t>
            </a:r>
            <a:r>
              <a:rPr lang="en-GB" i="1" dirty="0"/>
              <a:t>, </a:t>
            </a:r>
            <a:r>
              <a:rPr lang="en-GB" i="1" dirty="0" err="1"/>
              <a:t>Cinio</a:t>
            </a:r>
            <a:r>
              <a:rPr lang="en-GB" i="1" dirty="0"/>
              <a:t> </a:t>
            </a:r>
            <a:r>
              <a:rPr lang="en-GB" i="1" dirty="0" err="1"/>
              <a:t>ysgol</a:t>
            </a:r>
            <a:r>
              <a:rPr lang="en-GB" i="1" dirty="0"/>
              <a:t> am </a:t>
            </a:r>
            <a:r>
              <a:rPr lang="en-GB" i="1" dirty="0" err="1"/>
              <a:t>Ddim</a:t>
            </a:r>
            <a:r>
              <a:rPr lang="en-GB" i="1" dirty="0"/>
              <a:t> (</a:t>
            </a:r>
            <a:r>
              <a:rPr lang="en-GB" i="1" dirty="0" err="1"/>
              <a:t>tlodi</a:t>
            </a:r>
            <a:r>
              <a:rPr lang="en-GB" i="1" dirty="0"/>
              <a:t>), ADY, </a:t>
            </a:r>
            <a:r>
              <a:rPr lang="en-GB" i="1" dirty="0" smtClean="0"/>
              <a:t>SIY</a:t>
            </a:r>
          </a:p>
          <a:p>
            <a:r>
              <a:rPr lang="en-GB" dirty="0" smtClean="0"/>
              <a:t>Ni </a:t>
            </a:r>
            <a:r>
              <a:rPr lang="en-GB" dirty="0" err="1" smtClean="0"/>
              <a:t>ddylai</a:t>
            </a:r>
            <a:r>
              <a:rPr lang="en-GB" dirty="0" smtClean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4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bob </a:t>
            </a:r>
            <a:r>
              <a:rPr lang="en-GB" dirty="0" err="1"/>
              <a:t>aelod</a:t>
            </a:r>
            <a:r>
              <a:rPr lang="en-GB" dirty="0"/>
              <a:t>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1078" y="5656756"/>
            <a:ext cx="2170922" cy="12012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5500152"/>
            <a:ext cx="2902986" cy="1222310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338674" y="548640"/>
            <a:ext cx="11501951" cy="6038283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608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9176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Y DATA -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Dewch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ni</a:t>
            </a:r>
            <a:r>
              <a:rPr lang="en-US" dirty="0" smtClean="0"/>
              <a:t> </a:t>
            </a:r>
            <a:r>
              <a:rPr lang="en-US" dirty="0" smtClean="0"/>
              <a:t>ail-</a:t>
            </a:r>
            <a:r>
              <a:rPr lang="en-US" dirty="0" err="1" smtClean="0"/>
              <a:t>ymweld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smtClean="0"/>
              <a:t>data </a:t>
            </a:r>
            <a:r>
              <a:rPr lang="mr-IN" dirty="0" smtClean="0"/>
              <a:t>–</a:t>
            </a:r>
            <a:r>
              <a:rPr lang="en-US" dirty="0" smtClean="0"/>
              <a:t> Lets </a:t>
            </a:r>
            <a:r>
              <a:rPr lang="en-US" dirty="0" err="1" smtClean="0"/>
              <a:t>revist</a:t>
            </a:r>
            <a:r>
              <a:rPr lang="en-US" dirty="0" smtClean="0"/>
              <a:t> the </a:t>
            </a:r>
            <a:r>
              <a:rPr lang="en-US" dirty="0" smtClean="0"/>
              <a:t>data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2710" y="2558993"/>
            <a:ext cx="7769290" cy="429900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375" y="5364613"/>
            <a:ext cx="2902986" cy="1222310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338674" y="1055197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624258" y="256623"/>
            <a:ext cx="64475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3.02.20</a:t>
            </a:r>
          </a:p>
          <a:p>
            <a:pPr algn="ctr"/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09885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" y="182245"/>
            <a:ext cx="10515600" cy="1325563"/>
          </a:xfrm>
        </p:spPr>
        <p:txBody>
          <a:bodyPr/>
          <a:lstStyle/>
          <a:p>
            <a:r>
              <a:rPr lang="en-US" smtClean="0"/>
              <a:t>PLASC Codes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Codau</a:t>
            </a:r>
            <a:r>
              <a:rPr lang="en-US" dirty="0" smtClean="0"/>
              <a:t> PLASC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8114" y="1256664"/>
            <a:ext cx="8332453" cy="5245735"/>
          </a:xfrm>
          <a:prstGeom prst="rect">
            <a:avLst/>
          </a:prstGeom>
        </p:spPr>
      </p:pic>
      <p:sp>
        <p:nvSpPr>
          <p:cNvPr id="118" name="Rounded Rectangle 117"/>
          <p:cNvSpPr/>
          <p:nvPr/>
        </p:nvSpPr>
        <p:spPr>
          <a:xfrm>
            <a:off x="338674" y="1055197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216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46402" y="1669806"/>
            <a:ext cx="10515600" cy="1325563"/>
          </a:xfrm>
        </p:spPr>
        <p:txBody>
          <a:bodyPr/>
          <a:lstStyle/>
          <a:p>
            <a:r>
              <a:rPr lang="en-US" dirty="0" smtClean="0"/>
              <a:t>TIPS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162" y="1097836"/>
            <a:ext cx="11631838" cy="4967061"/>
          </a:xfrm>
        </p:spPr>
        <p:txBody>
          <a:bodyPr>
            <a:normAutofit/>
          </a:bodyPr>
          <a:lstStyle/>
          <a:p>
            <a:r>
              <a:rPr lang="en-US" dirty="0" smtClean="0"/>
              <a:t>Use what you have researched from ECAD6001</a:t>
            </a:r>
          </a:p>
          <a:p>
            <a:r>
              <a:rPr lang="en-US" dirty="0" err="1" smtClean="0"/>
              <a:t>Defnyddiwch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ymchwilio</a:t>
            </a:r>
            <a:r>
              <a:rPr lang="en-US" dirty="0" smtClean="0"/>
              <a:t> o ECAD6001C</a:t>
            </a:r>
            <a:endParaRPr lang="en-US" dirty="0"/>
          </a:p>
          <a:p>
            <a:r>
              <a:rPr lang="en-US" dirty="0" smtClean="0">
                <a:solidFill>
                  <a:srgbClr val="00B0F0"/>
                </a:solidFill>
              </a:rPr>
              <a:t>Consider using creating your own charts from the data</a:t>
            </a:r>
          </a:p>
          <a:p>
            <a:r>
              <a:rPr lang="en-US" dirty="0" err="1" smtClean="0">
                <a:solidFill>
                  <a:srgbClr val="00B0F0"/>
                </a:solidFill>
              </a:rPr>
              <a:t>Ystyriwch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creu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siartiau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eich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hun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o’r</a:t>
            </a:r>
            <a:r>
              <a:rPr lang="en-US" dirty="0" smtClean="0">
                <a:solidFill>
                  <a:srgbClr val="00B0F0"/>
                </a:solidFill>
              </a:rPr>
              <a:t> data</a:t>
            </a:r>
            <a:endParaRPr lang="en-US" dirty="0">
              <a:solidFill>
                <a:srgbClr val="00B0F0"/>
              </a:solidFill>
            </a:endParaRPr>
          </a:p>
          <a:p>
            <a:r>
              <a:rPr lang="en-US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Timescales for strategies </a:t>
            </a:r>
            <a:r>
              <a:rPr lang="mr-IN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–</a:t>
            </a:r>
            <a:r>
              <a:rPr lang="en-US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School Development Plan</a:t>
            </a:r>
          </a:p>
          <a:p>
            <a:r>
              <a:rPr lang="en-US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Llinell</a:t>
            </a:r>
            <a:r>
              <a:rPr lang="en-US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amser</a:t>
            </a:r>
            <a:r>
              <a:rPr lang="en-US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ar</a:t>
            </a:r>
            <a:r>
              <a:rPr lang="en-US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gyfer</a:t>
            </a:r>
            <a:r>
              <a:rPr lang="en-US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strategaethau</a:t>
            </a:r>
            <a:r>
              <a:rPr lang="en-US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mr-IN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–</a:t>
            </a:r>
            <a:r>
              <a:rPr lang="en-US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Cynllun</a:t>
            </a:r>
            <a:r>
              <a:rPr lang="en-US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Datblygu</a:t>
            </a:r>
            <a:r>
              <a:rPr lang="en-US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Ysgol</a:t>
            </a: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Case studies -  </a:t>
            </a:r>
            <a:r>
              <a:rPr lang="en-US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Astudiaeth</a:t>
            </a:r>
            <a:r>
              <a:rPr 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achos</a:t>
            </a:r>
            <a:endParaRPr lang="en-US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en-US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Budget </a:t>
            </a:r>
            <a:r>
              <a:rPr lang="mr-IN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–</a:t>
            </a:r>
            <a:r>
              <a:rPr lang="en-US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Cyllid</a:t>
            </a:r>
            <a:endParaRPr lang="en-US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Poverty - </a:t>
            </a:r>
            <a:r>
              <a:rPr lang="en-US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Difreintedd</a:t>
            </a:r>
            <a:endParaRPr lang="en-US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6833" y="4892903"/>
            <a:ext cx="3533192" cy="19550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7962" y="5435110"/>
            <a:ext cx="2902986" cy="1222310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0" y="1097836"/>
            <a:ext cx="11840625" cy="5489087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624258" y="256623"/>
            <a:ext cx="64475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3.02.20</a:t>
            </a:r>
          </a:p>
          <a:p>
            <a:pPr algn="ctr"/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6382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3450" y="85344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sz="3400" dirty="0"/>
              <a:t/>
            </a:r>
            <a:br>
              <a:rPr lang="en-GB" sz="3400" dirty="0"/>
            </a:br>
            <a:r>
              <a:rPr lang="en-GB" dirty="0">
                <a:solidFill>
                  <a:srgbClr val="3366FF"/>
                </a:solidFill>
              </a:rPr>
              <a:t>Value added </a:t>
            </a:r>
            <a:r>
              <a:rPr lang="en-GB" dirty="0" smtClean="0">
                <a:solidFill>
                  <a:srgbClr val="3366FF"/>
                </a:solidFill>
              </a:rPr>
              <a:t>data – </a:t>
            </a:r>
            <a:br>
              <a:rPr lang="en-GB" dirty="0" smtClean="0">
                <a:solidFill>
                  <a:srgbClr val="3366FF"/>
                </a:solidFill>
              </a:rPr>
            </a:br>
            <a:r>
              <a:rPr lang="en-GB" dirty="0" err="1" smtClean="0">
                <a:solidFill>
                  <a:srgbClr val="3366FF"/>
                </a:solidFill>
              </a:rPr>
              <a:t>Gwerth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ychwanegol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15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79650" y="2987040"/>
            <a:ext cx="3810000" cy="4508500"/>
          </a:xfrm>
        </p:spPr>
        <p:txBody>
          <a:bodyPr>
            <a:normAutofit/>
          </a:bodyPr>
          <a:lstStyle/>
          <a:p>
            <a:endParaRPr lang="en-GB">
              <a:solidFill>
                <a:srgbClr val="D60134"/>
              </a:solidFill>
            </a:endParaRPr>
          </a:p>
          <a:p>
            <a:endParaRPr lang="en-GB">
              <a:solidFill>
                <a:srgbClr val="D60134"/>
              </a:solidFill>
            </a:endParaRPr>
          </a:p>
        </p:txBody>
      </p:sp>
      <p:sp>
        <p:nvSpPr>
          <p:cNvPr id="15155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2361455" y="2010949"/>
            <a:ext cx="7997825" cy="4410075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Progress of actual </a:t>
            </a:r>
            <a:r>
              <a:rPr lang="en-GB" sz="3600" dirty="0"/>
              <a:t>cohort</a:t>
            </a:r>
          </a:p>
          <a:p>
            <a:r>
              <a:rPr lang="en-GB" sz="3600" dirty="0"/>
              <a:t>Progress of Individual Learners</a:t>
            </a:r>
          </a:p>
          <a:p>
            <a:r>
              <a:rPr lang="en-GB" sz="3600" dirty="0"/>
              <a:t>Progress of all learners</a:t>
            </a:r>
          </a:p>
          <a:p>
            <a:r>
              <a:rPr lang="en-GB" sz="3600" dirty="0" err="1"/>
              <a:t>Cynnydd</a:t>
            </a:r>
            <a:r>
              <a:rPr lang="en-GB" sz="3600" dirty="0"/>
              <a:t> </a:t>
            </a:r>
            <a:r>
              <a:rPr lang="en-GB" sz="3600" dirty="0" err="1"/>
              <a:t>grŵp</a:t>
            </a:r>
            <a:endParaRPr lang="en-GB" sz="3600" dirty="0"/>
          </a:p>
          <a:p>
            <a:r>
              <a:rPr lang="en-GB" sz="3600" dirty="0" err="1"/>
              <a:t>Cynnydd</a:t>
            </a:r>
            <a:r>
              <a:rPr lang="en-GB" sz="3600" dirty="0"/>
              <a:t> </a:t>
            </a:r>
            <a:r>
              <a:rPr lang="en-GB" sz="3600" dirty="0" err="1"/>
              <a:t>d</a:t>
            </a:r>
            <a:r>
              <a:rPr lang="en-GB" sz="3600" dirty="0" err="1"/>
              <a:t>ysgwyr</a:t>
            </a:r>
            <a:r>
              <a:rPr lang="en-GB" sz="3600" dirty="0"/>
              <a:t> </a:t>
            </a:r>
            <a:r>
              <a:rPr lang="en-GB" sz="3600" dirty="0" err="1"/>
              <a:t>u</a:t>
            </a:r>
            <a:r>
              <a:rPr lang="en-GB" sz="3600" dirty="0" err="1"/>
              <a:t>nigol</a:t>
            </a:r>
            <a:endParaRPr lang="en-GB" sz="3600" dirty="0"/>
          </a:p>
          <a:p>
            <a:r>
              <a:rPr lang="en-GB" sz="3600" dirty="0" err="1"/>
              <a:t>Cynnydd</a:t>
            </a:r>
            <a:r>
              <a:rPr lang="en-GB" sz="3600" dirty="0"/>
              <a:t> </a:t>
            </a:r>
            <a:r>
              <a:rPr lang="en-GB" sz="3600" dirty="0" err="1"/>
              <a:t>pob</a:t>
            </a:r>
            <a:r>
              <a:rPr lang="en-GB" sz="3600" dirty="0"/>
              <a:t> </a:t>
            </a:r>
            <a:r>
              <a:rPr lang="en-GB" sz="3600" dirty="0" err="1"/>
              <a:t>Unigolyn</a:t>
            </a:r>
            <a:endParaRPr lang="en-GB" sz="3600" dirty="0"/>
          </a:p>
          <a:p>
            <a:endParaRPr lang="en-GB" sz="3600" dirty="0"/>
          </a:p>
          <a:p>
            <a:endParaRPr lang="en-GB" sz="3600" dirty="0"/>
          </a:p>
          <a:p>
            <a:pPr>
              <a:buFont typeface="Wingdings" pitchFamily="-65" charset="2"/>
              <a:buNone/>
            </a:pPr>
            <a:endParaRPr lang="en-GB" sz="900" dirty="0">
              <a:solidFill>
                <a:schemeClr val="accent2"/>
              </a:solidFill>
            </a:endParaRPr>
          </a:p>
          <a:p>
            <a:endParaRPr lang="en-GB" sz="3200" dirty="0">
              <a:solidFill>
                <a:schemeClr val="accent2"/>
              </a:solidFill>
            </a:endParaRPr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  <p:pic>
        <p:nvPicPr>
          <p:cNvPr id="5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1" t="255" r="19188"/>
          <a:stretch>
            <a:fillRect/>
          </a:stretch>
        </p:blipFill>
        <p:spPr bwMode="auto">
          <a:xfrm>
            <a:off x="9181466" y="4953742"/>
            <a:ext cx="2117725" cy="181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ounded Rectangle 5"/>
          <p:cNvSpPr/>
          <p:nvPr/>
        </p:nvSpPr>
        <p:spPr>
          <a:xfrm>
            <a:off x="338674" y="1055197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624258" y="256623"/>
            <a:ext cx="64475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3.02.20</a:t>
            </a:r>
          </a:p>
          <a:p>
            <a:pPr algn="ctr"/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236042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774826" y="1291909"/>
            <a:ext cx="8569325" cy="100806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3366FF"/>
                </a:solidFill>
              </a:rPr>
              <a:t>Performance of groups of </a:t>
            </a:r>
            <a:r>
              <a:rPr lang="en-GB" dirty="0" smtClean="0">
                <a:solidFill>
                  <a:srgbClr val="3366FF"/>
                </a:solidFill>
              </a:rPr>
              <a:t>pupils</a:t>
            </a:r>
            <a:br>
              <a:rPr lang="en-GB" dirty="0" smtClean="0">
                <a:solidFill>
                  <a:srgbClr val="3366FF"/>
                </a:solidFill>
              </a:rPr>
            </a:br>
            <a:r>
              <a:rPr lang="en-GB" dirty="0" err="1" smtClean="0">
                <a:solidFill>
                  <a:srgbClr val="3366FF"/>
                </a:solidFill>
              </a:rPr>
              <a:t>Perfformiad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o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grwpiau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o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blant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25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79650" y="2763520"/>
            <a:ext cx="3810000" cy="4508500"/>
          </a:xfrm>
        </p:spPr>
        <p:txBody>
          <a:bodyPr>
            <a:normAutofit/>
          </a:bodyPr>
          <a:lstStyle/>
          <a:p>
            <a:endParaRPr lang="en-GB">
              <a:solidFill>
                <a:srgbClr val="D60134"/>
              </a:solidFill>
            </a:endParaRPr>
          </a:p>
          <a:p>
            <a:endParaRPr lang="en-GB">
              <a:solidFill>
                <a:srgbClr val="D60134"/>
              </a:solidFill>
            </a:endParaRPr>
          </a:p>
        </p:txBody>
      </p:sp>
      <p:sp>
        <p:nvSpPr>
          <p:cNvPr id="15258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914400" y="2487296"/>
            <a:ext cx="10612438" cy="3933825"/>
          </a:xfrm>
        </p:spPr>
        <p:txBody>
          <a:bodyPr>
            <a:normAutofit/>
          </a:bodyPr>
          <a:lstStyle/>
          <a:p>
            <a:r>
              <a:rPr lang="en-GB" sz="3600" dirty="0"/>
              <a:t>Gender </a:t>
            </a:r>
            <a:r>
              <a:rPr lang="en-GB" sz="3600" dirty="0"/>
              <a:t>difference – </a:t>
            </a:r>
            <a:r>
              <a:rPr lang="en-GB" sz="3600" dirty="0" err="1"/>
              <a:t>Gwahaniaethau</a:t>
            </a:r>
            <a:r>
              <a:rPr lang="en-GB" sz="3600" dirty="0"/>
              <a:t> </a:t>
            </a:r>
            <a:r>
              <a:rPr lang="en-GB" sz="3600" dirty="0"/>
              <a:t> </a:t>
            </a:r>
            <a:r>
              <a:rPr lang="en-GB" sz="3600" dirty="0"/>
              <a:t>   </a:t>
            </a:r>
            <a:r>
              <a:rPr lang="en-GB" sz="3600" dirty="0" err="1"/>
              <a:t>rhyw</a:t>
            </a:r>
            <a:endParaRPr lang="en-GB" sz="3600" dirty="0"/>
          </a:p>
          <a:p>
            <a:pPr>
              <a:buFont typeface="Wingdings" pitchFamily="-65" charset="2"/>
              <a:buNone/>
            </a:pPr>
            <a:endParaRPr lang="en-GB" sz="1200" dirty="0"/>
          </a:p>
          <a:p>
            <a:r>
              <a:rPr lang="en-GB" sz="3600" dirty="0"/>
              <a:t>Pupils with </a:t>
            </a:r>
            <a:r>
              <a:rPr lang="en-GB" sz="3600" dirty="0"/>
              <a:t>SEN – </a:t>
            </a:r>
            <a:r>
              <a:rPr lang="en-GB" sz="3600" dirty="0" err="1"/>
              <a:t>Disgyblion</a:t>
            </a:r>
            <a:r>
              <a:rPr lang="en-GB" sz="3600" dirty="0"/>
              <a:t> a AAY</a:t>
            </a:r>
          </a:p>
          <a:p>
            <a:pPr>
              <a:buFont typeface="Wingdings" pitchFamily="-65" charset="2"/>
              <a:buNone/>
            </a:pPr>
            <a:endParaRPr lang="en-GB" sz="1200" dirty="0"/>
          </a:p>
          <a:p>
            <a:r>
              <a:rPr lang="en-GB" sz="3600" dirty="0"/>
              <a:t>More able and </a:t>
            </a:r>
            <a:r>
              <a:rPr lang="en-GB" sz="3600" dirty="0"/>
              <a:t>talented – </a:t>
            </a:r>
            <a:r>
              <a:rPr lang="en-GB" sz="3600" dirty="0" err="1"/>
              <a:t>Mwy</a:t>
            </a:r>
            <a:r>
              <a:rPr lang="en-GB" sz="3600" dirty="0"/>
              <a:t> </a:t>
            </a:r>
            <a:r>
              <a:rPr lang="en-GB" sz="3600" dirty="0" err="1"/>
              <a:t>abl</a:t>
            </a:r>
            <a:r>
              <a:rPr lang="en-GB" sz="3600" dirty="0"/>
              <a:t> a </a:t>
            </a:r>
            <a:r>
              <a:rPr lang="en-GB" sz="3600" dirty="0" err="1" smtClean="0"/>
              <a:t>thalentog</a:t>
            </a:r>
            <a:endParaRPr lang="en-GB" sz="3600" dirty="0" smtClean="0"/>
          </a:p>
          <a:p>
            <a:r>
              <a:rPr lang="en-GB" sz="3600" dirty="0" smtClean="0"/>
              <a:t>Middle Ability </a:t>
            </a:r>
            <a:r>
              <a:rPr lang="mr-IN" sz="3600" dirty="0" smtClean="0"/>
              <a:t>–</a:t>
            </a:r>
            <a:r>
              <a:rPr lang="en-GB" sz="3600" dirty="0" smtClean="0"/>
              <a:t> </a:t>
            </a:r>
            <a:r>
              <a:rPr lang="en-GB" sz="3600" dirty="0" err="1" smtClean="0"/>
              <a:t>Gallu</a:t>
            </a:r>
            <a:r>
              <a:rPr lang="en-GB" sz="3600" dirty="0" smtClean="0"/>
              <a:t> </a:t>
            </a:r>
            <a:r>
              <a:rPr lang="en-GB" sz="3600" dirty="0" err="1" smtClean="0"/>
              <a:t>Canolig</a:t>
            </a:r>
            <a:endParaRPr lang="en-GB" sz="3600" dirty="0"/>
          </a:p>
          <a:p>
            <a:pPr>
              <a:buFont typeface="Wingdings" pitchFamily="-65" charset="2"/>
              <a:buNone/>
            </a:pPr>
            <a:endParaRPr lang="en-GB" sz="1000" dirty="0"/>
          </a:p>
          <a:p>
            <a:r>
              <a:rPr lang="en-GB" sz="3600" dirty="0"/>
              <a:t>Vulnerable </a:t>
            </a:r>
            <a:r>
              <a:rPr lang="en-GB" sz="3600" dirty="0"/>
              <a:t>groups – </a:t>
            </a:r>
            <a:r>
              <a:rPr lang="en-GB" sz="3600" dirty="0" err="1"/>
              <a:t>Grwpiau</a:t>
            </a:r>
            <a:r>
              <a:rPr lang="en-GB" sz="3600" dirty="0"/>
              <a:t> </a:t>
            </a:r>
            <a:r>
              <a:rPr lang="en-GB" sz="3600" dirty="0" err="1"/>
              <a:t>bregus</a:t>
            </a:r>
            <a:endParaRPr lang="en-GB" sz="3600" dirty="0"/>
          </a:p>
          <a:p>
            <a:pPr>
              <a:buFont typeface="Wingdings" pitchFamily="-65" charset="2"/>
              <a:buNone/>
            </a:pPr>
            <a:endParaRPr lang="en-GB" sz="4000" dirty="0"/>
          </a:p>
          <a:p>
            <a:endParaRPr lang="en-GB" sz="3200" dirty="0">
              <a:solidFill>
                <a:schemeClr val="accent2"/>
              </a:solidFill>
            </a:endParaRPr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08512" y="1118994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624258" y="256623"/>
            <a:ext cx="64475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3.02.20</a:t>
            </a:r>
          </a:p>
          <a:p>
            <a:pPr algn="ctr"/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260234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015094" y="1311163"/>
            <a:ext cx="4776471" cy="100806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3366FF"/>
                </a:solidFill>
              </a:rPr>
              <a:t>Furthe</a:t>
            </a:r>
            <a:r>
              <a:rPr lang="en-GB" dirty="0" smtClean="0">
                <a:solidFill>
                  <a:srgbClr val="3366FF"/>
                </a:solidFill>
              </a:rPr>
              <a:t>r narrative</a:t>
            </a:r>
            <a:r>
              <a:rPr lang="mr-IN" dirty="0" smtClean="0">
                <a:solidFill>
                  <a:srgbClr val="3366FF"/>
                </a:solidFill>
              </a:rPr>
              <a:t>…</a:t>
            </a:r>
            <a:r>
              <a:rPr lang="cy-GB" dirty="0" smtClean="0">
                <a:solidFill>
                  <a:srgbClr val="3366FF"/>
                </a:solidFill>
              </a:rPr>
              <a:t> Naratif pellach...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25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79650" y="2763520"/>
            <a:ext cx="3810000" cy="4508500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D60134"/>
              </a:solidFill>
            </a:endParaRPr>
          </a:p>
          <a:p>
            <a:endParaRPr lang="en-GB" dirty="0">
              <a:solidFill>
                <a:srgbClr val="D60134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24258" y="256623"/>
            <a:ext cx="64475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3.02.20</a:t>
            </a:r>
          </a:p>
          <a:p>
            <a:pPr algn="ctr"/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8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567680" y="2223773"/>
            <a:ext cx="5709920" cy="3933825"/>
          </a:xfrm>
        </p:spPr>
        <p:txBody>
          <a:bodyPr>
            <a:normAutofit/>
          </a:bodyPr>
          <a:lstStyle/>
          <a:p>
            <a:pPr>
              <a:buFont typeface="Wingdings" pitchFamily="-65" charset="2"/>
              <a:buNone/>
            </a:pPr>
            <a:endParaRPr lang="en-GB" sz="1000" dirty="0"/>
          </a:p>
          <a:p>
            <a:r>
              <a:rPr lang="en-GB" sz="3600" dirty="0"/>
              <a:t>Vulnerable </a:t>
            </a:r>
            <a:r>
              <a:rPr lang="en-GB" sz="3600" dirty="0"/>
              <a:t>groups – </a:t>
            </a:r>
            <a:r>
              <a:rPr lang="en-GB" sz="3600" dirty="0" err="1"/>
              <a:t>Grwpiau</a:t>
            </a:r>
            <a:r>
              <a:rPr lang="en-GB" sz="3600" dirty="0"/>
              <a:t> </a:t>
            </a:r>
            <a:r>
              <a:rPr lang="en-GB" sz="3600" dirty="0" err="1" smtClean="0"/>
              <a:t>bregus</a:t>
            </a:r>
            <a:endParaRPr lang="en-GB" sz="3600" dirty="0"/>
          </a:p>
          <a:p>
            <a:r>
              <a:rPr lang="en-GB" sz="3600" dirty="0" smtClean="0"/>
              <a:t>EAL </a:t>
            </a:r>
            <a:r>
              <a:rPr lang="mr-IN" sz="3600" dirty="0" smtClean="0"/>
              <a:t>–</a:t>
            </a:r>
            <a:r>
              <a:rPr lang="en-GB" sz="3600" dirty="0" smtClean="0"/>
              <a:t> SIY *</a:t>
            </a:r>
          </a:p>
          <a:p>
            <a:r>
              <a:rPr lang="en-GB" sz="3600" dirty="0" smtClean="0"/>
              <a:t>ACEs - </a:t>
            </a:r>
            <a:r>
              <a:rPr lang="en-GB" sz="3600" dirty="0" err="1" smtClean="0"/>
              <a:t>Profiadau</a:t>
            </a:r>
            <a:r>
              <a:rPr lang="en-GB" sz="3600" dirty="0" smtClean="0"/>
              <a:t> </a:t>
            </a:r>
            <a:r>
              <a:rPr lang="en-GB" sz="3600" dirty="0" err="1"/>
              <a:t>Niweidiol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ystod</a:t>
            </a:r>
            <a:r>
              <a:rPr lang="en-GB" sz="3600" dirty="0"/>
              <a:t> </a:t>
            </a:r>
            <a:r>
              <a:rPr lang="en-GB" sz="3600" dirty="0" err="1"/>
              <a:t>Plentyndod</a:t>
            </a:r>
            <a:endParaRPr lang="en-GB" sz="3600" dirty="0"/>
          </a:p>
          <a:p>
            <a:endParaRPr lang="en-GB" sz="3600" dirty="0" smtClean="0"/>
          </a:p>
          <a:p>
            <a:endParaRPr lang="en-GB" sz="3600" dirty="0"/>
          </a:p>
          <a:p>
            <a:pPr>
              <a:buFont typeface="Wingdings" pitchFamily="-65" charset="2"/>
              <a:buNone/>
            </a:pPr>
            <a:endParaRPr lang="en-GB" sz="4000" dirty="0"/>
          </a:p>
          <a:p>
            <a:endParaRPr lang="en-GB" sz="3200" dirty="0">
              <a:solidFill>
                <a:schemeClr val="accent2"/>
              </a:solidFill>
            </a:endParaRPr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93" r="2424" b="20829"/>
          <a:stretch/>
        </p:blipFill>
        <p:spPr>
          <a:xfrm>
            <a:off x="814608" y="1291909"/>
            <a:ext cx="4824094" cy="5210491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296754" y="1137920"/>
            <a:ext cx="11513710" cy="5512800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2101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3206426"/>
            <a:ext cx="5181600" cy="4351338"/>
          </a:xfrm>
        </p:spPr>
        <p:txBody>
          <a:bodyPr/>
          <a:lstStyle/>
          <a:p>
            <a:r>
              <a:rPr lang="en-US" dirty="0"/>
              <a:t>Victoria </a:t>
            </a:r>
            <a:r>
              <a:rPr lang="en-US" dirty="0" smtClean="0"/>
              <a:t>Patterson</a:t>
            </a:r>
          </a:p>
          <a:p>
            <a:r>
              <a:rPr lang="en-US" dirty="0" smtClean="0"/>
              <a:t>Michelle Sutherland</a:t>
            </a:r>
          </a:p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5171250" y="3435338"/>
            <a:ext cx="60961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ACEs -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Profiadau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Niweidiol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ystod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Plentyndod</a:t>
            </a:r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62945" y="3126104"/>
            <a:ext cx="11513710" cy="1080135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624258" y="2329263"/>
            <a:ext cx="64475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3.02.20</a:t>
            </a:r>
          </a:p>
          <a:p>
            <a:pPr algn="ctr"/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744975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24258" y="3529535"/>
            <a:ext cx="7940040" cy="4351338"/>
          </a:xfrm>
        </p:spPr>
        <p:txBody>
          <a:bodyPr/>
          <a:lstStyle/>
          <a:p>
            <a:r>
              <a:rPr lang="en-US" dirty="0" smtClean="0"/>
              <a:t>Let’s see some example of presentations</a:t>
            </a:r>
          </a:p>
          <a:p>
            <a:r>
              <a:rPr lang="en-US" dirty="0" err="1" smtClean="0"/>
              <a:t>Dewch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ni</a:t>
            </a:r>
            <a:r>
              <a:rPr lang="en-US" dirty="0" smtClean="0"/>
              <a:t> weld </a:t>
            </a:r>
            <a:r>
              <a:rPr lang="en-US" dirty="0" err="1" smtClean="0"/>
              <a:t>esiamplau</a:t>
            </a:r>
            <a:r>
              <a:rPr lang="en-US" dirty="0" smtClean="0"/>
              <a:t> </a:t>
            </a:r>
            <a:r>
              <a:rPr lang="en-US" dirty="0" err="1" smtClean="0"/>
              <a:t>cyflwyniadau</a:t>
            </a:r>
            <a:r>
              <a:rPr lang="en-US" dirty="0" smtClean="0"/>
              <a:t> </a:t>
            </a:r>
          </a:p>
          <a:p>
            <a:endParaRPr lang="en-US" dirty="0"/>
          </a:p>
        </p:txBody>
      </p:sp>
      <p:sp>
        <p:nvSpPr>
          <p:cNvPr id="8" name="Rounded Rectangle 7"/>
          <p:cNvSpPr/>
          <p:nvPr/>
        </p:nvSpPr>
        <p:spPr>
          <a:xfrm>
            <a:off x="772159" y="3383042"/>
            <a:ext cx="10769601" cy="1080135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624258" y="256623"/>
            <a:ext cx="64475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</a:t>
            </a:r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3.02.20</a:t>
            </a:r>
          </a:p>
          <a:p>
            <a:pPr algn="ctr"/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772159" y="5362282"/>
            <a:ext cx="10607041" cy="1080135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"/>
          </p:nvPr>
        </p:nvSpPr>
        <p:spPr>
          <a:xfrm>
            <a:off x="2624258" y="5438074"/>
            <a:ext cx="7940040" cy="4351338"/>
          </a:xfrm>
        </p:spPr>
        <p:txBody>
          <a:bodyPr/>
          <a:lstStyle/>
          <a:p>
            <a:r>
              <a:rPr lang="en-US" dirty="0" smtClean="0"/>
              <a:t>Let’s see some example of some report</a:t>
            </a:r>
          </a:p>
          <a:p>
            <a:r>
              <a:rPr lang="en-US" dirty="0" err="1" smtClean="0"/>
              <a:t>Dewch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ni</a:t>
            </a:r>
            <a:r>
              <a:rPr lang="en-US" dirty="0" smtClean="0"/>
              <a:t> weld </a:t>
            </a:r>
            <a:r>
              <a:rPr lang="en-US" dirty="0" err="1" smtClean="0"/>
              <a:t>esiamplau</a:t>
            </a:r>
            <a:r>
              <a:rPr lang="en-US" dirty="0" smtClean="0"/>
              <a:t> </a:t>
            </a:r>
            <a:r>
              <a:rPr lang="en-US" dirty="0" err="1" smtClean="0"/>
              <a:t>adroddiadau</a:t>
            </a:r>
            <a:r>
              <a:rPr lang="en-US" dirty="0" smtClean="0"/>
              <a:t> </a:t>
            </a:r>
          </a:p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3025" y="1133786"/>
            <a:ext cx="3810000" cy="21336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9199" y="4480663"/>
            <a:ext cx="3088839" cy="2398019"/>
          </a:xfrm>
          <a:prstGeom prst="rect">
            <a:avLst/>
          </a:prstGeom>
        </p:spPr>
      </p:pic>
      <p:sp>
        <p:nvSpPr>
          <p:cNvPr id="13" name="Rounded Rectangle 12"/>
          <p:cNvSpPr/>
          <p:nvPr/>
        </p:nvSpPr>
        <p:spPr>
          <a:xfrm>
            <a:off x="296754" y="256623"/>
            <a:ext cx="11513710" cy="6394097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710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24258" y="256623"/>
            <a:ext cx="64475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3.02.20</a:t>
            </a:r>
          </a:p>
          <a:p>
            <a:pPr algn="ctr"/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447" y="4430949"/>
            <a:ext cx="4058920" cy="1854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5709" y="5143500"/>
            <a:ext cx="1266628" cy="130674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l="21181" r="21385"/>
          <a:stretch/>
        </p:blipFill>
        <p:spPr>
          <a:xfrm>
            <a:off x="5822337" y="4664966"/>
            <a:ext cx="1483141" cy="204063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8820" y="4988269"/>
            <a:ext cx="3345948" cy="161720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1316" y="3583734"/>
            <a:ext cx="1962150" cy="1242695"/>
          </a:xfrm>
          <a:prstGeom prst="rect">
            <a:avLst/>
          </a:prstGeom>
        </p:spPr>
      </p:pic>
      <p:sp>
        <p:nvSpPr>
          <p:cNvPr id="12" name="Rounded Rectangle 11"/>
          <p:cNvSpPr/>
          <p:nvPr/>
        </p:nvSpPr>
        <p:spPr>
          <a:xfrm>
            <a:off x="213799" y="1179954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3980" y="3399820"/>
            <a:ext cx="5208357" cy="120919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8"/>
          <a:srcRect l="27492" t="-5324"/>
          <a:stretch/>
        </p:blipFill>
        <p:spPr>
          <a:xfrm>
            <a:off x="694428" y="1317024"/>
            <a:ext cx="4812687" cy="17790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822337" y="1678311"/>
            <a:ext cx="5562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4800" b="1" dirty="0" smtClean="0">
                <a:solidFill>
                  <a:schemeClr val="accent1">
                    <a:lumMod val="75000"/>
                  </a:schemeClr>
                </a:solidFill>
              </a:rPr>
              <a:t>Offer a </a:t>
            </a:r>
            <a:r>
              <a:rPr lang="en-US" sz="4800" b="1" dirty="0" err="1" smtClean="0">
                <a:solidFill>
                  <a:schemeClr val="accent1">
                    <a:lumMod val="75000"/>
                  </a:schemeClr>
                </a:solidFill>
              </a:rPr>
              <a:t>Thechnoleg</a:t>
            </a:r>
            <a:r>
              <a:rPr lang="en-US" sz="4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en-US" sz="4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r"/>
            <a:r>
              <a:rPr lang="en-US" sz="4800" b="1" dirty="0" smtClean="0">
                <a:solidFill>
                  <a:schemeClr val="accent1">
                    <a:lumMod val="75000"/>
                  </a:schemeClr>
                </a:solidFill>
              </a:rPr>
              <a:t>am </a:t>
            </a:r>
            <a:r>
              <a:rPr lang="en-US" sz="4800" b="1" dirty="0" err="1">
                <a:solidFill>
                  <a:schemeClr val="accent1">
                    <a:lumMod val="75000"/>
                  </a:schemeClr>
                </a:solidFill>
              </a:rPr>
              <a:t>H</a:t>
            </a:r>
            <a:r>
              <a:rPr lang="en-US" sz="4800" b="1" dirty="0" err="1" smtClean="0">
                <a:solidFill>
                  <a:schemeClr val="accent1">
                    <a:lumMod val="75000"/>
                  </a:schemeClr>
                </a:solidFill>
              </a:rPr>
              <a:t>eddiw</a:t>
            </a:r>
            <a:endParaRPr lang="en-US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40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213799" y="1179954"/>
            <a:ext cx="11501951" cy="5531726"/>
          </a:xfrm>
          <a:prstGeom prst="round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5918" y="1731075"/>
            <a:ext cx="11479831" cy="4351338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r>
              <a:rPr lang="en-US" dirty="0" smtClean="0"/>
              <a:t>Millennium development goals </a:t>
            </a:r>
            <a:r>
              <a:rPr lang="mr-IN" dirty="0" smtClean="0"/>
              <a:t>–</a:t>
            </a:r>
            <a:r>
              <a:rPr lang="en-US" dirty="0" smtClean="0"/>
              <a:t> What is this? Beth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r>
              <a:rPr lang="en-US" dirty="0" smtClean="0"/>
              <a:t>?</a:t>
            </a:r>
          </a:p>
          <a:p>
            <a:r>
              <a:rPr lang="en-US" dirty="0" smtClean="0"/>
              <a:t>Poverty </a:t>
            </a:r>
            <a:r>
              <a:rPr lang="mr-IN" dirty="0" smtClean="0"/>
              <a:t>–</a:t>
            </a:r>
            <a:r>
              <a:rPr lang="en-US" dirty="0" smtClean="0"/>
              <a:t> Case studies &amp; Stats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Difreintedd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Astudiaethau</a:t>
            </a:r>
            <a:r>
              <a:rPr lang="en-US" dirty="0" smtClean="0"/>
              <a:t> </a:t>
            </a:r>
            <a:r>
              <a:rPr lang="en-US" dirty="0" err="1" smtClean="0"/>
              <a:t>achos</a:t>
            </a:r>
            <a:r>
              <a:rPr lang="en-US" dirty="0" smtClean="0"/>
              <a:t> a </a:t>
            </a:r>
            <a:r>
              <a:rPr lang="en-US" dirty="0" err="1" smtClean="0"/>
              <a:t>Ystadadegau</a:t>
            </a:r>
            <a:endParaRPr lang="en-US" dirty="0" smtClean="0"/>
          </a:p>
          <a:p>
            <a:r>
              <a:rPr lang="en-US" dirty="0" smtClean="0"/>
              <a:t>Schools as Learning </a:t>
            </a:r>
            <a:r>
              <a:rPr lang="en-US" dirty="0" err="1" smtClean="0"/>
              <a:t>Organisations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SLOs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Ysgolion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Sefydliadau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r>
              <a:rPr lang="en-US" dirty="0" smtClean="0"/>
              <a:t>Effect Size </a:t>
            </a:r>
            <a:r>
              <a:rPr lang="mr-IN" dirty="0" smtClean="0"/>
              <a:t>–</a:t>
            </a:r>
            <a:r>
              <a:rPr lang="en-US" dirty="0" smtClean="0"/>
              <a:t> Hattie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Maint</a:t>
            </a:r>
            <a:r>
              <a:rPr lang="en-US" dirty="0" smtClean="0"/>
              <a:t> </a:t>
            </a:r>
            <a:r>
              <a:rPr lang="en-US" dirty="0" err="1" smtClean="0"/>
              <a:t>Effaith</a:t>
            </a:r>
            <a:endParaRPr lang="en-US" dirty="0" smtClean="0"/>
          </a:p>
          <a:p>
            <a:r>
              <a:rPr lang="en-US" dirty="0" smtClean="0"/>
              <a:t>DIY Evaluation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Gwerthuso</a:t>
            </a:r>
            <a:r>
              <a:rPr lang="en-US" dirty="0" smtClean="0"/>
              <a:t> DIY </a:t>
            </a:r>
          </a:p>
          <a:p>
            <a:r>
              <a:rPr lang="en-US" dirty="0" smtClean="0"/>
              <a:t>Scotland’s View of Assessment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Safbwynt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Alban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endParaRPr lang="en-US" dirty="0" smtClean="0"/>
          </a:p>
          <a:p>
            <a:r>
              <a:rPr lang="en-US" dirty="0" err="1" smtClean="0"/>
              <a:t>Incerts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Assessment Foundation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6999" y="5446438"/>
            <a:ext cx="1436823" cy="1285363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6135669" y="227362"/>
            <a:ext cx="4953000" cy="1276350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t="48173"/>
          <a:stretch/>
        </p:blipFill>
        <p:spPr>
          <a:xfrm>
            <a:off x="1416158" y="0"/>
            <a:ext cx="4445000" cy="17310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286500" y="511594"/>
            <a:ext cx="46513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err="1" smtClean="0">
                <a:solidFill>
                  <a:schemeClr val="accent6">
                    <a:lumMod val="75000"/>
                  </a:schemeClr>
                </a:solidFill>
              </a:rPr>
              <a:t>Byddaf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 err="1" smtClean="0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 err="1" smtClean="0">
                <a:solidFill>
                  <a:schemeClr val="accent6">
                    <a:lumMod val="75000"/>
                  </a:schemeClr>
                </a:solidFill>
              </a:rPr>
              <a:t>edrych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am</a:t>
            </a:r>
            <a:endParaRPr lang="en-US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2169" y="5530320"/>
            <a:ext cx="1117600" cy="11176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9200" y="5530320"/>
            <a:ext cx="1117600" cy="11176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25139" y="4839501"/>
            <a:ext cx="1690816" cy="147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768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24259" y="256623"/>
            <a:ext cx="64475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</a:t>
            </a:r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3.02.20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861" y="5020294"/>
            <a:ext cx="1962150" cy="1242695"/>
          </a:xfrm>
          <a:prstGeom prst="rect">
            <a:avLst/>
          </a:prstGeom>
        </p:spPr>
      </p:pic>
      <p:sp>
        <p:nvSpPr>
          <p:cNvPr id="12" name="Rounded Rectangle 11"/>
          <p:cNvSpPr/>
          <p:nvPr/>
        </p:nvSpPr>
        <p:spPr>
          <a:xfrm>
            <a:off x="213799" y="1179954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980" y="1253946"/>
            <a:ext cx="5208357" cy="120919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/>
          <a:srcRect l="21181" r="21385"/>
          <a:stretch/>
        </p:blipFill>
        <p:spPr>
          <a:xfrm>
            <a:off x="4481633" y="4500756"/>
            <a:ext cx="1594047" cy="2193228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6407" y="5020294"/>
            <a:ext cx="1266628" cy="130674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/>
          <a:stretch/>
        </p:blipFill>
        <p:spPr>
          <a:xfrm>
            <a:off x="6075681" y="1538589"/>
            <a:ext cx="5364480" cy="4724400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>
            <a:off x="4104640" y="1869440"/>
            <a:ext cx="19710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V="1">
            <a:off x="2876011" y="2255520"/>
            <a:ext cx="3504469" cy="27647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" name="Right Brace 20"/>
          <p:cNvSpPr/>
          <p:nvPr/>
        </p:nvSpPr>
        <p:spPr>
          <a:xfrm>
            <a:off x="10342880" y="2722879"/>
            <a:ext cx="1097281" cy="3540109"/>
          </a:xfrm>
          <a:prstGeom prst="rightBrace">
            <a:avLst>
              <a:gd name="adj1" fmla="val 8333"/>
              <a:gd name="adj2" fmla="val 20726"/>
            </a:avLst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/>
          <p:cNvSpPr txBox="1"/>
          <p:nvPr/>
        </p:nvSpPr>
        <p:spPr>
          <a:xfrm>
            <a:off x="10260983" y="3577623"/>
            <a:ext cx="181921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More research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Mwy</a:t>
            </a:r>
            <a:r>
              <a:rPr lang="en-US" dirty="0" smtClean="0"/>
              <a:t> o </a:t>
            </a:r>
            <a:r>
              <a:rPr lang="en-US" dirty="0" err="1" smtClean="0"/>
              <a:t>ymwchwil</a:t>
            </a:r>
            <a:endParaRPr lang="en-US" dirty="0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748" y="2092842"/>
            <a:ext cx="3597681" cy="251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31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24259" y="256623"/>
            <a:ext cx="64475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3.02.20</a:t>
            </a:r>
            <a:endParaRPr lang="en-US" sz="5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213799" y="1179954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980" y="1253946"/>
            <a:ext cx="5208357" cy="120919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/>
          <a:stretch/>
        </p:blipFill>
        <p:spPr>
          <a:xfrm>
            <a:off x="6075681" y="1538589"/>
            <a:ext cx="5364480" cy="4724400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>
            <a:off x="4104640" y="1869440"/>
            <a:ext cx="19710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" name="Right Brace 20"/>
          <p:cNvSpPr/>
          <p:nvPr/>
        </p:nvSpPr>
        <p:spPr>
          <a:xfrm>
            <a:off x="10342880" y="2722879"/>
            <a:ext cx="1097281" cy="3540109"/>
          </a:xfrm>
          <a:prstGeom prst="rightBrace">
            <a:avLst>
              <a:gd name="adj1" fmla="val 8333"/>
              <a:gd name="adj2" fmla="val 20726"/>
            </a:avLst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/>
          <p:cNvSpPr txBox="1"/>
          <p:nvPr/>
        </p:nvSpPr>
        <p:spPr>
          <a:xfrm>
            <a:off x="10260983" y="3577623"/>
            <a:ext cx="181921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More research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Mwy</a:t>
            </a:r>
            <a:r>
              <a:rPr lang="en-US" dirty="0" smtClean="0"/>
              <a:t> o </a:t>
            </a:r>
            <a:r>
              <a:rPr lang="en-US" dirty="0" err="1" smtClean="0"/>
              <a:t>ymwchwil</a:t>
            </a:r>
            <a:endParaRPr lang="en-US" dirty="0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11773">
            <a:off x="2912181" y="2930809"/>
            <a:ext cx="3597681" cy="251837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876608" y="5212760"/>
            <a:ext cx="18344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smtClean="0"/>
              <a:t>IEPs </a:t>
            </a:r>
            <a:r>
              <a:rPr lang="en-US" sz="3200" dirty="0" smtClean="0"/>
              <a:t>- CAP</a:t>
            </a:r>
            <a:endParaRPr lang="en-US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2348670" y="5743306"/>
            <a:ext cx="2593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Syniadau</a:t>
            </a:r>
            <a:r>
              <a:rPr lang="en-US" dirty="0" smtClean="0"/>
              <a:t> am y </a:t>
            </a:r>
            <a:r>
              <a:rPr lang="en-US" dirty="0" err="1" smtClean="0"/>
              <a:t>cyflwyniad</a:t>
            </a:r>
            <a:endParaRPr lang="en-US" dirty="0" smtClean="0"/>
          </a:p>
          <a:p>
            <a:r>
              <a:rPr lang="en-US" dirty="0" smtClean="0"/>
              <a:t>Idea for the presentations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2887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13799" y="1179954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6974" y="3746500"/>
            <a:ext cx="2895600" cy="28067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7074" y="1179953"/>
            <a:ext cx="3251200" cy="32512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308274" y="2299950"/>
            <a:ext cx="42062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smtClean="0">
                <a:solidFill>
                  <a:schemeClr val="accent2">
                    <a:lumMod val="75000"/>
                  </a:schemeClr>
                </a:solidFill>
              </a:rPr>
              <a:t>Bore ma</a:t>
            </a:r>
            <a:r>
              <a:rPr lang="mr-IN" sz="4400" b="1" dirty="0" smtClean="0">
                <a:solidFill>
                  <a:schemeClr val="accent2">
                    <a:lumMod val="75000"/>
                  </a:schemeClr>
                </a:solidFill>
              </a:rPr>
              <a:t>…</a:t>
            </a:r>
            <a:endParaRPr lang="cy-GB" sz="4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y-GB" sz="4400" b="1" dirty="0" smtClean="0">
                <a:solidFill>
                  <a:schemeClr val="accent2">
                    <a:lumMod val="75000"/>
                  </a:schemeClr>
                </a:solidFill>
              </a:rPr>
              <a:t>This afternoon...</a:t>
            </a:r>
            <a:endParaRPr lang="en-US" sz="4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741007" y="54836"/>
            <a:ext cx="64475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</a:t>
            </a:r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 3.02.20</a:t>
            </a:r>
            <a:endParaRPr lang="en-US" sz="5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82971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313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3097</TotalTime>
  <Words>598</Words>
  <Application>Microsoft Macintosh PowerPoint</Application>
  <PresentationFormat>Widescreen</PresentationFormat>
  <Paragraphs>103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Calibri</vt:lpstr>
      <vt:lpstr>Calibri Light</vt:lpstr>
      <vt:lpstr>Mangal</vt:lpstr>
      <vt:lpstr>Wingdings</vt:lpstr>
      <vt:lpstr>Arial</vt:lpstr>
      <vt:lpstr>Office Theme</vt:lpstr>
      <vt:lpstr>PowerPoint Presentation</vt:lpstr>
      <vt:lpstr>Data Dosbarth             Class Data</vt:lpstr>
      <vt:lpstr>Make the data understandable   Gwnewch y data yn ddealladwy</vt:lpstr>
      <vt:lpstr>More information.. Mwy o wybodaeth..</vt:lpstr>
      <vt:lpstr>Y DATA - The DATA</vt:lpstr>
      <vt:lpstr>PLASC Codes – Codau PLASC</vt:lpstr>
      <vt:lpstr>TIPS</vt:lpstr>
      <vt:lpstr> Value added data –  Gwerth ychwanegol</vt:lpstr>
      <vt:lpstr>Performance of groups of pupils Perfformiad o grwpiau o blant</vt:lpstr>
      <vt:lpstr>Further narrative… Naratif pellach...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 Mathew</dc:creator>
  <cp:lastModifiedBy>Jones, Mathew</cp:lastModifiedBy>
  <cp:revision>18</cp:revision>
  <dcterms:created xsi:type="dcterms:W3CDTF">2019-02-01T16:52:57Z</dcterms:created>
  <dcterms:modified xsi:type="dcterms:W3CDTF">2020-02-02T14:27:33Z</dcterms:modified>
</cp:coreProperties>
</file>