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4" r:id="rId4"/>
    <p:sldId id="265" r:id="rId5"/>
    <p:sldId id="267" r:id="rId6"/>
    <p:sldId id="259" r:id="rId7"/>
    <p:sldId id="260" r:id="rId8"/>
    <p:sldId id="261" r:id="rId9"/>
    <p:sldId id="262" r:id="rId10"/>
    <p:sldId id="268" r:id="rId11"/>
    <p:sldId id="269" r:id="rId12"/>
    <p:sldId id="270" r:id="rId13"/>
    <p:sldId id="271" r:id="rId14"/>
    <p:sldId id="272" r:id="rId15"/>
    <p:sldId id="273" r:id="rId16"/>
    <p:sldId id="257" r:id="rId17"/>
    <p:sldId id="258" r:id="rId18"/>
    <p:sldId id="274" r:id="rId19"/>
    <p:sldId id="275" r:id="rId20"/>
    <p:sldId id="276" r:id="rId21"/>
    <p:sldId id="277" r:id="rId22"/>
    <p:sldId id="278" r:id="rId23"/>
    <p:sldId id="279" r:id="rId24"/>
    <p:sldId id="28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6F15528-21DE-4FAA-801E-634DDDAF4B2B}"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B6F15528-21DE-4FAA-801E-634DDDAF4B2B}"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D8BD707-D9CF-40AE-B4C6-C98DA3205C09}" type="datetimeFigureOut">
              <a:rPr lang="en-US" smtClean="0"/>
              <a:pPr/>
              <a:t>10/16/2017</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Week 4</a:t>
            </a:r>
            <a:endParaRPr lang="en-GB" dirty="0"/>
          </a:p>
        </p:txBody>
      </p:sp>
      <p:sp>
        <p:nvSpPr>
          <p:cNvPr id="2" name="Title 1"/>
          <p:cNvSpPr>
            <a:spLocks noGrp="1"/>
          </p:cNvSpPr>
          <p:nvPr>
            <p:ph type="ctrTitle"/>
          </p:nvPr>
        </p:nvSpPr>
        <p:spPr/>
        <p:txBody>
          <a:bodyPr/>
          <a:lstStyle/>
          <a:p>
            <a:r>
              <a:rPr lang="en-GB" dirty="0" smtClean="0"/>
              <a:t>Qualitative Research</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GB" sz="2800" dirty="0" smtClean="0"/>
              <a:t>Comparing Quantitative and Qualitative Research</a:t>
            </a:r>
            <a:endParaRPr lang="en-GB" sz="2800" dirty="0"/>
          </a:p>
        </p:txBody>
      </p:sp>
      <p:sp>
        <p:nvSpPr>
          <p:cNvPr id="3" name="Content Placeholder 2"/>
          <p:cNvSpPr>
            <a:spLocks noGrp="1"/>
          </p:cNvSpPr>
          <p:nvPr>
            <p:ph sz="quarter" idx="1"/>
          </p:nvPr>
        </p:nvSpPr>
        <p:spPr/>
        <p:txBody>
          <a:bodyPr>
            <a:normAutofit fontScale="92500" lnSpcReduction="20000"/>
          </a:bodyPr>
          <a:lstStyle/>
          <a:p>
            <a:r>
              <a:rPr lang="en-GB" dirty="0" smtClean="0"/>
              <a:t>Quantitative and qualitative research methods differ primarily in: </a:t>
            </a:r>
          </a:p>
          <a:p>
            <a:endParaRPr lang="en-GB" dirty="0" smtClean="0"/>
          </a:p>
          <a:p>
            <a:r>
              <a:rPr lang="en-GB" dirty="0" smtClean="0"/>
              <a:t>• </a:t>
            </a:r>
          </a:p>
          <a:p>
            <a:r>
              <a:rPr lang="en-GB" dirty="0" smtClean="0"/>
              <a:t>their </a:t>
            </a:r>
            <a:r>
              <a:rPr lang="en-GB" b="1" dirty="0" smtClean="0"/>
              <a:t>analytical objectives </a:t>
            </a:r>
          </a:p>
          <a:p>
            <a:r>
              <a:rPr lang="en-GB" dirty="0" smtClean="0"/>
              <a:t>• </a:t>
            </a:r>
          </a:p>
          <a:p>
            <a:r>
              <a:rPr lang="en-GB" dirty="0" smtClean="0"/>
              <a:t>the </a:t>
            </a:r>
            <a:r>
              <a:rPr lang="en-GB" b="1" dirty="0" smtClean="0"/>
              <a:t>types of questions </a:t>
            </a:r>
            <a:r>
              <a:rPr lang="en-GB" dirty="0" smtClean="0"/>
              <a:t>they pose </a:t>
            </a:r>
          </a:p>
          <a:p>
            <a:r>
              <a:rPr lang="en-GB" dirty="0" smtClean="0"/>
              <a:t>• </a:t>
            </a:r>
          </a:p>
          <a:p>
            <a:r>
              <a:rPr lang="en-GB" dirty="0" smtClean="0"/>
              <a:t>the </a:t>
            </a:r>
            <a:r>
              <a:rPr lang="en-GB" b="1" dirty="0" smtClean="0"/>
              <a:t>types of data collection instruments </a:t>
            </a:r>
            <a:r>
              <a:rPr lang="en-GB" dirty="0" smtClean="0"/>
              <a:t>they use </a:t>
            </a:r>
          </a:p>
          <a:p>
            <a:r>
              <a:rPr lang="en-GB" dirty="0" smtClean="0"/>
              <a:t>• </a:t>
            </a:r>
          </a:p>
          <a:p>
            <a:r>
              <a:rPr lang="en-GB" dirty="0" smtClean="0"/>
              <a:t>the </a:t>
            </a:r>
            <a:r>
              <a:rPr lang="en-GB" b="1" dirty="0" smtClean="0"/>
              <a:t>forms of data they produce </a:t>
            </a:r>
          </a:p>
          <a:p>
            <a:r>
              <a:rPr lang="en-GB" dirty="0" smtClean="0"/>
              <a:t>• </a:t>
            </a:r>
          </a:p>
          <a:p>
            <a:r>
              <a:rPr lang="en-GB" dirty="0" smtClean="0"/>
              <a:t>the </a:t>
            </a:r>
            <a:r>
              <a:rPr lang="en-GB" b="1" dirty="0" smtClean="0"/>
              <a:t>degree of flexibility </a:t>
            </a:r>
            <a:r>
              <a:rPr lang="en-GB" dirty="0" smtClean="0"/>
              <a:t>built into study design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Comparison of quantitative and qualitative research approaches  </a:t>
            </a:r>
            <a:endParaRPr lang="en-GB" sz="2400"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571171408"/>
              </p:ext>
            </p:extLst>
          </p:nvPr>
        </p:nvGraphicFramePr>
        <p:xfrm>
          <a:off x="0" y="1066800"/>
          <a:ext cx="8915400" cy="4851400"/>
        </p:xfrm>
        <a:graphic>
          <a:graphicData uri="http://schemas.openxmlformats.org/drawingml/2006/table">
            <a:tbl>
              <a:tblPr firstRow="1" bandRow="1">
                <a:tableStyleId>{5C22544A-7EE6-4342-B048-85BDC9FD1C3A}</a:tableStyleId>
              </a:tblPr>
              <a:tblGrid>
                <a:gridCol w="1134687"/>
                <a:gridCol w="3437313"/>
                <a:gridCol w="4343400"/>
              </a:tblGrid>
              <a:tr h="370840">
                <a:tc>
                  <a:txBody>
                    <a:bodyPr/>
                    <a:lstStyle/>
                    <a:p>
                      <a:endParaRPr lang="en-GB" dirty="0"/>
                    </a:p>
                  </a:txBody>
                  <a:tcPr/>
                </a:tc>
                <a:tc>
                  <a:txBody>
                    <a:bodyPr/>
                    <a:lstStyle/>
                    <a:p>
                      <a:r>
                        <a:rPr lang="en-GB" sz="1800" dirty="0" smtClean="0"/>
                        <a:t>Quantitative Research Method</a:t>
                      </a:r>
                      <a:endParaRPr lang="en-GB" dirty="0"/>
                    </a:p>
                  </a:txBody>
                  <a:tcPr/>
                </a:tc>
                <a:tc>
                  <a:txBody>
                    <a:bodyPr/>
                    <a:lstStyle/>
                    <a:p>
                      <a:r>
                        <a:rPr lang="en-GB" sz="1800" dirty="0" smtClean="0"/>
                        <a:t>Qualitative Research Method</a:t>
                      </a:r>
                      <a:endParaRPr lang="en-GB" dirty="0"/>
                    </a:p>
                  </a:txBody>
                  <a:tcPr/>
                </a:tc>
              </a:tr>
              <a:tr h="551148">
                <a:tc rowSpan="3">
                  <a:txBody>
                    <a:bodyPr/>
                    <a:lstStyle/>
                    <a:p>
                      <a:r>
                        <a:rPr lang="en-GB" dirty="0" smtClean="0"/>
                        <a:t>General framework</a:t>
                      </a:r>
                      <a:endParaRPr lang="en-GB" dirty="0"/>
                    </a:p>
                  </a:txBody>
                  <a:tcPr/>
                </a:tc>
                <a:tc>
                  <a:txBody>
                    <a:bodyPr/>
                    <a:lstStyle/>
                    <a:p>
                      <a:r>
                        <a:rPr lang="en-GB" dirty="0" smtClean="0"/>
                        <a:t>Seek to confirm hypotheses about </a:t>
                      </a:r>
                    </a:p>
                    <a:p>
                      <a:r>
                        <a:rPr lang="en-GB" dirty="0" smtClean="0"/>
                        <a:t>phenomena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Seek to explore phenomena</a:t>
                      </a:r>
                      <a:endParaRPr lang="en-GB" dirty="0"/>
                    </a:p>
                  </a:txBody>
                  <a:tcPr>
                    <a:lnB w="12700" cap="flat" cmpd="sng" algn="ctr">
                      <a:solidFill>
                        <a:schemeClr val="tx1"/>
                      </a:solidFill>
                      <a:prstDash val="solid"/>
                      <a:round/>
                      <a:headEnd type="none" w="med" len="med"/>
                      <a:tailEnd type="none" w="med" len="med"/>
                    </a:lnB>
                  </a:tcPr>
                </a:tc>
              </a:tr>
              <a:tr h="182880">
                <a:tc vMerge="1">
                  <a:txBody>
                    <a:bodyPr/>
                    <a:lstStyle/>
                    <a:p>
                      <a:endParaRPr lang="en-GB"/>
                    </a:p>
                  </a:txBody>
                  <a:tcPr/>
                </a:tc>
                <a:tc>
                  <a:txBody>
                    <a:bodyPr/>
                    <a:lstStyle/>
                    <a:p>
                      <a:r>
                        <a:rPr lang="en-GB" dirty="0" smtClean="0"/>
                        <a:t>Instruments use more rigid style of eliciting and categorizing </a:t>
                      </a:r>
                    </a:p>
                    <a:p>
                      <a:r>
                        <a:rPr lang="en-GB" dirty="0" smtClean="0"/>
                        <a:t>responses to questions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Instruments use more flexible, iterative style of eliciting and categorizing responses to questions</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82880">
                <a:tc vMerge="1">
                  <a:txBody>
                    <a:bodyPr/>
                    <a:lstStyle/>
                    <a:p>
                      <a:endParaRPr lang="en-GB"/>
                    </a:p>
                  </a:txBody>
                  <a:tcPr/>
                </a:tc>
                <a:tc>
                  <a:txBody>
                    <a:bodyPr/>
                    <a:lstStyle/>
                    <a:p>
                      <a:r>
                        <a:rPr lang="en-GB" dirty="0" smtClean="0"/>
                        <a:t>Use highly structured methods </a:t>
                      </a:r>
                    </a:p>
                    <a:p>
                      <a:r>
                        <a:rPr lang="en-GB" dirty="0" smtClean="0"/>
                        <a:t>such as questionnaires, surveys, </a:t>
                      </a:r>
                    </a:p>
                    <a:p>
                      <a:r>
                        <a:rPr lang="en-GB" dirty="0" smtClean="0"/>
                        <a:t>and structured observation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Use semi-structured methods such as in-depth interviews, focus groups, and participant observation </a:t>
                      </a:r>
                      <a:endParaRPr lang="en-GB" dirty="0"/>
                    </a:p>
                  </a:txBody>
                  <a:tcPr>
                    <a:lnT w="12700" cap="flat" cmpd="sng" algn="ctr">
                      <a:solidFill>
                        <a:schemeClr val="tx1"/>
                      </a:solidFill>
                      <a:prstDash val="solid"/>
                      <a:round/>
                      <a:headEnd type="none" w="med" len="med"/>
                      <a:tailEnd type="none" w="med" len="med"/>
                    </a:lnT>
                  </a:tcPr>
                </a:tc>
              </a:tr>
              <a:tr h="185420">
                <a:tc rowSpan="3">
                  <a:txBody>
                    <a:bodyPr/>
                    <a:lstStyle/>
                    <a:p>
                      <a:r>
                        <a:rPr lang="en-GB" dirty="0" smtClean="0"/>
                        <a:t>Analytical objectives</a:t>
                      </a:r>
                      <a:endParaRPr lang="en-GB" dirty="0"/>
                    </a:p>
                  </a:txBody>
                  <a:tcPr/>
                </a:tc>
                <a:tc>
                  <a:txBody>
                    <a:bodyPr/>
                    <a:lstStyle/>
                    <a:p>
                      <a:r>
                        <a:rPr lang="en-GB" dirty="0" smtClean="0"/>
                        <a:t>To quantify variation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To describe variation</a:t>
                      </a:r>
                      <a:endParaRPr lang="en-GB" dirty="0"/>
                    </a:p>
                  </a:txBody>
                  <a:tcPr>
                    <a:lnB w="12700" cap="flat" cmpd="sng" algn="ctr">
                      <a:solidFill>
                        <a:schemeClr val="tx1"/>
                      </a:solidFill>
                      <a:prstDash val="solid"/>
                      <a:round/>
                      <a:headEnd type="none" w="med" len="med"/>
                      <a:tailEnd type="none" w="med" len="med"/>
                    </a:lnB>
                  </a:tcPr>
                </a:tc>
              </a:tr>
              <a:tr h="182880">
                <a:tc vMerge="1">
                  <a:txBody>
                    <a:bodyPr/>
                    <a:lstStyle/>
                    <a:p>
                      <a:endParaRPr lang="en-GB"/>
                    </a:p>
                  </a:txBody>
                  <a:tcPr/>
                </a:tc>
                <a:tc>
                  <a:txBody>
                    <a:bodyPr/>
                    <a:lstStyle/>
                    <a:p>
                      <a:r>
                        <a:rPr lang="en-GB" dirty="0" smtClean="0"/>
                        <a:t>To predict causal relationships</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To describe and explain relationships</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82880">
                <a:tc vMerge="1">
                  <a:txBody>
                    <a:bodyPr/>
                    <a:lstStyle/>
                    <a:p>
                      <a:endParaRPr lang="en-GB"/>
                    </a:p>
                  </a:txBody>
                  <a:tcPr/>
                </a:tc>
                <a:tc>
                  <a:txBody>
                    <a:bodyPr/>
                    <a:lstStyle/>
                    <a:p>
                      <a:r>
                        <a:rPr lang="en-GB" dirty="0" smtClean="0"/>
                        <a:t>To describe characteristics of a </a:t>
                      </a:r>
                    </a:p>
                    <a:p>
                      <a:r>
                        <a:rPr lang="en-GB" dirty="0" smtClean="0"/>
                        <a:t>population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To describe individual experiences </a:t>
                      </a:r>
                    </a:p>
                    <a:p>
                      <a:r>
                        <a:rPr lang="en-GB" dirty="0" smtClean="0"/>
                        <a:t>To describe group norms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82880">
                <a:tc>
                  <a:txBody>
                    <a:bodyPr/>
                    <a:lstStyle/>
                    <a:p>
                      <a:r>
                        <a:rPr lang="en-GB" dirty="0" smtClean="0"/>
                        <a:t>Question format</a:t>
                      </a:r>
                      <a:endParaRPr lang="en-GB" dirty="0"/>
                    </a:p>
                  </a:txBody>
                  <a:tcPr/>
                </a:tc>
                <a:tc>
                  <a:txBody>
                    <a:bodyPr/>
                    <a:lstStyle/>
                    <a:p>
                      <a:r>
                        <a:rPr lang="en-GB" dirty="0" smtClean="0"/>
                        <a:t>Closed-ended</a:t>
                      </a:r>
                    </a:p>
                  </a:txBody>
                  <a:tcPr>
                    <a:lnT w="12700" cap="flat" cmpd="sng" algn="ctr">
                      <a:solidFill>
                        <a:schemeClr val="tx1"/>
                      </a:solidFill>
                      <a:prstDash val="solid"/>
                      <a:round/>
                      <a:headEnd type="none" w="med" len="med"/>
                      <a:tailEnd type="none" w="med" len="med"/>
                    </a:lnT>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Open-ended </a:t>
                      </a:r>
                      <a:endParaRPr lang="en-GB" dirty="0"/>
                    </a:p>
                  </a:txBody>
                  <a:tcPr>
                    <a:lnT w="12700" cap="flat" cmpd="sng" algn="ctr">
                      <a:solidFill>
                        <a:schemeClr val="tx1"/>
                      </a:solidFill>
                      <a:prstDash val="solid"/>
                      <a:round/>
                      <a:headEnd type="none" w="med" len="med"/>
                      <a:tailEnd type="none" w="med" len="med"/>
                    </a:lnT>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8915400" cy="715962"/>
          </a:xfrm>
        </p:spPr>
        <p:txBody>
          <a:bodyPr>
            <a:noAutofit/>
          </a:bodyPr>
          <a:lstStyle/>
          <a:p>
            <a:r>
              <a:rPr lang="en-GB" sz="2400" b="1" dirty="0" smtClean="0"/>
              <a:t>Comparison of quantitative and qualitative research 2: approaches  </a:t>
            </a:r>
            <a:endParaRPr lang="en-GB" sz="2400"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858316673"/>
              </p:ext>
            </p:extLst>
          </p:nvPr>
        </p:nvGraphicFramePr>
        <p:xfrm>
          <a:off x="304800" y="1371600"/>
          <a:ext cx="8686800" cy="5181601"/>
        </p:xfrm>
        <a:graphic>
          <a:graphicData uri="http://schemas.openxmlformats.org/drawingml/2006/table">
            <a:tbl>
              <a:tblPr firstRow="1" bandRow="1">
                <a:tableStyleId>{5C22544A-7EE6-4342-B048-85BDC9FD1C3A}</a:tableStyleId>
              </a:tblPr>
              <a:tblGrid>
                <a:gridCol w="1608667"/>
                <a:gridCol w="3514318"/>
                <a:gridCol w="3563815"/>
              </a:tblGrid>
              <a:tr h="419819">
                <a:tc>
                  <a:txBody>
                    <a:bodyPr/>
                    <a:lstStyle/>
                    <a:p>
                      <a:endParaRPr lang="en-GB" dirty="0"/>
                    </a:p>
                  </a:txBody>
                  <a:tcPr/>
                </a:tc>
                <a:tc>
                  <a:txBody>
                    <a:bodyPr/>
                    <a:lstStyle/>
                    <a:p>
                      <a:r>
                        <a:rPr lang="en-GB" sz="1800" dirty="0" smtClean="0"/>
                        <a:t>Quantitative Research Method</a:t>
                      </a:r>
                      <a:endParaRPr lang="en-GB" dirty="0"/>
                    </a:p>
                  </a:txBody>
                  <a:tcPr/>
                </a:tc>
                <a:tc>
                  <a:txBody>
                    <a:bodyPr/>
                    <a:lstStyle/>
                    <a:p>
                      <a:r>
                        <a:rPr lang="en-GB" sz="1800" dirty="0" smtClean="0"/>
                        <a:t>Qualitative Research Method</a:t>
                      </a:r>
                      <a:endParaRPr lang="en-GB" dirty="0"/>
                    </a:p>
                  </a:txBody>
                  <a:tcPr/>
                </a:tc>
              </a:tr>
              <a:tr h="724619">
                <a:tc>
                  <a:txBody>
                    <a:bodyPr/>
                    <a:lstStyle/>
                    <a:p>
                      <a:r>
                        <a:rPr lang="en-GB" dirty="0" smtClean="0"/>
                        <a:t>Data format</a:t>
                      </a:r>
                      <a:endParaRPr lang="en-GB" dirty="0"/>
                    </a:p>
                  </a:txBody>
                  <a:tcPr/>
                </a:tc>
                <a:tc>
                  <a:txBody>
                    <a:bodyPr/>
                    <a:lstStyle/>
                    <a:p>
                      <a:r>
                        <a:rPr lang="en-GB" dirty="0" smtClean="0"/>
                        <a:t>Numerical (obtained by assigning </a:t>
                      </a:r>
                    </a:p>
                    <a:p>
                      <a:r>
                        <a:rPr lang="en-GB" dirty="0" smtClean="0"/>
                        <a:t>numerical values to responses) </a:t>
                      </a:r>
                    </a:p>
                  </a:txBody>
                  <a:tcPr>
                    <a:lnB w="12700" cap="flat" cmpd="sng" algn="ctr">
                      <a:solidFill>
                        <a:schemeClr val="tx1"/>
                      </a:solidFill>
                      <a:prstDash val="solid"/>
                      <a:round/>
                      <a:headEnd type="none" w="med" len="med"/>
                      <a:tailEnd type="none" w="med" len="med"/>
                    </a:lnB>
                  </a:tcPr>
                </a:tc>
                <a:tc>
                  <a:txBody>
                    <a:bodyPr/>
                    <a:lstStyle/>
                    <a:p>
                      <a:r>
                        <a:rPr lang="en-GB" dirty="0" smtClean="0"/>
                        <a:t>Textual (obtained from audiotapes, </a:t>
                      </a:r>
                    </a:p>
                    <a:p>
                      <a:r>
                        <a:rPr lang="en-GB" dirty="0" smtClean="0"/>
                        <a:t>videotapes, and field notes) </a:t>
                      </a:r>
                      <a:endParaRPr lang="en-GB" dirty="0"/>
                    </a:p>
                  </a:txBody>
                  <a:tcPr>
                    <a:lnB w="12700" cap="flat" cmpd="sng" algn="ctr">
                      <a:solidFill>
                        <a:schemeClr val="tx1"/>
                      </a:solidFill>
                      <a:prstDash val="solid"/>
                      <a:round/>
                      <a:headEnd type="none" w="med" len="med"/>
                      <a:tailEnd type="none" w="med" len="med"/>
                    </a:lnB>
                  </a:tcPr>
                </a:tc>
              </a:tr>
              <a:tr h="1345721">
                <a:tc rowSpan="3">
                  <a:txBody>
                    <a:bodyPr/>
                    <a:lstStyle/>
                    <a:p>
                      <a:r>
                        <a:rPr lang="en-GB" dirty="0" smtClean="0"/>
                        <a:t>Flexibility in study design</a:t>
                      </a:r>
                      <a:endParaRPr lang="en-GB" dirty="0"/>
                    </a:p>
                  </a:txBody>
                  <a:tcPr/>
                </a:tc>
                <a:tc>
                  <a:txBody>
                    <a:bodyPr/>
                    <a:lstStyle/>
                    <a:p>
                      <a:r>
                        <a:rPr lang="en-GB" dirty="0" smtClean="0"/>
                        <a:t>Study design is stable from </a:t>
                      </a:r>
                    </a:p>
                    <a:p>
                      <a:r>
                        <a:rPr lang="en-GB" dirty="0" smtClean="0"/>
                        <a:t>beginning to end</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Some aspects of the study are </a:t>
                      </a:r>
                    </a:p>
                    <a:p>
                      <a:r>
                        <a:rPr lang="en-GB" dirty="0" smtClean="0"/>
                        <a:t>flexible (for example, the addition, </a:t>
                      </a:r>
                    </a:p>
                    <a:p>
                      <a:r>
                        <a:rPr lang="en-GB" dirty="0" smtClean="0"/>
                        <a:t>exclusion, or wording of particular </a:t>
                      </a:r>
                    </a:p>
                    <a:p>
                      <a:r>
                        <a:rPr lang="en-GB" dirty="0" smtClean="0"/>
                        <a:t>interview questions)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345721">
                <a:tc vMerge="1">
                  <a:txBody>
                    <a:bodyPr/>
                    <a:lstStyle/>
                    <a:p>
                      <a:endParaRPr lang="en-GB"/>
                    </a:p>
                  </a:txBody>
                  <a:tcPr/>
                </a:tc>
                <a:tc>
                  <a:txBody>
                    <a:bodyPr/>
                    <a:lstStyle/>
                    <a:p>
                      <a:r>
                        <a:rPr lang="en-GB" dirty="0" smtClean="0"/>
                        <a:t>Participant responses do not </a:t>
                      </a:r>
                    </a:p>
                    <a:p>
                      <a:r>
                        <a:rPr lang="en-GB" dirty="0" smtClean="0"/>
                        <a:t>influence or determine how and </a:t>
                      </a:r>
                    </a:p>
                    <a:p>
                      <a:r>
                        <a:rPr lang="en-GB" dirty="0" smtClean="0"/>
                        <a:t>which questions researchers ask </a:t>
                      </a:r>
                    </a:p>
                    <a:p>
                      <a:r>
                        <a:rPr lang="en-GB" dirty="0" smtClean="0"/>
                        <a:t>next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Participant responses affect how </a:t>
                      </a:r>
                    </a:p>
                    <a:p>
                      <a:r>
                        <a:rPr lang="en-GB" dirty="0" smtClean="0"/>
                        <a:t>and which questions researchers </a:t>
                      </a:r>
                    </a:p>
                    <a:p>
                      <a:r>
                        <a:rPr lang="en-GB" dirty="0" smtClean="0"/>
                        <a:t>ask next</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345721">
                <a:tc vMerge="1">
                  <a:txBody>
                    <a:bodyPr/>
                    <a:lstStyle/>
                    <a:p>
                      <a:endParaRPr lang="en-GB"/>
                    </a:p>
                  </a:txBody>
                  <a:tcPr/>
                </a:tc>
                <a:tc>
                  <a:txBody>
                    <a:bodyPr/>
                    <a:lstStyle/>
                    <a:p>
                      <a:r>
                        <a:rPr lang="en-GB" dirty="0" smtClean="0"/>
                        <a:t>Study design is subject to </a:t>
                      </a:r>
                    </a:p>
                    <a:p>
                      <a:r>
                        <a:rPr lang="en-GB" dirty="0" smtClean="0"/>
                        <a:t>statistical assumptions and </a:t>
                      </a:r>
                    </a:p>
                    <a:p>
                      <a:r>
                        <a:rPr lang="en-GB" dirty="0" smtClean="0"/>
                        <a:t>conditions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Study design is iterative, that is, </a:t>
                      </a:r>
                    </a:p>
                    <a:p>
                      <a:r>
                        <a:rPr lang="en-GB" dirty="0" smtClean="0"/>
                        <a:t>data collection and research </a:t>
                      </a:r>
                    </a:p>
                    <a:p>
                      <a:r>
                        <a:rPr lang="en-GB" dirty="0" smtClean="0"/>
                        <a:t>questions are adjusted according </a:t>
                      </a:r>
                    </a:p>
                    <a:p>
                      <a:r>
                        <a:rPr lang="en-GB" dirty="0" smtClean="0"/>
                        <a:t>to what is learned</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915400" cy="411162"/>
          </a:xfrm>
        </p:spPr>
        <p:txBody>
          <a:bodyPr>
            <a:noAutofit/>
          </a:bodyPr>
          <a:lstStyle/>
          <a:p>
            <a:r>
              <a:rPr lang="en-GB" sz="2000" b="1" dirty="0" smtClean="0"/>
              <a:t>The most important difference between quantitative and qualitative methods </a:t>
            </a:r>
            <a:endParaRPr lang="en-GB" sz="2000"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661697694"/>
              </p:ext>
            </p:extLst>
          </p:nvPr>
        </p:nvGraphicFramePr>
        <p:xfrm>
          <a:off x="0" y="838200"/>
          <a:ext cx="9144001" cy="6199537"/>
        </p:xfrm>
        <a:graphic>
          <a:graphicData uri="http://schemas.openxmlformats.org/drawingml/2006/table">
            <a:tbl>
              <a:tblPr firstRow="1" bandRow="1">
                <a:tableStyleId>{5C22544A-7EE6-4342-B048-85BDC9FD1C3A}</a:tableStyleId>
              </a:tblPr>
              <a:tblGrid>
                <a:gridCol w="1371600"/>
                <a:gridCol w="3558989"/>
                <a:gridCol w="4213412"/>
              </a:tblGrid>
              <a:tr h="388327">
                <a:tc>
                  <a:txBody>
                    <a:bodyPr/>
                    <a:lstStyle/>
                    <a:p>
                      <a:endParaRPr lang="en-GB" dirty="0"/>
                    </a:p>
                  </a:txBody>
                  <a:tcPr/>
                </a:tc>
                <a:tc>
                  <a:txBody>
                    <a:bodyPr/>
                    <a:lstStyle/>
                    <a:p>
                      <a:r>
                        <a:rPr lang="en-GB" b="1" dirty="0" smtClean="0"/>
                        <a:t>Quantitative methods</a:t>
                      </a:r>
                      <a:endParaRPr lang="en-GB" dirty="0"/>
                    </a:p>
                  </a:txBody>
                  <a:tcPr/>
                </a:tc>
                <a:tc>
                  <a:txBody>
                    <a:bodyPr/>
                    <a:lstStyle/>
                    <a:p>
                      <a:r>
                        <a:rPr lang="en-GB" b="1" dirty="0" smtClean="0"/>
                        <a:t>qualitative methods</a:t>
                      </a:r>
                      <a:endParaRPr lang="en-GB" dirty="0"/>
                    </a:p>
                  </a:txBody>
                  <a:tcPr/>
                </a:tc>
              </a:tr>
              <a:tr h="212627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flexibility</a:t>
                      </a:r>
                    </a:p>
                    <a:p>
                      <a:endParaRPr lang="en-GB" dirty="0"/>
                    </a:p>
                  </a:txBody>
                  <a:tcPr/>
                </a:tc>
                <a:tc>
                  <a:txBody>
                    <a:bodyPr/>
                    <a:lstStyle/>
                    <a:p>
                      <a:r>
                        <a:rPr lang="en-GB" dirty="0" smtClean="0"/>
                        <a:t>quantitative methods are </a:t>
                      </a:r>
                      <a:r>
                        <a:rPr lang="en-GB" b="0" dirty="0" smtClean="0"/>
                        <a:t>fairly inflexible. With quantitative </a:t>
                      </a:r>
                      <a:r>
                        <a:rPr lang="en-GB" dirty="0" smtClean="0"/>
                        <a:t>methods such as surveys and questionnaires, researchers ask all participants identical questions in the same order. The response categories from which participants may choose are “closed-ended” or fixed.</a:t>
                      </a:r>
                      <a:endParaRPr lang="en-GB" dirty="0"/>
                    </a:p>
                  </a:txBody>
                  <a:tcPr/>
                </a:tc>
                <a:tc>
                  <a:txBody>
                    <a:bodyPr/>
                    <a:lstStyle/>
                    <a:p>
                      <a:r>
                        <a:rPr lang="en-GB" dirty="0" smtClean="0"/>
                        <a:t>Qualitative methods are typically </a:t>
                      </a:r>
                      <a:r>
                        <a:rPr lang="en-GB" b="0" dirty="0" smtClean="0"/>
                        <a:t>more flexible </a:t>
                      </a:r>
                      <a:r>
                        <a:rPr lang="en-GB" dirty="0" smtClean="0"/>
                        <a:t>– that is, they allow greater spontaneity and </a:t>
                      </a:r>
                    </a:p>
                    <a:p>
                      <a:r>
                        <a:rPr lang="en-GB" dirty="0" smtClean="0"/>
                        <a:t>adaptation of the interaction between the researcher and the study participant. For example, qualitative methods ask mostly “open-ended” questions that are not necessarily worded in exactly the same way with each participant.</a:t>
                      </a:r>
                      <a:endParaRPr lang="en-GB" dirty="0"/>
                    </a:p>
                  </a:txBody>
                  <a:tcPr/>
                </a:tc>
              </a:tr>
              <a:tr h="3684937">
                <a:tc>
                  <a:txBody>
                    <a:bodyPr/>
                    <a:lstStyle/>
                    <a:p>
                      <a:r>
                        <a:rPr lang="en-GB" dirty="0" smtClean="0"/>
                        <a:t>Advantage  and Disadvantages</a:t>
                      </a:r>
                      <a:endParaRPr lang="en-GB" dirty="0"/>
                    </a:p>
                  </a:txBody>
                  <a:tcPr/>
                </a:tc>
                <a:tc>
                  <a:txBody>
                    <a:bodyPr/>
                    <a:lstStyle/>
                    <a:p>
                      <a:r>
                        <a:rPr lang="en-GB" dirty="0" smtClean="0"/>
                        <a:t>The advantage of this inflexibility is that it allows for meaningful comparison of responses across participants and study sites. </a:t>
                      </a:r>
                    </a:p>
                    <a:p>
                      <a:r>
                        <a:rPr lang="en-GB" dirty="0" smtClean="0"/>
                        <a:t>However, it requires a thorough understanding of the important questions to ask, the best way to ask them, and the range of possible responses. </a:t>
                      </a:r>
                    </a:p>
                    <a:p>
                      <a:endParaRPr lang="en-GB" dirty="0"/>
                    </a:p>
                  </a:txBody>
                  <a:tcPr/>
                </a:tc>
                <a:tc>
                  <a:txBody>
                    <a:bodyPr/>
                    <a:lstStyle/>
                    <a:p>
                      <a:r>
                        <a:rPr lang="en-GB" dirty="0" smtClean="0"/>
                        <a:t>With open-ended questions, participants are free to respond in their own words, and these responses tend to be more complex than simply “yes” or “no.” In addition, the relationship between the researcher and the participant is often less formal than in quantitative research. Participants have the opportunity to respond more elaborately and in greater detail than is typically the case with quantitative methods. In turn, researchers have the opportunity to respond immediately to what participants say by tailoring subsequent questions to information the participant has provided.</a:t>
                      </a:r>
                      <a:endParaRPr lang="en-GB" dirty="0"/>
                    </a:p>
                  </a:txBody>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868362"/>
          </a:xfrm>
        </p:spPr>
        <p:txBody>
          <a:bodyPr/>
          <a:lstStyle/>
          <a:p>
            <a:r>
              <a:rPr lang="en-GB" dirty="0" smtClean="0"/>
              <a:t>What is qualitative research? </a:t>
            </a:r>
            <a:endParaRPr lang="en-GB" dirty="0"/>
          </a:p>
        </p:txBody>
      </p:sp>
      <p:sp>
        <p:nvSpPr>
          <p:cNvPr id="3" name="Content Placeholder 2"/>
          <p:cNvSpPr>
            <a:spLocks noGrp="1"/>
          </p:cNvSpPr>
          <p:nvPr>
            <p:ph sz="quarter" idx="1"/>
          </p:nvPr>
        </p:nvSpPr>
        <p:spPr>
          <a:xfrm>
            <a:off x="914400" y="1447800"/>
            <a:ext cx="8001000" cy="5181600"/>
          </a:xfrm>
        </p:spPr>
        <p:txBody>
          <a:bodyPr>
            <a:normAutofit fontScale="92500" lnSpcReduction="20000"/>
          </a:bodyPr>
          <a:lstStyle/>
          <a:p>
            <a:r>
              <a:rPr lang="en-GB" dirty="0" smtClean="0"/>
              <a:t>Qualitative research is a type of scientific research. In general terms, scientific research consists of an investigation as listed below: </a:t>
            </a:r>
          </a:p>
          <a:p>
            <a:r>
              <a:rPr lang="en-GB" dirty="0" smtClean="0"/>
              <a:t>seeks answers to a question </a:t>
            </a:r>
          </a:p>
          <a:p>
            <a:r>
              <a:rPr lang="en-GB" dirty="0" smtClean="0"/>
              <a:t>systematically uses a predefined set of procedures to answer the question </a:t>
            </a:r>
          </a:p>
          <a:p>
            <a:r>
              <a:rPr lang="en-GB" dirty="0" smtClean="0"/>
              <a:t>collects evidence </a:t>
            </a:r>
          </a:p>
          <a:p>
            <a:r>
              <a:rPr lang="en-GB" dirty="0" smtClean="0"/>
              <a:t>produces findings that were not determined in advance </a:t>
            </a:r>
          </a:p>
          <a:p>
            <a:r>
              <a:rPr lang="en-GB" dirty="0" smtClean="0"/>
              <a:t>produces findings that are applicable beyond the immediate boundaries of the study </a:t>
            </a:r>
          </a:p>
          <a:p>
            <a:endParaRPr lang="en-GB" dirty="0" smtClean="0"/>
          </a:p>
          <a:p>
            <a:r>
              <a:rPr lang="en-GB" dirty="0" smtClean="0"/>
              <a:t>Additionally, it seeks to understand a given research problem or topic from the perspectives of the local population it involves. Qualitative research is especially effective in obtaining culturally specific information about the values, opinions, </a:t>
            </a:r>
            <a:r>
              <a:rPr lang="en-GB" dirty="0" err="1" smtClean="0"/>
              <a:t>behaviors</a:t>
            </a:r>
            <a:r>
              <a:rPr lang="en-GB" dirty="0" smtClean="0"/>
              <a:t>, and social contexts of particular populations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can we learn from qualitative research? </a:t>
            </a:r>
            <a:endParaRPr lang="en-GB" dirty="0"/>
          </a:p>
        </p:txBody>
      </p:sp>
      <p:sp>
        <p:nvSpPr>
          <p:cNvPr id="3" name="Content Placeholder 2"/>
          <p:cNvSpPr>
            <a:spLocks noGrp="1"/>
          </p:cNvSpPr>
          <p:nvPr>
            <p:ph sz="quarter" idx="1"/>
          </p:nvPr>
        </p:nvSpPr>
        <p:spPr/>
        <p:txBody>
          <a:bodyPr>
            <a:normAutofit fontScale="92500"/>
          </a:bodyPr>
          <a:lstStyle/>
          <a:p>
            <a:r>
              <a:rPr lang="en-GB" dirty="0" smtClean="0"/>
              <a:t>The strength of qualitative research is its ability to provide complex textual descriptions of how people experience a given research issue. </a:t>
            </a:r>
          </a:p>
          <a:p>
            <a:endParaRPr lang="en-GB" dirty="0" smtClean="0"/>
          </a:p>
          <a:p>
            <a:r>
              <a:rPr lang="en-GB" dirty="0" smtClean="0"/>
              <a:t>It provides information about the “human” side of an issue – that is, the often contradictory </a:t>
            </a:r>
            <a:r>
              <a:rPr lang="en-GB" dirty="0" err="1" smtClean="0"/>
              <a:t>behaviors</a:t>
            </a:r>
            <a:r>
              <a:rPr lang="en-GB" dirty="0" smtClean="0"/>
              <a:t>, beliefs, opinions, emotions, and relationships of  individuals. </a:t>
            </a:r>
          </a:p>
          <a:p>
            <a:endParaRPr lang="en-GB" dirty="0" smtClean="0"/>
          </a:p>
          <a:p>
            <a:r>
              <a:rPr lang="en-GB" dirty="0" smtClean="0"/>
              <a:t>Qualitative methods are also effective in identifying intangible factors, such as social norms, socioeconomic status, gender roles, ethnicity, and religion, whose role in the research</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944562"/>
          </a:xfrm>
        </p:spPr>
        <p:txBody>
          <a:bodyPr>
            <a:normAutofit fontScale="90000"/>
          </a:bodyPr>
          <a:lstStyle/>
          <a:p>
            <a:r>
              <a:rPr lang="en-GB" sz="3200" dirty="0" smtClean="0"/>
              <a:t>Three Common Qualitative Research Methods </a:t>
            </a:r>
            <a:endParaRPr lang="en-GB" sz="3200" dirty="0"/>
          </a:p>
        </p:txBody>
      </p:sp>
      <p:sp>
        <p:nvSpPr>
          <p:cNvPr id="3" name="Content Placeholder 2"/>
          <p:cNvSpPr>
            <a:spLocks noGrp="1"/>
          </p:cNvSpPr>
          <p:nvPr>
            <p:ph sz="quarter" idx="1"/>
          </p:nvPr>
        </p:nvSpPr>
        <p:spPr/>
        <p:txBody>
          <a:bodyPr>
            <a:normAutofit fontScale="92500" lnSpcReduction="20000"/>
          </a:bodyPr>
          <a:lstStyle/>
          <a:p>
            <a:r>
              <a:rPr lang="en-GB" dirty="0" smtClean="0"/>
              <a:t>Each method is particularly suited for obtaining a specific type of data. </a:t>
            </a:r>
          </a:p>
          <a:p>
            <a:endParaRPr lang="en-GB" dirty="0" smtClean="0"/>
          </a:p>
          <a:p>
            <a:r>
              <a:rPr lang="en-GB" b="1" dirty="0" smtClean="0"/>
              <a:t>Participant Observation </a:t>
            </a:r>
            <a:r>
              <a:rPr lang="en-GB" dirty="0" smtClean="0"/>
              <a:t>is appropriate for collecting data on naturally occurring </a:t>
            </a:r>
            <a:r>
              <a:rPr lang="en-GB" dirty="0" err="1" smtClean="0"/>
              <a:t>behaviors</a:t>
            </a:r>
            <a:r>
              <a:rPr lang="en-GB" dirty="0" smtClean="0"/>
              <a:t> in their usual contexts. </a:t>
            </a:r>
          </a:p>
          <a:p>
            <a:r>
              <a:rPr lang="en-GB" dirty="0" smtClean="0"/>
              <a:t>• </a:t>
            </a:r>
          </a:p>
          <a:p>
            <a:r>
              <a:rPr lang="en-GB" b="1" dirty="0" smtClean="0"/>
              <a:t>In-depth Interviews </a:t>
            </a:r>
            <a:r>
              <a:rPr lang="en-GB" dirty="0" smtClean="0"/>
              <a:t>are optimal for collecting data on individuals’ personal histories, perspectives, and experiences, particularly when sensitive topics are being explored. </a:t>
            </a:r>
          </a:p>
          <a:p>
            <a:r>
              <a:rPr lang="en-GB" dirty="0" smtClean="0"/>
              <a:t>• </a:t>
            </a:r>
          </a:p>
          <a:p>
            <a:r>
              <a:rPr lang="en-GB" b="1" dirty="0" smtClean="0"/>
              <a:t>Focus Groups </a:t>
            </a:r>
            <a:r>
              <a:rPr lang="en-GB" dirty="0" smtClean="0"/>
              <a:t>are effective in eliciting data on the cultural norms of a group and in generating broad overviews of issues of concern to the cultural groups or subgroups represented.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forms do qualitative data take? </a:t>
            </a:r>
            <a:br>
              <a:rPr lang="en-GB" dirty="0" smtClean="0"/>
            </a:br>
            <a:endParaRPr lang="en-GB" dirty="0"/>
          </a:p>
        </p:txBody>
      </p:sp>
      <p:sp>
        <p:nvSpPr>
          <p:cNvPr id="3" name="Content Placeholder 2"/>
          <p:cNvSpPr>
            <a:spLocks noGrp="1"/>
          </p:cNvSpPr>
          <p:nvPr>
            <p:ph sz="quarter" idx="1"/>
          </p:nvPr>
        </p:nvSpPr>
        <p:spPr/>
        <p:txBody>
          <a:bodyPr/>
          <a:lstStyle/>
          <a:p>
            <a:r>
              <a:rPr lang="en-GB" dirty="0" smtClean="0"/>
              <a:t>The types of data these three methods generate are </a:t>
            </a:r>
          </a:p>
          <a:p>
            <a:endParaRPr lang="en-GB" dirty="0" smtClean="0"/>
          </a:p>
          <a:p>
            <a:r>
              <a:rPr lang="en-GB" dirty="0" smtClean="0"/>
              <a:t>field notes, </a:t>
            </a:r>
          </a:p>
          <a:p>
            <a:endParaRPr lang="en-GB" dirty="0" smtClean="0"/>
          </a:p>
          <a:p>
            <a:r>
              <a:rPr lang="en-GB" dirty="0" smtClean="0"/>
              <a:t>audio (and sometimes video) recordings, and </a:t>
            </a:r>
          </a:p>
          <a:p>
            <a:endParaRPr lang="en-GB" dirty="0" smtClean="0"/>
          </a:p>
          <a:p>
            <a:r>
              <a:rPr lang="en-GB" dirty="0" smtClean="0"/>
              <a:t>transcripts.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the advantages of qualitative methods for exploratory research?</a:t>
            </a:r>
            <a:endParaRPr lang="en-GB" dirty="0"/>
          </a:p>
        </p:txBody>
      </p:sp>
      <p:sp>
        <p:nvSpPr>
          <p:cNvPr id="3" name="Content Placeholder 2"/>
          <p:cNvSpPr>
            <a:spLocks noGrp="1"/>
          </p:cNvSpPr>
          <p:nvPr>
            <p:ph sz="quarter" idx="1"/>
          </p:nvPr>
        </p:nvSpPr>
        <p:spPr>
          <a:xfrm>
            <a:off x="228600" y="1447800"/>
            <a:ext cx="8458200" cy="5181600"/>
          </a:xfrm>
        </p:spPr>
        <p:txBody>
          <a:bodyPr>
            <a:normAutofit fontScale="85000" lnSpcReduction="20000"/>
          </a:bodyPr>
          <a:lstStyle/>
          <a:p>
            <a:pPr>
              <a:buNone/>
            </a:pPr>
            <a:r>
              <a:rPr lang="en-GB" dirty="0" smtClean="0"/>
              <a:t>One advantage of qualitative methods in exploratory research is that</a:t>
            </a:r>
            <a:r>
              <a:rPr lang="en-GB" b="1" dirty="0" smtClean="0"/>
              <a:t> use of open-ended questions</a:t>
            </a:r>
            <a:r>
              <a:rPr lang="en-GB" dirty="0" smtClean="0"/>
              <a:t> and probing </a:t>
            </a:r>
            <a:r>
              <a:rPr lang="en-GB" b="1" dirty="0" smtClean="0"/>
              <a:t>gives participants the opportunity to respond in their own words</a:t>
            </a:r>
            <a:r>
              <a:rPr lang="en-GB" dirty="0" smtClean="0"/>
              <a:t>, rather than forcing them to choose from fixed responses, as quantitative methods do. </a:t>
            </a:r>
          </a:p>
          <a:p>
            <a:pPr>
              <a:buNone/>
            </a:pPr>
            <a:endParaRPr lang="en-GB" dirty="0" smtClean="0"/>
          </a:p>
          <a:p>
            <a:pPr>
              <a:buNone/>
            </a:pPr>
            <a:r>
              <a:rPr lang="en-GB" dirty="0" smtClean="0"/>
              <a:t>Open-ended questions have the ability to evoke responses that are: </a:t>
            </a:r>
          </a:p>
          <a:p>
            <a:r>
              <a:rPr lang="en-GB" dirty="0" smtClean="0"/>
              <a:t>• </a:t>
            </a:r>
            <a:r>
              <a:rPr lang="en-GB" b="1" dirty="0" smtClean="0"/>
              <a:t>meaningful and culturally salient to the participant </a:t>
            </a:r>
          </a:p>
          <a:p>
            <a:r>
              <a:rPr lang="en-GB" b="1" dirty="0" smtClean="0"/>
              <a:t>• unanticipated by the researcher </a:t>
            </a:r>
          </a:p>
          <a:p>
            <a:r>
              <a:rPr lang="en-GB" b="1" dirty="0" smtClean="0"/>
              <a:t>• rich and explanatory in nature </a:t>
            </a:r>
          </a:p>
          <a:p>
            <a:pPr>
              <a:buNone/>
            </a:pPr>
            <a:endParaRPr lang="en-GB" dirty="0" smtClean="0"/>
          </a:p>
          <a:p>
            <a:pPr>
              <a:buNone/>
            </a:pPr>
            <a:r>
              <a:rPr lang="en-GB" dirty="0" smtClean="0"/>
              <a:t>Another advantage of qualitative methods is that they </a:t>
            </a:r>
            <a:r>
              <a:rPr lang="en-GB" b="1" dirty="0" smtClean="0"/>
              <a:t>allow the researcher the flexibility to probe initial participant responses</a:t>
            </a:r>
            <a:r>
              <a:rPr lang="en-GB" dirty="0" smtClean="0"/>
              <a:t> – that is, to ask why or how. </a:t>
            </a:r>
          </a:p>
          <a:p>
            <a:pPr>
              <a:buNone/>
            </a:pPr>
            <a:r>
              <a:rPr lang="en-GB" dirty="0" smtClean="0"/>
              <a:t>The researcher must listen carefully to what participants say, engage with them according to their individual personalities and styles, and use “probes” to encourage them to elaborate on their answers.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in Qualitative Research</a:t>
            </a:r>
            <a:endParaRPr lang="en-GB" dirty="0"/>
          </a:p>
        </p:txBody>
      </p:sp>
      <p:sp>
        <p:nvSpPr>
          <p:cNvPr id="3" name="Content Placeholder 2"/>
          <p:cNvSpPr>
            <a:spLocks noGrp="1"/>
          </p:cNvSpPr>
          <p:nvPr>
            <p:ph sz="quarter" idx="1"/>
          </p:nvPr>
        </p:nvSpPr>
        <p:spPr>
          <a:xfrm>
            <a:off x="457200" y="1447800"/>
            <a:ext cx="8382000" cy="5105400"/>
          </a:xfrm>
        </p:spPr>
        <p:txBody>
          <a:bodyPr>
            <a:normAutofit fontScale="92500" lnSpcReduction="20000"/>
          </a:bodyPr>
          <a:lstStyle/>
          <a:p>
            <a:r>
              <a:rPr lang="en-GB" dirty="0" smtClean="0"/>
              <a:t>Even if it were possible, it is not necessary to collect data from everyone in a community in order to get valid findings. </a:t>
            </a:r>
            <a:r>
              <a:rPr lang="en-GB" dirty="0" smtClean="0"/>
              <a:t>In </a:t>
            </a:r>
            <a:r>
              <a:rPr lang="en-GB" dirty="0" smtClean="0"/>
              <a:t>qualitative research, only a sample (that is, a subset) of a population is selected for any given study. </a:t>
            </a:r>
          </a:p>
          <a:p>
            <a:endParaRPr lang="en-GB" dirty="0" smtClean="0"/>
          </a:p>
          <a:p>
            <a:r>
              <a:rPr lang="en-GB" dirty="0" smtClean="0"/>
              <a:t>The study’s research objectives and the characteristics of the study population (such as size and diversity) determine which and how many people to select. </a:t>
            </a:r>
          </a:p>
          <a:p>
            <a:endParaRPr lang="en-GB" dirty="0" smtClean="0"/>
          </a:p>
          <a:p>
            <a:r>
              <a:rPr lang="en-GB" dirty="0" smtClean="0"/>
              <a:t>Three of the most common sampling methods used in qualitative Research are: </a:t>
            </a:r>
          </a:p>
          <a:p>
            <a:r>
              <a:rPr lang="en-GB" dirty="0" smtClean="0"/>
              <a:t>purposive sampling, </a:t>
            </a:r>
          </a:p>
          <a:p>
            <a:r>
              <a:rPr lang="en-GB" dirty="0" smtClean="0"/>
              <a:t>quota sampling, and </a:t>
            </a:r>
          </a:p>
          <a:p>
            <a:r>
              <a:rPr lang="en-GB" dirty="0" smtClean="0"/>
              <a:t>snowball sampling.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868362"/>
          </a:xfrm>
        </p:spPr>
        <p:txBody>
          <a:bodyPr/>
          <a:lstStyle/>
          <a:p>
            <a:r>
              <a:rPr lang="en-GB" dirty="0" smtClean="0"/>
              <a:t>What is purposive sampling?</a:t>
            </a:r>
            <a:endParaRPr lang="en-GB" dirty="0"/>
          </a:p>
        </p:txBody>
      </p:sp>
      <p:sp>
        <p:nvSpPr>
          <p:cNvPr id="3" name="Content Placeholder 2"/>
          <p:cNvSpPr>
            <a:spLocks noGrp="1"/>
          </p:cNvSpPr>
          <p:nvPr>
            <p:ph sz="quarter" idx="1"/>
          </p:nvPr>
        </p:nvSpPr>
        <p:spPr>
          <a:xfrm>
            <a:off x="914400" y="1447800"/>
            <a:ext cx="7772400" cy="4953000"/>
          </a:xfrm>
        </p:spPr>
        <p:txBody>
          <a:bodyPr>
            <a:normAutofit fontScale="92500" lnSpcReduction="20000"/>
          </a:bodyPr>
          <a:lstStyle/>
          <a:p>
            <a:r>
              <a:rPr lang="en-GB" b="1" dirty="0" smtClean="0"/>
              <a:t>Purposive sampling</a:t>
            </a:r>
            <a:r>
              <a:rPr lang="en-GB" dirty="0" smtClean="0"/>
              <a:t>, one of the most common sampling strategies, groups participants according to preselected criteria relevant to a particular research question (for example, HIV-positive women in Capital City). </a:t>
            </a:r>
          </a:p>
          <a:p>
            <a:endParaRPr lang="en-GB" dirty="0" smtClean="0"/>
          </a:p>
          <a:p>
            <a:r>
              <a:rPr lang="en-GB" dirty="0" smtClean="0"/>
              <a:t>Sample sizes, which may or may not be fixed prior to data collection, depend on the resources and time available, as well as the study’s objectives. </a:t>
            </a:r>
          </a:p>
          <a:p>
            <a:endParaRPr lang="en-GB" dirty="0" smtClean="0"/>
          </a:p>
          <a:p>
            <a:r>
              <a:rPr lang="en-GB" dirty="0" smtClean="0"/>
              <a:t>Purposive sample sizes are often determined on the basis of theoretical saturation (the point in data collection when new data no longer bring additional insights to the research questions). </a:t>
            </a:r>
          </a:p>
          <a:p>
            <a:r>
              <a:rPr lang="en-GB" dirty="0" smtClean="0"/>
              <a:t>Purposive sampling is therefore most successful when data review and analysis are done in conjunction with data collection</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868362"/>
          </a:xfrm>
        </p:spPr>
        <p:txBody>
          <a:bodyPr/>
          <a:lstStyle/>
          <a:p>
            <a:r>
              <a:rPr lang="en-GB" dirty="0" smtClean="0"/>
              <a:t>What is quota sampling?</a:t>
            </a:r>
            <a:endParaRPr lang="en-GB" dirty="0"/>
          </a:p>
        </p:txBody>
      </p:sp>
      <p:sp>
        <p:nvSpPr>
          <p:cNvPr id="3" name="Content Placeholder 2"/>
          <p:cNvSpPr>
            <a:spLocks noGrp="1"/>
          </p:cNvSpPr>
          <p:nvPr>
            <p:ph sz="quarter" idx="1"/>
          </p:nvPr>
        </p:nvSpPr>
        <p:spPr>
          <a:xfrm>
            <a:off x="76200" y="1447800"/>
            <a:ext cx="8763000" cy="5105400"/>
          </a:xfrm>
        </p:spPr>
        <p:txBody>
          <a:bodyPr>
            <a:normAutofit fontScale="92500"/>
          </a:bodyPr>
          <a:lstStyle/>
          <a:p>
            <a:r>
              <a:rPr lang="en-GB" b="1" dirty="0" smtClean="0"/>
              <a:t>S</a:t>
            </a:r>
            <a:r>
              <a:rPr lang="en-GB" dirty="0" smtClean="0"/>
              <a:t>ometimes quota sampling is considered as a type of purposive sampling. </a:t>
            </a:r>
          </a:p>
          <a:p>
            <a:r>
              <a:rPr lang="en-GB" b="1" dirty="0" smtClean="0"/>
              <a:t>In quota sampling</a:t>
            </a:r>
            <a:r>
              <a:rPr lang="en-GB" dirty="0" smtClean="0"/>
              <a:t>, we decide while designing the study </a:t>
            </a:r>
            <a:r>
              <a:rPr lang="en-GB" b="1" dirty="0" smtClean="0"/>
              <a:t>how many </a:t>
            </a:r>
            <a:r>
              <a:rPr lang="en-GB" dirty="0" smtClean="0"/>
              <a:t>people with which characteristics to  include as participants. </a:t>
            </a:r>
          </a:p>
          <a:p>
            <a:r>
              <a:rPr lang="en-GB" dirty="0" smtClean="0"/>
              <a:t>Characteristics might include </a:t>
            </a:r>
            <a:r>
              <a:rPr lang="en-GB" b="1" dirty="0" smtClean="0"/>
              <a:t>age</a:t>
            </a:r>
            <a:r>
              <a:rPr lang="en-GB" dirty="0" smtClean="0"/>
              <a:t>, </a:t>
            </a:r>
            <a:r>
              <a:rPr lang="en-GB" b="1" dirty="0" smtClean="0"/>
              <a:t>place of residence</a:t>
            </a:r>
            <a:r>
              <a:rPr lang="en-GB" dirty="0" smtClean="0"/>
              <a:t>, </a:t>
            </a:r>
            <a:r>
              <a:rPr lang="en-GB" b="1" dirty="0" smtClean="0"/>
              <a:t>gender</a:t>
            </a:r>
            <a:r>
              <a:rPr lang="en-GB" dirty="0" smtClean="0"/>
              <a:t>, </a:t>
            </a:r>
            <a:r>
              <a:rPr lang="en-GB" b="1" dirty="0" smtClean="0"/>
              <a:t>class</a:t>
            </a:r>
            <a:r>
              <a:rPr lang="en-GB" dirty="0" smtClean="0"/>
              <a:t>, </a:t>
            </a:r>
            <a:r>
              <a:rPr lang="en-GB" b="1" dirty="0" smtClean="0"/>
              <a:t>profession</a:t>
            </a:r>
            <a:r>
              <a:rPr lang="en-GB" dirty="0" smtClean="0"/>
              <a:t>, </a:t>
            </a:r>
            <a:r>
              <a:rPr lang="en-GB" b="1" dirty="0" smtClean="0"/>
              <a:t>marital status</a:t>
            </a:r>
            <a:r>
              <a:rPr lang="en-GB" dirty="0" smtClean="0"/>
              <a:t>, use of a particular contraceptive method, HIV status, etc. </a:t>
            </a:r>
          </a:p>
          <a:p>
            <a:endParaRPr lang="en-GB" dirty="0" smtClean="0"/>
          </a:p>
          <a:p>
            <a:r>
              <a:rPr lang="en-GB" dirty="0" smtClean="0"/>
              <a:t>The criteria we choose allow us to focus on people we think would be most likely to experience, know about, or have insights into the research topic. </a:t>
            </a:r>
          </a:p>
          <a:p>
            <a:r>
              <a:rPr lang="en-GB" dirty="0" smtClean="0"/>
              <a:t>Then we go into the community and – </a:t>
            </a:r>
            <a:r>
              <a:rPr lang="en-GB" b="1" dirty="0" smtClean="0"/>
              <a:t>using recruitment strategies appropriate to the location, culture, and study population </a:t>
            </a:r>
            <a:r>
              <a:rPr lang="en-GB" dirty="0" smtClean="0"/>
              <a:t>– find people who fit these criteria, until we meet the prescribed quotas.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74638"/>
            <a:ext cx="8534400" cy="944562"/>
          </a:xfrm>
        </p:spPr>
        <p:txBody>
          <a:bodyPr>
            <a:normAutofit/>
          </a:bodyPr>
          <a:lstStyle/>
          <a:p>
            <a:r>
              <a:rPr lang="en-GB" sz="3200" dirty="0" smtClean="0"/>
              <a:t>How do purposive and quota sampling differ?</a:t>
            </a:r>
            <a:endParaRPr lang="en-GB" sz="3200" dirty="0"/>
          </a:p>
        </p:txBody>
      </p:sp>
      <p:sp>
        <p:nvSpPr>
          <p:cNvPr id="3" name="Content Placeholder 2"/>
          <p:cNvSpPr>
            <a:spLocks noGrp="1"/>
          </p:cNvSpPr>
          <p:nvPr>
            <p:ph sz="quarter" idx="1"/>
          </p:nvPr>
        </p:nvSpPr>
        <p:spPr>
          <a:xfrm>
            <a:off x="228600" y="1447800"/>
            <a:ext cx="8763000" cy="5105400"/>
          </a:xfrm>
        </p:spPr>
        <p:txBody>
          <a:bodyPr>
            <a:normAutofit fontScale="92500" lnSpcReduction="10000"/>
          </a:bodyPr>
          <a:lstStyle/>
          <a:p>
            <a:r>
              <a:rPr lang="en-GB" dirty="0" smtClean="0"/>
              <a:t>Purposive and quota sampling are similar in that they both seek to identify participants based on selected criteria. </a:t>
            </a:r>
          </a:p>
          <a:p>
            <a:endParaRPr lang="en-GB" dirty="0" smtClean="0"/>
          </a:p>
          <a:p>
            <a:r>
              <a:rPr lang="en-GB" dirty="0" smtClean="0"/>
              <a:t>However, </a:t>
            </a:r>
            <a:r>
              <a:rPr lang="en-GB" b="1" dirty="0" smtClean="0"/>
              <a:t>quota sampling is more specific </a:t>
            </a:r>
            <a:r>
              <a:rPr lang="en-GB" dirty="0" smtClean="0"/>
              <a:t>with respect to sizes and proportions of subsamples, with subgroups chosen to reflect corresponding proportions in the population. If, for example, gender is a variable of interest in how people experience HIV infection, a quota sample would seek an equal balance of HIV-positive men and HIV-positive women in a given city, assuming a 1:1 gender ratio in the population. </a:t>
            </a:r>
          </a:p>
          <a:p>
            <a:endParaRPr lang="en-GB" dirty="0" smtClean="0"/>
          </a:p>
          <a:p>
            <a:r>
              <a:rPr lang="en-GB" dirty="0" smtClean="0"/>
              <a:t>Studies employ purposive rather than quota sampling when the </a:t>
            </a:r>
            <a:r>
              <a:rPr lang="en-GB" b="1" dirty="0" smtClean="0"/>
              <a:t>number of participants </a:t>
            </a:r>
            <a:r>
              <a:rPr lang="en-GB" dirty="0" smtClean="0"/>
              <a:t>is</a:t>
            </a:r>
            <a:r>
              <a:rPr lang="en-GB" b="1" dirty="0" smtClean="0"/>
              <a:t> more of a target </a:t>
            </a:r>
            <a:r>
              <a:rPr lang="en-GB" dirty="0" smtClean="0"/>
              <a:t>than a</a:t>
            </a:r>
            <a:r>
              <a:rPr lang="en-GB" b="1" dirty="0" smtClean="0"/>
              <a:t> steadfast requirement </a:t>
            </a:r>
            <a:r>
              <a:rPr lang="en-GB" dirty="0" smtClean="0"/>
              <a:t>– that is, an approximate rather than a strict quota.</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944562"/>
          </a:xfrm>
        </p:spPr>
        <p:txBody>
          <a:bodyPr/>
          <a:lstStyle/>
          <a:p>
            <a:r>
              <a:rPr lang="en-GB" dirty="0" smtClean="0"/>
              <a:t>What is snowball sampling?</a:t>
            </a:r>
            <a:endParaRPr lang="en-GB" dirty="0"/>
          </a:p>
        </p:txBody>
      </p:sp>
      <p:sp>
        <p:nvSpPr>
          <p:cNvPr id="3" name="Content Placeholder 2"/>
          <p:cNvSpPr>
            <a:spLocks noGrp="1"/>
          </p:cNvSpPr>
          <p:nvPr>
            <p:ph sz="quarter" idx="1"/>
          </p:nvPr>
        </p:nvSpPr>
        <p:spPr>
          <a:xfrm>
            <a:off x="304800" y="1447800"/>
            <a:ext cx="8382000" cy="4953000"/>
          </a:xfrm>
        </p:spPr>
        <p:txBody>
          <a:bodyPr>
            <a:normAutofit/>
          </a:bodyPr>
          <a:lstStyle/>
          <a:p>
            <a:r>
              <a:rPr lang="en-GB" dirty="0" smtClean="0"/>
              <a:t>A third type of sampling, snowballing – also known as chain referral sampling – is considered a type of purposive sampling. </a:t>
            </a:r>
          </a:p>
          <a:p>
            <a:endParaRPr lang="en-GB" dirty="0" smtClean="0"/>
          </a:p>
          <a:p>
            <a:r>
              <a:rPr lang="en-GB" dirty="0" smtClean="0"/>
              <a:t>In this method, participants or informants with whom contact has already been </a:t>
            </a:r>
            <a:r>
              <a:rPr lang="en-GB" b="1" dirty="0" smtClean="0"/>
              <a:t>made use their social networks to refer the researcher </a:t>
            </a:r>
            <a:r>
              <a:rPr lang="en-GB" dirty="0" smtClean="0"/>
              <a:t>to other people who could potentially participate in or contribute to the study. </a:t>
            </a:r>
          </a:p>
          <a:p>
            <a:endParaRPr lang="en-GB" dirty="0" smtClean="0"/>
          </a:p>
          <a:p>
            <a:r>
              <a:rPr lang="en-GB" b="1" dirty="0" smtClean="0"/>
              <a:t>Snowball sampling </a:t>
            </a:r>
            <a:r>
              <a:rPr lang="en-GB" dirty="0" smtClean="0"/>
              <a:t>is often used to find and recruit “</a:t>
            </a:r>
            <a:r>
              <a:rPr lang="en-GB" b="1" dirty="0" smtClean="0"/>
              <a:t>hidden populations</a:t>
            </a:r>
            <a:r>
              <a:rPr lang="en-GB" dirty="0" smtClean="0"/>
              <a:t>,” that is, groups not easily accessible to researchers through other sampling strategies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Suggested Readings 1</a:t>
            </a:r>
            <a:endParaRPr lang="en-GB" dirty="0"/>
          </a:p>
        </p:txBody>
      </p:sp>
      <p:sp>
        <p:nvSpPr>
          <p:cNvPr id="3" name="Content Placeholder 2"/>
          <p:cNvSpPr>
            <a:spLocks noGrp="1"/>
          </p:cNvSpPr>
          <p:nvPr>
            <p:ph sz="quarter" idx="1"/>
          </p:nvPr>
        </p:nvSpPr>
        <p:spPr>
          <a:xfrm>
            <a:off x="228600" y="1447800"/>
            <a:ext cx="8915400" cy="4876800"/>
          </a:xfrm>
        </p:spPr>
        <p:txBody>
          <a:bodyPr>
            <a:normAutofit fontScale="25000" lnSpcReduction="20000"/>
          </a:bodyPr>
          <a:lstStyle/>
          <a:p>
            <a:r>
              <a:rPr lang="en-GB" sz="8000" dirty="0" smtClean="0">
                <a:latin typeface="Arial" pitchFamily="34" charset="0"/>
                <a:cs typeface="Arial" pitchFamily="34" charset="0"/>
              </a:rPr>
              <a:t>Bernard HR. </a:t>
            </a:r>
            <a:r>
              <a:rPr lang="en-GB" sz="8000" i="1" dirty="0" smtClean="0">
                <a:latin typeface="Arial" pitchFamily="34" charset="0"/>
                <a:cs typeface="Arial" pitchFamily="34" charset="0"/>
              </a:rPr>
              <a:t>Research Methods in Anthropology</a:t>
            </a:r>
            <a:r>
              <a:rPr lang="en-GB" sz="8000" dirty="0" smtClean="0">
                <a:latin typeface="Arial" pitchFamily="34" charset="0"/>
                <a:cs typeface="Arial" pitchFamily="34" charset="0"/>
              </a:rPr>
              <a:t>, Second Edition. London: Sage Publications, 1995. </a:t>
            </a:r>
          </a:p>
          <a:p>
            <a:endParaRPr lang="en-GB" sz="8000" dirty="0" smtClean="0">
              <a:latin typeface="Arial" pitchFamily="34" charset="0"/>
              <a:cs typeface="Arial" pitchFamily="34" charset="0"/>
            </a:endParaRPr>
          </a:p>
          <a:p>
            <a:r>
              <a:rPr lang="en-GB" sz="8000" dirty="0" err="1" smtClean="0">
                <a:latin typeface="Arial" pitchFamily="34" charset="0"/>
                <a:cs typeface="Arial" pitchFamily="34" charset="0"/>
              </a:rPr>
              <a:t>Denzin</a:t>
            </a:r>
            <a:r>
              <a:rPr lang="en-GB" sz="8000" dirty="0" smtClean="0">
                <a:latin typeface="Arial" pitchFamily="34" charset="0"/>
                <a:cs typeface="Arial" pitchFamily="34" charset="0"/>
              </a:rPr>
              <a:t> NK, Lincoln YS (eds.). </a:t>
            </a:r>
            <a:r>
              <a:rPr lang="en-GB" sz="8000" i="1" dirty="0" smtClean="0">
                <a:latin typeface="Arial" pitchFamily="34" charset="0"/>
                <a:cs typeface="Arial" pitchFamily="34" charset="0"/>
              </a:rPr>
              <a:t>Handbook of Qualitative Research</a:t>
            </a:r>
            <a:r>
              <a:rPr lang="en-GB" sz="8000" dirty="0" smtClean="0">
                <a:latin typeface="Arial" pitchFamily="34" charset="0"/>
                <a:cs typeface="Arial" pitchFamily="34" charset="0"/>
              </a:rPr>
              <a:t>. London: Sage Publications, 2000. </a:t>
            </a:r>
          </a:p>
          <a:p>
            <a:endParaRPr lang="en-GB" sz="8000" dirty="0" smtClean="0">
              <a:latin typeface="Arial" pitchFamily="34" charset="0"/>
              <a:cs typeface="Arial" pitchFamily="34" charset="0"/>
            </a:endParaRPr>
          </a:p>
          <a:p>
            <a:r>
              <a:rPr lang="en-GB" sz="8000" dirty="0" smtClean="0">
                <a:latin typeface="Arial" pitchFamily="34" charset="0"/>
                <a:cs typeface="Arial" pitchFamily="34" charset="0"/>
              </a:rPr>
              <a:t>Marshall PA. </a:t>
            </a:r>
            <a:r>
              <a:rPr lang="en-GB" sz="8000" i="1" dirty="0" smtClean="0">
                <a:latin typeface="Arial" pitchFamily="34" charset="0"/>
                <a:cs typeface="Arial" pitchFamily="34" charset="0"/>
              </a:rPr>
              <a:t>Human subjects protections, institutional review boards, and cultural anthropological research</a:t>
            </a:r>
            <a:r>
              <a:rPr lang="en-GB" sz="8000" dirty="0" smtClean="0">
                <a:latin typeface="Arial" pitchFamily="34" charset="0"/>
                <a:cs typeface="Arial" pitchFamily="34" charset="0"/>
              </a:rPr>
              <a:t>. </a:t>
            </a:r>
            <a:r>
              <a:rPr lang="en-GB" sz="8000" dirty="0" err="1" smtClean="0">
                <a:latin typeface="Arial" pitchFamily="34" charset="0"/>
                <a:cs typeface="Arial" pitchFamily="34" charset="0"/>
              </a:rPr>
              <a:t>Anthropol</a:t>
            </a:r>
            <a:r>
              <a:rPr lang="en-GB" sz="8000" dirty="0" smtClean="0">
                <a:latin typeface="Arial" pitchFamily="34" charset="0"/>
                <a:cs typeface="Arial" pitchFamily="34" charset="0"/>
              </a:rPr>
              <a:t> Q 2003;76(2):269-85. </a:t>
            </a:r>
          </a:p>
          <a:p>
            <a:endParaRPr lang="en-GB" sz="8000" dirty="0" smtClean="0">
              <a:latin typeface="Arial" pitchFamily="34" charset="0"/>
              <a:cs typeface="Arial" pitchFamily="34" charset="0"/>
            </a:endParaRPr>
          </a:p>
          <a:p>
            <a:r>
              <a:rPr lang="en-GB" sz="8000" dirty="0" smtClean="0">
                <a:latin typeface="Arial" pitchFamily="34" charset="0"/>
                <a:cs typeface="Arial" pitchFamily="34" charset="0"/>
              </a:rPr>
              <a:t>National Commission for the Protection of Human Subjects of Biomedical and </a:t>
            </a:r>
            <a:r>
              <a:rPr lang="en-GB" sz="8000" dirty="0" err="1" smtClean="0">
                <a:latin typeface="Arial" pitchFamily="34" charset="0"/>
                <a:cs typeface="Arial" pitchFamily="34" charset="0"/>
              </a:rPr>
              <a:t>Behavioral</a:t>
            </a:r>
            <a:r>
              <a:rPr lang="en-GB" sz="8000" dirty="0" smtClean="0">
                <a:latin typeface="Arial" pitchFamily="34" charset="0"/>
                <a:cs typeface="Arial" pitchFamily="34" charset="0"/>
              </a:rPr>
              <a:t> Research. </a:t>
            </a:r>
            <a:r>
              <a:rPr lang="en-GB" sz="8000" i="1" dirty="0" smtClean="0">
                <a:latin typeface="Arial" pitchFamily="34" charset="0"/>
                <a:cs typeface="Arial" pitchFamily="34" charset="0"/>
              </a:rPr>
              <a:t>The Belmont Report. Ethical Principles and Guidelines for the Protection of Human Subjects of Research</a:t>
            </a:r>
            <a:r>
              <a:rPr lang="en-GB" sz="8000" dirty="0" smtClean="0">
                <a:latin typeface="Arial" pitchFamily="34" charset="0"/>
                <a:cs typeface="Arial" pitchFamily="34" charset="0"/>
              </a:rPr>
              <a:t>. Washington, DC: National Institutes of Health, 1979. Available: </a:t>
            </a:r>
            <a:r>
              <a:rPr lang="en-GB" sz="8000" i="1" dirty="0" smtClean="0">
                <a:latin typeface="Arial" pitchFamily="34" charset="0"/>
                <a:cs typeface="Arial" pitchFamily="34" charset="0"/>
              </a:rPr>
              <a:t>http:// ohsr.od.nih.gov/guidelines/belmont.html. </a:t>
            </a:r>
          </a:p>
          <a:p>
            <a:endParaRPr lang="en-GB" sz="8000" dirty="0" smtClean="0">
              <a:latin typeface="Arial" pitchFamily="34" charset="0"/>
              <a:cs typeface="Arial" pitchFamily="34" charset="0"/>
            </a:endParaRPr>
          </a:p>
          <a:p>
            <a:r>
              <a:rPr lang="en-GB" sz="8000" dirty="0" err="1" smtClean="0">
                <a:latin typeface="Arial" pitchFamily="34" charset="0"/>
                <a:cs typeface="Arial" pitchFamily="34" charset="0"/>
              </a:rPr>
              <a:t>Nkwi</a:t>
            </a:r>
            <a:r>
              <a:rPr lang="en-GB" sz="8000" dirty="0" smtClean="0">
                <a:latin typeface="Arial" pitchFamily="34" charset="0"/>
                <a:cs typeface="Arial" pitchFamily="34" charset="0"/>
              </a:rPr>
              <a:t> P, </a:t>
            </a:r>
            <a:r>
              <a:rPr lang="en-GB" sz="8000" dirty="0" err="1" smtClean="0">
                <a:latin typeface="Arial" pitchFamily="34" charset="0"/>
                <a:cs typeface="Arial" pitchFamily="34" charset="0"/>
              </a:rPr>
              <a:t>Nyamongo</a:t>
            </a:r>
            <a:r>
              <a:rPr lang="en-GB" sz="8000" dirty="0" smtClean="0">
                <a:latin typeface="Arial" pitchFamily="34" charset="0"/>
                <a:cs typeface="Arial" pitchFamily="34" charset="0"/>
              </a:rPr>
              <a:t> I, Ryan G. </a:t>
            </a:r>
            <a:r>
              <a:rPr lang="en-GB" sz="8000" i="1" dirty="0" smtClean="0">
                <a:latin typeface="Arial" pitchFamily="34" charset="0"/>
                <a:cs typeface="Arial" pitchFamily="34" charset="0"/>
              </a:rPr>
              <a:t>Field Research into Social Issues: Methodological Guidelines</a:t>
            </a:r>
            <a:r>
              <a:rPr lang="en-GB" sz="8000" dirty="0" smtClean="0">
                <a:latin typeface="Arial" pitchFamily="34" charset="0"/>
                <a:cs typeface="Arial" pitchFamily="34" charset="0"/>
              </a:rPr>
              <a:t>. Washington, DC: UNESCO, 2001. </a:t>
            </a:r>
          </a:p>
          <a:p>
            <a:endParaRPr lang="en-GB" dirty="0" smtClean="0"/>
          </a:p>
          <a:p>
            <a:endParaRPr lang="en-GB"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Suggested Readings 2</a:t>
            </a:r>
            <a:endParaRPr lang="en-GB" dirty="0"/>
          </a:p>
        </p:txBody>
      </p:sp>
      <p:sp>
        <p:nvSpPr>
          <p:cNvPr id="3" name="Content Placeholder 2"/>
          <p:cNvSpPr>
            <a:spLocks noGrp="1"/>
          </p:cNvSpPr>
          <p:nvPr>
            <p:ph sz="quarter" idx="1"/>
          </p:nvPr>
        </p:nvSpPr>
        <p:spPr>
          <a:xfrm>
            <a:off x="914400" y="1447800"/>
            <a:ext cx="7772400" cy="5105400"/>
          </a:xfrm>
        </p:spPr>
        <p:txBody>
          <a:bodyPr>
            <a:normAutofit fontScale="25000" lnSpcReduction="20000"/>
          </a:bodyPr>
          <a:lstStyle/>
          <a:p>
            <a:r>
              <a:rPr lang="en-GB" sz="7400" i="1" dirty="0" err="1" smtClean="0">
                <a:latin typeface="Arial" pitchFamily="34" charset="0"/>
                <a:cs typeface="Arial" pitchFamily="34" charset="0"/>
              </a:rPr>
              <a:t>Pelto</a:t>
            </a:r>
            <a:r>
              <a:rPr lang="en-GB" sz="7400" i="1" dirty="0" smtClean="0">
                <a:latin typeface="Arial" pitchFamily="34" charset="0"/>
                <a:cs typeface="Arial" pitchFamily="34" charset="0"/>
              </a:rPr>
              <a:t> P, </a:t>
            </a:r>
            <a:r>
              <a:rPr lang="en-GB" sz="7400" i="1" dirty="0" err="1" smtClean="0">
                <a:latin typeface="Arial" pitchFamily="34" charset="0"/>
                <a:cs typeface="Arial" pitchFamily="34" charset="0"/>
              </a:rPr>
              <a:t>Pelto</a:t>
            </a:r>
            <a:r>
              <a:rPr lang="en-GB" sz="7400" i="1" dirty="0" smtClean="0">
                <a:latin typeface="Arial" pitchFamily="34" charset="0"/>
                <a:cs typeface="Arial" pitchFamily="34" charset="0"/>
              </a:rPr>
              <a:t> G. Studying knowledge, culture and </a:t>
            </a:r>
            <a:r>
              <a:rPr lang="en-GB" sz="7400" i="1" dirty="0" err="1" smtClean="0">
                <a:latin typeface="Arial" pitchFamily="34" charset="0"/>
                <a:cs typeface="Arial" pitchFamily="34" charset="0"/>
              </a:rPr>
              <a:t>behavior</a:t>
            </a:r>
            <a:r>
              <a:rPr lang="en-GB" sz="7400" i="1" dirty="0" smtClean="0">
                <a:latin typeface="Arial" pitchFamily="34" charset="0"/>
                <a:cs typeface="Arial" pitchFamily="34" charset="0"/>
              </a:rPr>
              <a:t> in applied medical anthropology. Med </a:t>
            </a:r>
            <a:r>
              <a:rPr lang="en-GB" sz="7400" i="1" dirty="0" err="1" smtClean="0">
                <a:latin typeface="Arial" pitchFamily="34" charset="0"/>
                <a:cs typeface="Arial" pitchFamily="34" charset="0"/>
              </a:rPr>
              <a:t>Anthropol</a:t>
            </a:r>
            <a:r>
              <a:rPr lang="en-GB" sz="7400" i="1" dirty="0" smtClean="0">
                <a:latin typeface="Arial" pitchFamily="34" charset="0"/>
                <a:cs typeface="Arial" pitchFamily="34" charset="0"/>
              </a:rPr>
              <a:t> Q 1997;11(2):147-63. </a:t>
            </a:r>
          </a:p>
          <a:p>
            <a:endParaRPr lang="en-GB" sz="7400" i="1" dirty="0" smtClean="0">
              <a:latin typeface="Arial" pitchFamily="34" charset="0"/>
              <a:cs typeface="Arial" pitchFamily="34" charset="0"/>
            </a:endParaRPr>
          </a:p>
          <a:p>
            <a:r>
              <a:rPr lang="en-GB" sz="7400" i="1" dirty="0" smtClean="0">
                <a:latin typeface="Arial" pitchFamily="34" charset="0"/>
                <a:cs typeface="Arial" pitchFamily="34" charset="0"/>
              </a:rPr>
              <a:t>Pope C, Mays N. Qualitative Research in Health Care. London: BMJ Books, 2000. </a:t>
            </a:r>
          </a:p>
          <a:p>
            <a:endParaRPr lang="en-GB" sz="7400" i="1" dirty="0" smtClean="0">
              <a:latin typeface="Arial" pitchFamily="34" charset="0"/>
              <a:cs typeface="Arial" pitchFamily="34" charset="0"/>
            </a:endParaRPr>
          </a:p>
          <a:p>
            <a:r>
              <a:rPr lang="en-GB" sz="7400" i="1" dirty="0" err="1" smtClean="0">
                <a:latin typeface="Arial" pitchFamily="34" charset="0"/>
                <a:cs typeface="Arial" pitchFamily="34" charset="0"/>
              </a:rPr>
              <a:t>Schensul</a:t>
            </a:r>
            <a:r>
              <a:rPr lang="en-GB" sz="7400" i="1" dirty="0" smtClean="0">
                <a:latin typeface="Arial" pitchFamily="34" charset="0"/>
                <a:cs typeface="Arial" pitchFamily="34" charset="0"/>
              </a:rPr>
              <a:t>, J, </a:t>
            </a:r>
            <a:r>
              <a:rPr lang="en-GB" sz="7400" i="1" dirty="0" err="1" smtClean="0">
                <a:latin typeface="Arial" pitchFamily="34" charset="0"/>
                <a:cs typeface="Arial" pitchFamily="34" charset="0"/>
              </a:rPr>
              <a:t>LeCompte</a:t>
            </a:r>
            <a:r>
              <a:rPr lang="en-GB" sz="7400" i="1" dirty="0" smtClean="0">
                <a:latin typeface="Arial" pitchFamily="34" charset="0"/>
                <a:cs typeface="Arial" pitchFamily="34" charset="0"/>
              </a:rPr>
              <a:t> M. Ethnographer’s Toolkit. Walnut Creek, CA: Altamira Press, 1999. For additional information on this topic, refer to Chapter 1: Invitation to Explore, Chapter 3: Designing the Study, Chapter 4: Collecting Qualitative Data: The Science and the Art, Chapter 5: Logistics in the Field, and Appendix 2: Examples of Oral Consent Forms in these companion guides: </a:t>
            </a:r>
          </a:p>
          <a:p>
            <a:r>
              <a:rPr lang="en-GB" sz="7400" i="1" dirty="0" smtClean="0">
                <a:latin typeface="Arial" pitchFamily="34" charset="0"/>
                <a:cs typeface="Arial" pitchFamily="34" charset="0"/>
              </a:rPr>
              <a:t>Qualitative Methods in Public Health: A Field Guide for Applied Research </a:t>
            </a:r>
          </a:p>
          <a:p>
            <a:r>
              <a:rPr lang="en-GB" sz="7400" i="1" dirty="0" smtClean="0">
                <a:latin typeface="Arial" pitchFamily="34" charset="0"/>
                <a:cs typeface="Arial" pitchFamily="34" charset="0"/>
              </a:rPr>
              <a:t>Qualitative Methods: A Field Guide for Applied Research in Sexual and Reproductive Health </a:t>
            </a:r>
          </a:p>
          <a:p>
            <a:endParaRPr lang="en-GB" sz="4200" dirty="0" smtClean="0">
              <a:latin typeface="Arial" pitchFamily="34" charset="0"/>
              <a:cs typeface="Arial" pitchFamily="34" charset="0"/>
            </a:endParaRP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Recruitment in Qualitative Research</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A recruitment strategy is a </a:t>
            </a:r>
            <a:r>
              <a:rPr lang="en-GB" b="1" dirty="0" smtClean="0"/>
              <a:t>project-specific</a:t>
            </a:r>
            <a:r>
              <a:rPr lang="en-GB" dirty="0" smtClean="0"/>
              <a:t> plan for identifying and enrolling people to participate in a research study. </a:t>
            </a:r>
          </a:p>
          <a:p>
            <a:endParaRPr lang="en-GB" dirty="0" smtClean="0"/>
          </a:p>
          <a:p>
            <a:r>
              <a:rPr lang="en-GB" dirty="0" smtClean="0"/>
              <a:t>The plan should </a:t>
            </a:r>
            <a:r>
              <a:rPr lang="en-GB" b="1" dirty="0" smtClean="0"/>
              <a:t>specify criteria </a:t>
            </a:r>
            <a:r>
              <a:rPr lang="en-GB" dirty="0" smtClean="0"/>
              <a:t>for screening potential participants, the number of people to be recruited, the location, and the approach to be used.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944562"/>
          </a:xfrm>
        </p:spPr>
        <p:txBody>
          <a:bodyPr>
            <a:normAutofit fontScale="90000"/>
          </a:bodyPr>
          <a:lstStyle/>
          <a:p>
            <a:r>
              <a:rPr lang="en-GB" dirty="0" smtClean="0"/>
              <a:t>How are Recruitment Strategies decided?</a:t>
            </a:r>
            <a:endParaRPr lang="en-GB" dirty="0"/>
          </a:p>
        </p:txBody>
      </p:sp>
      <p:sp>
        <p:nvSpPr>
          <p:cNvPr id="3" name="Content Placeholder 2"/>
          <p:cNvSpPr>
            <a:spLocks noGrp="1"/>
          </p:cNvSpPr>
          <p:nvPr>
            <p:ph sz="quarter" idx="1"/>
          </p:nvPr>
        </p:nvSpPr>
        <p:spPr>
          <a:xfrm>
            <a:off x="228600" y="1295400"/>
            <a:ext cx="8915400" cy="5257800"/>
          </a:xfrm>
        </p:spPr>
        <p:txBody>
          <a:bodyPr>
            <a:normAutofit fontScale="85000" lnSpcReduction="20000"/>
          </a:bodyPr>
          <a:lstStyle/>
          <a:p>
            <a:r>
              <a:rPr lang="en-GB" dirty="0" smtClean="0"/>
              <a:t>Ideally, the </a:t>
            </a:r>
            <a:r>
              <a:rPr lang="en-GB" b="1" dirty="0" smtClean="0"/>
              <a:t>local principal investigator </a:t>
            </a:r>
            <a:r>
              <a:rPr lang="en-GB" dirty="0" smtClean="0"/>
              <a:t>and </a:t>
            </a:r>
            <a:r>
              <a:rPr lang="en-GB" b="1" dirty="0" smtClean="0"/>
              <a:t>qualitative research team members </a:t>
            </a:r>
            <a:r>
              <a:rPr lang="en-GB" dirty="0" smtClean="0"/>
              <a:t>work together, in close consultation with </a:t>
            </a:r>
            <a:r>
              <a:rPr lang="en-GB" b="1" dirty="0" smtClean="0"/>
              <a:t>community leaders </a:t>
            </a:r>
            <a:r>
              <a:rPr lang="en-GB" dirty="0" smtClean="0"/>
              <a:t>and </a:t>
            </a:r>
            <a:r>
              <a:rPr lang="en-GB" b="1" dirty="0" smtClean="0"/>
              <a:t>gatekeepers</a:t>
            </a:r>
            <a:r>
              <a:rPr lang="en-GB" dirty="0" smtClean="0"/>
              <a:t> (that is, community members in positions of official or unofficial authority), to develop a plan to identify and recruit potential participants for each site. </a:t>
            </a:r>
          </a:p>
          <a:p>
            <a:endParaRPr lang="en-GB" dirty="0" smtClean="0"/>
          </a:p>
          <a:p>
            <a:r>
              <a:rPr lang="en-GB" b="1" dirty="0" smtClean="0"/>
              <a:t>Recruitment strategies are determined </a:t>
            </a:r>
            <a:r>
              <a:rPr lang="en-GB" dirty="0" smtClean="0"/>
              <a:t>by the type and number of data collection activities in the study and by the characteristics of the study population. </a:t>
            </a:r>
          </a:p>
          <a:p>
            <a:endParaRPr lang="en-GB" dirty="0" smtClean="0"/>
          </a:p>
          <a:p>
            <a:r>
              <a:rPr lang="en-GB" dirty="0" smtClean="0"/>
              <a:t>They are typically </a:t>
            </a:r>
            <a:r>
              <a:rPr lang="en-GB" b="1" dirty="0" smtClean="0"/>
              <a:t>flexible </a:t>
            </a:r>
            <a:r>
              <a:rPr lang="en-GB" dirty="0" smtClean="0"/>
              <a:t>and </a:t>
            </a:r>
            <a:r>
              <a:rPr lang="en-GB" b="1" dirty="0" smtClean="0"/>
              <a:t>can be modified </a:t>
            </a:r>
            <a:r>
              <a:rPr lang="en-GB" dirty="0" smtClean="0"/>
              <a:t>if new topics, research questions, or subpopulations emerge as important to the study, or if initial strategies do not result in the desired number of recruits. </a:t>
            </a:r>
          </a:p>
          <a:p>
            <a:endParaRPr lang="en-GB" dirty="0" smtClean="0"/>
          </a:p>
          <a:p>
            <a:r>
              <a:rPr lang="en-GB" dirty="0" smtClean="0"/>
              <a:t>The </a:t>
            </a:r>
            <a:r>
              <a:rPr lang="en-GB" b="1" dirty="0" smtClean="0"/>
              <a:t>criteria for selection </a:t>
            </a:r>
            <a:r>
              <a:rPr lang="en-GB" dirty="0" smtClean="0"/>
              <a:t>can also be </a:t>
            </a:r>
            <a:r>
              <a:rPr lang="en-GB" b="1" dirty="0" smtClean="0"/>
              <a:t>changed</a:t>
            </a:r>
            <a:r>
              <a:rPr lang="en-GB" dirty="0" smtClean="0"/>
              <a:t> if certain data collection activities or subpopulations of people prove not to be useful in answering the research questions.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74638"/>
            <a:ext cx="8382000" cy="792162"/>
          </a:xfrm>
        </p:spPr>
        <p:txBody>
          <a:bodyPr>
            <a:normAutofit/>
          </a:bodyPr>
          <a:lstStyle/>
          <a:p>
            <a:r>
              <a:rPr lang="en-GB" sz="2400" dirty="0" smtClean="0"/>
              <a:t>What if we disagree with recommendations from local leaders’?</a:t>
            </a:r>
            <a:endParaRPr lang="en-GB" sz="2400" dirty="0"/>
          </a:p>
        </p:txBody>
      </p:sp>
      <p:sp>
        <p:nvSpPr>
          <p:cNvPr id="3" name="Content Placeholder 2"/>
          <p:cNvSpPr>
            <a:spLocks noGrp="1"/>
          </p:cNvSpPr>
          <p:nvPr>
            <p:ph sz="quarter" idx="1"/>
          </p:nvPr>
        </p:nvSpPr>
        <p:spPr>
          <a:xfrm>
            <a:off x="381000" y="1447800"/>
            <a:ext cx="8305800" cy="5029200"/>
          </a:xfrm>
        </p:spPr>
        <p:txBody>
          <a:bodyPr>
            <a:normAutofit lnSpcReduction="10000"/>
          </a:bodyPr>
          <a:lstStyle/>
          <a:p>
            <a:r>
              <a:rPr lang="en-GB" dirty="0" smtClean="0"/>
              <a:t>It is important for the research team to </a:t>
            </a:r>
            <a:r>
              <a:rPr lang="en-GB" b="1" dirty="0" smtClean="0"/>
              <a:t>be respectful of and responsive to the guidance and advice of local experts and community leaders. </a:t>
            </a:r>
          </a:p>
          <a:p>
            <a:endParaRPr lang="en-GB" dirty="0" smtClean="0"/>
          </a:p>
          <a:p>
            <a:r>
              <a:rPr lang="en-GB" dirty="0" smtClean="0"/>
              <a:t>Remember that they have had more opportunity to establish rapport with the local community and they will also have to maintain that rapport after the study is complete. </a:t>
            </a:r>
          </a:p>
          <a:p>
            <a:endParaRPr lang="en-GB" dirty="0" smtClean="0"/>
          </a:p>
          <a:p>
            <a:r>
              <a:rPr lang="en-GB" dirty="0" smtClean="0"/>
              <a:t>Remember also that community members may hold community leaders and local organizations accountable for any misunderstandings or other problems resulting from the </a:t>
            </a:r>
            <a:r>
              <a:rPr lang="en-GB" dirty="0" err="1" smtClean="0"/>
              <a:t>behavior</a:t>
            </a:r>
            <a:r>
              <a:rPr lang="en-GB" dirty="0" smtClean="0"/>
              <a:t> of the field staff.</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should we say to people when we try to recruit them?</a:t>
            </a:r>
            <a:endParaRPr lang="en-GB" dirty="0"/>
          </a:p>
        </p:txBody>
      </p:sp>
      <p:sp>
        <p:nvSpPr>
          <p:cNvPr id="3" name="Content Placeholder 2"/>
          <p:cNvSpPr>
            <a:spLocks noGrp="1"/>
          </p:cNvSpPr>
          <p:nvPr>
            <p:ph sz="quarter" idx="1"/>
          </p:nvPr>
        </p:nvSpPr>
        <p:spPr>
          <a:xfrm>
            <a:off x="228600" y="1447800"/>
            <a:ext cx="8458200" cy="5257800"/>
          </a:xfrm>
        </p:spPr>
        <p:txBody>
          <a:bodyPr>
            <a:normAutofit fontScale="92500" lnSpcReduction="20000"/>
          </a:bodyPr>
          <a:lstStyle/>
          <a:p>
            <a:r>
              <a:rPr lang="en-GB" b="1" dirty="0" smtClean="0"/>
              <a:t>Each research team develops guidelines </a:t>
            </a:r>
            <a:r>
              <a:rPr lang="en-GB" dirty="0" smtClean="0"/>
              <a:t>for the introductory comments staff make to potential participants at each site. </a:t>
            </a:r>
          </a:p>
          <a:p>
            <a:endParaRPr lang="en-GB" dirty="0" smtClean="0"/>
          </a:p>
          <a:p>
            <a:r>
              <a:rPr lang="en-GB" b="1" dirty="0" smtClean="0"/>
              <a:t>These guidelines </a:t>
            </a:r>
            <a:r>
              <a:rPr lang="en-GB" dirty="0" smtClean="0"/>
              <a:t>need to </a:t>
            </a:r>
            <a:r>
              <a:rPr lang="en-GB" b="1" dirty="0" smtClean="0"/>
              <a:t>be sensitive to the social and cultural contexts</a:t>
            </a:r>
            <a:r>
              <a:rPr lang="en-GB" dirty="0" smtClean="0"/>
              <a:t> from which participants will be recruited. </a:t>
            </a:r>
          </a:p>
          <a:p>
            <a:r>
              <a:rPr lang="en-GB" dirty="0" smtClean="0"/>
              <a:t>They should also </a:t>
            </a:r>
            <a:r>
              <a:rPr lang="en-GB" b="1" dirty="0" smtClean="0"/>
              <a:t>reflect the researchers’ awareness </a:t>
            </a:r>
            <a:r>
              <a:rPr lang="en-GB" dirty="0" smtClean="0"/>
              <a:t>that willingness to participate in an interview or focus group will </a:t>
            </a:r>
            <a:r>
              <a:rPr lang="en-GB" b="1" dirty="0" smtClean="0"/>
              <a:t>depend on how well the participants understand </a:t>
            </a:r>
            <a:r>
              <a:rPr lang="en-GB" dirty="0" smtClean="0"/>
              <a:t>what the study is about, what will be expected of them if they participate, and how their privacy will be respected. </a:t>
            </a:r>
          </a:p>
          <a:p>
            <a:endParaRPr lang="en-GB" dirty="0" smtClean="0"/>
          </a:p>
          <a:p>
            <a:r>
              <a:rPr lang="en-GB" dirty="0" smtClean="0"/>
              <a:t>In developing recruitment guidelines, it is important to take special care to </a:t>
            </a:r>
            <a:r>
              <a:rPr lang="en-GB" b="1" dirty="0" smtClean="0"/>
              <a:t>avoid</a:t>
            </a:r>
            <a:r>
              <a:rPr lang="en-GB" dirty="0" smtClean="0"/>
              <a:t> saying anything that could be interpreted as </a:t>
            </a:r>
            <a:r>
              <a:rPr lang="en-GB" b="1" dirty="0" smtClean="0"/>
              <a:t>coercive</a:t>
            </a:r>
            <a:r>
              <a:rPr lang="en-GB" dirty="0" smtClean="0"/>
              <a:t>. </a:t>
            </a:r>
          </a:p>
          <a:p>
            <a:r>
              <a:rPr lang="en-GB" dirty="0" smtClean="0"/>
              <a:t>The </a:t>
            </a:r>
            <a:r>
              <a:rPr lang="en-GB" b="1" dirty="0" smtClean="0"/>
              <a:t>voluntary nature </a:t>
            </a:r>
            <a:r>
              <a:rPr lang="en-GB" dirty="0" smtClean="0"/>
              <a:t>of participation in research studies </a:t>
            </a:r>
            <a:r>
              <a:rPr lang="en-GB" b="1" dirty="0" smtClean="0"/>
              <a:t>should always be emphasized.</a:t>
            </a:r>
            <a:endParaRPr lang="en-GB"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686800" cy="792162"/>
          </a:xfrm>
        </p:spPr>
        <p:txBody>
          <a:bodyPr>
            <a:normAutofit/>
          </a:bodyPr>
          <a:lstStyle/>
          <a:p>
            <a:r>
              <a:rPr lang="en-GB" sz="2000" b="1" dirty="0" smtClean="0"/>
              <a:t>Can we recruit people who are legally under the care of a parent or guardian?</a:t>
            </a:r>
            <a:endParaRPr lang="en-GB" sz="2000" b="1" dirty="0"/>
          </a:p>
        </p:txBody>
      </p:sp>
      <p:sp>
        <p:nvSpPr>
          <p:cNvPr id="3" name="Content Placeholder 2"/>
          <p:cNvSpPr>
            <a:spLocks noGrp="1"/>
          </p:cNvSpPr>
          <p:nvPr>
            <p:ph sz="quarter" idx="1"/>
          </p:nvPr>
        </p:nvSpPr>
        <p:spPr>
          <a:xfrm>
            <a:off x="228600" y="1447800"/>
            <a:ext cx="8458200" cy="5029200"/>
          </a:xfrm>
        </p:spPr>
        <p:txBody>
          <a:bodyPr>
            <a:normAutofit fontScale="92500" lnSpcReduction="20000"/>
          </a:bodyPr>
          <a:lstStyle/>
          <a:p>
            <a:r>
              <a:rPr lang="en-GB" dirty="0" smtClean="0"/>
              <a:t>Yes, you may recruit minors, but in most cases you must obtain informed consent from the parent or guardian, as well as from the potential participant. </a:t>
            </a:r>
          </a:p>
          <a:p>
            <a:endParaRPr lang="en-GB" dirty="0" smtClean="0"/>
          </a:p>
          <a:p>
            <a:r>
              <a:rPr lang="en-GB" b="1" dirty="0" smtClean="0"/>
              <a:t>Exceptions to the parental consent </a:t>
            </a:r>
            <a:r>
              <a:rPr lang="en-GB" dirty="0" smtClean="0"/>
              <a:t>requirement include pregnant adolescents and homeless minors, but you should always </a:t>
            </a:r>
            <a:r>
              <a:rPr lang="en-GB" b="1" dirty="0" smtClean="0"/>
              <a:t>consult the guidelines of the relevant ethics review boards </a:t>
            </a:r>
            <a:r>
              <a:rPr lang="en-GB" dirty="0" smtClean="0"/>
              <a:t>before proceeding with recruitment. </a:t>
            </a:r>
          </a:p>
          <a:p>
            <a:endParaRPr lang="en-GB" dirty="0" smtClean="0"/>
          </a:p>
          <a:p>
            <a:r>
              <a:rPr lang="en-GB" dirty="0" smtClean="0"/>
              <a:t>Moreover, recruitment of minors must be specifically </a:t>
            </a:r>
            <a:r>
              <a:rPr lang="en-GB" b="1" dirty="0" smtClean="0"/>
              <a:t>approved by all relevant ethics review boards. </a:t>
            </a:r>
          </a:p>
          <a:p>
            <a:endParaRPr lang="en-GB" dirty="0" smtClean="0"/>
          </a:p>
          <a:p>
            <a:r>
              <a:rPr lang="en-GB" dirty="0" smtClean="0"/>
              <a:t>Because they are considered a vulnerable population, recruiting minors for research studies is a </a:t>
            </a:r>
            <a:r>
              <a:rPr lang="en-GB" b="1" dirty="0" smtClean="0"/>
              <a:t>highly sensitive issue</a:t>
            </a:r>
            <a:r>
              <a:rPr lang="en-GB" dirty="0" smtClean="0"/>
              <a:t>, and </a:t>
            </a:r>
            <a:r>
              <a:rPr lang="en-GB" b="1" dirty="0" smtClean="0"/>
              <a:t>extra measures </a:t>
            </a:r>
            <a:r>
              <a:rPr lang="en-GB" dirty="0" smtClean="0"/>
              <a:t>are required to ensure their protection.</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Do we always need to obtain informed consent? If so, oral or written?</a:t>
            </a:r>
            <a:endParaRPr lang="en-GB" dirty="0"/>
          </a:p>
        </p:txBody>
      </p:sp>
      <p:sp>
        <p:nvSpPr>
          <p:cNvPr id="3" name="Content Placeholder 2"/>
          <p:cNvSpPr>
            <a:spLocks noGrp="1"/>
          </p:cNvSpPr>
          <p:nvPr>
            <p:ph sz="quarter" idx="1"/>
          </p:nvPr>
        </p:nvSpPr>
        <p:spPr>
          <a:xfrm>
            <a:off x="304800" y="1524000"/>
            <a:ext cx="8458200" cy="5105400"/>
          </a:xfrm>
        </p:spPr>
        <p:txBody>
          <a:bodyPr>
            <a:normAutofit fontScale="92500" lnSpcReduction="20000"/>
          </a:bodyPr>
          <a:lstStyle/>
          <a:p>
            <a:r>
              <a:rPr lang="en-GB" dirty="0" smtClean="0"/>
              <a:t>The </a:t>
            </a:r>
            <a:r>
              <a:rPr lang="en-GB" b="1" dirty="0" smtClean="0"/>
              <a:t>ethics committee </a:t>
            </a:r>
            <a:r>
              <a:rPr lang="en-GB" dirty="0" smtClean="0"/>
              <a:t>that reviews and approves the study protocol determines whether informed consent needs to be obtained for each data collection activity. </a:t>
            </a:r>
          </a:p>
          <a:p>
            <a:endParaRPr lang="en-GB" dirty="0" smtClean="0"/>
          </a:p>
          <a:p>
            <a:r>
              <a:rPr lang="en-GB" dirty="0" smtClean="0"/>
              <a:t>Typically, </a:t>
            </a:r>
            <a:r>
              <a:rPr lang="en-GB" b="1" dirty="0" smtClean="0"/>
              <a:t>formal informed consent </a:t>
            </a:r>
            <a:r>
              <a:rPr lang="en-GB" dirty="0" smtClean="0"/>
              <a:t>is necessary for all qualitative research methods </a:t>
            </a:r>
            <a:r>
              <a:rPr lang="en-GB" b="1" dirty="0" smtClean="0"/>
              <a:t>except participant observation</a:t>
            </a:r>
            <a:r>
              <a:rPr lang="en-GB" dirty="0" smtClean="0"/>
              <a:t>, regardless of the sampling method used to identify potential participants and the strategies used to recruit them. </a:t>
            </a:r>
          </a:p>
          <a:p>
            <a:endParaRPr lang="en-GB" dirty="0" smtClean="0"/>
          </a:p>
          <a:p>
            <a:r>
              <a:rPr lang="en-GB" dirty="0" smtClean="0"/>
              <a:t>Whether this informed consent is oral or written depends on a number of project-specific factors and ultimately upon approval by the ethics committee. </a:t>
            </a:r>
          </a:p>
          <a:p>
            <a:endParaRPr lang="en-GB" dirty="0" smtClean="0"/>
          </a:p>
          <a:p>
            <a:r>
              <a:rPr lang="en-GB" dirty="0" smtClean="0"/>
              <a:t>During recruitment, obtaining informed consent for qualitative research involves clearly explaining the project to potential study participants.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839200" cy="944562"/>
          </a:xfrm>
        </p:spPr>
        <p:txBody>
          <a:bodyPr>
            <a:normAutofit/>
          </a:bodyPr>
          <a:lstStyle/>
          <a:p>
            <a:r>
              <a:rPr lang="en-GB" sz="3200" dirty="0" smtClean="0"/>
              <a:t>What if the recruitment strategy is not working?</a:t>
            </a:r>
            <a:endParaRPr lang="en-GB" sz="3200" dirty="0"/>
          </a:p>
        </p:txBody>
      </p:sp>
      <p:sp>
        <p:nvSpPr>
          <p:cNvPr id="3" name="Content Placeholder 2"/>
          <p:cNvSpPr>
            <a:spLocks noGrp="1"/>
          </p:cNvSpPr>
          <p:nvPr>
            <p:ph sz="quarter" idx="1"/>
          </p:nvPr>
        </p:nvSpPr>
        <p:spPr>
          <a:xfrm>
            <a:off x="0" y="1447800"/>
            <a:ext cx="9144000" cy="5257800"/>
          </a:xfrm>
        </p:spPr>
        <p:txBody>
          <a:bodyPr>
            <a:normAutofit fontScale="77500" lnSpcReduction="20000"/>
          </a:bodyPr>
          <a:lstStyle/>
          <a:p>
            <a:r>
              <a:rPr lang="en-GB" dirty="0" smtClean="0"/>
              <a:t>After data collection is under way, the local principal investigator and field staff may find that the recruitment strategy is not working as well as anticipated. Because qualitative research is an iterative process</a:t>
            </a:r>
            <a:r>
              <a:rPr lang="en-GB" b="1" dirty="0" smtClean="0"/>
              <a:t>, it is permissible to change </a:t>
            </a:r>
            <a:r>
              <a:rPr lang="en-GB" dirty="0" smtClean="0"/>
              <a:t>the recruitment strategy, </a:t>
            </a:r>
            <a:r>
              <a:rPr lang="en-GB" b="1" dirty="0" smtClean="0"/>
              <a:t>as long as the proper approvals are obtained</a:t>
            </a:r>
            <a:r>
              <a:rPr lang="en-GB" dirty="0" smtClean="0"/>
              <a:t>. </a:t>
            </a:r>
          </a:p>
          <a:p>
            <a:endParaRPr lang="en-GB" dirty="0" smtClean="0"/>
          </a:p>
          <a:p>
            <a:r>
              <a:rPr lang="en-GB" dirty="0" smtClean="0"/>
              <a:t>After meeting to discuss alternatives, the research team should write down reasons why the strategy was not working or needs to be changed and outline how they would like to change it. </a:t>
            </a:r>
          </a:p>
          <a:p>
            <a:endParaRPr lang="en-GB" dirty="0" smtClean="0"/>
          </a:p>
          <a:p>
            <a:r>
              <a:rPr lang="en-GB" b="1" dirty="0" smtClean="0"/>
              <a:t>Proposed changes </a:t>
            </a:r>
            <a:r>
              <a:rPr lang="en-GB" dirty="0" smtClean="0"/>
              <a:t>in the recruitment strategy </a:t>
            </a:r>
            <a:r>
              <a:rPr lang="en-GB" b="1" dirty="0" smtClean="0"/>
              <a:t>must be submitted </a:t>
            </a:r>
            <a:r>
              <a:rPr lang="en-GB" dirty="0" smtClean="0"/>
              <a:t>to the </a:t>
            </a:r>
            <a:r>
              <a:rPr lang="en-GB" b="1" dirty="0" smtClean="0"/>
              <a:t>sponsoring organization</a:t>
            </a:r>
            <a:r>
              <a:rPr lang="en-GB" dirty="0" smtClean="0"/>
              <a:t>, and some will require </a:t>
            </a:r>
            <a:r>
              <a:rPr lang="en-GB" b="1" dirty="0" smtClean="0"/>
              <a:t>submission of a protocol amendment </a:t>
            </a:r>
            <a:r>
              <a:rPr lang="en-GB" dirty="0" smtClean="0"/>
              <a:t>for approval by the ethics committees that initially approved the research. </a:t>
            </a:r>
          </a:p>
          <a:p>
            <a:r>
              <a:rPr lang="en-GB" dirty="0" smtClean="0"/>
              <a:t>If new criteria for participation are proposed, for instance, they must be approved by relevant ethics committees before the new phase of recruitment can begin. Similarly, increasing the number of recruits would also require ethics committee approval. </a:t>
            </a:r>
          </a:p>
          <a:p>
            <a:endParaRPr lang="en-GB" dirty="0" smtClean="0"/>
          </a:p>
          <a:p>
            <a:r>
              <a:rPr lang="en-GB" dirty="0" smtClean="0"/>
              <a:t>Because of the limited time frame for data collection, it is important that the field staff work closely with the site principal investigator and community gatekeepers to identify and recruit the new set of research participants.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480</TotalTime>
  <Words>2760</Words>
  <Application>Microsoft Office PowerPoint</Application>
  <PresentationFormat>On-screen Show (4:3)</PresentationFormat>
  <Paragraphs>227</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Franklin Gothic Book</vt:lpstr>
      <vt:lpstr>Perpetua</vt:lpstr>
      <vt:lpstr>Wingdings 2</vt:lpstr>
      <vt:lpstr>Equity</vt:lpstr>
      <vt:lpstr>Qualitative Research</vt:lpstr>
      <vt:lpstr>Comparing Quantitative and Qualitative Research</vt:lpstr>
      <vt:lpstr>Comparison of quantitative and qualitative research approaches  </vt:lpstr>
      <vt:lpstr>Comparison of quantitative and qualitative research 2: approaches  </vt:lpstr>
      <vt:lpstr>The most important difference between quantitative and qualitative methods </vt:lpstr>
      <vt:lpstr>What is qualitative research? </vt:lpstr>
      <vt:lpstr>What can we learn from qualitative research? </vt:lpstr>
      <vt:lpstr>Three Common Qualitative Research Methods </vt:lpstr>
      <vt:lpstr>What forms do qualitative data take?  </vt:lpstr>
      <vt:lpstr>What are the advantages of qualitative methods for exploratory research?</vt:lpstr>
      <vt:lpstr>Sampling in Qualitative Research</vt:lpstr>
      <vt:lpstr>What is purposive sampling?</vt:lpstr>
      <vt:lpstr>What is quota sampling?</vt:lpstr>
      <vt:lpstr>How do purposive and quota sampling differ?</vt:lpstr>
      <vt:lpstr>What is snowball sampling?</vt:lpstr>
      <vt:lpstr>Suggested Readings 1</vt:lpstr>
      <vt:lpstr>Suggested Readings 2</vt:lpstr>
      <vt:lpstr> Recruitment in Qualitative Research</vt:lpstr>
      <vt:lpstr>How are Recruitment Strategies decided?</vt:lpstr>
      <vt:lpstr>What if we disagree with recommendations from local leaders’?</vt:lpstr>
      <vt:lpstr>What should we say to people when we try to recruit them?</vt:lpstr>
      <vt:lpstr>Can we recruit people who are legally under the care of a parent or guardian?</vt:lpstr>
      <vt:lpstr>Do we always need to obtain informed consent? If so, oral or written?</vt:lpstr>
      <vt:lpstr>What if the recruitment strategy is not working?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Research</dc:title>
  <dc:creator>Yanxia Zhao</dc:creator>
  <cp:lastModifiedBy>Yanxia Zhao</cp:lastModifiedBy>
  <cp:revision>17</cp:revision>
  <dcterms:created xsi:type="dcterms:W3CDTF">2006-08-16T00:00:00Z</dcterms:created>
  <dcterms:modified xsi:type="dcterms:W3CDTF">2017-10-16T11:44:39Z</dcterms:modified>
</cp:coreProperties>
</file>