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46E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3" d="100"/>
          <a:sy n="63" d="100"/>
        </p:scale>
        <p:origin x="77" y="82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8479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This is a presentation on Staff Scheduling and Rotas at Riverdale Nursing Home. Today I'll explain why we chose Microsoft PowerPoint as the tool to manage staff scheduling, and how it can improve efficiency and communication across both buildings. Let me start with an overview of what the case study involves.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Riverdale Nursing Home is a 40+ bed facility with older adults who need continuous care. Staff work across three eight-hour shifts in two separate buildings. Without proper scheduling, they face major issues: missed shifts, staff burnout, and poor communication. That's why we need a better solution. Research shows that 87% of nursing homes are experiencing staffing shortages, making proper scheduling critical (AHCA, 2022).</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Staff scheduling is about planning when and where each team member works. In nursing homes, this is critical — you need experienced staff on each shift, breaks must be managed, and you must comply with working time regulations. According to research by Gradisar et al. (2022), effective scheduling systems significantly reduce staff burnout and improve care quality. The American Health Care Association reported in 2022 that 87% of nursing homes are facing serious staffing challenges, making efficient scheduling essential for survival.</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chose PowerPoint because it's visual, flexible, and everyone at Riverdale already has access to Microsoft 365. Unlike paper rotas that get lost or outdated, a PowerPoint slide can be updated instantly and shared with all staff. You can color-code by shift (morning, afternoon, night), by location (building 1 or 2), and include notes about staff qualifications. If someone calls in sick, the rota manager updates the slide once, and all staff see it immediately via OneDrive or Teams. This reduces confusion and allows quick backfill decisions.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explain the key benefits. First, a single PowerPoint slide becomes the source of truth — instead of staff asking multiple people about their shifts, they check one place. Second, time savings — the HR manager can update a rota in minutes instead of manually writing out copies and posting them. Third, accessibility — staff can check their schedule anytime, anywhere. If someone is sick, the manager updates the slide and notifies everyone immediately via Teams. This reduces the chaos of trying to reach people by phone. Research by Chang et al. (2022) shows that transparent, accessible scheduling improves staff satisfaction and reduces burnout.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PowerPoint rotas have clear advantages — they're visual, shareable, and cost-effective. However, there are limitations. Unlike specialized scheduling software, PowerPoint doesn't automatically check if a nurse is qualified for certain shifts, and it doesn't send automatic reminders. Also, if you include too much information, the slide becomes cluttered and hard to read. Some older staff members may also need training to access rotas on their phones. These limitations don't outweigh the benefits for a nursing home like Riverdale, but it's important to acknowledge them.</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implement rotas effectively in PowerPoint, follow these best practices. Use color coding so staff can quickly see their shifts at a glance. Keep the layout simple — days across the top, names down the left. Update weekly by creating a fresh slide each Monday. Include contact information for last-minute changes. And most importantly, proactively share new rotas through Teams and OneDrive so staff are always informed. This transparent approach reduces complaints and improves morale.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Microsoft PowerPoint is the best choice for Riverdale's staff scheduling needs. It provides a visual, shareable, and easily updatable rota system that directly addresses their challenges of missed shifts and poor communication. Unlike paper rotas, a PowerPoint slide can be updated instantly and accessed by all staff anytime, anywhere. The color-coding feature makes it intuitive — even newer staff can quickly identify their shifts. And because everyone has access to Microsoft 365, there's no additional cost. The investment in using PowerPoint for rotas will pay dividends in reduced staff burnout, fewer scheduling errors, and improved organizational efficiency.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credible academic sources I've used to support my recommendations. The American Health Care Association (AHCA) provides current statistics about staffing shortages. Gradisar et al. (2022) and Chang et al. (2022) are peer-reviewed journal articles about scheduling and nursing administration. And Microsoft's official documentation confirms the features of PowerPoint and Microsoft 365. All sources are from 2020 to 2026, ensuring currency and relevance.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3A52"/>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0897B"/>
          </a:solidFill>
          <a:ln w="12700">
            <a:solidFill>
              <a:srgbClr val="00897B"/>
            </a:solidFill>
            <a:prstDash val="solid"/>
          </a:ln>
        </p:spPr>
        <p:txBody>
          <a:bodyPr/>
          <a:lstStyle/>
          <a:p>
            <a:endParaRPr lang="en-US"/>
          </a:p>
        </p:txBody>
      </p:sp>
      <p:sp>
        <p:nvSpPr>
          <p:cNvPr id="3" name="Shape 1"/>
          <p:cNvSpPr/>
          <p:nvPr/>
        </p:nvSpPr>
        <p:spPr>
          <a:xfrm>
            <a:off x="6858000" y="0"/>
            <a:ext cx="2286000" cy="164592"/>
          </a:xfrm>
          <a:prstGeom prst="rect">
            <a:avLst/>
          </a:prstGeom>
          <a:solidFill>
            <a:srgbClr val="FF6B6B"/>
          </a:solidFill>
          <a:ln w="12700">
            <a:solidFill>
              <a:srgbClr val="FF6B6B"/>
            </a:solidFill>
            <a:prstDash val="solid"/>
          </a:ln>
        </p:spPr>
        <p:txBody>
          <a:bodyPr/>
          <a:lstStyle/>
          <a:p>
            <a:endParaRPr lang="en-US"/>
          </a:p>
        </p:txBody>
      </p:sp>
      <p:sp>
        <p:nvSpPr>
          <p:cNvPr id="4" name="Shape 2"/>
          <p:cNvSpPr/>
          <p:nvPr/>
        </p:nvSpPr>
        <p:spPr>
          <a:xfrm>
            <a:off x="5486400" y="4937760"/>
            <a:ext cx="3657600" cy="201168"/>
          </a:xfrm>
          <a:prstGeom prst="rect">
            <a:avLst/>
          </a:prstGeom>
          <a:solidFill>
            <a:srgbClr val="4DB6AC"/>
          </a:solidFill>
          <a:ln w="12700">
            <a:solidFill>
              <a:srgbClr val="4DB6AC"/>
            </a:solidFill>
            <a:prstDash val="solid"/>
          </a:ln>
        </p:spPr>
        <p:txBody>
          <a:bodyPr/>
          <a:lstStyle/>
          <a:p>
            <a:endParaRPr lang="en-US"/>
          </a:p>
        </p:txBody>
      </p:sp>
      <p:sp>
        <p:nvSpPr>
          <p:cNvPr id="5" name="Shape 3"/>
          <p:cNvSpPr/>
          <p:nvPr/>
        </p:nvSpPr>
        <p:spPr>
          <a:xfrm>
            <a:off x="457200" y="320040"/>
            <a:ext cx="1737360" cy="411480"/>
          </a:xfrm>
          <a:prstGeom prst="roundRect">
            <a:avLst>
              <a:gd name="adj" fmla="val 13333"/>
            </a:avLst>
          </a:prstGeom>
          <a:solidFill>
            <a:srgbClr val="00897B"/>
          </a:solidFill>
          <a:ln w="12700">
            <a:solidFill>
              <a:srgbClr val="00897B"/>
            </a:solidFill>
            <a:prstDash val="solid"/>
          </a:ln>
        </p:spPr>
        <p:txBody>
          <a:bodyPr/>
          <a:lstStyle/>
          <a:p>
            <a:endParaRPr lang="en-US"/>
          </a:p>
        </p:txBody>
      </p:sp>
      <p:sp>
        <p:nvSpPr>
          <p:cNvPr id="6" name="Text 4"/>
          <p:cNvSpPr/>
          <p:nvPr/>
        </p:nvSpPr>
        <p:spPr>
          <a:xfrm>
            <a:off x="457200" y="320040"/>
            <a:ext cx="1737360" cy="411480"/>
          </a:xfrm>
          <a:prstGeom prst="rect">
            <a:avLst/>
          </a:prstGeom>
          <a:noFill/>
          <a:ln/>
        </p:spPr>
        <p:txBody>
          <a:bodyPr wrap="square" lIns="0" tIns="0" rIns="0" bIns="0" rtlCol="0" anchor="ctr"/>
          <a:lstStyle/>
          <a:p>
            <a:pPr marL="0" indent="0" algn="ctr">
              <a:buNone/>
            </a:pPr>
            <a:r>
              <a:rPr lang="en-US" sz="1200" b="1" dirty="0">
                <a:solidFill>
                  <a:srgbClr val="FFFFFF"/>
                </a:solidFill>
              </a:rPr>
              <a:t>LCHS4007</a:t>
            </a:r>
            <a:endParaRPr lang="en-US" sz="1200" dirty="0"/>
          </a:p>
        </p:txBody>
      </p:sp>
      <p:sp>
        <p:nvSpPr>
          <p:cNvPr id="7" name="Text 5"/>
          <p:cNvSpPr/>
          <p:nvPr/>
        </p:nvSpPr>
        <p:spPr>
          <a:xfrm>
            <a:off x="457200" y="1005840"/>
            <a:ext cx="8412480" cy="594360"/>
          </a:xfrm>
          <a:prstGeom prst="rect">
            <a:avLst/>
          </a:prstGeom>
          <a:noFill/>
          <a:ln/>
        </p:spPr>
        <p:txBody>
          <a:bodyPr wrap="square" lIns="0" tIns="0" rIns="0" bIns="0" rtlCol="0" anchor="ctr"/>
          <a:lstStyle/>
          <a:p>
            <a:pPr marL="0" indent="0" algn="l">
              <a:buNone/>
            </a:pPr>
            <a:r>
              <a:rPr lang="en-US" sz="2800" dirty="0">
                <a:solidFill>
                  <a:srgbClr val="4DB6AC"/>
                </a:solidFill>
              </a:rPr>
              <a:t>Staff Scheduling &amp; Rotas at</a:t>
            </a:r>
            <a:endParaRPr lang="en-US" sz="2800" dirty="0"/>
          </a:p>
        </p:txBody>
      </p:sp>
      <p:sp>
        <p:nvSpPr>
          <p:cNvPr id="8" name="Text 6"/>
          <p:cNvSpPr/>
          <p:nvPr/>
        </p:nvSpPr>
        <p:spPr>
          <a:xfrm>
            <a:off x="457200" y="1536192"/>
            <a:ext cx="8412480" cy="822960"/>
          </a:xfrm>
          <a:prstGeom prst="rect">
            <a:avLst/>
          </a:prstGeom>
          <a:noFill/>
          <a:ln/>
        </p:spPr>
        <p:txBody>
          <a:bodyPr wrap="square" lIns="0" tIns="0" rIns="0" bIns="0" rtlCol="0" anchor="ctr"/>
          <a:lstStyle/>
          <a:p>
            <a:pPr marL="0" indent="0" algn="l">
              <a:buNone/>
            </a:pPr>
            <a:r>
              <a:rPr lang="en-US" sz="4000" b="1" dirty="0">
                <a:solidFill>
                  <a:srgbClr val="FFFFFF"/>
                </a:solidFill>
              </a:rPr>
              <a:t>Riverdale Nursing Home</a:t>
            </a:r>
            <a:endParaRPr lang="en-US" sz="4000" dirty="0"/>
          </a:p>
        </p:txBody>
      </p:sp>
      <p:sp>
        <p:nvSpPr>
          <p:cNvPr id="9" name="Text 7"/>
          <p:cNvSpPr/>
          <p:nvPr/>
        </p:nvSpPr>
        <p:spPr>
          <a:xfrm>
            <a:off x="457200" y="2304288"/>
            <a:ext cx="8412480" cy="502920"/>
          </a:xfrm>
          <a:prstGeom prst="rect">
            <a:avLst/>
          </a:prstGeom>
          <a:noFill/>
          <a:ln/>
        </p:spPr>
        <p:txBody>
          <a:bodyPr wrap="square" lIns="0" tIns="0" rIns="0" bIns="0" rtlCol="0" anchor="ctr"/>
          <a:lstStyle/>
          <a:p>
            <a:pPr marL="0" indent="0" algn="l">
              <a:buNone/>
            </a:pPr>
            <a:r>
              <a:rPr lang="en-US" sz="2200" b="1" dirty="0">
                <a:solidFill>
                  <a:srgbClr val="FF6B6B"/>
                </a:solidFill>
              </a:rPr>
              <a:t>Using Microsoft PowerPoint</a:t>
            </a:r>
            <a:endParaRPr lang="en-US" sz="2200" dirty="0"/>
          </a:p>
        </p:txBody>
      </p:sp>
      <p:sp>
        <p:nvSpPr>
          <p:cNvPr id="10" name="Shape 8"/>
          <p:cNvSpPr/>
          <p:nvPr/>
        </p:nvSpPr>
        <p:spPr>
          <a:xfrm>
            <a:off x="457200" y="2944368"/>
            <a:ext cx="5029200" cy="36576"/>
          </a:xfrm>
          <a:prstGeom prst="rect">
            <a:avLst/>
          </a:prstGeom>
          <a:solidFill>
            <a:srgbClr val="4DB6AC"/>
          </a:solidFill>
          <a:ln w="12700">
            <a:solidFill>
              <a:srgbClr val="4DB6AC"/>
            </a:solidFill>
            <a:prstDash val="solid"/>
          </a:ln>
        </p:spPr>
        <p:txBody>
          <a:bodyPr/>
          <a:lstStyle/>
          <a:p>
            <a:endParaRPr lang="en-US"/>
          </a:p>
        </p:txBody>
      </p:sp>
      <p:sp>
        <p:nvSpPr>
          <p:cNvPr id="11" name="Text 9"/>
          <p:cNvSpPr/>
          <p:nvPr/>
        </p:nvSpPr>
        <p:spPr>
          <a:xfrm>
            <a:off x="457200" y="3090672"/>
            <a:ext cx="7772400" cy="868680"/>
          </a:xfrm>
          <a:prstGeom prst="rect">
            <a:avLst/>
          </a:prstGeom>
          <a:noFill/>
          <a:ln/>
        </p:spPr>
        <p:txBody>
          <a:bodyPr wrap="square" lIns="0" tIns="0" rIns="0" bIns="0" rtlCol="0" anchor="ctr"/>
          <a:lstStyle/>
          <a:p>
            <a:pPr marL="0" indent="0" algn="l">
              <a:buNone/>
            </a:pPr>
            <a:r>
              <a:rPr lang="en-US" sz="1200" b="1" dirty="0">
                <a:solidFill>
                  <a:srgbClr val="4DB6AC"/>
                </a:solidFill>
              </a:rPr>
              <a:t>Student: </a:t>
            </a:r>
            <a:r>
              <a:rPr lang="en-US" sz="1200" dirty="0">
                <a:solidFill>
                  <a:srgbClr val="FFFFFF"/>
                </a:solidFill>
              </a:rPr>
              <a:t>Misbah
</a:t>
            </a:r>
            <a:r>
              <a:rPr lang="en-US" sz="1200" b="1" dirty="0">
                <a:solidFill>
                  <a:srgbClr val="4DB6AC"/>
                </a:solidFill>
              </a:rPr>
              <a:t>Module: </a:t>
            </a:r>
            <a:r>
              <a:rPr lang="en-US" sz="1200" dirty="0">
                <a:solidFill>
                  <a:srgbClr val="FFFFFF"/>
                </a:solidFill>
              </a:rPr>
              <a:t>Digital Skills and Research Methods
</a:t>
            </a:r>
            <a:r>
              <a:rPr lang="en-US" sz="1200" b="1" dirty="0">
                <a:solidFill>
                  <a:srgbClr val="4DB6AC"/>
                </a:solidFill>
              </a:rPr>
              <a:t>Lecturer</a:t>
            </a:r>
            <a:r>
              <a:rPr lang="en-US" sz="1200" b="1">
                <a:solidFill>
                  <a:srgbClr val="4DB6AC"/>
                </a:solidFill>
              </a:rPr>
              <a:t>: </a:t>
            </a:r>
            <a:r>
              <a:rPr lang="en-GB" sz="1200">
                <a:solidFill>
                  <a:srgbClr val="FFFFFF"/>
                </a:solidFill>
              </a:rPr>
              <a:t>Bianca Dogden</a:t>
            </a:r>
            <a:r>
              <a:rPr lang="en-US" sz="1200">
                <a:solidFill>
                  <a:srgbClr val="FFFFFF"/>
                </a:solidFill>
              </a:rPr>
              <a:t> </a:t>
            </a:r>
            <a:r>
              <a:rPr lang="en-US" sz="1200" dirty="0">
                <a:solidFill>
                  <a:srgbClr val="FFFFFF"/>
                </a:solidFill>
              </a:rPr>
              <a:t>|  </a:t>
            </a:r>
            <a:r>
              <a:rPr lang="en-US" sz="1200" b="1" dirty="0">
                <a:solidFill>
                  <a:srgbClr val="4DB6AC"/>
                </a:solidFill>
              </a:rPr>
              <a:t>Program: </a:t>
            </a:r>
            <a:r>
              <a:rPr lang="en-US" sz="1200" dirty="0">
                <a:solidFill>
                  <a:srgbClr val="FFFFFF"/>
                </a:solidFill>
              </a:rPr>
              <a:t>CertHE Health &amp; Social Care</a:t>
            </a:r>
          </a:p>
          <a:p>
            <a:r>
              <a:rPr lang="en-US" sz="1200" b="1" dirty="0">
                <a:solidFill>
                  <a:srgbClr val="4DB6AC"/>
                </a:solidFill>
              </a:rPr>
              <a:t>Student: </a:t>
            </a:r>
            <a:r>
              <a:rPr lang="en-US" sz="1200" dirty="0">
                <a:solidFill>
                  <a:srgbClr val="FFFFFF"/>
                </a:solidFill>
              </a:rPr>
              <a:t>Misbah  | </a:t>
            </a:r>
            <a:r>
              <a:rPr lang="en-US" sz="1200" b="1" dirty="0">
                <a:solidFill>
                  <a:srgbClr val="4DB6AC"/>
                </a:solidFill>
              </a:rPr>
              <a:t>Student ID</a:t>
            </a:r>
            <a:r>
              <a:rPr lang="en-US" sz="1200" b="1">
                <a:solidFill>
                  <a:srgbClr val="4DB6AC"/>
                </a:solidFill>
              </a:rPr>
              <a:t>: </a:t>
            </a:r>
            <a:r>
              <a:rPr lang="en-GB" sz="1200" b="1">
                <a:solidFill>
                  <a:schemeClr val="bg1"/>
                </a:solidFill>
              </a:rPr>
              <a:t>2536763</a:t>
            </a:r>
            <a:endParaRPr lang="en-US" sz="1200" dirty="0">
              <a:solidFill>
                <a:schemeClr val="bg1"/>
              </a:solidFill>
            </a:endParaRPr>
          </a:p>
        </p:txBody>
      </p:sp>
      <p:sp>
        <p:nvSpPr>
          <p:cNvPr id="14" name="Text 12"/>
          <p:cNvSpPr/>
          <p:nvPr/>
        </p:nvSpPr>
        <p:spPr>
          <a:xfrm>
            <a:off x="457200" y="4572000"/>
            <a:ext cx="8229600" cy="320040"/>
          </a:xfrm>
          <a:prstGeom prst="rect">
            <a:avLst/>
          </a:prstGeom>
          <a:noFill/>
          <a:ln/>
        </p:spPr>
        <p:txBody>
          <a:bodyPr wrap="square" lIns="0" tIns="0" rIns="0" bIns="0" rtlCol="0" anchor="ctr"/>
          <a:lstStyle/>
          <a:p>
            <a:pPr marL="0" indent="0" algn="l">
              <a:buNone/>
            </a:pPr>
            <a:r>
              <a:rPr lang="en-US" sz="1000" dirty="0">
                <a:solidFill>
                  <a:srgbClr val="546E7A"/>
                </a:solidFill>
              </a:rPr>
              <a:t>Submitted: 15 June 2026</a:t>
            </a:r>
            <a:endParaRPr lang="en-US" sz="1000" dirty="0"/>
          </a:p>
        </p:txBody>
      </p:sp>
      <p:pic>
        <p:nvPicPr>
          <p:cNvPr id="18" name="Picture 17">
            <a:extLst>
              <a:ext uri="{FF2B5EF4-FFF2-40B4-BE49-F238E27FC236}">
                <a16:creationId xmlns:a16="http://schemas.microsoft.com/office/drawing/2014/main" id="{775C46AE-896B-ED13-3EA1-8442C6EE7A3E}"/>
              </a:ext>
            </a:extLst>
          </p:cNvPr>
          <p:cNvPicPr>
            <a:picLocks noChangeAspect="1"/>
          </p:cNvPicPr>
          <p:nvPr/>
        </p:nvPicPr>
        <p:blipFill>
          <a:blip r:embed="rId3"/>
          <a:stretch>
            <a:fillRect/>
          </a:stretch>
        </p:blipFill>
        <p:spPr>
          <a:xfrm>
            <a:off x="6097143" y="1277620"/>
            <a:ext cx="2772537" cy="224021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A52"/>
          </a:solidFill>
          <a:ln w="12700">
            <a:solidFill>
              <a:srgbClr val="1A3A52"/>
            </a:solidFill>
            <a:prstDash val="solid"/>
          </a:ln>
        </p:spPr>
        <p:txBody>
          <a:bodyPr/>
          <a:lstStyle/>
          <a:p>
            <a:endParaRPr lang="en-US"/>
          </a:p>
        </p:txBody>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600" b="1" dirty="0">
                <a:solidFill>
                  <a:srgbClr val="FFFFFF"/>
                </a:solidFill>
              </a:rPr>
              <a:t>Case Study Overview: Riverdale Nursing Home</a:t>
            </a:r>
            <a:endParaRPr lang="en-US" sz="2600" dirty="0"/>
          </a:p>
        </p:txBody>
      </p:sp>
      <p:sp>
        <p:nvSpPr>
          <p:cNvPr id="4" name="Shape 2"/>
          <p:cNvSpPr/>
          <p:nvPr/>
        </p:nvSpPr>
        <p:spPr>
          <a:xfrm>
            <a:off x="0" y="0"/>
            <a:ext cx="109728" cy="5143500"/>
          </a:xfrm>
          <a:prstGeom prst="rect">
            <a:avLst/>
          </a:prstGeom>
          <a:solidFill>
            <a:srgbClr val="00897B"/>
          </a:solidFill>
          <a:ln w="12700">
            <a:solidFill>
              <a:srgbClr val="00897B"/>
            </a:solidFill>
            <a:prstDash val="solid"/>
          </a:ln>
        </p:spPr>
        <p:txBody>
          <a:bodyPr/>
          <a:lstStyle/>
          <a:p>
            <a:endParaRPr lang="en-US"/>
          </a:p>
        </p:txBody>
      </p:sp>
      <p:sp>
        <p:nvSpPr>
          <p:cNvPr id="5" name="Shape 3"/>
          <p:cNvSpPr/>
          <p:nvPr/>
        </p:nvSpPr>
        <p:spPr>
          <a:xfrm>
            <a:off x="320040" y="960120"/>
            <a:ext cx="5303520" cy="2286000"/>
          </a:xfrm>
          <a:prstGeom prst="roundRect">
            <a:avLst>
              <a:gd name="adj" fmla="val 4000"/>
            </a:avLst>
          </a:prstGeom>
          <a:solidFill>
            <a:srgbClr val="FFFFFF"/>
          </a:solidFill>
          <a:ln w="12700">
            <a:solidFill>
              <a:srgbClr val="4DB6AC"/>
            </a:solidFill>
            <a:prstDash val="solid"/>
          </a:ln>
          <a:effectLst>
            <a:outerShdw blurRad="76200" dist="25400" dir="8100000" algn="bl" rotWithShape="0">
              <a:srgbClr val="000000">
                <a:alpha val="10000"/>
              </a:srgbClr>
            </a:outerShdw>
          </a:effectLst>
        </p:spPr>
        <p:txBody>
          <a:bodyPr/>
          <a:lstStyle/>
          <a:p>
            <a:endParaRPr lang="en-US"/>
          </a:p>
        </p:txBody>
      </p:sp>
      <p:sp>
        <p:nvSpPr>
          <p:cNvPr id="6" name="Text 4"/>
          <p:cNvSpPr/>
          <p:nvPr/>
        </p:nvSpPr>
        <p:spPr>
          <a:xfrm>
            <a:off x="457200" y="1051560"/>
            <a:ext cx="5029200" cy="365760"/>
          </a:xfrm>
          <a:prstGeom prst="rect">
            <a:avLst/>
          </a:prstGeom>
          <a:noFill/>
          <a:ln/>
        </p:spPr>
        <p:txBody>
          <a:bodyPr wrap="square" lIns="0" tIns="0" rIns="0" bIns="0" rtlCol="0" anchor="ctr"/>
          <a:lstStyle/>
          <a:p>
            <a:pPr marL="0" indent="0">
              <a:buNone/>
            </a:pPr>
            <a:r>
              <a:rPr lang="en-US" sz="1500" b="1" dirty="0">
                <a:solidFill>
                  <a:srgbClr val="1A3A52"/>
                </a:solidFill>
              </a:rPr>
              <a:t>🏥  Riverdale Nursing Home Challenges</a:t>
            </a:r>
            <a:endParaRPr lang="en-US" sz="1500" dirty="0"/>
          </a:p>
        </p:txBody>
      </p:sp>
      <p:sp>
        <p:nvSpPr>
          <p:cNvPr id="7" name="Text 5"/>
          <p:cNvSpPr/>
          <p:nvPr/>
        </p:nvSpPr>
        <p:spPr>
          <a:xfrm>
            <a:off x="495883" y="1473590"/>
            <a:ext cx="5103058" cy="1600200"/>
          </a:xfrm>
          <a:prstGeom prst="rect">
            <a:avLst/>
          </a:prstGeom>
          <a:noFill/>
          <a:ln/>
        </p:spPr>
        <p:txBody>
          <a:bodyPr wrap="square" lIns="0" tIns="0" rIns="0" bIns="0" rtlCol="0" anchor="ctr"/>
          <a:lstStyle/>
          <a:p>
            <a:pPr marL="0" indent="0">
              <a:buNone/>
            </a:pPr>
            <a:r>
              <a:rPr lang="en-US" sz="1200" b="1" dirty="0">
                <a:solidFill>
                  <a:srgbClr val="00897B"/>
                </a:solidFill>
              </a:rPr>
              <a:t>• </a:t>
            </a:r>
            <a:r>
              <a:rPr lang="en-US" sz="1200" dirty="0">
                <a:solidFill>
                  <a:srgbClr val="546E7A"/>
                </a:solidFill>
              </a:rPr>
              <a:t>Provides services to more than 40 patients who need daily assistance</a:t>
            </a:r>
          </a:p>
          <a:p>
            <a:r>
              <a:rPr lang="en-US" sz="1200" b="1" dirty="0">
                <a:solidFill>
                  <a:srgbClr val="00897B"/>
                </a:solidFill>
              </a:rPr>
              <a:t>• </a:t>
            </a:r>
            <a:r>
              <a:rPr lang="en-US" sz="1200" dirty="0">
                <a:solidFill>
                  <a:srgbClr val="546E7A"/>
                </a:solidFill>
              </a:rPr>
              <a:t>Workforce: professionals, seniors professionals, nurses, admin working in three shifts (8 hours each)</a:t>
            </a:r>
          </a:p>
          <a:p>
            <a:r>
              <a:rPr lang="en-US" sz="1200" b="1" dirty="0">
                <a:solidFill>
                  <a:srgbClr val="00897B"/>
                </a:solidFill>
              </a:rPr>
              <a:t>• </a:t>
            </a:r>
            <a:r>
              <a:rPr lang="en-US" sz="1200" dirty="0">
                <a:solidFill>
                  <a:srgbClr val="546E7A"/>
                </a:solidFill>
              </a:rPr>
              <a:t>TOW separate buildings with different scheduling</a:t>
            </a:r>
          </a:p>
          <a:p>
            <a:r>
              <a:rPr lang="en-US" sz="1200" b="1" dirty="0">
                <a:solidFill>
                  <a:srgbClr val="00897B"/>
                </a:solidFill>
              </a:rPr>
              <a:t>• </a:t>
            </a:r>
            <a:r>
              <a:rPr lang="en-US" sz="1200" dirty="0">
                <a:solidFill>
                  <a:srgbClr val="546E7A"/>
                </a:solidFill>
              </a:rPr>
              <a:t>Using Microsoft 365 but the workforce does not know how to create schedules effectively</a:t>
            </a:r>
          </a:p>
        </p:txBody>
      </p:sp>
      <p:sp>
        <p:nvSpPr>
          <p:cNvPr id="8" name="Shape 6"/>
          <p:cNvSpPr/>
          <p:nvPr/>
        </p:nvSpPr>
        <p:spPr>
          <a:xfrm>
            <a:off x="320040" y="3383280"/>
            <a:ext cx="5303520" cy="1371600"/>
          </a:xfrm>
          <a:prstGeom prst="roundRect">
            <a:avLst>
              <a:gd name="adj" fmla="val 6667"/>
            </a:avLst>
          </a:prstGeom>
          <a:solidFill>
            <a:srgbClr val="FFF3E0"/>
          </a:solidFill>
          <a:ln w="12700">
            <a:solidFill>
              <a:srgbClr val="FF6B6B"/>
            </a:solidFill>
            <a:prstDash val="solid"/>
          </a:ln>
        </p:spPr>
        <p:txBody>
          <a:bodyPr/>
          <a:lstStyle/>
          <a:p>
            <a:endParaRPr lang="en-US"/>
          </a:p>
        </p:txBody>
      </p:sp>
      <p:sp>
        <p:nvSpPr>
          <p:cNvPr id="9" name="Text 7"/>
          <p:cNvSpPr/>
          <p:nvPr/>
        </p:nvSpPr>
        <p:spPr>
          <a:xfrm>
            <a:off x="457200" y="3474720"/>
            <a:ext cx="5029200" cy="320040"/>
          </a:xfrm>
          <a:prstGeom prst="rect">
            <a:avLst/>
          </a:prstGeom>
          <a:noFill/>
          <a:ln/>
        </p:spPr>
        <p:txBody>
          <a:bodyPr wrap="square" lIns="0" tIns="0" rIns="0" bIns="0" rtlCol="0" anchor="ctr"/>
          <a:lstStyle/>
          <a:p>
            <a:pPr marL="0" indent="0">
              <a:buNone/>
            </a:pPr>
            <a:r>
              <a:rPr lang="en-US" sz="1400" b="1" dirty="0">
                <a:solidFill>
                  <a:srgbClr val="B45000"/>
                </a:solidFill>
              </a:rPr>
              <a:t>⚠️  The Problem</a:t>
            </a:r>
            <a:endParaRPr lang="en-US" sz="1400" dirty="0"/>
          </a:p>
        </p:txBody>
      </p:sp>
      <p:sp>
        <p:nvSpPr>
          <p:cNvPr id="10" name="Text 8"/>
          <p:cNvSpPr/>
          <p:nvPr/>
        </p:nvSpPr>
        <p:spPr>
          <a:xfrm>
            <a:off x="457200" y="3813048"/>
            <a:ext cx="5029200" cy="868680"/>
          </a:xfrm>
          <a:prstGeom prst="rect">
            <a:avLst/>
          </a:prstGeom>
          <a:noFill/>
          <a:ln/>
        </p:spPr>
        <p:txBody>
          <a:bodyPr wrap="square" lIns="0" tIns="0" rIns="0" bIns="0" rtlCol="0" anchor="ctr"/>
          <a:lstStyle/>
          <a:p>
            <a:r>
              <a:rPr lang="en-US" sz="1150" dirty="0">
                <a:solidFill>
                  <a:srgbClr val="546E7A"/>
                </a:solidFill>
              </a:rPr>
              <a:t>Paper-based employee shift rotations → missed shifts, understaffing, lack of communication, burnout among employees (AHCA, 2022). The management requires a visual tool to help organize schedules.</a:t>
            </a:r>
          </a:p>
        </p:txBody>
      </p:sp>
      <p:pic>
        <p:nvPicPr>
          <p:cNvPr id="14" name="Picture 13">
            <a:extLst>
              <a:ext uri="{FF2B5EF4-FFF2-40B4-BE49-F238E27FC236}">
                <a16:creationId xmlns:a16="http://schemas.microsoft.com/office/drawing/2014/main" id="{8D5D2D9D-13F9-D8FA-20DB-747BB13BD2D2}"/>
              </a:ext>
            </a:extLst>
          </p:cNvPr>
          <p:cNvPicPr>
            <a:picLocks noChangeAspect="1"/>
          </p:cNvPicPr>
          <p:nvPr/>
        </p:nvPicPr>
        <p:blipFill>
          <a:blip r:embed="rId3"/>
          <a:stretch>
            <a:fillRect/>
          </a:stretch>
        </p:blipFill>
        <p:spPr>
          <a:xfrm>
            <a:off x="6035379" y="996144"/>
            <a:ext cx="2651082" cy="1763056"/>
          </a:xfrm>
          <a:prstGeom prst="rect">
            <a:avLst/>
          </a:prstGeom>
        </p:spPr>
      </p:pic>
      <p:pic>
        <p:nvPicPr>
          <p:cNvPr id="16" name="Picture 15">
            <a:extLst>
              <a:ext uri="{FF2B5EF4-FFF2-40B4-BE49-F238E27FC236}">
                <a16:creationId xmlns:a16="http://schemas.microsoft.com/office/drawing/2014/main" id="{2F5642DA-B44D-4EA9-F3C2-5D69584F2216}"/>
              </a:ext>
            </a:extLst>
          </p:cNvPr>
          <p:cNvPicPr>
            <a:picLocks noChangeAspect="1"/>
          </p:cNvPicPr>
          <p:nvPr/>
        </p:nvPicPr>
        <p:blipFill>
          <a:blip r:embed="rId4"/>
          <a:stretch>
            <a:fillRect/>
          </a:stretch>
        </p:blipFill>
        <p:spPr>
          <a:xfrm>
            <a:off x="6035378" y="2842800"/>
            <a:ext cx="2651084" cy="198575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0897B"/>
          </a:solidFill>
          <a:ln w="12700">
            <a:solidFill>
              <a:srgbClr val="00897B"/>
            </a:solidFill>
            <a:prstDash val="solid"/>
          </a:ln>
        </p:spPr>
        <p:txBody>
          <a:bodyPr/>
          <a:lstStyle/>
          <a:p>
            <a:endParaRPr lang="en-US"/>
          </a:p>
        </p:txBody>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600" b="1" dirty="0">
                <a:solidFill>
                  <a:srgbClr val="FFFFFF"/>
                </a:solidFill>
              </a:rPr>
              <a:t>What is Staff Scheduling &amp; Rotas?</a:t>
            </a:r>
            <a:endParaRPr lang="en-US" sz="2600" dirty="0"/>
          </a:p>
        </p:txBody>
      </p:sp>
      <p:sp>
        <p:nvSpPr>
          <p:cNvPr id="4" name="Shape 2"/>
          <p:cNvSpPr/>
          <p:nvPr/>
        </p:nvSpPr>
        <p:spPr>
          <a:xfrm>
            <a:off x="274320" y="1005840"/>
            <a:ext cx="2743200" cy="1871003"/>
          </a:xfrm>
          <a:prstGeom prst="rect">
            <a:avLst/>
          </a:prstGeom>
          <a:solidFill>
            <a:srgbClr val="1A3A52"/>
          </a:solidFill>
          <a:ln w="12700">
            <a:solidFill>
              <a:srgbClr val="1A3A52"/>
            </a:solidFill>
            <a:prstDash val="solid"/>
          </a:ln>
        </p:spPr>
        <p:txBody>
          <a:bodyPr/>
          <a:lstStyle/>
          <a:p>
            <a:endParaRPr lang="en-US"/>
          </a:p>
        </p:txBody>
      </p:sp>
      <p:sp>
        <p:nvSpPr>
          <p:cNvPr id="5" name="Shape 3"/>
          <p:cNvSpPr/>
          <p:nvPr/>
        </p:nvSpPr>
        <p:spPr>
          <a:xfrm>
            <a:off x="274320" y="1005840"/>
            <a:ext cx="2743200" cy="73152"/>
          </a:xfrm>
          <a:prstGeom prst="rect">
            <a:avLst/>
          </a:prstGeom>
          <a:solidFill>
            <a:srgbClr val="FF6B6B"/>
          </a:solidFill>
          <a:ln w="12700">
            <a:solidFill>
              <a:srgbClr val="FF6B6B"/>
            </a:solidFill>
            <a:prstDash val="solid"/>
          </a:ln>
        </p:spPr>
        <p:txBody>
          <a:bodyPr/>
          <a:lstStyle/>
          <a:p>
            <a:endParaRPr lang="en-US"/>
          </a:p>
        </p:txBody>
      </p:sp>
      <p:sp>
        <p:nvSpPr>
          <p:cNvPr id="6" name="Text 4"/>
          <p:cNvSpPr/>
          <p:nvPr/>
        </p:nvSpPr>
        <p:spPr>
          <a:xfrm>
            <a:off x="384048" y="1097280"/>
            <a:ext cx="2523744" cy="411480"/>
          </a:xfrm>
          <a:prstGeom prst="rect">
            <a:avLst/>
          </a:prstGeom>
          <a:noFill/>
          <a:ln/>
        </p:spPr>
        <p:txBody>
          <a:bodyPr wrap="square" lIns="0" tIns="0" rIns="0" bIns="0" rtlCol="0" anchor="ctr"/>
          <a:lstStyle/>
          <a:p>
            <a:pPr marL="0" indent="0">
              <a:buNone/>
            </a:pPr>
            <a:r>
              <a:rPr lang="en-US" sz="1500" b="1" dirty="0">
                <a:solidFill>
                  <a:srgbClr val="FFFFFF"/>
                </a:solidFill>
              </a:rPr>
              <a:t>📋  Definition</a:t>
            </a:r>
            <a:endParaRPr lang="en-US" sz="1500" dirty="0"/>
          </a:p>
        </p:txBody>
      </p:sp>
      <p:sp>
        <p:nvSpPr>
          <p:cNvPr id="7" name="Text 5"/>
          <p:cNvSpPr/>
          <p:nvPr/>
        </p:nvSpPr>
        <p:spPr>
          <a:xfrm>
            <a:off x="384048" y="1445452"/>
            <a:ext cx="2523744" cy="1083209"/>
          </a:xfrm>
          <a:prstGeom prst="rect">
            <a:avLst/>
          </a:prstGeom>
          <a:noFill/>
          <a:ln/>
        </p:spPr>
        <p:txBody>
          <a:bodyPr wrap="square" lIns="0" tIns="0" rIns="0" bIns="0" rtlCol="0" anchor="ctr"/>
          <a:lstStyle/>
          <a:p>
            <a:pPr algn="just"/>
            <a:r>
              <a:rPr lang="en-US" sz="1150" dirty="0">
                <a:solidFill>
                  <a:srgbClr val="FFFFFF"/>
                </a:solidFill>
              </a:rPr>
              <a:t>Staff scheduling refers to the strategic planning of employee working times to achieve continuous availability around the clock, meet rest requirements, and distribute shifts equitably among all staff members (</a:t>
            </a:r>
            <a:r>
              <a:rPr lang="en-US" sz="1150" dirty="0" err="1">
                <a:solidFill>
                  <a:srgbClr val="FFFFFF"/>
                </a:solidFill>
              </a:rPr>
              <a:t>Gradisar</a:t>
            </a:r>
            <a:r>
              <a:rPr lang="en-US" sz="1150" dirty="0">
                <a:solidFill>
                  <a:srgbClr val="FFFFFF"/>
                </a:solidFill>
              </a:rPr>
              <a:t> et al., 2022).</a:t>
            </a:r>
          </a:p>
        </p:txBody>
      </p:sp>
      <p:sp>
        <p:nvSpPr>
          <p:cNvPr id="8" name="Shape 6"/>
          <p:cNvSpPr/>
          <p:nvPr/>
        </p:nvSpPr>
        <p:spPr>
          <a:xfrm>
            <a:off x="3218688" y="1005840"/>
            <a:ext cx="2743200" cy="1871003"/>
          </a:xfrm>
          <a:prstGeom prst="rect">
            <a:avLst/>
          </a:prstGeom>
          <a:solidFill>
            <a:srgbClr val="00897B"/>
          </a:solidFill>
          <a:ln w="12700">
            <a:solidFill>
              <a:srgbClr val="00897B"/>
            </a:solidFill>
            <a:prstDash val="solid"/>
          </a:ln>
        </p:spPr>
        <p:txBody>
          <a:bodyPr/>
          <a:lstStyle/>
          <a:p>
            <a:endParaRPr lang="en-US"/>
          </a:p>
        </p:txBody>
      </p:sp>
      <p:sp>
        <p:nvSpPr>
          <p:cNvPr id="9" name="Shape 7"/>
          <p:cNvSpPr/>
          <p:nvPr/>
        </p:nvSpPr>
        <p:spPr>
          <a:xfrm>
            <a:off x="3218688" y="1005840"/>
            <a:ext cx="2743200" cy="73152"/>
          </a:xfrm>
          <a:prstGeom prst="rect">
            <a:avLst/>
          </a:prstGeom>
          <a:solidFill>
            <a:srgbClr val="FF6B6B"/>
          </a:solidFill>
          <a:ln w="12700">
            <a:solidFill>
              <a:srgbClr val="FF6B6B"/>
            </a:solidFill>
            <a:prstDash val="solid"/>
          </a:ln>
        </p:spPr>
        <p:txBody>
          <a:bodyPr/>
          <a:lstStyle/>
          <a:p>
            <a:endParaRPr lang="en-US"/>
          </a:p>
        </p:txBody>
      </p:sp>
      <p:sp>
        <p:nvSpPr>
          <p:cNvPr id="10" name="Text 8"/>
          <p:cNvSpPr/>
          <p:nvPr/>
        </p:nvSpPr>
        <p:spPr>
          <a:xfrm>
            <a:off x="3328416" y="1097280"/>
            <a:ext cx="2523744" cy="411480"/>
          </a:xfrm>
          <a:prstGeom prst="rect">
            <a:avLst/>
          </a:prstGeom>
          <a:noFill/>
          <a:ln/>
        </p:spPr>
        <p:txBody>
          <a:bodyPr wrap="square" lIns="0" tIns="0" rIns="0" bIns="0" rtlCol="0" anchor="ctr"/>
          <a:lstStyle/>
          <a:p>
            <a:pPr marL="0" indent="0">
              <a:buNone/>
            </a:pPr>
            <a:r>
              <a:rPr lang="en-US" sz="1500" b="1" dirty="0">
                <a:solidFill>
                  <a:srgbClr val="FFFFFF"/>
                </a:solidFill>
              </a:rPr>
              <a:t>⏰  In Nursing Homes</a:t>
            </a:r>
            <a:endParaRPr lang="en-US" sz="1500" dirty="0"/>
          </a:p>
        </p:txBody>
      </p:sp>
      <p:sp>
        <p:nvSpPr>
          <p:cNvPr id="11" name="Text 9"/>
          <p:cNvSpPr/>
          <p:nvPr/>
        </p:nvSpPr>
        <p:spPr>
          <a:xfrm>
            <a:off x="3328416" y="1445452"/>
            <a:ext cx="2523744" cy="1083210"/>
          </a:xfrm>
          <a:prstGeom prst="rect">
            <a:avLst/>
          </a:prstGeom>
          <a:noFill/>
          <a:ln/>
        </p:spPr>
        <p:txBody>
          <a:bodyPr wrap="square" lIns="0" tIns="0" rIns="0" bIns="0" rtlCol="0" anchor="ctr"/>
          <a:lstStyle/>
          <a:p>
            <a:pPr algn="just"/>
            <a:r>
              <a:rPr lang="en-US" sz="1150" dirty="0">
                <a:solidFill>
                  <a:srgbClr val="FFFFFF"/>
                </a:solidFill>
              </a:rPr>
              <a:t>Shifts are coordinated to provide staffing in required numbers, skills match care requirements, gaps minimized, breaks coordinated, and continuity of care ensured in multiple buildings and periods.</a:t>
            </a:r>
          </a:p>
        </p:txBody>
      </p:sp>
      <p:sp>
        <p:nvSpPr>
          <p:cNvPr id="12" name="Shape 10"/>
          <p:cNvSpPr/>
          <p:nvPr/>
        </p:nvSpPr>
        <p:spPr>
          <a:xfrm>
            <a:off x="6163056" y="1005840"/>
            <a:ext cx="2743200" cy="1871003"/>
          </a:xfrm>
          <a:prstGeom prst="rect">
            <a:avLst/>
          </a:prstGeom>
          <a:solidFill>
            <a:srgbClr val="00695C"/>
          </a:solidFill>
          <a:ln w="12700">
            <a:solidFill>
              <a:srgbClr val="00695C"/>
            </a:solidFill>
            <a:prstDash val="solid"/>
          </a:ln>
        </p:spPr>
        <p:txBody>
          <a:bodyPr/>
          <a:lstStyle/>
          <a:p>
            <a:endParaRPr lang="en-US"/>
          </a:p>
        </p:txBody>
      </p:sp>
      <p:sp>
        <p:nvSpPr>
          <p:cNvPr id="13" name="Shape 11"/>
          <p:cNvSpPr/>
          <p:nvPr/>
        </p:nvSpPr>
        <p:spPr>
          <a:xfrm>
            <a:off x="6163056" y="1005840"/>
            <a:ext cx="2743200" cy="73152"/>
          </a:xfrm>
          <a:prstGeom prst="rect">
            <a:avLst/>
          </a:prstGeom>
          <a:solidFill>
            <a:srgbClr val="FF6B6B"/>
          </a:solidFill>
          <a:ln w="12700">
            <a:solidFill>
              <a:srgbClr val="FF6B6B"/>
            </a:solidFill>
            <a:prstDash val="solid"/>
          </a:ln>
        </p:spPr>
        <p:txBody>
          <a:bodyPr/>
          <a:lstStyle/>
          <a:p>
            <a:endParaRPr lang="en-US"/>
          </a:p>
        </p:txBody>
      </p:sp>
      <p:sp>
        <p:nvSpPr>
          <p:cNvPr id="14" name="Text 12"/>
          <p:cNvSpPr/>
          <p:nvPr/>
        </p:nvSpPr>
        <p:spPr>
          <a:xfrm>
            <a:off x="6272784" y="1097280"/>
            <a:ext cx="2523744" cy="411480"/>
          </a:xfrm>
          <a:prstGeom prst="rect">
            <a:avLst/>
          </a:prstGeom>
          <a:noFill/>
          <a:ln/>
        </p:spPr>
        <p:txBody>
          <a:bodyPr wrap="square" lIns="0" tIns="0" rIns="0" bIns="0" rtlCol="0" anchor="ctr"/>
          <a:lstStyle/>
          <a:p>
            <a:pPr marL="0" indent="0">
              <a:buNone/>
            </a:pPr>
            <a:r>
              <a:rPr lang="en-US" sz="1500" b="1" dirty="0">
                <a:solidFill>
                  <a:srgbClr val="FFFFFF"/>
                </a:solidFill>
              </a:rPr>
              <a:t>✅  Why It Matters</a:t>
            </a:r>
            <a:endParaRPr lang="en-US" sz="1500" dirty="0"/>
          </a:p>
        </p:txBody>
      </p:sp>
      <p:sp>
        <p:nvSpPr>
          <p:cNvPr id="15" name="Text 13"/>
          <p:cNvSpPr/>
          <p:nvPr/>
        </p:nvSpPr>
        <p:spPr>
          <a:xfrm>
            <a:off x="6272784" y="1445452"/>
            <a:ext cx="2523744" cy="1083210"/>
          </a:xfrm>
          <a:prstGeom prst="rect">
            <a:avLst/>
          </a:prstGeom>
          <a:noFill/>
          <a:ln/>
        </p:spPr>
        <p:txBody>
          <a:bodyPr wrap="square" lIns="0" tIns="0" rIns="0" bIns="0" rtlCol="0" anchor="ctr"/>
          <a:lstStyle/>
          <a:p>
            <a:pPr algn="just"/>
            <a:r>
              <a:rPr lang="en-US" sz="1150" dirty="0">
                <a:solidFill>
                  <a:srgbClr val="FFFFFF"/>
                </a:solidFill>
              </a:rPr>
              <a:t>Adequate scheduling will reduce stress on staff, improve patient safety, ensure compliance with regulation, and minimize emergency staffing expenses that are the major problems faced by 87% of UK nursing homes (AHCA, 2022).</a:t>
            </a:r>
            <a:endParaRPr lang="en-US" sz="1150" dirty="0"/>
          </a:p>
        </p:txBody>
      </p:sp>
      <p:pic>
        <p:nvPicPr>
          <p:cNvPr id="27" name="Picture 26">
            <a:extLst>
              <a:ext uri="{FF2B5EF4-FFF2-40B4-BE49-F238E27FC236}">
                <a16:creationId xmlns:a16="http://schemas.microsoft.com/office/drawing/2014/main" id="{1E79CEF5-24EE-DE69-404E-36D91994C46C}"/>
              </a:ext>
            </a:extLst>
          </p:cNvPr>
          <p:cNvPicPr>
            <a:picLocks noChangeAspect="1"/>
          </p:cNvPicPr>
          <p:nvPr/>
        </p:nvPicPr>
        <p:blipFill>
          <a:blip r:embed="rId3"/>
          <a:srcRect l="1276" t="6667" r="2783" b="4913"/>
          <a:stretch>
            <a:fillRect/>
          </a:stretch>
        </p:blipFill>
        <p:spPr>
          <a:xfrm>
            <a:off x="274320" y="2954214"/>
            <a:ext cx="8631936" cy="212315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A52"/>
          </a:solidFill>
          <a:ln w="12700">
            <a:solidFill>
              <a:srgbClr val="1A3A52"/>
            </a:solidFill>
            <a:prstDash val="solid"/>
          </a:ln>
        </p:spPr>
        <p:txBody>
          <a:bodyPr/>
          <a:lstStyle/>
          <a:p>
            <a:endParaRPr lang="en-US"/>
          </a:p>
        </p:txBody>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400" b="1" dirty="0">
                <a:solidFill>
                  <a:srgbClr val="FFFFFF"/>
                </a:solidFill>
              </a:rPr>
              <a:t>Why Microsoft PowerPoint for Staff Scheduling?</a:t>
            </a:r>
            <a:endParaRPr lang="en-US" sz="2400" dirty="0"/>
          </a:p>
        </p:txBody>
      </p:sp>
      <p:sp>
        <p:nvSpPr>
          <p:cNvPr id="4" name="Text 2"/>
          <p:cNvSpPr/>
          <p:nvPr/>
        </p:nvSpPr>
        <p:spPr>
          <a:xfrm>
            <a:off x="320040" y="960120"/>
            <a:ext cx="5029200" cy="320040"/>
          </a:xfrm>
          <a:prstGeom prst="rect">
            <a:avLst/>
          </a:prstGeom>
          <a:noFill/>
          <a:ln/>
        </p:spPr>
        <p:txBody>
          <a:bodyPr wrap="square" lIns="0" tIns="0" rIns="0" bIns="0" rtlCol="0" anchor="ctr"/>
          <a:lstStyle/>
          <a:p>
            <a:pPr marL="0" indent="0">
              <a:buNone/>
            </a:pPr>
            <a:r>
              <a:rPr lang="en-US" sz="1500" b="1" dirty="0">
                <a:solidFill>
                  <a:srgbClr val="1A3A52"/>
                </a:solidFill>
              </a:rPr>
              <a:t>Chosen Tool for Rotas &amp; Staff Scheduling</a:t>
            </a:r>
            <a:endParaRPr lang="en-US" sz="1500" dirty="0"/>
          </a:p>
        </p:txBody>
      </p:sp>
      <p:sp>
        <p:nvSpPr>
          <p:cNvPr id="5" name="Shape 3"/>
          <p:cNvSpPr/>
          <p:nvPr/>
        </p:nvSpPr>
        <p:spPr>
          <a:xfrm>
            <a:off x="320040" y="1371600"/>
            <a:ext cx="5120640" cy="420624"/>
          </a:xfrm>
          <a:prstGeom prst="roundRect">
            <a:avLst>
              <a:gd name="adj" fmla="val 13043"/>
            </a:avLst>
          </a:prstGeom>
          <a:solidFill>
            <a:srgbClr val="FFFFFF"/>
          </a:solidFill>
          <a:ln w="12700">
            <a:solidFill>
              <a:srgbClr val="4DB6AC"/>
            </a:solidFill>
            <a:prstDash val="solid"/>
          </a:ln>
        </p:spPr>
        <p:txBody>
          <a:bodyPr/>
          <a:lstStyle/>
          <a:p>
            <a:endParaRPr lang="en-US"/>
          </a:p>
        </p:txBody>
      </p:sp>
      <p:sp>
        <p:nvSpPr>
          <p:cNvPr id="6" name="Shape 4"/>
          <p:cNvSpPr/>
          <p:nvPr/>
        </p:nvSpPr>
        <p:spPr>
          <a:xfrm>
            <a:off x="320040" y="1371600"/>
            <a:ext cx="91440" cy="420624"/>
          </a:xfrm>
          <a:prstGeom prst="rect">
            <a:avLst/>
          </a:prstGeom>
          <a:solidFill>
            <a:srgbClr val="00897B"/>
          </a:solidFill>
          <a:ln w="12700">
            <a:solidFill>
              <a:srgbClr val="00897B"/>
            </a:solidFill>
            <a:prstDash val="solid"/>
          </a:ln>
        </p:spPr>
        <p:txBody>
          <a:bodyPr/>
          <a:lstStyle/>
          <a:p>
            <a:endParaRPr lang="en-US"/>
          </a:p>
        </p:txBody>
      </p:sp>
      <p:sp>
        <p:nvSpPr>
          <p:cNvPr id="7" name="Text 5"/>
          <p:cNvSpPr/>
          <p:nvPr/>
        </p:nvSpPr>
        <p:spPr>
          <a:xfrm>
            <a:off x="502920" y="1389888"/>
            <a:ext cx="4892040" cy="384048"/>
          </a:xfrm>
          <a:prstGeom prst="rect">
            <a:avLst/>
          </a:prstGeom>
          <a:noFill/>
          <a:ln/>
        </p:spPr>
        <p:txBody>
          <a:bodyPr wrap="square" lIns="0" tIns="0" rIns="0" bIns="0" rtlCol="0" anchor="ctr"/>
          <a:lstStyle/>
          <a:p>
            <a:r>
              <a:rPr lang="en-US" sz="1150" dirty="0">
                <a:solidFill>
                  <a:srgbClr val="1A3A52"/>
                </a:solidFill>
              </a:rPr>
              <a:t>1. Helps to make visual </a:t>
            </a:r>
            <a:r>
              <a:rPr lang="en-US" sz="1150" dirty="0" err="1">
                <a:solidFill>
                  <a:srgbClr val="1A3A52"/>
                </a:solidFill>
              </a:rPr>
              <a:t>rota</a:t>
            </a:r>
            <a:r>
              <a:rPr lang="en-US" sz="1150" dirty="0">
                <a:solidFill>
                  <a:srgbClr val="1A3A52"/>
                </a:solidFill>
              </a:rPr>
              <a:t> charts easy to understand who will work when</a:t>
            </a:r>
          </a:p>
        </p:txBody>
      </p:sp>
      <p:sp>
        <p:nvSpPr>
          <p:cNvPr id="8" name="Shape 6"/>
          <p:cNvSpPr/>
          <p:nvPr/>
        </p:nvSpPr>
        <p:spPr>
          <a:xfrm>
            <a:off x="320040" y="1892808"/>
            <a:ext cx="5120640" cy="420624"/>
          </a:xfrm>
          <a:prstGeom prst="roundRect">
            <a:avLst>
              <a:gd name="adj" fmla="val 13043"/>
            </a:avLst>
          </a:prstGeom>
          <a:solidFill>
            <a:srgbClr val="FFFFFF"/>
          </a:solidFill>
          <a:ln w="12700">
            <a:solidFill>
              <a:srgbClr val="4DB6AC"/>
            </a:solidFill>
            <a:prstDash val="solid"/>
          </a:ln>
        </p:spPr>
        <p:txBody>
          <a:bodyPr/>
          <a:lstStyle/>
          <a:p>
            <a:endParaRPr lang="en-US"/>
          </a:p>
        </p:txBody>
      </p:sp>
      <p:sp>
        <p:nvSpPr>
          <p:cNvPr id="9" name="Shape 7"/>
          <p:cNvSpPr/>
          <p:nvPr/>
        </p:nvSpPr>
        <p:spPr>
          <a:xfrm>
            <a:off x="320040" y="1892808"/>
            <a:ext cx="91440" cy="420624"/>
          </a:xfrm>
          <a:prstGeom prst="rect">
            <a:avLst/>
          </a:prstGeom>
          <a:solidFill>
            <a:srgbClr val="00897B"/>
          </a:solidFill>
          <a:ln w="12700">
            <a:solidFill>
              <a:srgbClr val="00897B"/>
            </a:solidFill>
            <a:prstDash val="solid"/>
          </a:ln>
        </p:spPr>
        <p:txBody>
          <a:bodyPr/>
          <a:lstStyle/>
          <a:p>
            <a:endParaRPr lang="en-US"/>
          </a:p>
        </p:txBody>
      </p:sp>
      <p:sp>
        <p:nvSpPr>
          <p:cNvPr id="10" name="Text 8"/>
          <p:cNvSpPr/>
          <p:nvPr/>
        </p:nvSpPr>
        <p:spPr>
          <a:xfrm>
            <a:off x="502920" y="1911096"/>
            <a:ext cx="4892040" cy="384048"/>
          </a:xfrm>
          <a:prstGeom prst="rect">
            <a:avLst/>
          </a:prstGeom>
          <a:noFill/>
          <a:ln/>
        </p:spPr>
        <p:txBody>
          <a:bodyPr wrap="square" lIns="0" tIns="0" rIns="0" bIns="0" rtlCol="0" anchor="ctr"/>
          <a:lstStyle/>
          <a:p>
            <a:r>
              <a:rPr lang="en-US" sz="1150" dirty="0">
                <a:solidFill>
                  <a:srgbClr val="1A3A52"/>
                </a:solidFill>
              </a:rPr>
              <a:t>2. Makes it possible to have shifts and roles of staff colored differently or by building number (buildings 1 and 2)</a:t>
            </a:r>
          </a:p>
        </p:txBody>
      </p:sp>
      <p:sp>
        <p:nvSpPr>
          <p:cNvPr id="11" name="Shape 9"/>
          <p:cNvSpPr/>
          <p:nvPr/>
        </p:nvSpPr>
        <p:spPr>
          <a:xfrm>
            <a:off x="320040" y="2414016"/>
            <a:ext cx="5120640" cy="420624"/>
          </a:xfrm>
          <a:prstGeom prst="roundRect">
            <a:avLst>
              <a:gd name="adj" fmla="val 13043"/>
            </a:avLst>
          </a:prstGeom>
          <a:solidFill>
            <a:srgbClr val="FFFFFF"/>
          </a:solidFill>
          <a:ln w="12700">
            <a:solidFill>
              <a:srgbClr val="4DB6AC"/>
            </a:solidFill>
            <a:prstDash val="solid"/>
          </a:ln>
        </p:spPr>
        <p:txBody>
          <a:bodyPr/>
          <a:lstStyle/>
          <a:p>
            <a:endParaRPr lang="en-US"/>
          </a:p>
        </p:txBody>
      </p:sp>
      <p:sp>
        <p:nvSpPr>
          <p:cNvPr id="12" name="Shape 10"/>
          <p:cNvSpPr/>
          <p:nvPr/>
        </p:nvSpPr>
        <p:spPr>
          <a:xfrm>
            <a:off x="320040" y="2414016"/>
            <a:ext cx="91440" cy="420624"/>
          </a:xfrm>
          <a:prstGeom prst="rect">
            <a:avLst/>
          </a:prstGeom>
          <a:solidFill>
            <a:srgbClr val="00897B"/>
          </a:solidFill>
          <a:ln w="12700">
            <a:solidFill>
              <a:srgbClr val="00897B"/>
            </a:solidFill>
            <a:prstDash val="solid"/>
          </a:ln>
        </p:spPr>
        <p:txBody>
          <a:bodyPr/>
          <a:lstStyle/>
          <a:p>
            <a:endParaRPr lang="en-US"/>
          </a:p>
        </p:txBody>
      </p:sp>
      <p:sp>
        <p:nvSpPr>
          <p:cNvPr id="13" name="Text 11"/>
          <p:cNvSpPr/>
          <p:nvPr/>
        </p:nvSpPr>
        <p:spPr>
          <a:xfrm>
            <a:off x="502920" y="2432304"/>
            <a:ext cx="4892040" cy="384048"/>
          </a:xfrm>
          <a:prstGeom prst="rect">
            <a:avLst/>
          </a:prstGeom>
          <a:noFill/>
          <a:ln/>
        </p:spPr>
        <p:txBody>
          <a:bodyPr wrap="square" lIns="0" tIns="0" rIns="0" bIns="0" rtlCol="0" anchor="ctr"/>
          <a:lstStyle/>
          <a:p>
            <a:r>
              <a:rPr lang="en-US" sz="1150" dirty="0">
                <a:solidFill>
                  <a:srgbClr val="1A3A52"/>
                </a:solidFill>
              </a:rPr>
              <a:t>3. Includes notes and qualifications of staff along with contact information in one slide</a:t>
            </a:r>
          </a:p>
        </p:txBody>
      </p:sp>
      <p:sp>
        <p:nvSpPr>
          <p:cNvPr id="14" name="Shape 12"/>
          <p:cNvSpPr/>
          <p:nvPr/>
        </p:nvSpPr>
        <p:spPr>
          <a:xfrm>
            <a:off x="320040" y="2935224"/>
            <a:ext cx="5120640" cy="420624"/>
          </a:xfrm>
          <a:prstGeom prst="roundRect">
            <a:avLst>
              <a:gd name="adj" fmla="val 13043"/>
            </a:avLst>
          </a:prstGeom>
          <a:solidFill>
            <a:srgbClr val="FFFFFF"/>
          </a:solidFill>
          <a:ln w="12700">
            <a:solidFill>
              <a:srgbClr val="4DB6AC"/>
            </a:solidFill>
            <a:prstDash val="solid"/>
          </a:ln>
        </p:spPr>
        <p:txBody>
          <a:bodyPr/>
          <a:lstStyle/>
          <a:p>
            <a:endParaRPr lang="en-US"/>
          </a:p>
        </p:txBody>
      </p:sp>
      <p:sp>
        <p:nvSpPr>
          <p:cNvPr id="15" name="Shape 13"/>
          <p:cNvSpPr/>
          <p:nvPr/>
        </p:nvSpPr>
        <p:spPr>
          <a:xfrm>
            <a:off x="320040" y="2935224"/>
            <a:ext cx="91440" cy="420624"/>
          </a:xfrm>
          <a:prstGeom prst="rect">
            <a:avLst/>
          </a:prstGeom>
          <a:solidFill>
            <a:srgbClr val="00897B"/>
          </a:solidFill>
          <a:ln w="12700">
            <a:solidFill>
              <a:srgbClr val="00897B"/>
            </a:solidFill>
            <a:prstDash val="solid"/>
          </a:ln>
        </p:spPr>
        <p:txBody>
          <a:bodyPr/>
          <a:lstStyle/>
          <a:p>
            <a:endParaRPr lang="en-US"/>
          </a:p>
        </p:txBody>
      </p:sp>
      <p:sp>
        <p:nvSpPr>
          <p:cNvPr id="16" name="Text 14"/>
          <p:cNvSpPr/>
          <p:nvPr/>
        </p:nvSpPr>
        <p:spPr>
          <a:xfrm>
            <a:off x="502920" y="2953512"/>
            <a:ext cx="4892040" cy="384048"/>
          </a:xfrm>
          <a:prstGeom prst="rect">
            <a:avLst/>
          </a:prstGeom>
          <a:noFill/>
          <a:ln/>
        </p:spPr>
        <p:txBody>
          <a:bodyPr wrap="square" lIns="0" tIns="0" rIns="0" bIns="0" rtlCol="0" anchor="ctr"/>
          <a:lstStyle/>
          <a:p>
            <a:r>
              <a:rPr lang="en-US" sz="1150" dirty="0">
                <a:solidFill>
                  <a:srgbClr val="1A3A52"/>
                </a:solidFill>
              </a:rPr>
              <a:t>4. Available online with the help of OneDrive or Teams accessible to everybody any time of the day</a:t>
            </a:r>
          </a:p>
        </p:txBody>
      </p:sp>
      <p:sp>
        <p:nvSpPr>
          <p:cNvPr id="17" name="Shape 15"/>
          <p:cNvSpPr/>
          <p:nvPr/>
        </p:nvSpPr>
        <p:spPr>
          <a:xfrm>
            <a:off x="320040" y="3456432"/>
            <a:ext cx="5120640" cy="420624"/>
          </a:xfrm>
          <a:prstGeom prst="roundRect">
            <a:avLst>
              <a:gd name="adj" fmla="val 13043"/>
            </a:avLst>
          </a:prstGeom>
          <a:solidFill>
            <a:srgbClr val="FFFFFF"/>
          </a:solidFill>
          <a:ln w="12700">
            <a:solidFill>
              <a:srgbClr val="4DB6AC"/>
            </a:solidFill>
            <a:prstDash val="solid"/>
          </a:ln>
        </p:spPr>
        <p:txBody>
          <a:bodyPr/>
          <a:lstStyle/>
          <a:p>
            <a:endParaRPr lang="en-US"/>
          </a:p>
        </p:txBody>
      </p:sp>
      <p:sp>
        <p:nvSpPr>
          <p:cNvPr id="18" name="Shape 16"/>
          <p:cNvSpPr/>
          <p:nvPr/>
        </p:nvSpPr>
        <p:spPr>
          <a:xfrm>
            <a:off x="320040" y="3456432"/>
            <a:ext cx="91440" cy="420624"/>
          </a:xfrm>
          <a:prstGeom prst="rect">
            <a:avLst/>
          </a:prstGeom>
          <a:solidFill>
            <a:srgbClr val="00897B"/>
          </a:solidFill>
          <a:ln w="12700">
            <a:solidFill>
              <a:srgbClr val="00897B"/>
            </a:solidFill>
            <a:prstDash val="solid"/>
          </a:ln>
        </p:spPr>
        <p:txBody>
          <a:bodyPr/>
          <a:lstStyle/>
          <a:p>
            <a:endParaRPr lang="en-US"/>
          </a:p>
        </p:txBody>
      </p:sp>
      <p:sp>
        <p:nvSpPr>
          <p:cNvPr id="19" name="Text 17"/>
          <p:cNvSpPr/>
          <p:nvPr/>
        </p:nvSpPr>
        <p:spPr>
          <a:xfrm>
            <a:off x="502920" y="3474720"/>
            <a:ext cx="4892040" cy="384048"/>
          </a:xfrm>
          <a:prstGeom prst="rect">
            <a:avLst/>
          </a:prstGeom>
          <a:noFill/>
          <a:ln/>
        </p:spPr>
        <p:txBody>
          <a:bodyPr wrap="square" lIns="0" tIns="0" rIns="0" bIns="0" rtlCol="0" anchor="ctr"/>
          <a:lstStyle/>
          <a:p>
            <a:r>
              <a:rPr lang="en-US" sz="1150" dirty="0">
                <a:solidFill>
                  <a:srgbClr val="1A3A52"/>
                </a:solidFill>
              </a:rPr>
              <a:t>5. Changes instantly modify one slide, all changes will appear for everyone</a:t>
            </a:r>
          </a:p>
        </p:txBody>
      </p:sp>
      <p:sp>
        <p:nvSpPr>
          <p:cNvPr id="20" name="Shape 18"/>
          <p:cNvSpPr/>
          <p:nvPr/>
        </p:nvSpPr>
        <p:spPr>
          <a:xfrm>
            <a:off x="320040" y="3977640"/>
            <a:ext cx="5120640" cy="420624"/>
          </a:xfrm>
          <a:prstGeom prst="roundRect">
            <a:avLst>
              <a:gd name="adj" fmla="val 13043"/>
            </a:avLst>
          </a:prstGeom>
          <a:solidFill>
            <a:srgbClr val="FFFFFF"/>
          </a:solidFill>
          <a:ln w="12700">
            <a:solidFill>
              <a:srgbClr val="4DB6AC"/>
            </a:solidFill>
            <a:prstDash val="solid"/>
          </a:ln>
        </p:spPr>
        <p:txBody>
          <a:bodyPr/>
          <a:lstStyle/>
          <a:p>
            <a:endParaRPr lang="en-US"/>
          </a:p>
        </p:txBody>
      </p:sp>
      <p:sp>
        <p:nvSpPr>
          <p:cNvPr id="21" name="Shape 19"/>
          <p:cNvSpPr/>
          <p:nvPr/>
        </p:nvSpPr>
        <p:spPr>
          <a:xfrm>
            <a:off x="320040" y="3977640"/>
            <a:ext cx="91440" cy="420624"/>
          </a:xfrm>
          <a:prstGeom prst="rect">
            <a:avLst/>
          </a:prstGeom>
          <a:solidFill>
            <a:srgbClr val="00897B"/>
          </a:solidFill>
          <a:ln w="12700">
            <a:solidFill>
              <a:srgbClr val="00897B"/>
            </a:solidFill>
            <a:prstDash val="solid"/>
          </a:ln>
        </p:spPr>
        <p:txBody>
          <a:bodyPr/>
          <a:lstStyle/>
          <a:p>
            <a:endParaRPr lang="en-US"/>
          </a:p>
        </p:txBody>
      </p:sp>
      <p:sp>
        <p:nvSpPr>
          <p:cNvPr id="22" name="Text 20"/>
          <p:cNvSpPr/>
          <p:nvPr/>
        </p:nvSpPr>
        <p:spPr>
          <a:xfrm>
            <a:off x="502920" y="3995928"/>
            <a:ext cx="4892040" cy="384048"/>
          </a:xfrm>
          <a:prstGeom prst="rect">
            <a:avLst/>
          </a:prstGeom>
          <a:noFill/>
          <a:ln/>
        </p:spPr>
        <p:txBody>
          <a:bodyPr wrap="square" lIns="0" tIns="0" rIns="0" bIns="0" rtlCol="0" anchor="ctr"/>
          <a:lstStyle/>
          <a:p>
            <a:r>
              <a:rPr lang="en-US" sz="1150" dirty="0">
                <a:solidFill>
                  <a:srgbClr val="1A3A52"/>
                </a:solidFill>
              </a:rPr>
              <a:t>6. Paper copies of the printed document may be stored in a meeting room or on a kitchen wall</a:t>
            </a:r>
            <a:endParaRPr lang="en-US" sz="1150" dirty="0"/>
          </a:p>
        </p:txBody>
      </p:sp>
      <p:sp>
        <p:nvSpPr>
          <p:cNvPr id="25" name="Text 23"/>
          <p:cNvSpPr/>
          <p:nvPr/>
        </p:nvSpPr>
        <p:spPr>
          <a:xfrm>
            <a:off x="320040" y="4754880"/>
            <a:ext cx="5120640" cy="256032"/>
          </a:xfrm>
          <a:prstGeom prst="rect">
            <a:avLst/>
          </a:prstGeom>
          <a:noFill/>
          <a:ln/>
        </p:spPr>
        <p:txBody>
          <a:bodyPr wrap="square" lIns="0" tIns="0" rIns="0" bIns="0" rtlCol="0" anchor="ctr"/>
          <a:lstStyle/>
          <a:p>
            <a:pPr marL="0" indent="0">
              <a:buNone/>
            </a:pPr>
            <a:r>
              <a:rPr lang="en-US" sz="1000" i="1" dirty="0">
                <a:solidFill>
                  <a:srgbClr val="546E7A"/>
                </a:solidFill>
              </a:rPr>
              <a:t>(Microsoft, 2023)</a:t>
            </a:r>
            <a:endParaRPr lang="en-US" sz="1000" dirty="0"/>
          </a:p>
        </p:txBody>
      </p:sp>
      <p:pic>
        <p:nvPicPr>
          <p:cNvPr id="27" name="Picture 26">
            <a:extLst>
              <a:ext uri="{FF2B5EF4-FFF2-40B4-BE49-F238E27FC236}">
                <a16:creationId xmlns:a16="http://schemas.microsoft.com/office/drawing/2014/main" id="{C0AA2566-9815-336A-F14F-9753F6C82412}"/>
              </a:ext>
            </a:extLst>
          </p:cNvPr>
          <p:cNvPicPr>
            <a:picLocks noChangeAspect="1"/>
          </p:cNvPicPr>
          <p:nvPr/>
        </p:nvPicPr>
        <p:blipFill>
          <a:blip r:embed="rId3"/>
          <a:stretch>
            <a:fillRect/>
          </a:stretch>
        </p:blipFill>
        <p:spPr>
          <a:xfrm>
            <a:off x="5532120" y="1218439"/>
            <a:ext cx="3316464" cy="32232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0897B"/>
          </a:solidFill>
          <a:ln w="12700">
            <a:solidFill>
              <a:srgbClr val="00897B"/>
            </a:solidFill>
            <a:prstDash val="solid"/>
          </a:ln>
        </p:spPr>
        <p:txBody>
          <a:bodyPr/>
          <a:lstStyle/>
          <a:p>
            <a:endParaRPr lang="en-US"/>
          </a:p>
        </p:txBody>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200" b="1" dirty="0">
                <a:solidFill>
                  <a:srgbClr val="FFFFFF"/>
                </a:solidFill>
              </a:rPr>
              <a:t>How PowerPoint Improves Efficiency &amp; Communication</a:t>
            </a:r>
            <a:endParaRPr lang="en-US" sz="2200" dirty="0"/>
          </a:p>
        </p:txBody>
      </p:sp>
      <p:sp>
        <p:nvSpPr>
          <p:cNvPr id="4" name="Shape 2"/>
          <p:cNvSpPr/>
          <p:nvPr/>
        </p:nvSpPr>
        <p:spPr>
          <a:xfrm>
            <a:off x="274320" y="914400"/>
            <a:ext cx="4206240" cy="173736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p>
            <a:endParaRPr lang="en-US"/>
          </a:p>
        </p:txBody>
      </p:sp>
      <p:sp>
        <p:nvSpPr>
          <p:cNvPr id="5" name="Text 3"/>
          <p:cNvSpPr/>
          <p:nvPr/>
        </p:nvSpPr>
        <p:spPr>
          <a:xfrm>
            <a:off x="411480" y="1005840"/>
            <a:ext cx="3931920" cy="365760"/>
          </a:xfrm>
          <a:prstGeom prst="rect">
            <a:avLst/>
          </a:prstGeom>
          <a:noFill/>
          <a:ln/>
        </p:spPr>
        <p:txBody>
          <a:bodyPr wrap="square" lIns="0" tIns="0" rIns="0" bIns="0" rtlCol="0" anchor="ctr"/>
          <a:lstStyle/>
          <a:p>
            <a:pPr marL="0" indent="0">
              <a:buNone/>
            </a:pPr>
            <a:r>
              <a:rPr lang="en-US" sz="1350" b="1" dirty="0">
                <a:solidFill>
                  <a:srgbClr val="1A3A52"/>
                </a:solidFill>
              </a:rPr>
              <a:t>📊  Single Source of Truth</a:t>
            </a:r>
            <a:endParaRPr lang="en-US" sz="1350" dirty="0"/>
          </a:p>
        </p:txBody>
      </p:sp>
      <p:sp>
        <p:nvSpPr>
          <p:cNvPr id="6" name="Text 4"/>
          <p:cNvSpPr/>
          <p:nvPr/>
        </p:nvSpPr>
        <p:spPr>
          <a:xfrm>
            <a:off x="411480" y="1399032"/>
            <a:ext cx="3931920" cy="1143000"/>
          </a:xfrm>
          <a:prstGeom prst="rect">
            <a:avLst/>
          </a:prstGeom>
          <a:noFill/>
          <a:ln/>
        </p:spPr>
        <p:txBody>
          <a:bodyPr wrap="square" lIns="0" tIns="0" rIns="0" bIns="0" rtlCol="0" anchor="ctr"/>
          <a:lstStyle/>
          <a:p>
            <a:r>
              <a:rPr lang="en-US" sz="1100" dirty="0">
                <a:solidFill>
                  <a:srgbClr val="546E7A"/>
                </a:solidFill>
              </a:rPr>
              <a:t>In lieu of various calls, messages, and written documents that lead to misunderstandings and information loss, there is only one slide (Chang et al., 2022).</a:t>
            </a:r>
          </a:p>
        </p:txBody>
      </p:sp>
      <p:sp>
        <p:nvSpPr>
          <p:cNvPr id="7" name="Shape 5"/>
          <p:cNvSpPr/>
          <p:nvPr/>
        </p:nvSpPr>
        <p:spPr>
          <a:xfrm>
            <a:off x="4663440" y="914400"/>
            <a:ext cx="4206240" cy="173736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p>
            <a:endParaRPr lang="en-US"/>
          </a:p>
        </p:txBody>
      </p:sp>
      <p:sp>
        <p:nvSpPr>
          <p:cNvPr id="8" name="Text 6"/>
          <p:cNvSpPr/>
          <p:nvPr/>
        </p:nvSpPr>
        <p:spPr>
          <a:xfrm>
            <a:off x="4800600" y="1005840"/>
            <a:ext cx="3931920" cy="365760"/>
          </a:xfrm>
          <a:prstGeom prst="rect">
            <a:avLst/>
          </a:prstGeom>
          <a:noFill/>
          <a:ln/>
        </p:spPr>
        <p:txBody>
          <a:bodyPr wrap="square" lIns="0" tIns="0" rIns="0" bIns="0" rtlCol="0" anchor="ctr"/>
          <a:lstStyle/>
          <a:p>
            <a:pPr marL="0" indent="0">
              <a:buNone/>
            </a:pPr>
            <a:r>
              <a:rPr lang="en-US" sz="1350" b="1" dirty="0">
                <a:solidFill>
                  <a:srgbClr val="1A3A52"/>
                </a:solidFill>
              </a:rPr>
              <a:t>⏱️  Time Savings</a:t>
            </a:r>
            <a:endParaRPr lang="en-US" sz="1350" dirty="0"/>
          </a:p>
        </p:txBody>
      </p:sp>
      <p:sp>
        <p:nvSpPr>
          <p:cNvPr id="9" name="Text 7"/>
          <p:cNvSpPr/>
          <p:nvPr/>
        </p:nvSpPr>
        <p:spPr>
          <a:xfrm>
            <a:off x="4800600" y="1399032"/>
            <a:ext cx="3931920" cy="1143000"/>
          </a:xfrm>
          <a:prstGeom prst="rect">
            <a:avLst/>
          </a:prstGeom>
          <a:noFill/>
          <a:ln/>
        </p:spPr>
        <p:txBody>
          <a:bodyPr wrap="square" lIns="0" tIns="0" rIns="0" bIns="0" rtlCol="0" anchor="ctr"/>
          <a:lstStyle/>
          <a:p>
            <a:r>
              <a:rPr lang="en-US" sz="1100" dirty="0">
                <a:solidFill>
                  <a:srgbClr val="546E7A"/>
                </a:solidFill>
              </a:rPr>
              <a:t>HR/Manager makes </a:t>
            </a:r>
            <a:r>
              <a:rPr lang="en-US" sz="1100" dirty="0" err="1">
                <a:solidFill>
                  <a:srgbClr val="546E7A"/>
                </a:solidFill>
              </a:rPr>
              <a:t>rota</a:t>
            </a:r>
            <a:r>
              <a:rPr lang="en-US" sz="1100" dirty="0">
                <a:solidFill>
                  <a:srgbClr val="546E7A"/>
                </a:solidFill>
              </a:rPr>
              <a:t> once, sends it out immediately. There is no need to copy, distribute the paper, and clarify updates anymore saving up to five hours per week.</a:t>
            </a:r>
          </a:p>
        </p:txBody>
      </p:sp>
      <p:sp>
        <p:nvSpPr>
          <p:cNvPr id="10" name="Shape 8"/>
          <p:cNvSpPr/>
          <p:nvPr/>
        </p:nvSpPr>
        <p:spPr>
          <a:xfrm>
            <a:off x="274320" y="2926080"/>
            <a:ext cx="4206240" cy="173736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p>
            <a:endParaRPr lang="en-US"/>
          </a:p>
        </p:txBody>
      </p:sp>
      <p:sp>
        <p:nvSpPr>
          <p:cNvPr id="11" name="Text 9"/>
          <p:cNvSpPr/>
          <p:nvPr/>
        </p:nvSpPr>
        <p:spPr>
          <a:xfrm>
            <a:off x="411480" y="3017520"/>
            <a:ext cx="3931920" cy="365760"/>
          </a:xfrm>
          <a:prstGeom prst="rect">
            <a:avLst/>
          </a:prstGeom>
          <a:noFill/>
          <a:ln/>
        </p:spPr>
        <p:txBody>
          <a:bodyPr wrap="square" lIns="0" tIns="0" rIns="0" bIns="0" rtlCol="0" anchor="ctr"/>
          <a:lstStyle/>
          <a:p>
            <a:pPr marL="0" indent="0">
              <a:buNone/>
            </a:pPr>
            <a:r>
              <a:rPr lang="en-US" sz="1350" b="1" dirty="0">
                <a:solidFill>
                  <a:srgbClr val="1A3A52"/>
                </a:solidFill>
              </a:rPr>
              <a:t>📱  Accessible 24/7</a:t>
            </a:r>
            <a:endParaRPr lang="en-US" sz="1350" dirty="0"/>
          </a:p>
        </p:txBody>
      </p:sp>
      <p:sp>
        <p:nvSpPr>
          <p:cNvPr id="12" name="Text 10"/>
          <p:cNvSpPr/>
          <p:nvPr/>
        </p:nvSpPr>
        <p:spPr>
          <a:xfrm>
            <a:off x="411480" y="3410712"/>
            <a:ext cx="3931920" cy="1143000"/>
          </a:xfrm>
          <a:prstGeom prst="rect">
            <a:avLst/>
          </a:prstGeom>
          <a:noFill/>
          <a:ln/>
        </p:spPr>
        <p:txBody>
          <a:bodyPr wrap="square" lIns="0" tIns="0" rIns="0" bIns="0" rtlCol="0" anchor="ctr"/>
          <a:lstStyle/>
          <a:p>
            <a:r>
              <a:rPr lang="en-US" sz="1100" dirty="0">
                <a:solidFill>
                  <a:srgbClr val="546E7A"/>
                </a:solidFill>
              </a:rPr>
              <a:t>Employees see OneDrive on their cell phones at either their workplace or at home, always knowing their </a:t>
            </a:r>
            <a:r>
              <a:rPr lang="en-US" sz="1100" dirty="0" err="1">
                <a:solidFill>
                  <a:srgbClr val="546E7A"/>
                </a:solidFill>
              </a:rPr>
              <a:t>rota</a:t>
            </a:r>
            <a:r>
              <a:rPr lang="en-US" sz="1100" dirty="0">
                <a:solidFill>
                  <a:srgbClr val="546E7A"/>
                </a:solidFill>
              </a:rPr>
              <a:t> and the latest updates (Microsoft, 2023).</a:t>
            </a:r>
          </a:p>
        </p:txBody>
      </p:sp>
      <p:sp>
        <p:nvSpPr>
          <p:cNvPr id="13" name="Shape 11"/>
          <p:cNvSpPr/>
          <p:nvPr/>
        </p:nvSpPr>
        <p:spPr>
          <a:xfrm>
            <a:off x="4663440" y="2926080"/>
            <a:ext cx="4206240" cy="173736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p>
            <a:endParaRPr lang="en-US"/>
          </a:p>
        </p:txBody>
      </p:sp>
      <p:sp>
        <p:nvSpPr>
          <p:cNvPr id="14" name="Text 12"/>
          <p:cNvSpPr/>
          <p:nvPr/>
        </p:nvSpPr>
        <p:spPr>
          <a:xfrm>
            <a:off x="4800600" y="3017520"/>
            <a:ext cx="3931920" cy="365760"/>
          </a:xfrm>
          <a:prstGeom prst="rect">
            <a:avLst/>
          </a:prstGeom>
          <a:noFill/>
          <a:ln/>
        </p:spPr>
        <p:txBody>
          <a:bodyPr wrap="square" lIns="0" tIns="0" rIns="0" bIns="0" rtlCol="0" anchor="ctr"/>
          <a:lstStyle/>
          <a:p>
            <a:pPr marL="0" indent="0">
              <a:buNone/>
            </a:pPr>
            <a:r>
              <a:rPr lang="en-US" sz="1350" b="1" dirty="0">
                <a:solidFill>
                  <a:srgbClr val="1A3A52"/>
                </a:solidFill>
              </a:rPr>
              <a:t>🔄  Agile Adjustments</a:t>
            </a:r>
            <a:endParaRPr lang="en-US" sz="1350" dirty="0"/>
          </a:p>
        </p:txBody>
      </p:sp>
      <p:sp>
        <p:nvSpPr>
          <p:cNvPr id="15" name="Text 13"/>
          <p:cNvSpPr/>
          <p:nvPr/>
        </p:nvSpPr>
        <p:spPr>
          <a:xfrm>
            <a:off x="4800600" y="3410712"/>
            <a:ext cx="3931920" cy="1143000"/>
          </a:xfrm>
          <a:prstGeom prst="rect">
            <a:avLst/>
          </a:prstGeom>
          <a:noFill/>
          <a:ln/>
        </p:spPr>
        <p:txBody>
          <a:bodyPr wrap="square" lIns="0" tIns="0" rIns="0" bIns="0" rtlCol="0" anchor="ctr"/>
          <a:lstStyle/>
          <a:p>
            <a:r>
              <a:rPr lang="en-US" sz="1100" dirty="0">
                <a:solidFill>
                  <a:srgbClr val="546E7A"/>
                </a:solidFill>
              </a:rPr>
              <a:t>In case of unexpected absence, the </a:t>
            </a:r>
            <a:r>
              <a:rPr lang="en-US" sz="1100" dirty="0" err="1">
                <a:solidFill>
                  <a:srgbClr val="546E7A"/>
                </a:solidFill>
              </a:rPr>
              <a:t>rota</a:t>
            </a:r>
            <a:r>
              <a:rPr lang="en-US" sz="1100" dirty="0">
                <a:solidFill>
                  <a:srgbClr val="546E7A"/>
                </a:solidFill>
              </a:rPr>
              <a:t> slide is updated, and the information sent to all staff members through Teams. In case of a new schedule pattern, it can be done within a couple of minutes using OneDrive.</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A52"/>
          </a:solidFill>
          <a:ln w="12700">
            <a:solidFill>
              <a:srgbClr val="1A3A52"/>
            </a:solidFill>
            <a:prstDash val="solid"/>
          </a:ln>
        </p:spPr>
        <p:txBody>
          <a:bodyPr/>
          <a:lstStyle/>
          <a:p>
            <a:endParaRPr lang="en-US"/>
          </a:p>
        </p:txBody>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600" b="1" dirty="0">
                <a:solidFill>
                  <a:srgbClr val="FFFFFF"/>
                </a:solidFill>
              </a:rPr>
              <a:t>Advantages &amp; Limitations</a:t>
            </a:r>
            <a:endParaRPr lang="en-US" sz="2600" dirty="0"/>
          </a:p>
        </p:txBody>
      </p:sp>
      <p:sp>
        <p:nvSpPr>
          <p:cNvPr id="4" name="Shape 2"/>
          <p:cNvSpPr/>
          <p:nvPr/>
        </p:nvSpPr>
        <p:spPr>
          <a:xfrm>
            <a:off x="274320" y="914400"/>
            <a:ext cx="4114800" cy="411480"/>
          </a:xfrm>
          <a:prstGeom prst="rect">
            <a:avLst/>
          </a:prstGeom>
          <a:solidFill>
            <a:srgbClr val="43A047"/>
          </a:solidFill>
          <a:ln w="12700">
            <a:solidFill>
              <a:srgbClr val="43A047"/>
            </a:solidFill>
            <a:prstDash val="solid"/>
          </a:ln>
        </p:spPr>
        <p:txBody>
          <a:bodyPr/>
          <a:lstStyle/>
          <a:p>
            <a:endParaRPr lang="en-US"/>
          </a:p>
        </p:txBody>
      </p:sp>
      <p:sp>
        <p:nvSpPr>
          <p:cNvPr id="5" name="Text 3"/>
          <p:cNvSpPr/>
          <p:nvPr/>
        </p:nvSpPr>
        <p:spPr>
          <a:xfrm>
            <a:off x="274320" y="914400"/>
            <a:ext cx="4114800" cy="411480"/>
          </a:xfrm>
          <a:prstGeom prst="rect">
            <a:avLst/>
          </a:prstGeom>
          <a:noFill/>
          <a:ln/>
        </p:spPr>
        <p:txBody>
          <a:bodyPr wrap="square" lIns="0" tIns="0" rIns="0" bIns="0" rtlCol="0" anchor="ctr"/>
          <a:lstStyle/>
          <a:p>
            <a:pPr marL="0" indent="0" algn="ctr">
              <a:buNone/>
            </a:pPr>
            <a:r>
              <a:rPr lang="en-US" sz="1400" b="1" dirty="0">
                <a:solidFill>
                  <a:srgbClr val="FFFFFF"/>
                </a:solidFill>
              </a:rPr>
              <a:t>✅  ADVANTAGES</a:t>
            </a:r>
            <a:endParaRPr lang="en-US" sz="1400" dirty="0"/>
          </a:p>
        </p:txBody>
      </p:sp>
      <p:sp>
        <p:nvSpPr>
          <p:cNvPr id="6" name="Shape 4"/>
          <p:cNvSpPr/>
          <p:nvPr/>
        </p:nvSpPr>
        <p:spPr>
          <a:xfrm>
            <a:off x="274320" y="1371600"/>
            <a:ext cx="4114800" cy="530352"/>
          </a:xfrm>
          <a:prstGeom prst="roundRect">
            <a:avLst>
              <a:gd name="adj" fmla="val 10345"/>
            </a:avLst>
          </a:prstGeom>
          <a:solidFill>
            <a:srgbClr val="FFFFFF"/>
          </a:solidFill>
          <a:ln w="12700">
            <a:solidFill>
              <a:srgbClr val="A5D6A7"/>
            </a:solidFill>
            <a:prstDash val="solid"/>
          </a:ln>
        </p:spPr>
        <p:txBody>
          <a:bodyPr/>
          <a:lstStyle/>
          <a:p>
            <a:endParaRPr lang="en-US"/>
          </a:p>
        </p:txBody>
      </p:sp>
      <p:sp>
        <p:nvSpPr>
          <p:cNvPr id="7" name="Text 5"/>
          <p:cNvSpPr/>
          <p:nvPr/>
        </p:nvSpPr>
        <p:spPr>
          <a:xfrm>
            <a:off x="384048" y="1399032"/>
            <a:ext cx="3895344" cy="475488"/>
          </a:xfrm>
          <a:prstGeom prst="rect">
            <a:avLst/>
          </a:prstGeom>
          <a:noFill/>
          <a:ln/>
        </p:spPr>
        <p:txBody>
          <a:bodyPr wrap="square" lIns="0" tIns="0" rIns="0" bIns="0" rtlCol="0" anchor="ctr"/>
          <a:lstStyle/>
          <a:p>
            <a:r>
              <a:rPr lang="en-US" sz="1150" dirty="0">
                <a:solidFill>
                  <a:srgbClr val="1B5E20"/>
                </a:solidFill>
              </a:rPr>
              <a:t>✔ Easily visualized, comprehensible layout</a:t>
            </a:r>
          </a:p>
        </p:txBody>
      </p:sp>
      <p:sp>
        <p:nvSpPr>
          <p:cNvPr id="8" name="Shape 6"/>
          <p:cNvSpPr/>
          <p:nvPr/>
        </p:nvSpPr>
        <p:spPr>
          <a:xfrm>
            <a:off x="274320" y="2011680"/>
            <a:ext cx="4114800" cy="530352"/>
          </a:xfrm>
          <a:prstGeom prst="roundRect">
            <a:avLst>
              <a:gd name="adj" fmla="val 10345"/>
            </a:avLst>
          </a:prstGeom>
          <a:solidFill>
            <a:srgbClr val="FFFFFF"/>
          </a:solidFill>
          <a:ln w="12700">
            <a:solidFill>
              <a:srgbClr val="A5D6A7"/>
            </a:solidFill>
            <a:prstDash val="solid"/>
          </a:ln>
        </p:spPr>
        <p:txBody>
          <a:bodyPr/>
          <a:lstStyle/>
          <a:p>
            <a:endParaRPr lang="en-US"/>
          </a:p>
        </p:txBody>
      </p:sp>
      <p:sp>
        <p:nvSpPr>
          <p:cNvPr id="9" name="Text 7"/>
          <p:cNvSpPr/>
          <p:nvPr/>
        </p:nvSpPr>
        <p:spPr>
          <a:xfrm>
            <a:off x="384048" y="2039112"/>
            <a:ext cx="3895344" cy="475488"/>
          </a:xfrm>
          <a:prstGeom prst="rect">
            <a:avLst/>
          </a:prstGeom>
          <a:noFill/>
          <a:ln/>
        </p:spPr>
        <p:txBody>
          <a:bodyPr wrap="square" lIns="0" tIns="0" rIns="0" bIns="0" rtlCol="0" anchor="ctr"/>
          <a:lstStyle/>
          <a:p>
            <a:r>
              <a:rPr lang="en-US" sz="1150" dirty="0">
                <a:solidFill>
                  <a:srgbClr val="1B5E20"/>
                </a:solidFill>
              </a:rPr>
              <a:t>✔ Rapidly generates and updates shifts</a:t>
            </a:r>
          </a:p>
        </p:txBody>
      </p:sp>
      <p:sp>
        <p:nvSpPr>
          <p:cNvPr id="10" name="Shape 8"/>
          <p:cNvSpPr/>
          <p:nvPr/>
        </p:nvSpPr>
        <p:spPr>
          <a:xfrm>
            <a:off x="274320" y="2651760"/>
            <a:ext cx="4114800" cy="530352"/>
          </a:xfrm>
          <a:prstGeom prst="roundRect">
            <a:avLst>
              <a:gd name="adj" fmla="val 10345"/>
            </a:avLst>
          </a:prstGeom>
          <a:solidFill>
            <a:srgbClr val="FFFFFF"/>
          </a:solidFill>
          <a:ln w="12700">
            <a:solidFill>
              <a:srgbClr val="A5D6A7"/>
            </a:solidFill>
            <a:prstDash val="solid"/>
          </a:ln>
        </p:spPr>
        <p:txBody>
          <a:bodyPr/>
          <a:lstStyle/>
          <a:p>
            <a:endParaRPr lang="en-US"/>
          </a:p>
        </p:txBody>
      </p:sp>
      <p:sp>
        <p:nvSpPr>
          <p:cNvPr id="11" name="Text 9"/>
          <p:cNvSpPr/>
          <p:nvPr/>
        </p:nvSpPr>
        <p:spPr>
          <a:xfrm>
            <a:off x="384048" y="2679192"/>
            <a:ext cx="3895344" cy="475488"/>
          </a:xfrm>
          <a:prstGeom prst="rect">
            <a:avLst/>
          </a:prstGeom>
          <a:noFill/>
          <a:ln/>
        </p:spPr>
        <p:txBody>
          <a:bodyPr wrap="square" lIns="0" tIns="0" rIns="0" bIns="0" rtlCol="0" anchor="ctr"/>
          <a:lstStyle/>
          <a:p>
            <a:r>
              <a:rPr lang="en-US" sz="1150" dirty="0">
                <a:solidFill>
                  <a:srgbClr val="1B5E20"/>
                </a:solidFill>
              </a:rPr>
              <a:t>✔ Ability to color-code shifts or roles</a:t>
            </a:r>
          </a:p>
        </p:txBody>
      </p:sp>
      <p:sp>
        <p:nvSpPr>
          <p:cNvPr id="12" name="Shape 10"/>
          <p:cNvSpPr/>
          <p:nvPr/>
        </p:nvSpPr>
        <p:spPr>
          <a:xfrm>
            <a:off x="274320" y="3291840"/>
            <a:ext cx="4114800" cy="530352"/>
          </a:xfrm>
          <a:prstGeom prst="roundRect">
            <a:avLst>
              <a:gd name="adj" fmla="val 10345"/>
            </a:avLst>
          </a:prstGeom>
          <a:solidFill>
            <a:srgbClr val="FFFFFF"/>
          </a:solidFill>
          <a:ln w="12700">
            <a:solidFill>
              <a:srgbClr val="A5D6A7"/>
            </a:solidFill>
            <a:prstDash val="solid"/>
          </a:ln>
        </p:spPr>
        <p:txBody>
          <a:bodyPr/>
          <a:lstStyle/>
          <a:p>
            <a:endParaRPr lang="en-US"/>
          </a:p>
        </p:txBody>
      </p:sp>
      <p:sp>
        <p:nvSpPr>
          <p:cNvPr id="13" name="Text 11"/>
          <p:cNvSpPr/>
          <p:nvPr/>
        </p:nvSpPr>
        <p:spPr>
          <a:xfrm>
            <a:off x="384048" y="3319272"/>
            <a:ext cx="3895344" cy="475488"/>
          </a:xfrm>
          <a:prstGeom prst="rect">
            <a:avLst/>
          </a:prstGeom>
          <a:noFill/>
          <a:ln/>
        </p:spPr>
        <p:txBody>
          <a:bodyPr wrap="square" lIns="0" tIns="0" rIns="0" bIns="0" rtlCol="0" anchor="ctr"/>
          <a:lstStyle/>
          <a:p>
            <a:r>
              <a:rPr lang="en-US" sz="1150" dirty="0">
                <a:solidFill>
                  <a:srgbClr val="1B5E20"/>
                </a:solidFill>
              </a:rPr>
              <a:t>✔ Compatible with OneDrive and Microsoft Teams</a:t>
            </a:r>
          </a:p>
        </p:txBody>
      </p:sp>
      <p:sp>
        <p:nvSpPr>
          <p:cNvPr id="14" name="Shape 12"/>
          <p:cNvSpPr/>
          <p:nvPr/>
        </p:nvSpPr>
        <p:spPr>
          <a:xfrm>
            <a:off x="274320" y="3931920"/>
            <a:ext cx="4114800" cy="530352"/>
          </a:xfrm>
          <a:prstGeom prst="roundRect">
            <a:avLst>
              <a:gd name="adj" fmla="val 10345"/>
            </a:avLst>
          </a:prstGeom>
          <a:solidFill>
            <a:srgbClr val="FFFFFF"/>
          </a:solidFill>
          <a:ln w="12700">
            <a:solidFill>
              <a:srgbClr val="A5D6A7"/>
            </a:solidFill>
            <a:prstDash val="solid"/>
          </a:ln>
        </p:spPr>
        <p:txBody>
          <a:bodyPr/>
          <a:lstStyle/>
          <a:p>
            <a:endParaRPr lang="en-US"/>
          </a:p>
        </p:txBody>
      </p:sp>
      <p:sp>
        <p:nvSpPr>
          <p:cNvPr id="15" name="Text 13"/>
          <p:cNvSpPr/>
          <p:nvPr/>
        </p:nvSpPr>
        <p:spPr>
          <a:xfrm>
            <a:off x="384048" y="3959352"/>
            <a:ext cx="3895344" cy="475488"/>
          </a:xfrm>
          <a:prstGeom prst="rect">
            <a:avLst/>
          </a:prstGeom>
          <a:noFill/>
          <a:ln/>
        </p:spPr>
        <p:txBody>
          <a:bodyPr wrap="square" lIns="0" tIns="0" rIns="0" bIns="0" rtlCol="0" anchor="ctr"/>
          <a:lstStyle/>
          <a:p>
            <a:r>
              <a:rPr lang="en-US" sz="1150" dirty="0">
                <a:solidFill>
                  <a:srgbClr val="1B5E20"/>
                </a:solidFill>
              </a:rPr>
              <a:t>✔ Economical comes with MS Office 365</a:t>
            </a:r>
            <a:endParaRPr lang="en-US" sz="1150" dirty="0"/>
          </a:p>
        </p:txBody>
      </p:sp>
      <p:sp>
        <p:nvSpPr>
          <p:cNvPr id="16" name="Shape 14"/>
          <p:cNvSpPr/>
          <p:nvPr/>
        </p:nvSpPr>
        <p:spPr>
          <a:xfrm>
            <a:off x="4663440" y="914400"/>
            <a:ext cx="4114800" cy="411480"/>
          </a:xfrm>
          <a:prstGeom prst="rect">
            <a:avLst/>
          </a:prstGeom>
          <a:solidFill>
            <a:srgbClr val="FF6B6B"/>
          </a:solidFill>
          <a:ln w="12700">
            <a:solidFill>
              <a:srgbClr val="FF6B6B"/>
            </a:solidFill>
            <a:prstDash val="solid"/>
          </a:ln>
        </p:spPr>
        <p:txBody>
          <a:bodyPr/>
          <a:lstStyle/>
          <a:p>
            <a:endParaRPr lang="en-US"/>
          </a:p>
        </p:txBody>
      </p:sp>
      <p:sp>
        <p:nvSpPr>
          <p:cNvPr id="17" name="Text 15"/>
          <p:cNvSpPr/>
          <p:nvPr/>
        </p:nvSpPr>
        <p:spPr>
          <a:xfrm>
            <a:off x="4663440" y="914400"/>
            <a:ext cx="4114800" cy="411480"/>
          </a:xfrm>
          <a:prstGeom prst="rect">
            <a:avLst/>
          </a:prstGeom>
          <a:noFill/>
          <a:ln/>
        </p:spPr>
        <p:txBody>
          <a:bodyPr wrap="square" lIns="0" tIns="0" rIns="0" bIns="0" rtlCol="0" anchor="ctr"/>
          <a:lstStyle/>
          <a:p>
            <a:pPr marL="0" indent="0" algn="ctr">
              <a:buNone/>
            </a:pPr>
            <a:r>
              <a:rPr lang="en-US" sz="1400" b="1" dirty="0">
                <a:solidFill>
                  <a:srgbClr val="FFFFFF"/>
                </a:solidFill>
              </a:rPr>
              <a:t>⚠️  LIMITATIONS</a:t>
            </a:r>
            <a:endParaRPr lang="en-US" sz="1400" dirty="0"/>
          </a:p>
        </p:txBody>
      </p:sp>
      <p:sp>
        <p:nvSpPr>
          <p:cNvPr id="18" name="Shape 16"/>
          <p:cNvSpPr/>
          <p:nvPr/>
        </p:nvSpPr>
        <p:spPr>
          <a:xfrm>
            <a:off x="4663440" y="1371600"/>
            <a:ext cx="4114800" cy="530352"/>
          </a:xfrm>
          <a:prstGeom prst="roundRect">
            <a:avLst>
              <a:gd name="adj" fmla="val 10345"/>
            </a:avLst>
          </a:prstGeom>
          <a:solidFill>
            <a:srgbClr val="FFFFFF"/>
          </a:solidFill>
          <a:ln w="12700">
            <a:solidFill>
              <a:srgbClr val="EF9A9A"/>
            </a:solidFill>
            <a:prstDash val="solid"/>
          </a:ln>
        </p:spPr>
        <p:txBody>
          <a:bodyPr/>
          <a:lstStyle/>
          <a:p>
            <a:endParaRPr lang="en-US"/>
          </a:p>
        </p:txBody>
      </p:sp>
      <p:sp>
        <p:nvSpPr>
          <p:cNvPr id="19" name="Text 17"/>
          <p:cNvSpPr/>
          <p:nvPr/>
        </p:nvSpPr>
        <p:spPr>
          <a:xfrm>
            <a:off x="4773168" y="1399032"/>
            <a:ext cx="3895344" cy="475488"/>
          </a:xfrm>
          <a:prstGeom prst="rect">
            <a:avLst/>
          </a:prstGeom>
          <a:noFill/>
          <a:ln/>
        </p:spPr>
        <p:txBody>
          <a:bodyPr wrap="square" lIns="0" tIns="0" rIns="0" bIns="0" rtlCol="0" anchor="ctr"/>
          <a:lstStyle/>
          <a:p>
            <a:r>
              <a:rPr lang="en-US" sz="1150" dirty="0">
                <a:solidFill>
                  <a:srgbClr val="B71C1C"/>
                </a:solidFill>
              </a:rPr>
              <a:t>✘ Manual process for scheduling no automation</a:t>
            </a:r>
          </a:p>
        </p:txBody>
      </p:sp>
      <p:sp>
        <p:nvSpPr>
          <p:cNvPr id="20" name="Shape 18"/>
          <p:cNvSpPr/>
          <p:nvPr/>
        </p:nvSpPr>
        <p:spPr>
          <a:xfrm>
            <a:off x="4663440" y="2011680"/>
            <a:ext cx="4114800" cy="530352"/>
          </a:xfrm>
          <a:prstGeom prst="roundRect">
            <a:avLst>
              <a:gd name="adj" fmla="val 10345"/>
            </a:avLst>
          </a:prstGeom>
          <a:solidFill>
            <a:srgbClr val="FFFFFF"/>
          </a:solidFill>
          <a:ln w="12700">
            <a:solidFill>
              <a:srgbClr val="EF9A9A"/>
            </a:solidFill>
            <a:prstDash val="solid"/>
          </a:ln>
        </p:spPr>
        <p:txBody>
          <a:bodyPr/>
          <a:lstStyle/>
          <a:p>
            <a:endParaRPr lang="en-US"/>
          </a:p>
        </p:txBody>
      </p:sp>
      <p:sp>
        <p:nvSpPr>
          <p:cNvPr id="21" name="Text 19"/>
          <p:cNvSpPr/>
          <p:nvPr/>
        </p:nvSpPr>
        <p:spPr>
          <a:xfrm>
            <a:off x="4773168" y="2039112"/>
            <a:ext cx="3895344" cy="475488"/>
          </a:xfrm>
          <a:prstGeom prst="rect">
            <a:avLst/>
          </a:prstGeom>
          <a:noFill/>
          <a:ln/>
        </p:spPr>
        <p:txBody>
          <a:bodyPr wrap="square" lIns="0" tIns="0" rIns="0" bIns="0" rtlCol="0" anchor="ctr"/>
          <a:lstStyle/>
          <a:p>
            <a:r>
              <a:rPr lang="en-US" sz="1150" dirty="0">
                <a:solidFill>
                  <a:srgbClr val="B71C1C"/>
                </a:solidFill>
              </a:rPr>
              <a:t>✘ Qualification of employees is not automatically verified</a:t>
            </a:r>
          </a:p>
        </p:txBody>
      </p:sp>
      <p:sp>
        <p:nvSpPr>
          <p:cNvPr id="22" name="Shape 20"/>
          <p:cNvSpPr/>
          <p:nvPr/>
        </p:nvSpPr>
        <p:spPr>
          <a:xfrm>
            <a:off x="4663440" y="2651760"/>
            <a:ext cx="4114800" cy="530352"/>
          </a:xfrm>
          <a:prstGeom prst="roundRect">
            <a:avLst>
              <a:gd name="adj" fmla="val 10345"/>
            </a:avLst>
          </a:prstGeom>
          <a:solidFill>
            <a:srgbClr val="FFFFFF"/>
          </a:solidFill>
          <a:ln w="12700">
            <a:solidFill>
              <a:srgbClr val="EF9A9A"/>
            </a:solidFill>
            <a:prstDash val="solid"/>
          </a:ln>
        </p:spPr>
        <p:txBody>
          <a:bodyPr/>
          <a:lstStyle/>
          <a:p>
            <a:endParaRPr lang="en-US"/>
          </a:p>
        </p:txBody>
      </p:sp>
      <p:sp>
        <p:nvSpPr>
          <p:cNvPr id="23" name="Text 21"/>
          <p:cNvSpPr/>
          <p:nvPr/>
        </p:nvSpPr>
        <p:spPr>
          <a:xfrm>
            <a:off x="4773168" y="2679192"/>
            <a:ext cx="3895344" cy="475488"/>
          </a:xfrm>
          <a:prstGeom prst="rect">
            <a:avLst/>
          </a:prstGeom>
          <a:noFill/>
          <a:ln/>
        </p:spPr>
        <p:txBody>
          <a:bodyPr wrap="square" lIns="0" tIns="0" rIns="0" bIns="0" rtlCol="0" anchor="ctr"/>
          <a:lstStyle/>
          <a:p>
            <a:r>
              <a:rPr lang="en-US" sz="1150" dirty="0">
                <a:solidFill>
                  <a:srgbClr val="B71C1C"/>
                </a:solidFill>
              </a:rPr>
              <a:t>✘ No notifications on shifts swapping/changes</a:t>
            </a:r>
          </a:p>
        </p:txBody>
      </p:sp>
      <p:sp>
        <p:nvSpPr>
          <p:cNvPr id="24" name="Shape 22"/>
          <p:cNvSpPr/>
          <p:nvPr/>
        </p:nvSpPr>
        <p:spPr>
          <a:xfrm>
            <a:off x="4663440" y="3291840"/>
            <a:ext cx="4114800" cy="530352"/>
          </a:xfrm>
          <a:prstGeom prst="roundRect">
            <a:avLst>
              <a:gd name="adj" fmla="val 10345"/>
            </a:avLst>
          </a:prstGeom>
          <a:solidFill>
            <a:srgbClr val="FFFFFF"/>
          </a:solidFill>
          <a:ln w="12700">
            <a:solidFill>
              <a:srgbClr val="EF9A9A"/>
            </a:solidFill>
            <a:prstDash val="solid"/>
          </a:ln>
        </p:spPr>
        <p:txBody>
          <a:bodyPr/>
          <a:lstStyle/>
          <a:p>
            <a:endParaRPr lang="en-US"/>
          </a:p>
        </p:txBody>
      </p:sp>
      <p:sp>
        <p:nvSpPr>
          <p:cNvPr id="25" name="Text 23"/>
          <p:cNvSpPr/>
          <p:nvPr/>
        </p:nvSpPr>
        <p:spPr>
          <a:xfrm>
            <a:off x="4773168" y="3319272"/>
            <a:ext cx="3895344" cy="475488"/>
          </a:xfrm>
          <a:prstGeom prst="rect">
            <a:avLst/>
          </a:prstGeom>
          <a:noFill/>
          <a:ln/>
        </p:spPr>
        <p:txBody>
          <a:bodyPr wrap="square" lIns="0" tIns="0" rIns="0" bIns="0" rtlCol="0" anchor="ctr"/>
          <a:lstStyle/>
          <a:p>
            <a:r>
              <a:rPr lang="en-US" sz="1150" dirty="0">
                <a:solidFill>
                  <a:srgbClr val="B71C1C"/>
                </a:solidFill>
              </a:rPr>
              <a:t>✘ Overloaded = presentation will be cluttered</a:t>
            </a:r>
          </a:p>
        </p:txBody>
      </p:sp>
      <p:sp>
        <p:nvSpPr>
          <p:cNvPr id="26" name="Shape 24"/>
          <p:cNvSpPr/>
          <p:nvPr/>
        </p:nvSpPr>
        <p:spPr>
          <a:xfrm>
            <a:off x="4663440" y="3931920"/>
            <a:ext cx="4114800" cy="530352"/>
          </a:xfrm>
          <a:prstGeom prst="roundRect">
            <a:avLst>
              <a:gd name="adj" fmla="val 10345"/>
            </a:avLst>
          </a:prstGeom>
          <a:solidFill>
            <a:srgbClr val="FFFFFF"/>
          </a:solidFill>
          <a:ln w="12700">
            <a:solidFill>
              <a:srgbClr val="EF9A9A"/>
            </a:solidFill>
            <a:prstDash val="solid"/>
          </a:ln>
        </p:spPr>
        <p:txBody>
          <a:bodyPr/>
          <a:lstStyle/>
          <a:p>
            <a:endParaRPr lang="en-US"/>
          </a:p>
        </p:txBody>
      </p:sp>
      <p:sp>
        <p:nvSpPr>
          <p:cNvPr id="27" name="Text 25"/>
          <p:cNvSpPr/>
          <p:nvPr/>
        </p:nvSpPr>
        <p:spPr>
          <a:xfrm>
            <a:off x="4773168" y="3959352"/>
            <a:ext cx="3895344" cy="475488"/>
          </a:xfrm>
          <a:prstGeom prst="rect">
            <a:avLst/>
          </a:prstGeom>
          <a:noFill/>
          <a:ln/>
        </p:spPr>
        <p:txBody>
          <a:bodyPr wrap="square" lIns="0" tIns="0" rIns="0" bIns="0" rtlCol="0" anchor="ctr"/>
          <a:lstStyle/>
          <a:p>
            <a:r>
              <a:rPr lang="en-US" sz="1150" dirty="0">
                <a:solidFill>
                  <a:srgbClr val="B71C1C"/>
                </a:solidFill>
              </a:rPr>
              <a:t>✘ Trainers can be required for older staff members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0897B"/>
          </a:solidFill>
          <a:ln w="12700">
            <a:solidFill>
              <a:srgbClr val="00897B"/>
            </a:solidFill>
            <a:prstDash val="solid"/>
          </a:ln>
        </p:spPr>
        <p:txBody>
          <a:bodyPr/>
          <a:lstStyle/>
          <a:p>
            <a:endParaRPr lang="en-US"/>
          </a:p>
        </p:txBody>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400" b="1" dirty="0">
                <a:solidFill>
                  <a:srgbClr val="FFFFFF"/>
                </a:solidFill>
              </a:rPr>
              <a:t>Best Practice: How to Use PowerPoint for Rotas</a:t>
            </a:r>
            <a:endParaRPr lang="en-US" sz="2400" dirty="0"/>
          </a:p>
        </p:txBody>
      </p:sp>
      <p:sp>
        <p:nvSpPr>
          <p:cNvPr id="4" name="Shape 2"/>
          <p:cNvSpPr/>
          <p:nvPr/>
        </p:nvSpPr>
        <p:spPr>
          <a:xfrm>
            <a:off x="320040" y="960120"/>
            <a:ext cx="411480" cy="685800"/>
          </a:xfrm>
          <a:prstGeom prst="roundRect">
            <a:avLst>
              <a:gd name="adj" fmla="val 11111"/>
            </a:avLst>
          </a:prstGeom>
          <a:solidFill>
            <a:srgbClr val="00897B"/>
          </a:solidFill>
          <a:ln w="12700">
            <a:solidFill>
              <a:srgbClr val="00897B"/>
            </a:solidFill>
            <a:prstDash val="solid"/>
          </a:ln>
        </p:spPr>
        <p:txBody>
          <a:bodyPr/>
          <a:lstStyle/>
          <a:p>
            <a:endParaRPr lang="en-US"/>
          </a:p>
        </p:txBody>
      </p:sp>
      <p:sp>
        <p:nvSpPr>
          <p:cNvPr id="5" name="Text 3"/>
          <p:cNvSpPr/>
          <p:nvPr/>
        </p:nvSpPr>
        <p:spPr>
          <a:xfrm>
            <a:off x="320040" y="960120"/>
            <a:ext cx="411480" cy="685800"/>
          </a:xfrm>
          <a:prstGeom prst="rect">
            <a:avLst/>
          </a:prstGeom>
          <a:noFill/>
          <a:ln/>
        </p:spPr>
        <p:txBody>
          <a:bodyPr wrap="square" lIns="0" tIns="0" rIns="0" bIns="0" rtlCol="0" anchor="ctr"/>
          <a:lstStyle/>
          <a:p>
            <a:pPr marL="0" indent="0" algn="ctr">
              <a:buNone/>
            </a:pPr>
            <a:r>
              <a:rPr lang="en-US" sz="2000" b="1" dirty="0">
                <a:solidFill>
                  <a:srgbClr val="FFFFFF"/>
                </a:solidFill>
              </a:rPr>
              <a:t>1</a:t>
            </a:r>
            <a:endParaRPr lang="en-US" sz="2000" dirty="0"/>
          </a:p>
        </p:txBody>
      </p:sp>
      <p:sp>
        <p:nvSpPr>
          <p:cNvPr id="6" name="Shape 4"/>
          <p:cNvSpPr/>
          <p:nvPr/>
        </p:nvSpPr>
        <p:spPr>
          <a:xfrm>
            <a:off x="822960" y="960120"/>
            <a:ext cx="8001000" cy="685800"/>
          </a:xfrm>
          <a:prstGeom prst="roundRect">
            <a:avLst>
              <a:gd name="adj" fmla="val 8000"/>
            </a:avLst>
          </a:prstGeom>
          <a:solidFill>
            <a:srgbClr val="F0F4F8"/>
          </a:solidFill>
          <a:ln w="12700">
            <a:solidFill>
              <a:srgbClr val="4DB6AC"/>
            </a:solidFill>
            <a:prstDash val="solid"/>
          </a:ln>
        </p:spPr>
        <p:txBody>
          <a:bodyPr/>
          <a:lstStyle/>
          <a:p>
            <a:endParaRPr lang="en-US"/>
          </a:p>
        </p:txBody>
      </p:sp>
      <p:sp>
        <p:nvSpPr>
          <p:cNvPr id="7" name="Text 5"/>
          <p:cNvSpPr/>
          <p:nvPr/>
        </p:nvSpPr>
        <p:spPr>
          <a:xfrm>
            <a:off x="914400" y="1005840"/>
            <a:ext cx="2743200" cy="274320"/>
          </a:xfrm>
          <a:prstGeom prst="rect">
            <a:avLst/>
          </a:prstGeom>
          <a:noFill/>
          <a:ln/>
        </p:spPr>
        <p:txBody>
          <a:bodyPr wrap="square" lIns="0" tIns="0" rIns="0" bIns="0" rtlCol="0" anchor="ctr"/>
          <a:lstStyle/>
          <a:p>
            <a:pPr marL="0" indent="0">
              <a:buNone/>
            </a:pPr>
            <a:r>
              <a:rPr lang="en-US" sz="1300" b="1" dirty="0">
                <a:solidFill>
                  <a:srgbClr val="1A3A52"/>
                </a:solidFill>
              </a:rPr>
              <a:t>Use Color Coding</a:t>
            </a:r>
            <a:endParaRPr lang="en-US" sz="1300" dirty="0"/>
          </a:p>
        </p:txBody>
      </p:sp>
      <p:sp>
        <p:nvSpPr>
          <p:cNvPr id="8" name="Text 6"/>
          <p:cNvSpPr/>
          <p:nvPr/>
        </p:nvSpPr>
        <p:spPr>
          <a:xfrm>
            <a:off x="914400" y="1280160"/>
            <a:ext cx="7818120" cy="320040"/>
          </a:xfrm>
          <a:prstGeom prst="rect">
            <a:avLst/>
          </a:prstGeom>
          <a:noFill/>
          <a:ln/>
        </p:spPr>
        <p:txBody>
          <a:bodyPr wrap="square" lIns="0" tIns="0" rIns="0" bIns="0" rtlCol="0" anchor="ctr"/>
          <a:lstStyle/>
          <a:p>
            <a:r>
              <a:rPr lang="en-US" sz="1100" dirty="0">
                <a:solidFill>
                  <a:srgbClr val="546E7A"/>
                </a:solidFill>
              </a:rPr>
              <a:t>Blue: Morning, Green: Afternoon, Purple: Night. Makes it easy to scan the sheet.</a:t>
            </a:r>
          </a:p>
        </p:txBody>
      </p:sp>
      <p:sp>
        <p:nvSpPr>
          <p:cNvPr id="9" name="Shape 7"/>
          <p:cNvSpPr/>
          <p:nvPr/>
        </p:nvSpPr>
        <p:spPr>
          <a:xfrm>
            <a:off x="320040" y="1737360"/>
            <a:ext cx="411480" cy="685800"/>
          </a:xfrm>
          <a:prstGeom prst="roundRect">
            <a:avLst>
              <a:gd name="adj" fmla="val 11111"/>
            </a:avLst>
          </a:prstGeom>
          <a:solidFill>
            <a:srgbClr val="00897B"/>
          </a:solidFill>
          <a:ln w="12700">
            <a:solidFill>
              <a:srgbClr val="00897B"/>
            </a:solidFill>
            <a:prstDash val="solid"/>
          </a:ln>
        </p:spPr>
        <p:txBody>
          <a:bodyPr/>
          <a:lstStyle/>
          <a:p>
            <a:endParaRPr lang="en-US"/>
          </a:p>
        </p:txBody>
      </p:sp>
      <p:sp>
        <p:nvSpPr>
          <p:cNvPr id="10" name="Text 8"/>
          <p:cNvSpPr/>
          <p:nvPr/>
        </p:nvSpPr>
        <p:spPr>
          <a:xfrm>
            <a:off x="320040" y="1737360"/>
            <a:ext cx="411480" cy="685800"/>
          </a:xfrm>
          <a:prstGeom prst="rect">
            <a:avLst/>
          </a:prstGeom>
          <a:noFill/>
          <a:ln/>
        </p:spPr>
        <p:txBody>
          <a:bodyPr wrap="square" lIns="0" tIns="0" rIns="0" bIns="0" rtlCol="0" anchor="ctr"/>
          <a:lstStyle/>
          <a:p>
            <a:pPr marL="0" indent="0" algn="ctr">
              <a:buNone/>
            </a:pPr>
            <a:r>
              <a:rPr lang="en-US" sz="2000" b="1" dirty="0">
                <a:solidFill>
                  <a:srgbClr val="FFFFFF"/>
                </a:solidFill>
              </a:rPr>
              <a:t>2</a:t>
            </a:r>
            <a:endParaRPr lang="en-US" sz="2000" dirty="0"/>
          </a:p>
        </p:txBody>
      </p:sp>
      <p:sp>
        <p:nvSpPr>
          <p:cNvPr id="11" name="Shape 9"/>
          <p:cNvSpPr/>
          <p:nvPr/>
        </p:nvSpPr>
        <p:spPr>
          <a:xfrm>
            <a:off x="822960" y="1737360"/>
            <a:ext cx="8001000" cy="685800"/>
          </a:xfrm>
          <a:prstGeom prst="roundRect">
            <a:avLst>
              <a:gd name="adj" fmla="val 8000"/>
            </a:avLst>
          </a:prstGeom>
          <a:solidFill>
            <a:srgbClr val="F0F4F8"/>
          </a:solidFill>
          <a:ln w="12700">
            <a:solidFill>
              <a:srgbClr val="4DB6AC"/>
            </a:solidFill>
            <a:prstDash val="solid"/>
          </a:ln>
        </p:spPr>
        <p:txBody>
          <a:bodyPr/>
          <a:lstStyle/>
          <a:p>
            <a:endParaRPr lang="en-US"/>
          </a:p>
        </p:txBody>
      </p:sp>
      <p:sp>
        <p:nvSpPr>
          <p:cNvPr id="12" name="Text 10"/>
          <p:cNvSpPr/>
          <p:nvPr/>
        </p:nvSpPr>
        <p:spPr>
          <a:xfrm>
            <a:off x="914400" y="1783080"/>
            <a:ext cx="2743200" cy="274320"/>
          </a:xfrm>
          <a:prstGeom prst="rect">
            <a:avLst/>
          </a:prstGeom>
          <a:noFill/>
          <a:ln/>
        </p:spPr>
        <p:txBody>
          <a:bodyPr wrap="square" lIns="0" tIns="0" rIns="0" bIns="0" rtlCol="0" anchor="ctr"/>
          <a:lstStyle/>
          <a:p>
            <a:pPr marL="0" indent="0">
              <a:buNone/>
            </a:pPr>
            <a:r>
              <a:rPr lang="en-US" sz="1300" b="1" dirty="0">
                <a:solidFill>
                  <a:srgbClr val="1A3A52"/>
                </a:solidFill>
              </a:rPr>
              <a:t>Simple Table Layout</a:t>
            </a:r>
            <a:endParaRPr lang="en-US" sz="1300" dirty="0"/>
          </a:p>
        </p:txBody>
      </p:sp>
      <p:sp>
        <p:nvSpPr>
          <p:cNvPr id="13" name="Text 11"/>
          <p:cNvSpPr/>
          <p:nvPr/>
        </p:nvSpPr>
        <p:spPr>
          <a:xfrm>
            <a:off x="914400" y="2057400"/>
            <a:ext cx="7818120" cy="320040"/>
          </a:xfrm>
          <a:prstGeom prst="rect">
            <a:avLst/>
          </a:prstGeom>
          <a:noFill/>
          <a:ln/>
        </p:spPr>
        <p:txBody>
          <a:bodyPr wrap="square" lIns="0" tIns="0" rIns="0" bIns="0" rtlCol="0" anchor="ctr"/>
          <a:lstStyle/>
          <a:p>
            <a:r>
              <a:rPr lang="en-US" sz="1100" dirty="0">
                <a:solidFill>
                  <a:srgbClr val="546E7A"/>
                </a:solidFill>
              </a:rPr>
              <a:t>Days listed at the top (Monday - Sunday), names listed on the left-hand side of the sheet. Minimalist and simple.</a:t>
            </a:r>
          </a:p>
        </p:txBody>
      </p:sp>
      <p:sp>
        <p:nvSpPr>
          <p:cNvPr id="14" name="Shape 12"/>
          <p:cNvSpPr/>
          <p:nvPr/>
        </p:nvSpPr>
        <p:spPr>
          <a:xfrm>
            <a:off x="320040" y="2514600"/>
            <a:ext cx="411480" cy="685800"/>
          </a:xfrm>
          <a:prstGeom prst="roundRect">
            <a:avLst>
              <a:gd name="adj" fmla="val 11111"/>
            </a:avLst>
          </a:prstGeom>
          <a:solidFill>
            <a:srgbClr val="00897B"/>
          </a:solidFill>
          <a:ln w="12700">
            <a:solidFill>
              <a:srgbClr val="00897B"/>
            </a:solidFill>
            <a:prstDash val="solid"/>
          </a:ln>
        </p:spPr>
        <p:txBody>
          <a:bodyPr/>
          <a:lstStyle/>
          <a:p>
            <a:endParaRPr lang="en-US"/>
          </a:p>
        </p:txBody>
      </p:sp>
      <p:sp>
        <p:nvSpPr>
          <p:cNvPr id="15" name="Text 13"/>
          <p:cNvSpPr/>
          <p:nvPr/>
        </p:nvSpPr>
        <p:spPr>
          <a:xfrm>
            <a:off x="320040" y="2514600"/>
            <a:ext cx="411480" cy="685800"/>
          </a:xfrm>
          <a:prstGeom prst="rect">
            <a:avLst/>
          </a:prstGeom>
          <a:noFill/>
          <a:ln/>
        </p:spPr>
        <p:txBody>
          <a:bodyPr wrap="square" lIns="0" tIns="0" rIns="0" bIns="0" rtlCol="0" anchor="ctr"/>
          <a:lstStyle/>
          <a:p>
            <a:pPr marL="0" indent="0" algn="ctr">
              <a:buNone/>
            </a:pPr>
            <a:r>
              <a:rPr lang="en-US" sz="2000" b="1" dirty="0">
                <a:solidFill>
                  <a:srgbClr val="FFFFFF"/>
                </a:solidFill>
              </a:rPr>
              <a:t>3</a:t>
            </a:r>
            <a:endParaRPr lang="en-US" sz="2000" dirty="0"/>
          </a:p>
        </p:txBody>
      </p:sp>
      <p:sp>
        <p:nvSpPr>
          <p:cNvPr id="16" name="Shape 14"/>
          <p:cNvSpPr/>
          <p:nvPr/>
        </p:nvSpPr>
        <p:spPr>
          <a:xfrm>
            <a:off x="822960" y="2514600"/>
            <a:ext cx="8001000" cy="685800"/>
          </a:xfrm>
          <a:prstGeom prst="roundRect">
            <a:avLst>
              <a:gd name="adj" fmla="val 8000"/>
            </a:avLst>
          </a:prstGeom>
          <a:solidFill>
            <a:srgbClr val="F0F4F8"/>
          </a:solidFill>
          <a:ln w="12700">
            <a:solidFill>
              <a:srgbClr val="4DB6AC"/>
            </a:solidFill>
            <a:prstDash val="solid"/>
          </a:ln>
        </p:spPr>
        <p:txBody>
          <a:bodyPr/>
          <a:lstStyle/>
          <a:p>
            <a:endParaRPr lang="en-US"/>
          </a:p>
        </p:txBody>
      </p:sp>
      <p:sp>
        <p:nvSpPr>
          <p:cNvPr id="17" name="Text 15"/>
          <p:cNvSpPr/>
          <p:nvPr/>
        </p:nvSpPr>
        <p:spPr>
          <a:xfrm>
            <a:off x="914400" y="2560320"/>
            <a:ext cx="2743200" cy="274320"/>
          </a:xfrm>
          <a:prstGeom prst="rect">
            <a:avLst/>
          </a:prstGeom>
          <a:noFill/>
          <a:ln/>
        </p:spPr>
        <p:txBody>
          <a:bodyPr wrap="square" lIns="0" tIns="0" rIns="0" bIns="0" rtlCol="0" anchor="ctr"/>
          <a:lstStyle/>
          <a:p>
            <a:pPr marL="0" indent="0">
              <a:buNone/>
            </a:pPr>
            <a:r>
              <a:rPr lang="en-US" sz="1300" b="1" dirty="0">
                <a:solidFill>
                  <a:srgbClr val="1A3A52"/>
                </a:solidFill>
              </a:rPr>
              <a:t>Update Weekly</a:t>
            </a:r>
            <a:endParaRPr lang="en-US" sz="1300" dirty="0"/>
          </a:p>
        </p:txBody>
      </p:sp>
      <p:sp>
        <p:nvSpPr>
          <p:cNvPr id="18" name="Text 16"/>
          <p:cNvSpPr/>
          <p:nvPr/>
        </p:nvSpPr>
        <p:spPr>
          <a:xfrm>
            <a:off x="914400" y="2834640"/>
            <a:ext cx="7818120" cy="320040"/>
          </a:xfrm>
          <a:prstGeom prst="rect">
            <a:avLst/>
          </a:prstGeom>
          <a:noFill/>
          <a:ln/>
        </p:spPr>
        <p:txBody>
          <a:bodyPr wrap="square" lIns="0" tIns="0" rIns="0" bIns="0" rtlCol="0" anchor="ctr"/>
          <a:lstStyle/>
          <a:p>
            <a:r>
              <a:rPr lang="en-US" sz="1100" dirty="0">
                <a:solidFill>
                  <a:srgbClr val="546E7A"/>
                </a:solidFill>
              </a:rPr>
              <a:t>Make a new sheet each Monday for next week’s schedule. Version control system.</a:t>
            </a:r>
          </a:p>
        </p:txBody>
      </p:sp>
      <p:sp>
        <p:nvSpPr>
          <p:cNvPr id="19" name="Shape 17"/>
          <p:cNvSpPr/>
          <p:nvPr/>
        </p:nvSpPr>
        <p:spPr>
          <a:xfrm>
            <a:off x="320040" y="3291840"/>
            <a:ext cx="411480" cy="685800"/>
          </a:xfrm>
          <a:prstGeom prst="roundRect">
            <a:avLst>
              <a:gd name="adj" fmla="val 11111"/>
            </a:avLst>
          </a:prstGeom>
          <a:solidFill>
            <a:srgbClr val="00897B"/>
          </a:solidFill>
          <a:ln w="12700">
            <a:solidFill>
              <a:srgbClr val="00897B"/>
            </a:solidFill>
            <a:prstDash val="solid"/>
          </a:ln>
        </p:spPr>
        <p:txBody>
          <a:bodyPr/>
          <a:lstStyle/>
          <a:p>
            <a:endParaRPr lang="en-US"/>
          </a:p>
        </p:txBody>
      </p:sp>
      <p:sp>
        <p:nvSpPr>
          <p:cNvPr id="20" name="Text 18"/>
          <p:cNvSpPr/>
          <p:nvPr/>
        </p:nvSpPr>
        <p:spPr>
          <a:xfrm>
            <a:off x="320040" y="3291840"/>
            <a:ext cx="411480" cy="685800"/>
          </a:xfrm>
          <a:prstGeom prst="rect">
            <a:avLst/>
          </a:prstGeom>
          <a:noFill/>
          <a:ln/>
        </p:spPr>
        <p:txBody>
          <a:bodyPr wrap="square" lIns="0" tIns="0" rIns="0" bIns="0" rtlCol="0" anchor="ctr"/>
          <a:lstStyle/>
          <a:p>
            <a:pPr marL="0" indent="0" algn="ctr">
              <a:buNone/>
            </a:pPr>
            <a:r>
              <a:rPr lang="en-US" sz="2000" b="1" dirty="0">
                <a:solidFill>
                  <a:srgbClr val="FFFFFF"/>
                </a:solidFill>
              </a:rPr>
              <a:t>4</a:t>
            </a:r>
            <a:endParaRPr lang="en-US" sz="2000" dirty="0"/>
          </a:p>
        </p:txBody>
      </p:sp>
      <p:sp>
        <p:nvSpPr>
          <p:cNvPr id="21" name="Shape 19"/>
          <p:cNvSpPr/>
          <p:nvPr/>
        </p:nvSpPr>
        <p:spPr>
          <a:xfrm>
            <a:off x="822960" y="3291840"/>
            <a:ext cx="8001000" cy="685800"/>
          </a:xfrm>
          <a:prstGeom prst="roundRect">
            <a:avLst>
              <a:gd name="adj" fmla="val 8000"/>
            </a:avLst>
          </a:prstGeom>
          <a:solidFill>
            <a:srgbClr val="F0F4F8"/>
          </a:solidFill>
          <a:ln w="12700">
            <a:solidFill>
              <a:srgbClr val="4DB6AC"/>
            </a:solidFill>
            <a:prstDash val="solid"/>
          </a:ln>
        </p:spPr>
        <p:txBody>
          <a:bodyPr/>
          <a:lstStyle/>
          <a:p>
            <a:endParaRPr lang="en-US"/>
          </a:p>
        </p:txBody>
      </p:sp>
      <p:sp>
        <p:nvSpPr>
          <p:cNvPr id="22" name="Text 20"/>
          <p:cNvSpPr/>
          <p:nvPr/>
        </p:nvSpPr>
        <p:spPr>
          <a:xfrm>
            <a:off x="914400" y="3337560"/>
            <a:ext cx="2743200" cy="274320"/>
          </a:xfrm>
          <a:prstGeom prst="rect">
            <a:avLst/>
          </a:prstGeom>
          <a:noFill/>
          <a:ln/>
        </p:spPr>
        <p:txBody>
          <a:bodyPr wrap="square" lIns="0" tIns="0" rIns="0" bIns="0" rtlCol="0" anchor="ctr"/>
          <a:lstStyle/>
          <a:p>
            <a:pPr marL="0" indent="0">
              <a:buNone/>
            </a:pPr>
            <a:r>
              <a:rPr lang="en-US" sz="1300" b="1" dirty="0">
                <a:solidFill>
                  <a:srgbClr val="1A3A52"/>
                </a:solidFill>
              </a:rPr>
              <a:t>Add Contact Info</a:t>
            </a:r>
            <a:endParaRPr lang="en-US" sz="1300" dirty="0"/>
          </a:p>
        </p:txBody>
      </p:sp>
      <p:sp>
        <p:nvSpPr>
          <p:cNvPr id="23" name="Text 21"/>
          <p:cNvSpPr/>
          <p:nvPr/>
        </p:nvSpPr>
        <p:spPr>
          <a:xfrm>
            <a:off x="914400" y="3611880"/>
            <a:ext cx="7818120" cy="320040"/>
          </a:xfrm>
          <a:prstGeom prst="rect">
            <a:avLst/>
          </a:prstGeom>
          <a:noFill/>
          <a:ln/>
        </p:spPr>
        <p:txBody>
          <a:bodyPr wrap="square" lIns="0" tIns="0" rIns="0" bIns="0" rtlCol="0" anchor="ctr"/>
          <a:lstStyle/>
          <a:p>
            <a:r>
              <a:rPr lang="en-US" sz="1100" dirty="0">
                <a:solidFill>
                  <a:srgbClr val="546E7A"/>
                </a:solidFill>
              </a:rPr>
              <a:t>Put on call phone number(s) in notes section or at bottom of slide. Easily accessible.</a:t>
            </a:r>
          </a:p>
        </p:txBody>
      </p:sp>
      <p:sp>
        <p:nvSpPr>
          <p:cNvPr id="24" name="Shape 22"/>
          <p:cNvSpPr/>
          <p:nvPr/>
        </p:nvSpPr>
        <p:spPr>
          <a:xfrm>
            <a:off x="320040" y="4069080"/>
            <a:ext cx="411480" cy="685800"/>
          </a:xfrm>
          <a:prstGeom prst="roundRect">
            <a:avLst>
              <a:gd name="adj" fmla="val 11111"/>
            </a:avLst>
          </a:prstGeom>
          <a:solidFill>
            <a:srgbClr val="00897B"/>
          </a:solidFill>
          <a:ln w="12700">
            <a:solidFill>
              <a:srgbClr val="00897B"/>
            </a:solidFill>
            <a:prstDash val="solid"/>
          </a:ln>
        </p:spPr>
        <p:txBody>
          <a:bodyPr/>
          <a:lstStyle/>
          <a:p>
            <a:endParaRPr lang="en-US"/>
          </a:p>
        </p:txBody>
      </p:sp>
      <p:sp>
        <p:nvSpPr>
          <p:cNvPr id="25" name="Text 23"/>
          <p:cNvSpPr/>
          <p:nvPr/>
        </p:nvSpPr>
        <p:spPr>
          <a:xfrm>
            <a:off x="320040" y="4069080"/>
            <a:ext cx="411480" cy="685800"/>
          </a:xfrm>
          <a:prstGeom prst="rect">
            <a:avLst/>
          </a:prstGeom>
          <a:noFill/>
          <a:ln/>
        </p:spPr>
        <p:txBody>
          <a:bodyPr wrap="square" lIns="0" tIns="0" rIns="0" bIns="0" rtlCol="0" anchor="ctr"/>
          <a:lstStyle/>
          <a:p>
            <a:pPr marL="0" indent="0" algn="ctr">
              <a:buNone/>
            </a:pPr>
            <a:r>
              <a:rPr lang="en-US" sz="2000" b="1" dirty="0">
                <a:solidFill>
                  <a:srgbClr val="FFFFFF"/>
                </a:solidFill>
              </a:rPr>
              <a:t>5</a:t>
            </a:r>
            <a:endParaRPr lang="en-US" sz="2000" dirty="0"/>
          </a:p>
        </p:txBody>
      </p:sp>
      <p:sp>
        <p:nvSpPr>
          <p:cNvPr id="26" name="Shape 24"/>
          <p:cNvSpPr/>
          <p:nvPr/>
        </p:nvSpPr>
        <p:spPr>
          <a:xfrm>
            <a:off x="822960" y="4069080"/>
            <a:ext cx="8001000" cy="685800"/>
          </a:xfrm>
          <a:prstGeom prst="roundRect">
            <a:avLst>
              <a:gd name="adj" fmla="val 8000"/>
            </a:avLst>
          </a:prstGeom>
          <a:solidFill>
            <a:srgbClr val="F0F4F8"/>
          </a:solidFill>
          <a:ln w="12700">
            <a:solidFill>
              <a:srgbClr val="4DB6AC"/>
            </a:solidFill>
            <a:prstDash val="solid"/>
          </a:ln>
        </p:spPr>
        <p:txBody>
          <a:bodyPr/>
          <a:lstStyle/>
          <a:p>
            <a:endParaRPr lang="en-US"/>
          </a:p>
        </p:txBody>
      </p:sp>
      <p:sp>
        <p:nvSpPr>
          <p:cNvPr id="27" name="Text 25"/>
          <p:cNvSpPr/>
          <p:nvPr/>
        </p:nvSpPr>
        <p:spPr>
          <a:xfrm>
            <a:off x="914400" y="4114800"/>
            <a:ext cx="2743200" cy="274320"/>
          </a:xfrm>
          <a:prstGeom prst="rect">
            <a:avLst/>
          </a:prstGeom>
          <a:noFill/>
          <a:ln/>
        </p:spPr>
        <p:txBody>
          <a:bodyPr wrap="square" lIns="0" tIns="0" rIns="0" bIns="0" rtlCol="0" anchor="ctr"/>
          <a:lstStyle/>
          <a:p>
            <a:pPr marL="0" indent="0">
              <a:buNone/>
            </a:pPr>
            <a:r>
              <a:rPr lang="en-US" sz="1300" b="1" dirty="0">
                <a:solidFill>
                  <a:srgbClr val="1A3A52"/>
                </a:solidFill>
              </a:rPr>
              <a:t>Share Proactively</a:t>
            </a:r>
            <a:endParaRPr lang="en-US" sz="1300" dirty="0"/>
          </a:p>
        </p:txBody>
      </p:sp>
      <p:sp>
        <p:nvSpPr>
          <p:cNvPr id="28" name="Text 26"/>
          <p:cNvSpPr/>
          <p:nvPr/>
        </p:nvSpPr>
        <p:spPr>
          <a:xfrm>
            <a:off x="914400" y="4389120"/>
            <a:ext cx="7818120" cy="320040"/>
          </a:xfrm>
          <a:prstGeom prst="rect">
            <a:avLst/>
          </a:prstGeom>
          <a:noFill/>
          <a:ln/>
        </p:spPr>
        <p:txBody>
          <a:bodyPr wrap="square" lIns="0" tIns="0" rIns="0" bIns="0" rtlCol="0" anchor="ctr"/>
          <a:lstStyle/>
          <a:p>
            <a:r>
              <a:rPr lang="en-US" sz="1100" dirty="0">
                <a:solidFill>
                  <a:srgbClr val="546E7A"/>
                </a:solidFill>
              </a:rPr>
              <a:t>Upload sheet to Teams group and OneDrive, notify via Teams.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1A3A52"/>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0897B"/>
          </a:solidFill>
          <a:ln w="12700">
            <a:solidFill>
              <a:srgbClr val="00897B"/>
            </a:solidFill>
            <a:prstDash val="solid"/>
          </a:ln>
        </p:spPr>
        <p:txBody>
          <a:bodyPr/>
          <a:lstStyle/>
          <a:p>
            <a:endParaRPr lang="en-US"/>
          </a:p>
        </p:txBody>
      </p:sp>
      <p:sp>
        <p:nvSpPr>
          <p:cNvPr id="3" name="Shape 1"/>
          <p:cNvSpPr/>
          <p:nvPr/>
        </p:nvSpPr>
        <p:spPr>
          <a:xfrm>
            <a:off x="0" y="4754880"/>
            <a:ext cx="9144000" cy="393192"/>
          </a:xfrm>
          <a:prstGeom prst="rect">
            <a:avLst/>
          </a:prstGeom>
          <a:solidFill>
            <a:srgbClr val="0A1F33"/>
          </a:solidFill>
          <a:ln w="12700">
            <a:solidFill>
              <a:srgbClr val="0A1F33"/>
            </a:solidFill>
            <a:prstDash val="solid"/>
          </a:ln>
        </p:spPr>
        <p:txBody>
          <a:bodyPr/>
          <a:lstStyle/>
          <a:p>
            <a:endParaRPr lang="en-US"/>
          </a:p>
        </p:txBody>
      </p:sp>
      <p:sp>
        <p:nvSpPr>
          <p:cNvPr id="4" name="Text 2"/>
          <p:cNvSpPr/>
          <p:nvPr/>
        </p:nvSpPr>
        <p:spPr>
          <a:xfrm>
            <a:off x="457200" y="274320"/>
            <a:ext cx="8412480" cy="548640"/>
          </a:xfrm>
          <a:prstGeom prst="rect">
            <a:avLst/>
          </a:prstGeom>
          <a:noFill/>
          <a:ln/>
        </p:spPr>
        <p:txBody>
          <a:bodyPr wrap="square" lIns="0" tIns="0" rIns="0" bIns="0" rtlCol="0" anchor="ctr"/>
          <a:lstStyle/>
          <a:p>
            <a:pPr marL="0" indent="0">
              <a:buNone/>
            </a:pPr>
            <a:r>
              <a:rPr lang="en-US" sz="3000" b="1" dirty="0">
                <a:solidFill>
                  <a:srgbClr val="4DB6AC"/>
                </a:solidFill>
              </a:rPr>
              <a:t>Recommendation</a:t>
            </a:r>
            <a:endParaRPr lang="en-US" sz="3000" dirty="0"/>
          </a:p>
        </p:txBody>
      </p:sp>
      <p:sp>
        <p:nvSpPr>
          <p:cNvPr id="5" name="Shape 3"/>
          <p:cNvSpPr/>
          <p:nvPr/>
        </p:nvSpPr>
        <p:spPr>
          <a:xfrm>
            <a:off x="457200" y="1005840"/>
            <a:ext cx="5029200" cy="3291840"/>
          </a:xfrm>
          <a:prstGeom prst="roundRect">
            <a:avLst>
              <a:gd name="adj" fmla="val 3333"/>
            </a:avLst>
          </a:prstGeom>
          <a:solidFill>
            <a:srgbClr val="0A2E42"/>
          </a:solidFill>
          <a:ln w="12700">
            <a:solidFill>
              <a:srgbClr val="4DB6AC"/>
            </a:solidFill>
            <a:prstDash val="solid"/>
          </a:ln>
        </p:spPr>
        <p:txBody>
          <a:bodyPr/>
          <a:lstStyle/>
          <a:p>
            <a:endParaRPr lang="en-US"/>
          </a:p>
        </p:txBody>
      </p:sp>
      <p:sp>
        <p:nvSpPr>
          <p:cNvPr id="6" name="Text 4"/>
          <p:cNvSpPr/>
          <p:nvPr/>
        </p:nvSpPr>
        <p:spPr>
          <a:xfrm>
            <a:off x="640080" y="1143000"/>
            <a:ext cx="4663440" cy="777240"/>
          </a:xfrm>
          <a:prstGeom prst="rect">
            <a:avLst/>
          </a:prstGeom>
          <a:noFill/>
          <a:ln/>
        </p:spPr>
        <p:txBody>
          <a:bodyPr wrap="square" lIns="0" tIns="0" rIns="0" bIns="0" rtlCol="0" anchor="ctr"/>
          <a:lstStyle/>
          <a:p>
            <a:pPr marL="0" indent="0">
              <a:buNone/>
            </a:pPr>
            <a:r>
              <a:rPr lang="en-US" sz="1500" b="1" dirty="0">
                <a:solidFill>
                  <a:srgbClr val="FFFFFF"/>
                </a:solidFill>
              </a:rPr>
              <a:t>Microsoft PowerPoint is the ideal tool for Staff Scheduling at Riverdale Nursing Home.</a:t>
            </a:r>
            <a:endParaRPr lang="en-US" sz="1500" dirty="0"/>
          </a:p>
        </p:txBody>
      </p:sp>
      <p:sp>
        <p:nvSpPr>
          <p:cNvPr id="7" name="Text 5"/>
          <p:cNvSpPr/>
          <p:nvPr/>
        </p:nvSpPr>
        <p:spPr>
          <a:xfrm>
            <a:off x="640080" y="1965960"/>
            <a:ext cx="4663440" cy="2148840"/>
          </a:xfrm>
          <a:prstGeom prst="rect">
            <a:avLst/>
          </a:prstGeom>
          <a:noFill/>
          <a:ln/>
        </p:spPr>
        <p:txBody>
          <a:bodyPr wrap="square" lIns="0" tIns="0" rIns="0" bIns="0" rtlCol="0" anchor="ctr"/>
          <a:lstStyle/>
          <a:p>
            <a:r>
              <a:rPr lang="en-US" sz="1250" dirty="0">
                <a:solidFill>
                  <a:srgbClr val="FFFFFF"/>
                </a:solidFill>
              </a:rPr>
              <a:t>PowerPoint allows HR managers to generate visually structured rosters, which will be instantly available through OneDrive and Teams at both locations. PowerPoint solves all three major problems of Riverdale:</a:t>
            </a:r>
          </a:p>
          <a:p>
            <a:r>
              <a:rPr lang="en-US" sz="1250" dirty="0">
                <a:solidFill>
                  <a:srgbClr val="FFFFFF"/>
                </a:solidFill>
              </a:rPr>
              <a:t>• Missed shifts because of poor communications</a:t>
            </a:r>
          </a:p>
          <a:p>
            <a:r>
              <a:rPr lang="en-US" sz="1250" dirty="0">
                <a:solidFill>
                  <a:srgbClr val="FFFFFF"/>
                </a:solidFill>
              </a:rPr>
              <a:t>• Understaffing because of low visibility</a:t>
            </a:r>
          </a:p>
          <a:p>
            <a:r>
              <a:rPr lang="en-US" sz="1250" dirty="0">
                <a:solidFill>
                  <a:srgbClr val="FFFFFF"/>
                </a:solidFill>
              </a:rPr>
              <a:t>• Burnout of employees due to inefficiency in administration
</a:t>
            </a:r>
            <a:r>
              <a:rPr lang="en-US" sz="1000" i="1" dirty="0">
                <a:solidFill>
                  <a:srgbClr val="4DB6AC"/>
                </a:solidFill>
              </a:rPr>
              <a:t>(Gradisar et al., 2022; Chang et al., 2022; AHCA, 2022; Microsoft, 2023)</a:t>
            </a:r>
            <a:endParaRPr lang="en-US" sz="1200" dirty="0"/>
          </a:p>
        </p:txBody>
      </p:sp>
      <p:sp>
        <p:nvSpPr>
          <p:cNvPr id="8" name="Shape 6"/>
          <p:cNvSpPr/>
          <p:nvPr/>
        </p:nvSpPr>
        <p:spPr>
          <a:xfrm>
            <a:off x="5715000" y="1005840"/>
            <a:ext cx="3154680" cy="3291840"/>
          </a:xfrm>
          <a:prstGeom prst="roundRect">
            <a:avLst>
              <a:gd name="adj" fmla="val 3478"/>
            </a:avLst>
          </a:prstGeom>
          <a:solidFill>
            <a:srgbClr val="00897B"/>
          </a:solidFill>
          <a:ln w="12700">
            <a:solidFill>
              <a:srgbClr val="4DB6AC"/>
            </a:solidFill>
            <a:prstDash val="solid"/>
          </a:ln>
        </p:spPr>
        <p:txBody>
          <a:bodyPr/>
          <a:lstStyle/>
          <a:p>
            <a:endParaRPr lang="en-US" dirty="0"/>
          </a:p>
        </p:txBody>
      </p:sp>
      <p:sp>
        <p:nvSpPr>
          <p:cNvPr id="9" name="Text 7"/>
          <p:cNvSpPr/>
          <p:nvPr/>
        </p:nvSpPr>
        <p:spPr>
          <a:xfrm>
            <a:off x="5806440" y="1097280"/>
            <a:ext cx="2971800" cy="320040"/>
          </a:xfrm>
          <a:prstGeom prst="rect">
            <a:avLst/>
          </a:prstGeom>
          <a:noFill/>
          <a:ln/>
        </p:spPr>
        <p:txBody>
          <a:bodyPr wrap="square" lIns="0" tIns="0" rIns="0" bIns="0" rtlCol="0" anchor="ctr"/>
          <a:lstStyle/>
          <a:p>
            <a:pPr marL="0" indent="0" algn="ctr">
              <a:buNone/>
            </a:pPr>
            <a:r>
              <a:rPr lang="en-US" sz="1300" b="1" dirty="0">
                <a:solidFill>
                  <a:srgbClr val="FFFFFF"/>
                </a:solidFill>
              </a:rPr>
              <a:t>Key Benefits</a:t>
            </a:r>
            <a:endParaRPr lang="en-US" sz="1300" dirty="0"/>
          </a:p>
        </p:txBody>
      </p:sp>
      <p:sp>
        <p:nvSpPr>
          <p:cNvPr id="10" name="Text 8"/>
          <p:cNvSpPr/>
          <p:nvPr/>
        </p:nvSpPr>
        <p:spPr>
          <a:xfrm>
            <a:off x="5806440" y="1508760"/>
            <a:ext cx="2971800" cy="347472"/>
          </a:xfrm>
          <a:prstGeom prst="rect">
            <a:avLst/>
          </a:prstGeom>
          <a:noFill/>
          <a:ln/>
        </p:spPr>
        <p:txBody>
          <a:bodyPr wrap="square" lIns="0" tIns="0" rIns="0" bIns="0" rtlCol="0" anchor="ctr"/>
          <a:lstStyle/>
          <a:p>
            <a:pPr marL="0" indent="0">
              <a:buNone/>
            </a:pPr>
            <a:r>
              <a:rPr lang="en-US" sz="1200" dirty="0">
                <a:solidFill>
                  <a:srgbClr val="FFFFFF"/>
                </a:solidFill>
              </a:rPr>
              <a:t>🎯  Visual &amp; easy to use</a:t>
            </a:r>
            <a:endParaRPr lang="en-US" sz="1200" dirty="0"/>
          </a:p>
        </p:txBody>
      </p:sp>
      <p:sp>
        <p:nvSpPr>
          <p:cNvPr id="11" name="Text 9"/>
          <p:cNvSpPr/>
          <p:nvPr/>
        </p:nvSpPr>
        <p:spPr>
          <a:xfrm>
            <a:off x="5806440" y="1920240"/>
            <a:ext cx="2971800" cy="347472"/>
          </a:xfrm>
          <a:prstGeom prst="rect">
            <a:avLst/>
          </a:prstGeom>
          <a:noFill/>
          <a:ln/>
        </p:spPr>
        <p:txBody>
          <a:bodyPr wrap="square" lIns="0" tIns="0" rIns="0" bIns="0" rtlCol="0" anchor="ctr"/>
          <a:lstStyle/>
          <a:p>
            <a:pPr marL="0" indent="0">
              <a:buNone/>
            </a:pPr>
            <a:r>
              <a:rPr lang="en-US" sz="1200" dirty="0">
                <a:solidFill>
                  <a:srgbClr val="FFFFFF"/>
                </a:solidFill>
              </a:rPr>
              <a:t>📊  Color-coded by shift</a:t>
            </a:r>
            <a:endParaRPr lang="en-US" sz="1200" dirty="0"/>
          </a:p>
        </p:txBody>
      </p:sp>
      <p:sp>
        <p:nvSpPr>
          <p:cNvPr id="12" name="Text 10"/>
          <p:cNvSpPr/>
          <p:nvPr/>
        </p:nvSpPr>
        <p:spPr>
          <a:xfrm>
            <a:off x="5806440" y="2331720"/>
            <a:ext cx="2971800" cy="347472"/>
          </a:xfrm>
          <a:prstGeom prst="rect">
            <a:avLst/>
          </a:prstGeom>
          <a:noFill/>
          <a:ln/>
        </p:spPr>
        <p:txBody>
          <a:bodyPr wrap="square" lIns="0" tIns="0" rIns="0" bIns="0" rtlCol="0" anchor="ctr"/>
          <a:lstStyle/>
          <a:p>
            <a:pPr marL="0" indent="0">
              <a:buNone/>
            </a:pPr>
            <a:r>
              <a:rPr lang="en-US" sz="1200" dirty="0">
                <a:solidFill>
                  <a:srgbClr val="FFFFFF"/>
                </a:solidFill>
              </a:rPr>
              <a:t>🔄  Update instantly</a:t>
            </a:r>
            <a:endParaRPr lang="en-US" sz="1200" dirty="0"/>
          </a:p>
        </p:txBody>
      </p:sp>
      <p:sp>
        <p:nvSpPr>
          <p:cNvPr id="13" name="Text 11"/>
          <p:cNvSpPr/>
          <p:nvPr/>
        </p:nvSpPr>
        <p:spPr>
          <a:xfrm>
            <a:off x="5806440" y="2743200"/>
            <a:ext cx="2971800" cy="347472"/>
          </a:xfrm>
          <a:prstGeom prst="rect">
            <a:avLst/>
          </a:prstGeom>
          <a:noFill/>
          <a:ln/>
        </p:spPr>
        <p:txBody>
          <a:bodyPr wrap="square" lIns="0" tIns="0" rIns="0" bIns="0" rtlCol="0" anchor="ctr"/>
          <a:lstStyle/>
          <a:p>
            <a:pPr marL="0" indent="0">
              <a:buNone/>
            </a:pPr>
            <a:r>
              <a:rPr lang="en-US" sz="1200" dirty="0">
                <a:solidFill>
                  <a:srgbClr val="FFFFFF"/>
                </a:solidFill>
              </a:rPr>
              <a:t>📱  Accessible on OneDrive</a:t>
            </a:r>
            <a:endParaRPr lang="en-US" sz="1200" dirty="0"/>
          </a:p>
        </p:txBody>
      </p:sp>
      <p:sp>
        <p:nvSpPr>
          <p:cNvPr id="14" name="Text 12"/>
          <p:cNvSpPr/>
          <p:nvPr/>
        </p:nvSpPr>
        <p:spPr>
          <a:xfrm>
            <a:off x="5806440" y="3154680"/>
            <a:ext cx="2971800" cy="347472"/>
          </a:xfrm>
          <a:prstGeom prst="rect">
            <a:avLst/>
          </a:prstGeom>
          <a:noFill/>
          <a:ln/>
        </p:spPr>
        <p:txBody>
          <a:bodyPr wrap="square" lIns="0" tIns="0" rIns="0" bIns="0" rtlCol="0" anchor="ctr"/>
          <a:lstStyle/>
          <a:p>
            <a:pPr marL="0" indent="0">
              <a:buNone/>
            </a:pPr>
            <a:r>
              <a:rPr lang="en-US" sz="1200" dirty="0">
                <a:solidFill>
                  <a:srgbClr val="FFFFFF"/>
                </a:solidFill>
              </a:rPr>
              <a:t>💡  Clear communication</a:t>
            </a:r>
            <a:endParaRPr lang="en-US" sz="1200" dirty="0"/>
          </a:p>
        </p:txBody>
      </p:sp>
      <p:sp>
        <p:nvSpPr>
          <p:cNvPr id="15" name="Text 13"/>
          <p:cNvSpPr/>
          <p:nvPr/>
        </p:nvSpPr>
        <p:spPr>
          <a:xfrm>
            <a:off x="5806440" y="3566160"/>
            <a:ext cx="2971800" cy="347472"/>
          </a:xfrm>
          <a:prstGeom prst="rect">
            <a:avLst/>
          </a:prstGeom>
          <a:noFill/>
          <a:ln/>
        </p:spPr>
        <p:txBody>
          <a:bodyPr wrap="square" lIns="0" tIns="0" rIns="0" bIns="0" rtlCol="0" anchor="ctr"/>
          <a:lstStyle/>
          <a:p>
            <a:pPr marL="0" indent="0">
              <a:buNone/>
            </a:pPr>
            <a:r>
              <a:rPr lang="en-US" sz="1200" dirty="0">
                <a:solidFill>
                  <a:srgbClr val="FFFFFF"/>
                </a:solidFill>
              </a:rPr>
              <a:t>💰  Cost-effective (MS 365)</a:t>
            </a:r>
            <a:endParaRPr lang="en-US" sz="1200" dirty="0"/>
          </a:p>
        </p:txBody>
      </p:sp>
      <p:sp>
        <p:nvSpPr>
          <p:cNvPr id="16" name="Text 14"/>
          <p:cNvSpPr/>
          <p:nvPr/>
        </p:nvSpPr>
        <p:spPr>
          <a:xfrm>
            <a:off x="457200" y="4773168"/>
            <a:ext cx="8229600" cy="256032"/>
          </a:xfrm>
          <a:prstGeom prst="rect">
            <a:avLst/>
          </a:prstGeom>
          <a:noFill/>
          <a:ln/>
        </p:spPr>
        <p:txBody>
          <a:bodyPr wrap="square" lIns="0" tIns="0" rIns="0" bIns="0" rtlCol="0" anchor="ctr"/>
          <a:lstStyle/>
          <a:p>
            <a:pPr marL="0" indent="0" algn="ctr">
              <a:buNone/>
            </a:pPr>
            <a:r>
              <a:rPr lang="en-US" sz="900" dirty="0">
                <a:solidFill>
                  <a:srgbClr val="546E7A"/>
                </a:solidFill>
              </a:rPr>
              <a:t>Riverdale Nursing Home  |  LCHS4007  |  Digital Skills &amp; Research Methods</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0897B"/>
          </a:solidFill>
          <a:ln w="12700">
            <a:solidFill>
              <a:srgbClr val="00897B"/>
            </a:solidFill>
            <a:prstDash val="solid"/>
          </a:ln>
        </p:spPr>
        <p:txBody>
          <a:bodyPr/>
          <a:lstStyle/>
          <a:p>
            <a:endParaRPr lang="en-US"/>
          </a:p>
        </p:txBody>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800" b="1" dirty="0">
                <a:solidFill>
                  <a:srgbClr val="FFFFFF"/>
                </a:solidFill>
              </a:rPr>
              <a:t>References</a:t>
            </a:r>
            <a:endParaRPr lang="en-US" sz="2800" dirty="0"/>
          </a:p>
        </p:txBody>
      </p:sp>
      <p:sp>
        <p:nvSpPr>
          <p:cNvPr id="4" name="Shape 2"/>
          <p:cNvSpPr/>
          <p:nvPr/>
        </p:nvSpPr>
        <p:spPr>
          <a:xfrm>
            <a:off x="0" y="0"/>
            <a:ext cx="91440" cy="5143500"/>
          </a:xfrm>
          <a:prstGeom prst="rect">
            <a:avLst/>
          </a:prstGeom>
          <a:solidFill>
            <a:srgbClr val="00897B"/>
          </a:solidFill>
          <a:ln w="12700">
            <a:solidFill>
              <a:srgbClr val="00897B"/>
            </a:solidFill>
            <a:prstDash val="solid"/>
          </a:ln>
        </p:spPr>
        <p:txBody>
          <a:bodyPr/>
          <a:lstStyle/>
          <a:p>
            <a:endParaRPr lang="en-US"/>
          </a:p>
        </p:txBody>
      </p:sp>
      <p:sp>
        <p:nvSpPr>
          <p:cNvPr id="5" name="Shape 3"/>
          <p:cNvSpPr/>
          <p:nvPr/>
        </p:nvSpPr>
        <p:spPr>
          <a:xfrm>
            <a:off x="225082" y="860940"/>
            <a:ext cx="8595360" cy="777240"/>
          </a:xfrm>
          <a:prstGeom prst="roundRect">
            <a:avLst>
              <a:gd name="adj" fmla="val 6818"/>
            </a:avLst>
          </a:prstGeom>
          <a:solidFill>
            <a:srgbClr val="F0F4F8"/>
          </a:solidFill>
          <a:ln w="12700">
            <a:solidFill>
              <a:srgbClr val="ECEFF1"/>
            </a:solidFill>
            <a:prstDash val="solid"/>
          </a:ln>
        </p:spPr>
        <p:txBody>
          <a:bodyPr/>
          <a:lstStyle/>
          <a:p>
            <a:endParaRPr lang="en-US"/>
          </a:p>
        </p:txBody>
      </p:sp>
      <p:sp>
        <p:nvSpPr>
          <p:cNvPr id="6" name="Shape 4"/>
          <p:cNvSpPr/>
          <p:nvPr/>
        </p:nvSpPr>
        <p:spPr>
          <a:xfrm>
            <a:off x="225082" y="860940"/>
            <a:ext cx="274320" cy="777240"/>
          </a:xfrm>
          <a:prstGeom prst="roundRect">
            <a:avLst>
              <a:gd name="adj" fmla="val 20000"/>
            </a:avLst>
          </a:prstGeom>
          <a:solidFill>
            <a:srgbClr val="00897B"/>
          </a:solidFill>
          <a:ln w="12700">
            <a:solidFill>
              <a:srgbClr val="00897B"/>
            </a:solidFill>
            <a:prstDash val="solid"/>
          </a:ln>
        </p:spPr>
        <p:txBody>
          <a:bodyPr/>
          <a:lstStyle/>
          <a:p>
            <a:endParaRPr lang="en-US"/>
          </a:p>
        </p:txBody>
      </p:sp>
      <p:sp>
        <p:nvSpPr>
          <p:cNvPr id="7" name="Text 5"/>
          <p:cNvSpPr/>
          <p:nvPr/>
        </p:nvSpPr>
        <p:spPr>
          <a:xfrm>
            <a:off x="225082" y="860940"/>
            <a:ext cx="274320" cy="777240"/>
          </a:xfrm>
          <a:prstGeom prst="rect">
            <a:avLst/>
          </a:prstGeom>
          <a:noFill/>
          <a:ln/>
        </p:spPr>
        <p:txBody>
          <a:bodyPr wrap="square" lIns="0" tIns="0" rIns="0" bIns="0" rtlCol="0" anchor="ctr"/>
          <a:lstStyle/>
          <a:p>
            <a:pPr marL="0" indent="0" algn="ctr">
              <a:buNone/>
            </a:pPr>
            <a:r>
              <a:rPr lang="en-US" sz="1200" b="1" dirty="0">
                <a:solidFill>
                  <a:srgbClr val="FFFFFF"/>
                </a:solidFill>
              </a:rPr>
              <a:t>1</a:t>
            </a:r>
            <a:endParaRPr lang="en-US" sz="1200" dirty="0"/>
          </a:p>
        </p:txBody>
      </p:sp>
      <p:sp>
        <p:nvSpPr>
          <p:cNvPr id="8" name="Text 6"/>
          <p:cNvSpPr/>
          <p:nvPr/>
        </p:nvSpPr>
        <p:spPr>
          <a:xfrm>
            <a:off x="609130" y="886502"/>
            <a:ext cx="8119872" cy="724246"/>
          </a:xfrm>
          <a:prstGeom prst="rect">
            <a:avLst/>
          </a:prstGeom>
          <a:noFill/>
          <a:ln/>
        </p:spPr>
        <p:txBody>
          <a:bodyPr wrap="square" lIns="0" tIns="0" rIns="0" bIns="0" rtlCol="0" anchor="ctr"/>
          <a:lstStyle/>
          <a:p>
            <a:pPr marL="0" indent="0">
              <a:buNone/>
            </a:pPr>
            <a:r>
              <a:rPr lang="en-US" sz="1000" dirty="0">
                <a:solidFill>
                  <a:srgbClr val="546E7A"/>
                </a:solidFill>
              </a:rPr>
              <a:t>American Health Care Association (2022) AHCA Long Term Care Jobs Report. Available at: https://www.ahcancal.org (Accessed: 5 June 2026).</a:t>
            </a:r>
            <a:endParaRPr lang="en-US" sz="1000" dirty="0"/>
          </a:p>
        </p:txBody>
      </p:sp>
      <p:sp>
        <p:nvSpPr>
          <p:cNvPr id="9" name="Shape 7"/>
          <p:cNvSpPr/>
          <p:nvPr/>
        </p:nvSpPr>
        <p:spPr>
          <a:xfrm>
            <a:off x="225082" y="1729620"/>
            <a:ext cx="8595360" cy="777240"/>
          </a:xfrm>
          <a:prstGeom prst="roundRect">
            <a:avLst>
              <a:gd name="adj" fmla="val 6818"/>
            </a:avLst>
          </a:prstGeom>
          <a:solidFill>
            <a:srgbClr val="F0F4F8"/>
          </a:solidFill>
          <a:ln w="12700">
            <a:solidFill>
              <a:srgbClr val="ECEFF1"/>
            </a:solidFill>
            <a:prstDash val="solid"/>
          </a:ln>
        </p:spPr>
        <p:txBody>
          <a:bodyPr/>
          <a:lstStyle/>
          <a:p>
            <a:endParaRPr lang="en-US"/>
          </a:p>
        </p:txBody>
      </p:sp>
      <p:sp>
        <p:nvSpPr>
          <p:cNvPr id="10" name="Shape 8"/>
          <p:cNvSpPr/>
          <p:nvPr/>
        </p:nvSpPr>
        <p:spPr>
          <a:xfrm>
            <a:off x="218048" y="1730324"/>
            <a:ext cx="274320" cy="804672"/>
          </a:xfrm>
          <a:prstGeom prst="roundRect">
            <a:avLst>
              <a:gd name="adj" fmla="val 20000"/>
            </a:avLst>
          </a:prstGeom>
          <a:solidFill>
            <a:srgbClr val="00897B"/>
          </a:solidFill>
          <a:ln w="12700">
            <a:solidFill>
              <a:srgbClr val="00897B"/>
            </a:solidFill>
            <a:prstDash val="solid"/>
          </a:ln>
        </p:spPr>
        <p:txBody>
          <a:bodyPr/>
          <a:lstStyle/>
          <a:p>
            <a:endParaRPr lang="en-US"/>
          </a:p>
        </p:txBody>
      </p:sp>
      <p:sp>
        <p:nvSpPr>
          <p:cNvPr id="11" name="Text 9"/>
          <p:cNvSpPr/>
          <p:nvPr/>
        </p:nvSpPr>
        <p:spPr>
          <a:xfrm>
            <a:off x="225082" y="1729620"/>
            <a:ext cx="274320" cy="777240"/>
          </a:xfrm>
          <a:prstGeom prst="rect">
            <a:avLst/>
          </a:prstGeom>
          <a:noFill/>
          <a:ln/>
        </p:spPr>
        <p:txBody>
          <a:bodyPr wrap="square" lIns="0" tIns="0" rIns="0" bIns="0" rtlCol="0" anchor="ctr"/>
          <a:lstStyle/>
          <a:p>
            <a:pPr marL="0" indent="0" algn="ctr">
              <a:buNone/>
            </a:pPr>
            <a:r>
              <a:rPr lang="en-US" sz="1200" b="1" dirty="0">
                <a:solidFill>
                  <a:srgbClr val="FFFFFF"/>
                </a:solidFill>
              </a:rPr>
              <a:t>2</a:t>
            </a:r>
            <a:endParaRPr lang="en-US" sz="1200" dirty="0"/>
          </a:p>
        </p:txBody>
      </p:sp>
      <p:sp>
        <p:nvSpPr>
          <p:cNvPr id="12" name="Text 10"/>
          <p:cNvSpPr/>
          <p:nvPr/>
        </p:nvSpPr>
        <p:spPr>
          <a:xfrm>
            <a:off x="609130" y="1755182"/>
            <a:ext cx="8119872" cy="724246"/>
          </a:xfrm>
          <a:prstGeom prst="rect">
            <a:avLst/>
          </a:prstGeom>
          <a:noFill/>
          <a:ln/>
        </p:spPr>
        <p:txBody>
          <a:bodyPr wrap="square" lIns="0" tIns="0" rIns="0" bIns="0" rtlCol="0" anchor="ctr"/>
          <a:lstStyle/>
          <a:p>
            <a:pPr marL="0" indent="0">
              <a:buNone/>
            </a:pPr>
            <a:r>
              <a:rPr lang="en-US" sz="1000" dirty="0">
                <a:solidFill>
                  <a:srgbClr val="546E7A"/>
                </a:solidFill>
              </a:rPr>
              <a:t>Chang, C., Jen, H. and Su, W. (2022) 'Trends in artificial intelligence in nursing: impacts on nursing management', Journal of Nursing Administration and Management, 30(8), pp. 3644–3653. Available at: https://doi.org/10.1111/jonm.13770 (Accessed: 5 June 2026).</a:t>
            </a:r>
            <a:endParaRPr lang="en-US" sz="1000" dirty="0"/>
          </a:p>
        </p:txBody>
      </p:sp>
      <p:sp>
        <p:nvSpPr>
          <p:cNvPr id="13" name="Shape 11"/>
          <p:cNvSpPr/>
          <p:nvPr/>
        </p:nvSpPr>
        <p:spPr>
          <a:xfrm>
            <a:off x="225082" y="2598300"/>
            <a:ext cx="8595360" cy="777240"/>
          </a:xfrm>
          <a:prstGeom prst="roundRect">
            <a:avLst>
              <a:gd name="adj" fmla="val 6818"/>
            </a:avLst>
          </a:prstGeom>
          <a:solidFill>
            <a:srgbClr val="F0F4F8"/>
          </a:solidFill>
          <a:ln w="12700">
            <a:solidFill>
              <a:srgbClr val="ECEFF1"/>
            </a:solidFill>
            <a:prstDash val="solid"/>
          </a:ln>
        </p:spPr>
        <p:txBody>
          <a:bodyPr/>
          <a:lstStyle/>
          <a:p>
            <a:endParaRPr lang="en-US"/>
          </a:p>
        </p:txBody>
      </p:sp>
      <p:sp>
        <p:nvSpPr>
          <p:cNvPr id="14" name="Shape 12"/>
          <p:cNvSpPr/>
          <p:nvPr/>
        </p:nvSpPr>
        <p:spPr>
          <a:xfrm>
            <a:off x="232116" y="2606038"/>
            <a:ext cx="274320" cy="804672"/>
          </a:xfrm>
          <a:prstGeom prst="roundRect">
            <a:avLst>
              <a:gd name="adj" fmla="val 20000"/>
            </a:avLst>
          </a:prstGeom>
          <a:solidFill>
            <a:srgbClr val="00897B"/>
          </a:solidFill>
          <a:ln w="12700">
            <a:solidFill>
              <a:srgbClr val="00897B"/>
            </a:solidFill>
            <a:prstDash val="solid"/>
          </a:ln>
        </p:spPr>
        <p:txBody>
          <a:bodyPr/>
          <a:lstStyle/>
          <a:p>
            <a:endParaRPr lang="en-US"/>
          </a:p>
        </p:txBody>
      </p:sp>
      <p:sp>
        <p:nvSpPr>
          <p:cNvPr id="15" name="Text 13"/>
          <p:cNvSpPr/>
          <p:nvPr/>
        </p:nvSpPr>
        <p:spPr>
          <a:xfrm>
            <a:off x="225082" y="2598300"/>
            <a:ext cx="274320" cy="777240"/>
          </a:xfrm>
          <a:prstGeom prst="rect">
            <a:avLst/>
          </a:prstGeom>
          <a:noFill/>
          <a:ln/>
        </p:spPr>
        <p:txBody>
          <a:bodyPr wrap="square" lIns="0" tIns="0" rIns="0" bIns="0" rtlCol="0" anchor="ctr"/>
          <a:lstStyle/>
          <a:p>
            <a:pPr marL="0" indent="0" algn="ctr">
              <a:buNone/>
            </a:pPr>
            <a:r>
              <a:rPr lang="en-US" sz="1200" b="1" dirty="0">
                <a:solidFill>
                  <a:srgbClr val="FFFFFF"/>
                </a:solidFill>
              </a:rPr>
              <a:t>3</a:t>
            </a:r>
            <a:endParaRPr lang="en-US" sz="1200" dirty="0"/>
          </a:p>
        </p:txBody>
      </p:sp>
      <p:sp>
        <p:nvSpPr>
          <p:cNvPr id="16" name="Text 14"/>
          <p:cNvSpPr/>
          <p:nvPr/>
        </p:nvSpPr>
        <p:spPr>
          <a:xfrm>
            <a:off x="609130" y="2623862"/>
            <a:ext cx="8119872" cy="724246"/>
          </a:xfrm>
          <a:prstGeom prst="rect">
            <a:avLst/>
          </a:prstGeom>
          <a:noFill/>
          <a:ln/>
        </p:spPr>
        <p:txBody>
          <a:bodyPr wrap="square" lIns="0" tIns="0" rIns="0" bIns="0" rtlCol="0" anchor="ctr"/>
          <a:lstStyle/>
          <a:p>
            <a:pPr marL="0" indent="0">
              <a:buNone/>
            </a:pPr>
            <a:r>
              <a:rPr lang="en-US" sz="1000" dirty="0">
                <a:solidFill>
                  <a:srgbClr val="546E7A"/>
                </a:solidFill>
              </a:rPr>
              <a:t>Gradisar, M., Turk, T., Hajdinjak, J.P. and Tomat, L. (2022) 'Interactive nurse scheduling', Computers in Nursing, 41, pp. 172–182. Available at: https://doi.org/10.1097/CIN.0000000000000941 (Accessed: 5 June 2026).</a:t>
            </a:r>
            <a:endParaRPr lang="en-US" sz="1000" dirty="0"/>
          </a:p>
        </p:txBody>
      </p:sp>
      <p:sp>
        <p:nvSpPr>
          <p:cNvPr id="17" name="Shape 15"/>
          <p:cNvSpPr/>
          <p:nvPr/>
        </p:nvSpPr>
        <p:spPr>
          <a:xfrm>
            <a:off x="225082" y="3466980"/>
            <a:ext cx="8595360" cy="777240"/>
          </a:xfrm>
          <a:prstGeom prst="roundRect">
            <a:avLst>
              <a:gd name="adj" fmla="val 6818"/>
            </a:avLst>
          </a:prstGeom>
          <a:solidFill>
            <a:srgbClr val="F0F4F8"/>
          </a:solidFill>
          <a:ln w="12700">
            <a:solidFill>
              <a:srgbClr val="ECEFF1"/>
            </a:solidFill>
            <a:prstDash val="solid"/>
          </a:ln>
        </p:spPr>
        <p:txBody>
          <a:bodyPr/>
          <a:lstStyle/>
          <a:p>
            <a:endParaRPr lang="en-US"/>
          </a:p>
        </p:txBody>
      </p:sp>
      <p:sp>
        <p:nvSpPr>
          <p:cNvPr id="18" name="Shape 16"/>
          <p:cNvSpPr/>
          <p:nvPr/>
        </p:nvSpPr>
        <p:spPr>
          <a:xfrm>
            <a:off x="232116" y="3460650"/>
            <a:ext cx="274320" cy="804672"/>
          </a:xfrm>
          <a:prstGeom prst="roundRect">
            <a:avLst>
              <a:gd name="adj" fmla="val 20000"/>
            </a:avLst>
          </a:prstGeom>
          <a:solidFill>
            <a:srgbClr val="00897B"/>
          </a:solidFill>
          <a:ln w="12700">
            <a:solidFill>
              <a:srgbClr val="00897B"/>
            </a:solidFill>
            <a:prstDash val="solid"/>
          </a:ln>
        </p:spPr>
        <p:txBody>
          <a:bodyPr/>
          <a:lstStyle/>
          <a:p>
            <a:endParaRPr lang="en-US"/>
          </a:p>
        </p:txBody>
      </p:sp>
      <p:sp>
        <p:nvSpPr>
          <p:cNvPr id="19" name="Text 17"/>
          <p:cNvSpPr/>
          <p:nvPr/>
        </p:nvSpPr>
        <p:spPr>
          <a:xfrm>
            <a:off x="225082" y="3466980"/>
            <a:ext cx="274320" cy="777240"/>
          </a:xfrm>
          <a:prstGeom prst="rect">
            <a:avLst/>
          </a:prstGeom>
          <a:noFill/>
          <a:ln/>
        </p:spPr>
        <p:txBody>
          <a:bodyPr wrap="square" lIns="0" tIns="0" rIns="0" bIns="0" rtlCol="0" anchor="ctr"/>
          <a:lstStyle/>
          <a:p>
            <a:pPr marL="0" indent="0" algn="ctr">
              <a:buNone/>
            </a:pPr>
            <a:r>
              <a:rPr lang="en-US" sz="1200" b="1" dirty="0">
                <a:solidFill>
                  <a:srgbClr val="FFFFFF"/>
                </a:solidFill>
              </a:rPr>
              <a:t>4</a:t>
            </a:r>
            <a:endParaRPr lang="en-US" sz="1200" dirty="0"/>
          </a:p>
        </p:txBody>
      </p:sp>
      <p:sp>
        <p:nvSpPr>
          <p:cNvPr id="20" name="Text 18"/>
          <p:cNvSpPr/>
          <p:nvPr/>
        </p:nvSpPr>
        <p:spPr>
          <a:xfrm>
            <a:off x="609130" y="3492542"/>
            <a:ext cx="8119872" cy="724246"/>
          </a:xfrm>
          <a:prstGeom prst="rect">
            <a:avLst/>
          </a:prstGeom>
          <a:noFill/>
          <a:ln/>
        </p:spPr>
        <p:txBody>
          <a:bodyPr wrap="square" lIns="0" tIns="0" rIns="0" bIns="0" rtlCol="0" anchor="ctr"/>
          <a:lstStyle/>
          <a:p>
            <a:pPr marL="0" indent="0">
              <a:buNone/>
            </a:pPr>
            <a:r>
              <a:rPr lang="en-US" sz="1000" dirty="0">
                <a:solidFill>
                  <a:srgbClr val="546E7A"/>
                </a:solidFill>
              </a:rPr>
              <a:t>Microsoft (2023) Microsoft 365 tools and templates for healthcare. Available at: https://support.microsoft.com/en-us/office (Accessed: 5 June 2026).</a:t>
            </a:r>
            <a:endParaRPr lang="en-US" sz="1000" dirty="0"/>
          </a:p>
        </p:txBody>
      </p:sp>
      <p:sp>
        <p:nvSpPr>
          <p:cNvPr id="21" name="Shape 19"/>
          <p:cNvSpPr/>
          <p:nvPr/>
        </p:nvSpPr>
        <p:spPr>
          <a:xfrm>
            <a:off x="225082" y="4335660"/>
            <a:ext cx="8595360" cy="777240"/>
          </a:xfrm>
          <a:prstGeom prst="roundRect">
            <a:avLst>
              <a:gd name="adj" fmla="val 6818"/>
            </a:avLst>
          </a:prstGeom>
          <a:solidFill>
            <a:srgbClr val="F0F4F8"/>
          </a:solidFill>
          <a:ln w="12700">
            <a:solidFill>
              <a:srgbClr val="ECEFF1"/>
            </a:solidFill>
            <a:prstDash val="solid"/>
          </a:ln>
        </p:spPr>
        <p:txBody>
          <a:bodyPr/>
          <a:lstStyle/>
          <a:p>
            <a:endParaRPr lang="en-US"/>
          </a:p>
        </p:txBody>
      </p:sp>
      <p:sp>
        <p:nvSpPr>
          <p:cNvPr id="22" name="Shape 20"/>
          <p:cNvSpPr/>
          <p:nvPr/>
        </p:nvSpPr>
        <p:spPr>
          <a:xfrm>
            <a:off x="225082" y="4335660"/>
            <a:ext cx="274320" cy="777240"/>
          </a:xfrm>
          <a:prstGeom prst="roundRect">
            <a:avLst>
              <a:gd name="adj" fmla="val 20000"/>
            </a:avLst>
          </a:prstGeom>
          <a:solidFill>
            <a:srgbClr val="00897B"/>
          </a:solidFill>
          <a:ln w="12700">
            <a:solidFill>
              <a:srgbClr val="00897B"/>
            </a:solidFill>
            <a:prstDash val="solid"/>
          </a:ln>
        </p:spPr>
        <p:txBody>
          <a:bodyPr/>
          <a:lstStyle/>
          <a:p>
            <a:endParaRPr lang="en-US"/>
          </a:p>
        </p:txBody>
      </p:sp>
      <p:sp>
        <p:nvSpPr>
          <p:cNvPr id="23" name="Text 21"/>
          <p:cNvSpPr/>
          <p:nvPr/>
        </p:nvSpPr>
        <p:spPr>
          <a:xfrm>
            <a:off x="218048" y="4315262"/>
            <a:ext cx="274320" cy="804672"/>
          </a:xfrm>
          <a:prstGeom prst="rect">
            <a:avLst/>
          </a:prstGeom>
          <a:noFill/>
          <a:ln/>
        </p:spPr>
        <p:txBody>
          <a:bodyPr wrap="square" lIns="0" tIns="0" rIns="0" bIns="0" rtlCol="0" anchor="ctr"/>
          <a:lstStyle/>
          <a:p>
            <a:pPr marL="0" indent="0" algn="ctr">
              <a:buNone/>
            </a:pPr>
            <a:r>
              <a:rPr lang="en-US" sz="1200" b="1" dirty="0">
                <a:solidFill>
                  <a:srgbClr val="FFFFFF"/>
                </a:solidFill>
              </a:rPr>
              <a:t>5</a:t>
            </a:r>
            <a:endParaRPr lang="en-US" sz="1200" dirty="0"/>
          </a:p>
        </p:txBody>
      </p:sp>
      <p:sp>
        <p:nvSpPr>
          <p:cNvPr id="24" name="Text 22"/>
          <p:cNvSpPr/>
          <p:nvPr/>
        </p:nvSpPr>
        <p:spPr>
          <a:xfrm>
            <a:off x="609130" y="4361222"/>
            <a:ext cx="8119872" cy="724246"/>
          </a:xfrm>
          <a:prstGeom prst="rect">
            <a:avLst/>
          </a:prstGeom>
          <a:noFill/>
          <a:ln/>
        </p:spPr>
        <p:txBody>
          <a:bodyPr wrap="square" lIns="0" tIns="0" rIns="0" bIns="0" rtlCol="0" anchor="ctr"/>
          <a:lstStyle/>
          <a:p>
            <a:pPr marL="0" indent="0">
              <a:buNone/>
            </a:pPr>
            <a:r>
              <a:rPr lang="en-US" sz="1000" dirty="0">
                <a:solidFill>
                  <a:srgbClr val="546E7A"/>
                </a:solidFill>
              </a:rPr>
              <a:t>Papershift (2026) Effective rota scheduling in care homes. Available at: https://www.papershift.com/en/blog/care-homes-employee-scheduling (Accessed: 5 June 2026).</a:t>
            </a:r>
            <a:endParaRPr lang="en-US" sz="1000" dirty="0"/>
          </a:p>
        </p:txBody>
      </p:sp>
      <p:sp>
        <p:nvSpPr>
          <p:cNvPr id="25" name="Text 23"/>
          <p:cNvSpPr/>
          <p:nvPr/>
        </p:nvSpPr>
        <p:spPr>
          <a:xfrm>
            <a:off x="274320" y="4846320"/>
            <a:ext cx="8595360" cy="201168"/>
          </a:xfrm>
          <a:prstGeom prst="rect">
            <a:avLst/>
          </a:prstGeom>
          <a:noFill/>
          <a:ln/>
        </p:spPr>
        <p:txBody>
          <a:bodyPr wrap="square" lIns="0" tIns="0" rIns="0" bIns="0" rtlCol="0" anchor="ctr"/>
          <a:lstStyle/>
          <a:p>
            <a:pPr marL="0" indent="0" algn="r">
              <a:buNone/>
            </a:pP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90</TotalTime>
  <Words>1948</Words>
  <Application>Microsoft Office PowerPoint</Application>
  <PresentationFormat>On-screen Show (16:9)</PresentationFormat>
  <Paragraphs>112</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Scheduling using Microsoft PowerPoint - Riverdale Nursing Home</dc:title>
  <dc:subject>PptxGenJS Presentation</dc:subject>
  <dc:creator>PptxGenJS</dc:creator>
  <cp:lastModifiedBy>Misbah Noreen</cp:lastModifiedBy>
  <cp:revision>4</cp:revision>
  <dcterms:created xsi:type="dcterms:W3CDTF">2026-06-06T17:22:43Z</dcterms:created>
  <dcterms:modified xsi:type="dcterms:W3CDTF">2026-06-09T01:22:24Z</dcterms:modified>
</cp:coreProperties>
</file>