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5143500" cx="9144000"/>
  <p:notesSz cx="6858000" cy="9144000"/>
  <p:embeddedFontLst>
    <p:embeddedFont>
      <p:font typeface="Roboto"/>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bold.fntdata"/><Relationship Id="rId11" Type="http://schemas.openxmlformats.org/officeDocument/2006/relationships/slide" Target="slides/slide6.xml"/><Relationship Id="rId22" Type="http://schemas.openxmlformats.org/officeDocument/2006/relationships/font" Target="fonts/Roboto-boldItalic.fntdata"/><Relationship Id="rId10" Type="http://schemas.openxmlformats.org/officeDocument/2006/relationships/slide" Target="slides/slide5.xml"/><Relationship Id="rId21" Type="http://schemas.openxmlformats.org/officeDocument/2006/relationships/font" Target="fonts/Roboto-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Roboto-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1f0bd1fb6c9_0_1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1f0bd1fb6c9_0_1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1f0bd1fb6c9_0_2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1f0bd1fb6c9_0_2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1f0bd1fb6c9_0_2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1f0bd1fb6c9_0_2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1f0bd1fb6c9_0_2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1f0bd1fb6c9_0_2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g1f0bd1fb6c9_0_2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3" name="Google Shape;113;g1f0bd1fb6c9_0_2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1f0bd1fb6c9_0_2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1f0bd1fb6c9_0_2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1f0bd1fb6c9_0_2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1f0bd1fb6c9_0_2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1f0bd1fb6c9_0_2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1f0bd1fb6c9_0_2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1f0bd1fb6c9_0_2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1f0bd1fb6c9_0_2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1f0bd1fb6c9_0_2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1f0bd1fb6c9_0_2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1f0bd1fb6c9_0_2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1f0bd1fb6c9_0_2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3" name="Shape 153"/>
        <p:cNvGrpSpPr/>
        <p:nvPr/>
      </p:nvGrpSpPr>
      <p:grpSpPr>
        <a:xfrm>
          <a:off x="0" y="0"/>
          <a:ext cx="0" cy="0"/>
          <a:chOff x="0" y="0"/>
          <a:chExt cx="0" cy="0"/>
        </a:xfrm>
      </p:grpSpPr>
      <p:sp>
        <p:nvSpPr>
          <p:cNvPr id="154" name="Google Shape;154;g1f0bd1fb6c9_0_2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1f0bd1fb6c9_0_2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598100" y="1775222"/>
            <a:ext cx="8222100" cy="838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17" name="Google Shape;17;p2"/>
          <p:cNvSpPr txBox="1"/>
          <p:nvPr>
            <p:ph idx="1" type="subTitle"/>
          </p:nvPr>
        </p:nvSpPr>
        <p:spPr>
          <a:xfrm>
            <a:off x="598088" y="2715913"/>
            <a:ext cx="8222100" cy="4329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p:txBody>
      </p:sp>
      <p:sp>
        <p:nvSpPr>
          <p:cNvPr id="18" name="Google Shape;18;p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9"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6" name="Google Shape;26;p3"/>
          <p:cNvSpPr txBox="1"/>
          <p:nvPr>
            <p:ph type="title"/>
          </p:nvPr>
        </p:nvSpPr>
        <p:spPr>
          <a:xfrm>
            <a:off x="598100" y="2152347"/>
            <a:ext cx="8222100" cy="838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p:txBody>
      </p:sp>
      <p:sp>
        <p:nvSpPr>
          <p:cNvPr id="27" name="Google Shape;27;p3"/>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4"/>
            <p:cNvSpPr/>
            <p:nvPr/>
          </p:nvSpPr>
          <p:spPr>
            <a:xfrm>
              <a:off x="7170274" y="3903669"/>
              <a:ext cx="989100" cy="987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0" y="4891594"/>
              <a:ext cx="9144000" cy="252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5" name="Google Shape;35;p4"/>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6" name="Google Shape;36;p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37" name="Google Shape;37;p4"/>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8" name="Shape 38"/>
        <p:cNvGrpSpPr/>
        <p:nvPr/>
      </p:nvGrpSpPr>
      <p:grpSpPr>
        <a:xfrm>
          <a:off x="0" y="0"/>
          <a:ext cx="0" cy="0"/>
          <a:chOff x="0" y="0"/>
          <a:chExt cx="0" cy="0"/>
        </a:xfrm>
      </p:grpSpPr>
      <p:sp>
        <p:nvSpPr>
          <p:cNvPr id="39" name="Google Shape;39;p5"/>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0" name="Google Shape;40;p5"/>
          <p:cNvSpPr txBox="1"/>
          <p:nvPr>
            <p:ph idx="1" type="body"/>
          </p:nvPr>
        </p:nvSpPr>
        <p:spPr>
          <a:xfrm>
            <a:off x="3117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1" name="Google Shape;41;p5"/>
          <p:cNvSpPr txBox="1"/>
          <p:nvPr>
            <p:ph idx="2" type="body"/>
          </p:nvPr>
        </p:nvSpPr>
        <p:spPr>
          <a:xfrm>
            <a:off x="4832400" y="1229975"/>
            <a:ext cx="3999900" cy="33390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2" name="Google Shape;42;p5"/>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6"/>
          <p:cNvSpPr txBox="1"/>
          <p:nvPr>
            <p:ph type="title"/>
          </p:nvPr>
        </p:nvSpPr>
        <p:spPr>
          <a:xfrm>
            <a:off x="311700" y="410000"/>
            <a:ext cx="8520600" cy="607800"/>
          </a:xfrm>
          <a:prstGeom prst="rect">
            <a:avLst/>
          </a:prstGeom>
        </p:spPr>
        <p:txBody>
          <a:bodyPr anchorCtr="0" anchor="t"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45" name="Google Shape;45;p6"/>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6" name="Shape 46"/>
        <p:cNvGrpSpPr/>
        <p:nvPr/>
      </p:nvGrpSpPr>
      <p:grpSpPr>
        <a:xfrm>
          <a:off x="0" y="0"/>
          <a:ext cx="0" cy="0"/>
          <a:chOff x="0" y="0"/>
          <a:chExt cx="0" cy="0"/>
        </a:xfrm>
      </p:grpSpPr>
      <p:sp>
        <p:nvSpPr>
          <p:cNvPr id="47" name="Google Shape;47;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8" name="Google Shape;48;p7"/>
          <p:cNvSpPr txBox="1"/>
          <p:nvPr>
            <p:ph idx="1" type="body"/>
          </p:nvPr>
        </p:nvSpPr>
        <p:spPr>
          <a:xfrm>
            <a:off x="311700" y="1465804"/>
            <a:ext cx="2808000" cy="31032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9" name="Google Shape;49;p7"/>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0"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8"/>
            <p:cNvSpPr/>
            <p:nvPr/>
          </p:nvSpPr>
          <p:spPr>
            <a:xfrm flipH="1" rot="10800000">
              <a:off x="7113588" y="107"/>
              <a:ext cx="1015200" cy="1015200"/>
            </a:xfrm>
            <a:prstGeom prst="rtTriangl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7" name="Google Shape;57;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58" name="Google Shape;58;p8"/>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9"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61" name="Google Shape;6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62" name="Google Shape;62;p9"/>
          <p:cNvSpPr txBox="1"/>
          <p:nvPr>
            <p:ph type="title"/>
          </p:nvPr>
        </p:nvSpPr>
        <p:spPr>
          <a:xfrm>
            <a:off x="265500" y="1151100"/>
            <a:ext cx="4045200" cy="15645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63" name="Google Shape;63;p9"/>
          <p:cNvSpPr txBox="1"/>
          <p:nvPr>
            <p:ph idx="1" type="subTitle"/>
          </p:nvPr>
        </p:nvSpPr>
        <p:spPr>
          <a:xfrm>
            <a:off x="265500" y="2769001"/>
            <a:ext cx="4045200" cy="12693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64" name="Google Shape;64;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65" name="Google Shape;65;p9"/>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6" name="Shape 66"/>
        <p:cNvGrpSpPr/>
        <p:nvPr/>
      </p:nvGrpSpPr>
      <p:grpSpPr>
        <a:xfrm>
          <a:off x="0" y="0"/>
          <a:ext cx="0" cy="0"/>
          <a:chOff x="0" y="0"/>
          <a:chExt cx="0" cy="0"/>
        </a:xfrm>
      </p:grpSpPr>
      <p:sp>
        <p:nvSpPr>
          <p:cNvPr id="67" name="Google Shape;67;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68" name="Google Shape;68;p10"/>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69"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11"/>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6" name="Google Shape;76;p11"/>
          <p:cNvSpPr txBox="1"/>
          <p:nvPr>
            <p:ph hasCustomPrompt="1" type="title"/>
          </p:nvPr>
        </p:nvSpPr>
        <p:spPr>
          <a:xfrm>
            <a:off x="311700" y="1256050"/>
            <a:ext cx="8520600" cy="20307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p:nvPr>
            <p:ph idx="1" type="body"/>
          </p:nvPr>
        </p:nvSpPr>
        <p:spPr>
          <a:xfrm>
            <a:off x="311700" y="3369225"/>
            <a:ext cx="8520600" cy="12819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lt1"/>
              </a:buClr>
              <a:buSzPts val="1800"/>
              <a:buChar char="●"/>
              <a:defRPr>
                <a:solidFill>
                  <a:schemeClr val="lt1"/>
                </a:solidFill>
              </a:defRPr>
            </a:lvl1pPr>
            <a:lvl2pPr indent="-317500" lvl="1" marL="914400" algn="ctr">
              <a:spcBef>
                <a:spcPts val="0"/>
              </a:spcBef>
              <a:spcAft>
                <a:spcPts val="0"/>
              </a:spcAft>
              <a:buClr>
                <a:schemeClr val="lt1"/>
              </a:buClr>
              <a:buSzPts val="1400"/>
              <a:buChar char="○"/>
              <a:defRPr>
                <a:solidFill>
                  <a:schemeClr val="lt1"/>
                </a:solidFill>
              </a:defRPr>
            </a:lvl2pPr>
            <a:lvl3pPr indent="-317500" lvl="2" marL="1371600" algn="ctr">
              <a:spcBef>
                <a:spcPts val="0"/>
              </a:spcBef>
              <a:spcAft>
                <a:spcPts val="0"/>
              </a:spcAft>
              <a:buClr>
                <a:schemeClr val="lt1"/>
              </a:buClr>
              <a:buSzPts val="1400"/>
              <a:buChar char="■"/>
              <a:defRPr>
                <a:solidFill>
                  <a:schemeClr val="lt1"/>
                </a:solidFill>
              </a:defRPr>
            </a:lvl3pPr>
            <a:lvl4pPr indent="-317500" lvl="3" marL="1828800" algn="ctr">
              <a:spcBef>
                <a:spcPts val="0"/>
              </a:spcBef>
              <a:spcAft>
                <a:spcPts val="0"/>
              </a:spcAft>
              <a:buClr>
                <a:schemeClr val="lt1"/>
              </a:buClr>
              <a:buSzPts val="1400"/>
              <a:buChar char="●"/>
              <a:defRPr>
                <a:solidFill>
                  <a:schemeClr val="lt1"/>
                </a:solidFill>
              </a:defRPr>
            </a:lvl4pPr>
            <a:lvl5pPr indent="-317500" lvl="4" marL="2286000" algn="ctr">
              <a:spcBef>
                <a:spcPts val="0"/>
              </a:spcBef>
              <a:spcAft>
                <a:spcPts val="0"/>
              </a:spcAft>
              <a:buClr>
                <a:schemeClr val="lt1"/>
              </a:buClr>
              <a:buSzPts val="1400"/>
              <a:buChar char="○"/>
              <a:defRPr>
                <a:solidFill>
                  <a:schemeClr val="lt1"/>
                </a:solidFill>
              </a:defRPr>
            </a:lvl5pPr>
            <a:lvl6pPr indent="-317500" lvl="5" marL="2743200" algn="ctr">
              <a:spcBef>
                <a:spcPts val="0"/>
              </a:spcBef>
              <a:spcAft>
                <a:spcPts val="0"/>
              </a:spcAft>
              <a:buClr>
                <a:schemeClr val="lt1"/>
              </a:buClr>
              <a:buSzPts val="1400"/>
              <a:buChar char="■"/>
              <a:defRPr>
                <a:solidFill>
                  <a:schemeClr val="lt1"/>
                </a:solidFill>
              </a:defRPr>
            </a:lvl6pPr>
            <a:lvl7pPr indent="-317500" lvl="6" marL="3200400" algn="ctr">
              <a:spcBef>
                <a:spcPts val="0"/>
              </a:spcBef>
              <a:spcAft>
                <a:spcPts val="0"/>
              </a:spcAft>
              <a:buClr>
                <a:schemeClr val="lt1"/>
              </a:buClr>
              <a:buSzPts val="1400"/>
              <a:buChar char="●"/>
              <a:defRPr>
                <a:solidFill>
                  <a:schemeClr val="lt1"/>
                </a:solidFill>
              </a:defRPr>
            </a:lvl7pPr>
            <a:lvl8pPr indent="-317500" lvl="7" marL="3657600" algn="ctr">
              <a:spcBef>
                <a:spcPts val="0"/>
              </a:spcBef>
              <a:spcAft>
                <a:spcPts val="0"/>
              </a:spcAft>
              <a:buClr>
                <a:schemeClr val="lt1"/>
              </a:buClr>
              <a:buSzPts val="1400"/>
              <a:buChar char="○"/>
              <a:defRPr>
                <a:solidFill>
                  <a:schemeClr val="lt1"/>
                </a:solidFill>
              </a:defRPr>
            </a:lvl8pPr>
            <a:lvl9pPr indent="-317500" lvl="8" marL="4114800" algn="ctr">
              <a:spcBef>
                <a:spcPts val="0"/>
              </a:spcBef>
              <a:spcAft>
                <a:spcPts val="0"/>
              </a:spcAft>
              <a:buClr>
                <a:schemeClr val="lt1"/>
              </a:buClr>
              <a:buSzPts val="1400"/>
              <a:buChar char="■"/>
              <a:defRPr>
                <a:solidFill>
                  <a:schemeClr val="lt1"/>
                </a:solidFill>
              </a:defRPr>
            </a:lvl9pPr>
          </a:lstStyle>
          <a:p/>
        </p:txBody>
      </p:sp>
      <p:sp>
        <p:nvSpPr>
          <p:cNvPr id="78" name="Google Shape;78;p11"/>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2"/>
          <p:cNvSpPr txBox="1"/>
          <p:nvPr>
            <p:ph idx="12" type="sldNum"/>
          </p:nvPr>
        </p:nvSpPr>
        <p:spPr>
          <a:xfrm>
            <a:off x="8460431" y="4651190"/>
            <a:ext cx="548700" cy="393600"/>
          </a:xfrm>
          <a:prstGeom prst="rect">
            <a:avLst/>
          </a:prstGeom>
        </p:spPr>
        <p:txBody>
          <a:bodyPr anchorCtr="0" anchor="ctr" bIns="91425" lIns="91425" spcFirstLastPara="1" rIns="91425" wrap="square" tIns="91425">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p:txBody>
      </p:sp>
      <p:sp>
        <p:nvSpPr>
          <p:cNvPr id="7" name="Google Shape;7;p1"/>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indent="-317500" lvl="1" marL="914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indent="-317500" lvl="2" marL="1371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indent="-317500" lvl="3" marL="1828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indent="-317500" lvl="4" marL="22860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indent="-317500" lvl="5" marL="27432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indent="-317500" lvl="6" marL="32004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indent="-317500" lvl="7" marL="36576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indent="-317500" lvl="8" marL="41148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p:txBody>
      </p:sp>
      <p:sp>
        <p:nvSpPr>
          <p:cNvPr id="8" name="Google Shape;8;p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lastminutegames.org/"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3"/>
          <p:cNvSpPr txBox="1"/>
          <p:nvPr>
            <p:ph type="ctrTitle"/>
          </p:nvPr>
        </p:nvSpPr>
        <p:spPr>
          <a:xfrm>
            <a:off x="598100" y="1775222"/>
            <a:ext cx="8222100" cy="8388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Hypervisors &amp; IP Addressing</a:t>
            </a:r>
            <a:endParaRPr/>
          </a:p>
        </p:txBody>
      </p:sp>
      <p:sp>
        <p:nvSpPr>
          <p:cNvPr id="86" name="Google Shape;86;p13"/>
          <p:cNvSpPr txBox="1"/>
          <p:nvPr>
            <p:ph idx="1" type="subTitle"/>
          </p:nvPr>
        </p:nvSpPr>
        <p:spPr>
          <a:xfrm>
            <a:off x="598088" y="2715913"/>
            <a:ext cx="8222100" cy="4329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
              <a:t>By: Hassan Bahzad</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4"/>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a Hypervisor?</a:t>
            </a:r>
            <a:endParaRPr/>
          </a:p>
        </p:txBody>
      </p:sp>
      <p:sp>
        <p:nvSpPr>
          <p:cNvPr id="92" name="Google Shape;92;p1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A hypervisor, also known as a virtual machine monitor (VMM), is a component which grants the user the ability to create/manage multiple virtual machines. Virtual machines are known as virtualisation technology, which allows the use of multiple operating systems (OS) to run within a single machine.</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Utilisation:</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Setting up Virtual Networks</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Development of Software (Networking tools)</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Testing Software</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Handling</a:t>
            </a:r>
            <a:r>
              <a:rPr lang="en" sz="1100">
                <a:solidFill>
                  <a:srgbClr val="000000"/>
                </a:solidFill>
                <a:latin typeface="Arial"/>
                <a:ea typeface="Arial"/>
                <a:cs typeface="Arial"/>
                <a:sym typeface="Arial"/>
              </a:rPr>
              <a:t> potentially malicious software</a:t>
            </a:r>
            <a:endParaRPr sz="11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5"/>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Types of Hypervisor [1]</a:t>
            </a:r>
            <a:endParaRPr/>
          </a:p>
        </p:txBody>
      </p:sp>
      <p:sp>
        <p:nvSpPr>
          <p:cNvPr id="98" name="Google Shape;98;p15"/>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Type 1: Bare Metal Hypervisor</a:t>
            </a:r>
            <a:endParaRPr/>
          </a:p>
          <a:p>
            <a:pPr indent="0" lvl="0" marL="0" rtl="0" algn="l">
              <a:spcBef>
                <a:spcPts val="1200"/>
              </a:spcBef>
              <a:spcAft>
                <a:spcPts val="0"/>
              </a:spcAft>
              <a:buNone/>
            </a:pPr>
            <a:r>
              <a:rPr lang="en" sz="1100">
                <a:solidFill>
                  <a:srgbClr val="000000"/>
                </a:solidFill>
                <a:latin typeface="Arial"/>
                <a:ea typeface="Arial"/>
                <a:cs typeface="Arial"/>
                <a:sym typeface="Arial"/>
              </a:rPr>
              <a:t>These types of hypervisor are installed directly on the hardware of the system.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 Examples:</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Microsoft Hyper-V Server</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Xen</a:t>
            </a:r>
            <a:endParaRPr sz="11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16"/>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Types of Hypervisor [2]</a:t>
            </a:r>
            <a:endParaRPr/>
          </a:p>
        </p:txBody>
      </p:sp>
      <p:sp>
        <p:nvSpPr>
          <p:cNvPr id="104" name="Google Shape;104;p16"/>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Type 2: Hosted Hypervisor</a:t>
            </a:r>
            <a:endParaRPr/>
          </a:p>
          <a:p>
            <a:pPr indent="0" lvl="0" marL="0" rtl="0" algn="l">
              <a:spcBef>
                <a:spcPts val="1200"/>
              </a:spcBef>
              <a:spcAft>
                <a:spcPts val="0"/>
              </a:spcAft>
              <a:buNone/>
            </a:pPr>
            <a:r>
              <a:rPr lang="en" sz="1100">
                <a:solidFill>
                  <a:srgbClr val="000000"/>
                </a:solidFill>
                <a:latin typeface="Arial"/>
                <a:ea typeface="Arial"/>
                <a:cs typeface="Arial"/>
                <a:sym typeface="Arial"/>
              </a:rPr>
              <a:t>These types of hypervisor are installed onto a system with an already </a:t>
            </a:r>
            <a:r>
              <a:rPr lang="en" sz="1100">
                <a:solidFill>
                  <a:srgbClr val="000000"/>
                </a:solidFill>
                <a:latin typeface="Arial"/>
                <a:ea typeface="Arial"/>
                <a:cs typeface="Arial"/>
                <a:sym typeface="Arial"/>
              </a:rPr>
              <a:t>existing</a:t>
            </a:r>
            <a:r>
              <a:rPr lang="en" sz="1100">
                <a:solidFill>
                  <a:srgbClr val="000000"/>
                </a:solidFill>
                <a:latin typeface="Arial"/>
                <a:ea typeface="Arial"/>
                <a:cs typeface="Arial"/>
                <a:sym typeface="Arial"/>
              </a:rPr>
              <a:t> OS.</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 Examples:</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VMWare Workstation</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Oracle</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VirtualBox</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120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17"/>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General Hypervisor Features</a:t>
            </a:r>
            <a:endParaRPr/>
          </a:p>
        </p:txBody>
      </p:sp>
      <p:sp>
        <p:nvSpPr>
          <p:cNvPr id="110" name="Google Shape;110;p17"/>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All hypervisors share similar features such as:</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Isolation</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All the hypervisor </a:t>
            </a:r>
            <a:r>
              <a:rPr lang="en" sz="1100">
                <a:solidFill>
                  <a:srgbClr val="000000"/>
                </a:solidFill>
                <a:latin typeface="Arial"/>
                <a:ea typeface="Arial"/>
                <a:cs typeface="Arial"/>
                <a:sym typeface="Arial"/>
              </a:rPr>
              <a:t>virtualization</a:t>
            </a:r>
            <a:r>
              <a:rPr lang="en" sz="1100">
                <a:solidFill>
                  <a:srgbClr val="000000"/>
                </a:solidFill>
                <a:latin typeface="Arial"/>
                <a:ea typeface="Arial"/>
                <a:cs typeface="Arial"/>
                <a:sym typeface="Arial"/>
              </a:rPr>
              <a:t> are completely isolated from one another and the main system. This makes it so that the virtual machine acts and is treated as its own entity as if it were a real machine.</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Snapshot &amp; Cloning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Snapshotting &amp; Cloning make it easier to maintain, backup and continue working on various virtual machines.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Networking Applications</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Network admins will use virtual machines to test software and other networking tools on a virtually created network to ensure their software will not disrupt or harm the live network.</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Hardware </a:t>
            </a:r>
            <a:r>
              <a:rPr lang="en" sz="1100">
                <a:solidFill>
                  <a:srgbClr val="000000"/>
                </a:solidFill>
                <a:latin typeface="Arial"/>
                <a:ea typeface="Arial"/>
                <a:cs typeface="Arial"/>
                <a:sym typeface="Arial"/>
              </a:rPr>
              <a:t>Independence</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Since the virtual machine doesn’t run on its own hardware, it must run on portions of the main systems hardware.</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This means the “hardware” of the VM can be configured and changed to fit any requirement.</a:t>
            </a:r>
            <a:endParaRPr sz="1100">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18"/>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an IP address?</a:t>
            </a:r>
            <a:endParaRPr/>
          </a:p>
        </p:txBody>
      </p:sp>
      <p:sp>
        <p:nvSpPr>
          <p:cNvPr id="116" name="Google Shape;116;p18"/>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IP addresses are essentially the locations of devices within the network. They are used to allocate a destination for when packets need to be sent across the network to a specific system.</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a:p>
          <a:p>
            <a:pPr indent="0" lvl="0" marL="0" rtl="0" algn="l">
              <a:spcBef>
                <a:spcPts val="1200"/>
              </a:spcBef>
              <a:spcAft>
                <a:spcPts val="0"/>
              </a:spcAft>
              <a:buNone/>
            </a:pPr>
            <a:r>
              <a:rPr lang="en" sz="1100">
                <a:solidFill>
                  <a:srgbClr val="000000"/>
                </a:solidFill>
                <a:latin typeface="Arial"/>
                <a:ea typeface="Arial"/>
                <a:cs typeface="Arial"/>
                <a:sym typeface="Arial"/>
              </a:rPr>
              <a:t>IP addresses are essentially the locations of devices within the network. They are used to allocate a destination for when packets need to be sent across the network to a specific system.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9"/>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How do IP Addresses Work? [1]</a:t>
            </a:r>
            <a:endParaRPr/>
          </a:p>
        </p:txBody>
      </p:sp>
      <p:sp>
        <p:nvSpPr>
          <p:cNvPr id="122" name="Google Shape;122;p19"/>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IP addresses are used to direct the flows of traffic to the desire destinations.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Web browsers will use Domain Name Servers to make surfing the web easier for users, however each website, for example </a:t>
            </a:r>
            <a:r>
              <a:rPr lang="en" sz="1100" u="sng">
                <a:solidFill>
                  <a:schemeClr val="hlink"/>
                </a:solidFill>
                <a:latin typeface="Arial"/>
                <a:ea typeface="Arial"/>
                <a:cs typeface="Arial"/>
                <a:sym typeface="Arial"/>
                <a:hlinkClick r:id="rId3"/>
              </a:rPr>
              <a:t>https://LastMinuteGames.org/</a:t>
            </a:r>
            <a:r>
              <a:rPr lang="en" sz="1100">
                <a:solidFill>
                  <a:srgbClr val="000000"/>
                </a:solidFill>
                <a:latin typeface="Arial"/>
                <a:ea typeface="Arial"/>
                <a:cs typeface="Arial"/>
                <a:sym typeface="Arial"/>
              </a:rPr>
              <a:t> is a domain. This domain has an IP address that can be used by browsers to retrieve data.</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Once the request has been submitted from the browser by the user, the browser then checks the DNS to see if the domain has an associated address. Once it finds the address, it will send the information back to the browser and will show the user the content they wish to see.</a:t>
            </a:r>
            <a:endParaRPr sz="1100">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0"/>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How do IP Addresses Work? [2]</a:t>
            </a:r>
            <a:endParaRPr/>
          </a:p>
        </p:txBody>
      </p:sp>
      <p:sp>
        <p:nvSpPr>
          <p:cNvPr id="128" name="Google Shape;128;p20"/>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The flow of traffic across the internet utilises IP addresses as mentioned prior, however, for a bit more detailed explanation:</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TCP/IP breaks down the information being sent through the network into packets. These packets consist of three components:</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Header</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Headers store the source address, destination address, protocol type, packet number, and the packet length.</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Payload</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The payload stores the actual data that is being transmitted across the network.</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298450" lvl="0" marL="457200" rtl="0" algn="l">
              <a:spcBef>
                <a:spcPts val="0"/>
              </a:spcBef>
              <a:spcAft>
                <a:spcPts val="0"/>
              </a:spcAft>
              <a:buClr>
                <a:srgbClr val="000000"/>
              </a:buClr>
              <a:buSzPts val="1100"/>
              <a:buFont typeface="Arial"/>
              <a:buChar char="-"/>
            </a:pPr>
            <a:r>
              <a:rPr lang="en" sz="1100">
                <a:solidFill>
                  <a:srgbClr val="000000"/>
                </a:solidFill>
                <a:latin typeface="Arial"/>
                <a:ea typeface="Arial"/>
                <a:cs typeface="Arial"/>
                <a:sym typeface="Arial"/>
              </a:rPr>
              <a:t>Trailer</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The trailer of the packet stores information required for validation checking, such as the checksum. </a:t>
            </a:r>
            <a:endParaRPr sz="1100">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1"/>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IP Addressing: IPv4</a:t>
            </a:r>
            <a:endParaRPr/>
          </a:p>
        </p:txBody>
      </p:sp>
      <p:sp>
        <p:nvSpPr>
          <p:cNvPr id="134" name="Google Shape;134;p21"/>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IPv4 is made up of 32 bits, utilising 4 bytes to create an IP address. These IP addresses are formatted as such:</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192.168.10.128</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Each number, separated by the ‘.’, is a representative of one byte. Each of these segments can range from 0 to 255. </a:t>
            </a:r>
            <a:endParaRPr sz="1100">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22"/>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IP Addressing: IPv6</a:t>
            </a:r>
            <a:endParaRPr/>
          </a:p>
        </p:txBody>
      </p:sp>
      <p:sp>
        <p:nvSpPr>
          <p:cNvPr id="140" name="Google Shape;140;p22"/>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IPv6 is made up of 128 bits.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The higher bit count allows IPv6 to create a vastly greater sum of addresses than that of IPv4’s 32 bit system.</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IPv6 addresses are formatted using eight segments of four hexadecimal values, each separated by a colon, with the leading 0’s being suppressed.</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Format Example:  2001:0db8:85a3:0000:0000:8a2e:0370:7334</a:t>
            </a:r>
            <a:endParaRPr sz="1100">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3"/>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Subnet Masking: IPv4</a:t>
            </a:r>
            <a:endParaRPr/>
          </a:p>
        </p:txBody>
      </p:sp>
      <p:sp>
        <p:nvSpPr>
          <p:cNvPr id="146" name="Google Shape;146;p23"/>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IPv4 subnet masks will limit how different each address within the connected network can be. </a:t>
            </a:r>
            <a:br>
              <a:rPr lang="en" sz="1100">
                <a:solidFill>
                  <a:srgbClr val="000000"/>
                </a:solidFill>
                <a:latin typeface="Arial"/>
                <a:ea typeface="Arial"/>
                <a:cs typeface="Arial"/>
                <a:sym typeface="Arial"/>
              </a:rPr>
            </a:br>
            <a:br>
              <a:rPr lang="en" sz="1100">
                <a:solidFill>
                  <a:srgbClr val="000000"/>
                </a:solidFill>
                <a:latin typeface="Arial"/>
                <a:ea typeface="Arial"/>
                <a:cs typeface="Arial"/>
                <a:sym typeface="Arial"/>
              </a:rPr>
            </a:br>
            <a:r>
              <a:rPr lang="en" sz="1100">
                <a:solidFill>
                  <a:srgbClr val="000000"/>
                </a:solidFill>
                <a:latin typeface="Arial"/>
                <a:ea typeface="Arial"/>
                <a:cs typeface="Arial"/>
                <a:sym typeface="Arial"/>
              </a:rPr>
              <a:t>For example:</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If the subnet mask is 255.255.255.0, this will mean the IP addresses can only change at the 4th byte.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This makes it so that addresses are kept organised and easier to manage.</a:t>
            </a:r>
            <a:endParaRPr sz="1100">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4"/>
          <p:cNvSpPr txBox="1"/>
          <p:nvPr>
            <p:ph type="title"/>
          </p:nvPr>
        </p:nvSpPr>
        <p:spPr>
          <a:xfrm>
            <a:off x="311700" y="410000"/>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Subnetting: IPv6</a:t>
            </a:r>
            <a:endParaRPr/>
          </a:p>
        </p:txBody>
      </p:sp>
      <p:sp>
        <p:nvSpPr>
          <p:cNvPr id="152" name="Google Shape;152;p24"/>
          <p:cNvSpPr txBox="1"/>
          <p:nvPr>
            <p:ph idx="1" type="body"/>
          </p:nvPr>
        </p:nvSpPr>
        <p:spPr>
          <a:xfrm>
            <a:off x="311700" y="1229875"/>
            <a:ext cx="8520600" cy="33390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100">
                <a:solidFill>
                  <a:srgbClr val="000000"/>
                </a:solidFill>
                <a:latin typeface="Arial"/>
                <a:ea typeface="Arial"/>
                <a:cs typeface="Arial"/>
                <a:sym typeface="Arial"/>
              </a:rPr>
              <a:t>IPv6 addresses do not use the standard subnet masks that IPv4 addresses use.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IPv6 addresses use a prefix that limits how many bits the address should use.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For example: </a:t>
            </a:r>
            <a:r>
              <a:rPr lang="en" sz="1100">
                <a:solidFill>
                  <a:srgbClr val="000000"/>
                </a:solidFill>
                <a:latin typeface="Arial"/>
                <a:ea typeface="Arial"/>
                <a:cs typeface="Arial"/>
                <a:sym typeface="Arial"/>
              </a:rPr>
              <a:t>2001:0db8:85a3::/64</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rPr lang="en" sz="1100">
                <a:solidFill>
                  <a:srgbClr val="000000"/>
                </a:solidFill>
                <a:latin typeface="Arial"/>
                <a:ea typeface="Arial"/>
                <a:cs typeface="Arial"/>
                <a:sym typeface="Arial"/>
              </a:rPr>
              <a:t>The prefix in this example is /64, which limits the amount of bits the address can use to 64 bits in length.</a:t>
            </a:r>
            <a:endParaRPr sz="1100">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25"/>
          <p:cNvSpPr txBox="1"/>
          <p:nvPr>
            <p:ph type="title"/>
          </p:nvPr>
        </p:nvSpPr>
        <p:spPr>
          <a:xfrm>
            <a:off x="311700" y="1256050"/>
            <a:ext cx="8520600" cy="20307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sz="6000"/>
              <a:t>Thank you</a:t>
            </a:r>
            <a:endParaRPr sz="6000"/>
          </a:p>
        </p:txBody>
      </p:sp>
      <p:sp>
        <p:nvSpPr>
          <p:cNvPr id="158" name="Google Shape;158;p25"/>
          <p:cNvSpPr txBox="1"/>
          <p:nvPr>
            <p:ph idx="1" type="body"/>
          </p:nvPr>
        </p:nvSpPr>
        <p:spPr>
          <a:xfrm>
            <a:off x="311700" y="3369225"/>
            <a:ext cx="8520600" cy="1281900"/>
          </a:xfrm>
          <a:prstGeom prst="rect">
            <a:avLst/>
          </a:prstGeom>
        </p:spPr>
        <p:txBody>
          <a:bodyPr anchorCtr="0" anchor="t" bIns="91425" lIns="91425" spcFirstLastPara="1" rIns="91425" wrap="square" tIns="91425">
            <a:normAutofit/>
          </a:bodyPr>
          <a:lstStyle/>
          <a:p>
            <a:pPr indent="0" lvl="0" marL="0" rtl="0" algn="ctr">
              <a:spcBef>
                <a:spcPts val="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