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55"/>
    <p:restoredTop sz="94590"/>
  </p:normalViewPr>
  <p:slideViewPr>
    <p:cSldViewPr snapToGrid="0" snapToObjects="1">
      <p:cViewPr>
        <p:scale>
          <a:sx n="87" d="100"/>
          <a:sy n="87" d="100"/>
        </p:scale>
        <p:origin x="1608"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17B65FA7-4A56-324F-A9CE-433FCA7ED052}" type="datetimeFigureOut">
              <a:rPr lang="en-US" smtClean="0"/>
              <a:t>11/7/20</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F713017B-8B46-C949-B965-1BF3E7091557}"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570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B65FA7-4A56-324F-A9CE-433FCA7ED052}" type="datetimeFigureOut">
              <a:rPr lang="en-US" smtClean="0"/>
              <a:t>11/7/20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1045058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17B65FA7-4A56-324F-A9CE-433FCA7ED052}" type="datetimeFigureOut">
              <a:rPr lang="en-US" smtClean="0"/>
              <a:t>11/7/20</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F713017B-8B46-C949-B965-1BF3E7091557}"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77445501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7B65FA7-4A56-324F-A9CE-433FCA7ED052}" type="datetimeFigureOut">
              <a:rPr lang="en-US" smtClean="0"/>
              <a:t>11/7/20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411697709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7B65FA7-4A56-324F-A9CE-433FCA7ED052}" type="datetimeFigureOut">
              <a:rPr lang="en-US" smtClean="0"/>
              <a:t>11/7/20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341526570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B65FA7-4A56-324F-A9CE-433FCA7ED052}" type="datetimeFigureOut">
              <a:rPr lang="en-US" smtClean="0"/>
              <a:t>11/7/20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314258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B65FA7-4A56-324F-A9CE-433FCA7ED052}" type="datetimeFigureOut">
              <a:rPr lang="en-US" smtClean="0"/>
              <a:t>11/7/20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3829212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7B65FA7-4A56-324F-A9CE-433FCA7ED052}" type="datetimeFigureOut">
              <a:rPr lang="en-US" smtClean="0"/>
              <a:t>11/7/20</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F713017B-8B46-C949-B965-1BF3E7091557}"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59746089"/>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17B65FA7-4A56-324F-A9CE-433FCA7ED052}" type="datetimeFigureOut">
              <a:rPr lang="en-US" smtClean="0"/>
              <a:t>11/7/20</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4027209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B65FA7-4A56-324F-A9CE-433FCA7ED052}" type="datetimeFigureOut">
              <a:rPr lang="en-US" smtClean="0"/>
              <a:t>11/7/20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3685144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B65FA7-4A56-324F-A9CE-433FCA7ED052}" type="datetimeFigureOut">
              <a:rPr lang="en-US" smtClean="0"/>
              <a:t>11/7/20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13017B-8B46-C949-B965-1BF3E7091557}" type="slidenum">
              <a:rPr lang="en-US" smtClean="0"/>
              <a:t>‹#›</a:t>
            </a:fld>
            <a:endParaRPr lang="en-US"/>
          </a:p>
        </p:txBody>
      </p:sp>
    </p:spTree>
    <p:extLst>
      <p:ext uri="{BB962C8B-B14F-4D97-AF65-F5344CB8AC3E}">
        <p14:creationId xmlns:p14="http://schemas.microsoft.com/office/powerpoint/2010/main" val="4057489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7B65FA7-4A56-324F-A9CE-433FCA7ED052}" type="datetimeFigureOut">
              <a:rPr lang="en-US" smtClean="0"/>
              <a:t>11/7/20</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F713017B-8B46-C949-B965-1BF3E7091557}"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1962082"/>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 Id="rId5" Type="http://schemas.openxmlformats.org/officeDocument/2006/relationships/image" Target="../media/image6.tiff"/><Relationship Id="rId4" Type="http://schemas.openxmlformats.org/officeDocument/2006/relationships/image" Target="../media/image5.tiff"/></Relationships>
</file>

<file path=ppt/slides/_rels/slide3.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 Id="rId5" Type="http://schemas.openxmlformats.org/officeDocument/2006/relationships/image" Target="../media/image10.tiff"/><Relationship Id="rId4" Type="http://schemas.openxmlformats.org/officeDocument/2006/relationships/image" Target="../media/image9.tiff"/></Relationships>
</file>

<file path=ppt/slides/_rels/slide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5.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tiff"/><Relationship Id="rId1" Type="http://schemas.openxmlformats.org/officeDocument/2006/relationships/slideLayout" Target="../slideLayouts/slideLayout2.xml"/><Relationship Id="rId6" Type="http://schemas.openxmlformats.org/officeDocument/2006/relationships/image" Target="../media/image18.tiff"/><Relationship Id="rId5" Type="http://schemas.openxmlformats.org/officeDocument/2006/relationships/image" Target="../media/image17.tiff"/><Relationship Id="rId4" Type="http://schemas.openxmlformats.org/officeDocument/2006/relationships/image" Target="../media/image16.tiff"/></Relationships>
</file>

<file path=ppt/slides/_rels/slide6.xml.rels><?xml version="1.0" encoding="UTF-8" standalone="yes"?>
<Relationships xmlns="http://schemas.openxmlformats.org/package/2006/relationships"><Relationship Id="rId8" Type="http://schemas.openxmlformats.org/officeDocument/2006/relationships/hyperlink" Target="https://michaelhanley.ie/elearningcurve/constructivism-pt4-experiential-learning-theory-2/" TargetMode="External"/><Relationship Id="rId13" Type="http://schemas.openxmlformats.org/officeDocument/2006/relationships/hyperlink" Target="https://www.edsurge.com/news/2016-07-18-visual-instructional-tools-are-essential-when-teaching-common-core-standards" TargetMode="External"/><Relationship Id="rId18" Type="http://schemas.openxmlformats.org/officeDocument/2006/relationships/hyperlink" Target="http://pedagogiadon.blogspot.com/2011_05_22_archive.html" TargetMode="External"/><Relationship Id="rId3" Type="http://schemas.openxmlformats.org/officeDocument/2006/relationships/hyperlink" Target="https://www.britannica.com/biography/Jean-Piaget" TargetMode="External"/><Relationship Id="rId21" Type="http://schemas.openxmlformats.org/officeDocument/2006/relationships/hyperlink" Target="https://www.wnycstudios.org/podcasts/takeaway/segments/school-discipline-corporal-punishment-mediation" TargetMode="External"/><Relationship Id="rId7" Type="http://schemas.openxmlformats.org/officeDocument/2006/relationships/hyperlink" Target="https://saskschoolboards.ca/wp-content/uploads/97-07.htm#:~:text=In%20a%20constructivist%20classroom%2C%20teachers,teaching%20and%20learning%20are%20based" TargetMode="External"/><Relationship Id="rId12" Type="http://schemas.openxmlformats.org/officeDocument/2006/relationships/hyperlink" Target="https://courses.lumenlearning.com/waymaker-psychology/chapter/reading-behaviorism/" TargetMode="External"/><Relationship Id="rId17" Type="http://schemas.openxmlformats.org/officeDocument/2006/relationships/hyperlink" Target="https://medium.com/the-versatile-designer/ux-as-a-doctrine-3149a3563717" TargetMode="External"/><Relationship Id="rId2" Type="http://schemas.openxmlformats.org/officeDocument/2006/relationships/hyperlink" Target="https://andragogytheory.com/2016/01/26/constructivist-teaching-strategies-for-first-year-criminal-justice-students/" TargetMode="External"/><Relationship Id="rId16" Type="http://schemas.openxmlformats.org/officeDocument/2006/relationships/hyperlink" Target="http://mrmcnabb.weebly.com/cognitive-development.html" TargetMode="External"/><Relationship Id="rId20" Type="http://schemas.openxmlformats.org/officeDocument/2006/relationships/hyperlink" Target="https://www.irishnews.com/magazine/daily/2018/10/03/news/here-are-the-most-ridiculous-ways-students-have-got-themselves-into-detention-1449045/" TargetMode="External"/><Relationship Id="rId1" Type="http://schemas.openxmlformats.org/officeDocument/2006/relationships/slideLayout" Target="../slideLayouts/slideLayout2.xml"/><Relationship Id="rId6" Type="http://schemas.openxmlformats.org/officeDocument/2006/relationships/hyperlink" Target="http://clipart-library.com/clipart/pTqK6Xxkc.htm" TargetMode="External"/><Relationship Id="rId11" Type="http://schemas.openxmlformats.org/officeDocument/2006/relationships/hyperlink" Target="https://learningfundamentals.com.au/resources/" TargetMode="External"/><Relationship Id="rId5" Type="http://schemas.openxmlformats.org/officeDocument/2006/relationships/hyperlink" Target="https://www.verywellmind.com/operant-conditioning-a2-2794863" TargetMode="External"/><Relationship Id="rId15" Type="http://schemas.openxmlformats.org/officeDocument/2006/relationships/hyperlink" Target="https://www.meoncross.co.uk/year-3-creating-composters-science/" TargetMode="External"/><Relationship Id="rId10" Type="http://schemas.openxmlformats.org/officeDocument/2006/relationships/hyperlink" Target="http://www.kidpointz.com/certificates/achievement/view/certificates_achievement-001.html" TargetMode="External"/><Relationship Id="rId19" Type="http://schemas.openxmlformats.org/officeDocument/2006/relationships/hyperlink" Target="https://www.sparklebox.co.uk/thumbs551-555/sb551prev.html" TargetMode="External"/><Relationship Id="rId4" Type="http://schemas.openxmlformats.org/officeDocument/2006/relationships/hyperlink" Target="https://dictionary.cambridge.org/dictionary/english/constructivism" TargetMode="External"/><Relationship Id="rId9" Type="http://schemas.openxmlformats.org/officeDocument/2006/relationships/hyperlink" Target="https://classroom.synonym.com/use-operant-conditioning-classroom-7860675.html" TargetMode="External"/><Relationship Id="rId14" Type="http://schemas.openxmlformats.org/officeDocument/2006/relationships/hyperlink" Target="https://www.simplypsychology.org/behaviorism.html#:~:text=The%20Behaviorist%20Approach,a%20response%20to%20environmental%20stimul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B56EF530-75FC-4976-A39D-87A5DFE9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13">
            <a:extLst>
              <a:ext uri="{FF2B5EF4-FFF2-40B4-BE49-F238E27FC236}">
                <a16:creationId xmlns:a16="http://schemas.microsoft.com/office/drawing/2014/main" id="{368ECFAF-FF94-4771-B4BD-B28D909D4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141730" y="0"/>
            <a:ext cx="7789615"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502113B7-3C42-7345-9A71-56EB68B751EA}"/>
              </a:ext>
            </a:extLst>
          </p:cNvPr>
          <p:cNvSpPr>
            <a:spLocks noGrp="1"/>
          </p:cNvSpPr>
          <p:nvPr>
            <p:ph type="ctrTitle"/>
          </p:nvPr>
        </p:nvSpPr>
        <p:spPr>
          <a:xfrm>
            <a:off x="926927" y="1231894"/>
            <a:ext cx="5490143" cy="4339177"/>
          </a:xfrm>
        </p:spPr>
        <p:txBody>
          <a:bodyPr>
            <a:normAutofit/>
          </a:bodyPr>
          <a:lstStyle/>
          <a:p>
            <a:pPr algn="l"/>
            <a:r>
              <a:rPr lang="en-US" sz="6300"/>
              <a:t>Principles of Learning and Teaching </a:t>
            </a:r>
          </a:p>
        </p:txBody>
      </p:sp>
      <p:sp>
        <p:nvSpPr>
          <p:cNvPr id="3" name="Subtitle 2">
            <a:extLst>
              <a:ext uri="{FF2B5EF4-FFF2-40B4-BE49-F238E27FC236}">
                <a16:creationId xmlns:a16="http://schemas.microsoft.com/office/drawing/2014/main" id="{161285D8-570B-704C-93F2-34E15D6148E5}"/>
              </a:ext>
            </a:extLst>
          </p:cNvPr>
          <p:cNvSpPr>
            <a:spLocks noGrp="1"/>
          </p:cNvSpPr>
          <p:nvPr>
            <p:ph type="subTitle" idx="1"/>
          </p:nvPr>
        </p:nvSpPr>
        <p:spPr>
          <a:xfrm>
            <a:off x="926927" y="5660572"/>
            <a:ext cx="6020627" cy="785904"/>
          </a:xfrm>
        </p:spPr>
        <p:txBody>
          <a:bodyPr anchor="ctr">
            <a:normAutofit/>
          </a:bodyPr>
          <a:lstStyle/>
          <a:p>
            <a:pPr algn="l"/>
            <a:r>
              <a:rPr lang="en-US" dirty="0">
                <a:solidFill>
                  <a:schemeClr val="bg2"/>
                </a:solidFill>
              </a:rPr>
              <a:t>Megan Smith</a:t>
            </a:r>
          </a:p>
        </p:txBody>
      </p:sp>
      <p:sp>
        <p:nvSpPr>
          <p:cNvPr id="16" name="Rectangle 15">
            <a:extLst>
              <a:ext uri="{FF2B5EF4-FFF2-40B4-BE49-F238E27FC236}">
                <a16:creationId xmlns:a16="http://schemas.microsoft.com/office/drawing/2014/main" id="{E9851F7A-B016-4A91-85E3-61FE4869C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Books">
            <a:extLst>
              <a:ext uri="{FF2B5EF4-FFF2-40B4-BE49-F238E27FC236}">
                <a16:creationId xmlns:a16="http://schemas.microsoft.com/office/drawing/2014/main" id="{BD376A81-F168-4D6A-9A36-509662B105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2944" y="1403687"/>
            <a:ext cx="3995592" cy="3995592"/>
          </a:xfrm>
          <a:prstGeom prst="rect">
            <a:avLst/>
          </a:prstGeom>
        </p:spPr>
      </p:pic>
    </p:spTree>
    <p:extLst>
      <p:ext uri="{BB962C8B-B14F-4D97-AF65-F5344CB8AC3E}">
        <p14:creationId xmlns:p14="http://schemas.microsoft.com/office/powerpoint/2010/main" val="4213315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514C-B1BD-4444-B7D5-9E56DEEC5BC6}"/>
              </a:ext>
            </a:extLst>
          </p:cNvPr>
          <p:cNvSpPr>
            <a:spLocks noGrp="1"/>
          </p:cNvSpPr>
          <p:nvPr>
            <p:ph type="title"/>
          </p:nvPr>
        </p:nvSpPr>
        <p:spPr>
          <a:xfrm>
            <a:off x="-593693" y="12702"/>
            <a:ext cx="10178322" cy="1492132"/>
          </a:xfrm>
        </p:spPr>
        <p:txBody>
          <a:bodyPr/>
          <a:lstStyle/>
          <a:p>
            <a:pPr algn="ctr"/>
            <a:r>
              <a:rPr lang="en-US" dirty="0"/>
              <a:t>Behaviourist Approach </a:t>
            </a:r>
          </a:p>
        </p:txBody>
      </p:sp>
      <p:sp>
        <p:nvSpPr>
          <p:cNvPr id="4" name="TextBox 3">
            <a:extLst>
              <a:ext uri="{FF2B5EF4-FFF2-40B4-BE49-F238E27FC236}">
                <a16:creationId xmlns:a16="http://schemas.microsoft.com/office/drawing/2014/main" id="{623491B9-6E94-FE46-B350-ED0622F0CC83}"/>
              </a:ext>
            </a:extLst>
          </p:cNvPr>
          <p:cNvSpPr txBox="1"/>
          <p:nvPr/>
        </p:nvSpPr>
        <p:spPr>
          <a:xfrm>
            <a:off x="862721" y="701654"/>
            <a:ext cx="5903598" cy="830997"/>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Behaviourism is a theory of learning which states all behaviours are learned through interaction with the environment through a process call conditioning. (McLeod S, 2020)</a:t>
            </a:r>
          </a:p>
        </p:txBody>
      </p:sp>
      <p:pic>
        <p:nvPicPr>
          <p:cNvPr id="11" name="Picture 10">
            <a:extLst>
              <a:ext uri="{FF2B5EF4-FFF2-40B4-BE49-F238E27FC236}">
                <a16:creationId xmlns:a16="http://schemas.microsoft.com/office/drawing/2014/main" id="{9F4906E7-9D62-D847-AEBE-6B04D1F9E6DA}"/>
              </a:ext>
            </a:extLst>
          </p:cNvPr>
          <p:cNvPicPr>
            <a:picLocks noChangeAspect="1"/>
          </p:cNvPicPr>
          <p:nvPr/>
        </p:nvPicPr>
        <p:blipFill>
          <a:blip r:embed="rId2"/>
          <a:stretch>
            <a:fillRect/>
          </a:stretch>
        </p:blipFill>
        <p:spPr>
          <a:xfrm>
            <a:off x="874021" y="1592837"/>
            <a:ext cx="3510822" cy="2748025"/>
          </a:xfrm>
          <a:prstGeom prst="rect">
            <a:avLst/>
          </a:prstGeom>
        </p:spPr>
      </p:pic>
      <p:sp>
        <p:nvSpPr>
          <p:cNvPr id="12" name="TextBox 11">
            <a:extLst>
              <a:ext uri="{FF2B5EF4-FFF2-40B4-BE49-F238E27FC236}">
                <a16:creationId xmlns:a16="http://schemas.microsoft.com/office/drawing/2014/main" id="{9F6CE381-011F-C249-B179-F79DCB8E7CE3}"/>
              </a:ext>
            </a:extLst>
          </p:cNvPr>
          <p:cNvSpPr txBox="1"/>
          <p:nvPr/>
        </p:nvSpPr>
        <p:spPr>
          <a:xfrm>
            <a:off x="4384843" y="1797073"/>
            <a:ext cx="2362200" cy="230832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Behaviourism is action-oriented and does not take into account thoughts or emotions associated with a reaction or behaviour because there are not observable and not measurable. (Johnson-Gerard M, </a:t>
            </a:r>
            <a:r>
              <a:rPr lang="en-US" sz="1600" dirty="0" err="1">
                <a:latin typeface="Calibri" panose="020F0502020204030204" pitchFamily="34" charset="0"/>
                <a:cs typeface="Calibri" panose="020F0502020204030204" pitchFamily="34" charset="0"/>
              </a:rPr>
              <a:t>n.d</a:t>
            </a:r>
            <a:r>
              <a:rPr lang="en-US" sz="1600" dirty="0">
                <a:latin typeface="Calibri" panose="020F0502020204030204" pitchFamily="34" charset="0"/>
                <a:cs typeface="Calibri" panose="020F0502020204030204" pitchFamily="34" charset="0"/>
              </a:rPr>
              <a:t>)</a:t>
            </a:r>
          </a:p>
        </p:txBody>
      </p:sp>
      <p:pic>
        <p:nvPicPr>
          <p:cNvPr id="19" name="Picture 18">
            <a:extLst>
              <a:ext uri="{FF2B5EF4-FFF2-40B4-BE49-F238E27FC236}">
                <a16:creationId xmlns:a16="http://schemas.microsoft.com/office/drawing/2014/main" id="{9D93C825-1A2F-6D4C-BC65-DAD8131C1FDA}"/>
              </a:ext>
            </a:extLst>
          </p:cNvPr>
          <p:cNvPicPr>
            <a:picLocks noChangeAspect="1"/>
          </p:cNvPicPr>
          <p:nvPr/>
        </p:nvPicPr>
        <p:blipFill>
          <a:blip r:embed="rId3"/>
          <a:stretch>
            <a:fillRect/>
          </a:stretch>
        </p:blipFill>
        <p:spPr>
          <a:xfrm>
            <a:off x="6811139" y="692206"/>
            <a:ext cx="2299692" cy="3053360"/>
          </a:xfrm>
          <a:prstGeom prst="rect">
            <a:avLst/>
          </a:prstGeom>
        </p:spPr>
      </p:pic>
      <p:sp>
        <p:nvSpPr>
          <p:cNvPr id="20" name="TextBox 19">
            <a:extLst>
              <a:ext uri="{FF2B5EF4-FFF2-40B4-BE49-F238E27FC236}">
                <a16:creationId xmlns:a16="http://schemas.microsoft.com/office/drawing/2014/main" id="{D0F83C07-CE15-8940-8A4C-BC0E41049FDA}"/>
              </a:ext>
            </a:extLst>
          </p:cNvPr>
          <p:cNvSpPr txBox="1"/>
          <p:nvPr/>
        </p:nvSpPr>
        <p:spPr>
          <a:xfrm>
            <a:off x="7122005" y="3751880"/>
            <a:ext cx="1677960"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(Pedagogia, 2011)</a:t>
            </a:r>
          </a:p>
        </p:txBody>
      </p:sp>
      <p:sp>
        <p:nvSpPr>
          <p:cNvPr id="22" name="TextBox 21">
            <a:extLst>
              <a:ext uri="{FF2B5EF4-FFF2-40B4-BE49-F238E27FC236}">
                <a16:creationId xmlns:a16="http://schemas.microsoft.com/office/drawing/2014/main" id="{D5B8D0E4-2278-EC48-BA73-81DA91C8F217}"/>
              </a:ext>
            </a:extLst>
          </p:cNvPr>
          <p:cNvSpPr txBox="1"/>
          <p:nvPr/>
        </p:nvSpPr>
        <p:spPr>
          <a:xfrm>
            <a:off x="8452074" y="6352640"/>
            <a:ext cx="1540422"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(Oliver M, 2018)</a:t>
            </a:r>
          </a:p>
        </p:txBody>
      </p:sp>
      <p:sp>
        <p:nvSpPr>
          <p:cNvPr id="23" name="TextBox 22">
            <a:extLst>
              <a:ext uri="{FF2B5EF4-FFF2-40B4-BE49-F238E27FC236}">
                <a16:creationId xmlns:a16="http://schemas.microsoft.com/office/drawing/2014/main" id="{0CA4FAE7-F92E-594B-815A-D1ECD2A7B67A}"/>
              </a:ext>
            </a:extLst>
          </p:cNvPr>
          <p:cNvSpPr txBox="1"/>
          <p:nvPr/>
        </p:nvSpPr>
        <p:spPr>
          <a:xfrm>
            <a:off x="9173339" y="1914123"/>
            <a:ext cx="2663713" cy="2062103"/>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Operant conditioning, sometimes referred to as instrumental conditioning, is a method of learning that employs rewards and punishments for behaviour and a consequence. (Cherry K, 2020)</a:t>
            </a:r>
          </a:p>
        </p:txBody>
      </p:sp>
      <p:sp>
        <p:nvSpPr>
          <p:cNvPr id="24" name="TextBox 23">
            <a:extLst>
              <a:ext uri="{FF2B5EF4-FFF2-40B4-BE49-F238E27FC236}">
                <a16:creationId xmlns:a16="http://schemas.microsoft.com/office/drawing/2014/main" id="{3553BB3E-2226-C14B-A0B5-A09F1FD6A405}"/>
              </a:ext>
            </a:extLst>
          </p:cNvPr>
          <p:cNvSpPr txBox="1"/>
          <p:nvPr/>
        </p:nvSpPr>
        <p:spPr>
          <a:xfrm>
            <a:off x="9130107" y="282917"/>
            <a:ext cx="2663713" cy="1077218"/>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Burrhus Skinner introduced the theory of Operant Conditioning which links to Behaviourism.</a:t>
            </a:r>
          </a:p>
        </p:txBody>
      </p:sp>
      <p:pic>
        <p:nvPicPr>
          <p:cNvPr id="27" name="Picture 26">
            <a:extLst>
              <a:ext uri="{FF2B5EF4-FFF2-40B4-BE49-F238E27FC236}">
                <a16:creationId xmlns:a16="http://schemas.microsoft.com/office/drawing/2014/main" id="{1C39E475-DA95-AE48-85C5-B979348950F9}"/>
              </a:ext>
            </a:extLst>
          </p:cNvPr>
          <p:cNvPicPr>
            <a:picLocks noChangeAspect="1"/>
          </p:cNvPicPr>
          <p:nvPr/>
        </p:nvPicPr>
        <p:blipFill rotWithShape="1">
          <a:blip r:embed="rId4"/>
          <a:srcRect l="15384" t="7681" r="13680" b="5460"/>
          <a:stretch/>
        </p:blipFill>
        <p:spPr>
          <a:xfrm>
            <a:off x="6769359" y="4164189"/>
            <a:ext cx="5090134" cy="2240732"/>
          </a:xfrm>
          <a:prstGeom prst="rect">
            <a:avLst/>
          </a:prstGeom>
        </p:spPr>
      </p:pic>
      <p:sp>
        <p:nvSpPr>
          <p:cNvPr id="28" name="Down Arrow 27">
            <a:extLst>
              <a:ext uri="{FF2B5EF4-FFF2-40B4-BE49-F238E27FC236}">
                <a16:creationId xmlns:a16="http://schemas.microsoft.com/office/drawing/2014/main" id="{2B87A2FA-D844-2E42-A8B6-44E1B0762B9F}"/>
              </a:ext>
            </a:extLst>
          </p:cNvPr>
          <p:cNvSpPr/>
          <p:nvPr/>
        </p:nvSpPr>
        <p:spPr>
          <a:xfrm>
            <a:off x="9992496" y="1360135"/>
            <a:ext cx="512699" cy="5539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BC5E55B-EA75-E140-98C3-2A348D899F3F}"/>
              </a:ext>
            </a:extLst>
          </p:cNvPr>
          <p:cNvPicPr>
            <a:picLocks noChangeAspect="1"/>
          </p:cNvPicPr>
          <p:nvPr/>
        </p:nvPicPr>
        <p:blipFill>
          <a:blip r:embed="rId5"/>
          <a:stretch>
            <a:fillRect/>
          </a:stretch>
        </p:blipFill>
        <p:spPr>
          <a:xfrm>
            <a:off x="3386668" y="4309633"/>
            <a:ext cx="3360376" cy="2094991"/>
          </a:xfrm>
          <a:prstGeom prst="rect">
            <a:avLst/>
          </a:prstGeom>
        </p:spPr>
      </p:pic>
      <p:sp>
        <p:nvSpPr>
          <p:cNvPr id="30" name="TextBox 29">
            <a:extLst>
              <a:ext uri="{FF2B5EF4-FFF2-40B4-BE49-F238E27FC236}">
                <a16:creationId xmlns:a16="http://schemas.microsoft.com/office/drawing/2014/main" id="{EC24D631-979A-8240-AFFB-2333031A7183}"/>
              </a:ext>
            </a:extLst>
          </p:cNvPr>
          <p:cNvSpPr txBox="1"/>
          <p:nvPr/>
        </p:nvSpPr>
        <p:spPr>
          <a:xfrm>
            <a:off x="4296645" y="6404624"/>
            <a:ext cx="1535420"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(Cherry K, 2020)</a:t>
            </a:r>
          </a:p>
        </p:txBody>
      </p:sp>
      <p:sp>
        <p:nvSpPr>
          <p:cNvPr id="31" name="TextBox 30">
            <a:extLst>
              <a:ext uri="{FF2B5EF4-FFF2-40B4-BE49-F238E27FC236}">
                <a16:creationId xmlns:a16="http://schemas.microsoft.com/office/drawing/2014/main" id="{9B08C679-50B9-7C44-8BFA-34FE004C2C25}"/>
              </a:ext>
            </a:extLst>
          </p:cNvPr>
          <p:cNvSpPr txBox="1"/>
          <p:nvPr/>
        </p:nvSpPr>
        <p:spPr>
          <a:xfrm>
            <a:off x="879867" y="4504253"/>
            <a:ext cx="2501799" cy="2062103"/>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Early </a:t>
            </a:r>
            <a:r>
              <a:rPr lang="en-US" sz="1600" dirty="0" err="1">
                <a:latin typeface="Calibri" panose="020F0502020204030204" pitchFamily="34" charset="0"/>
                <a:cs typeface="Calibri" panose="020F0502020204030204" pitchFamily="34" charset="0"/>
              </a:rPr>
              <a:t>behaviourists</a:t>
            </a:r>
            <a:r>
              <a:rPr lang="en-US" sz="1600" dirty="0">
                <a:latin typeface="Calibri" panose="020F0502020204030204" pitchFamily="34" charset="0"/>
                <a:cs typeface="Calibri" panose="020F0502020204030204" pitchFamily="34" charset="0"/>
              </a:rPr>
              <a:t> focused their interests on associative learning. Skinner was more interested in how the </a:t>
            </a:r>
            <a:r>
              <a:rPr lang="en-US" sz="1600" i="1" dirty="0">
                <a:latin typeface="Calibri" panose="020F0502020204030204" pitchFamily="34" charset="0"/>
                <a:cs typeface="Calibri" panose="020F0502020204030204" pitchFamily="34" charset="0"/>
              </a:rPr>
              <a:t>consequences </a:t>
            </a:r>
            <a:r>
              <a:rPr lang="en-US" sz="1600" dirty="0">
                <a:latin typeface="Calibri" panose="020F0502020204030204" pitchFamily="34" charset="0"/>
                <a:cs typeface="Calibri" panose="020F0502020204030204" pitchFamily="34" charset="0"/>
              </a:rPr>
              <a:t>of people’s actions influences their behaviour. (Cherry K, 2020)</a:t>
            </a:r>
          </a:p>
        </p:txBody>
      </p:sp>
    </p:spTree>
    <p:extLst>
      <p:ext uri="{BB962C8B-B14F-4D97-AF65-F5344CB8AC3E}">
        <p14:creationId xmlns:p14="http://schemas.microsoft.com/office/powerpoint/2010/main" val="3215064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E263EE3-51B2-A14F-9861-271AF73278B5}"/>
              </a:ext>
            </a:extLst>
          </p:cNvPr>
          <p:cNvSpPr txBox="1"/>
          <p:nvPr/>
        </p:nvSpPr>
        <p:spPr>
          <a:xfrm>
            <a:off x="880288" y="5534561"/>
            <a:ext cx="4823111" cy="1323439"/>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School A also use a merit scheme, when a pupil shows good behaviour, they receive a merit. When a pupil collects a certain amount of merits, they get a certificate and a reward. This encourages pupils to behave well as they are motivated to receive a reward.</a:t>
            </a:r>
          </a:p>
        </p:txBody>
      </p:sp>
      <p:sp>
        <p:nvSpPr>
          <p:cNvPr id="13" name="TextBox 12">
            <a:extLst>
              <a:ext uri="{FF2B5EF4-FFF2-40B4-BE49-F238E27FC236}">
                <a16:creationId xmlns:a16="http://schemas.microsoft.com/office/drawing/2014/main" id="{29F7C8D2-C175-F147-9371-7E92199ACB4B}"/>
              </a:ext>
            </a:extLst>
          </p:cNvPr>
          <p:cNvSpPr txBox="1"/>
          <p:nvPr/>
        </p:nvSpPr>
        <p:spPr>
          <a:xfrm>
            <a:off x="5357062" y="1905506"/>
            <a:ext cx="2903757" cy="2554545"/>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School A punishes for poor behaviour. When a pupil behaves poorly then they are placed in detention, meaning they are losing half of their free time during lunch. This stops the pupil from repeating this behaviour as they will not want to lose their free time in the future.</a:t>
            </a:r>
          </a:p>
        </p:txBody>
      </p:sp>
      <p:pic>
        <p:nvPicPr>
          <p:cNvPr id="15" name="Picture 14">
            <a:extLst>
              <a:ext uri="{FF2B5EF4-FFF2-40B4-BE49-F238E27FC236}">
                <a16:creationId xmlns:a16="http://schemas.microsoft.com/office/drawing/2014/main" id="{31139539-EBC7-5742-B943-9F97FDBCA07A}"/>
              </a:ext>
            </a:extLst>
          </p:cNvPr>
          <p:cNvPicPr>
            <a:picLocks noChangeAspect="1"/>
          </p:cNvPicPr>
          <p:nvPr/>
        </p:nvPicPr>
        <p:blipFill>
          <a:blip r:embed="rId2"/>
          <a:stretch>
            <a:fillRect/>
          </a:stretch>
        </p:blipFill>
        <p:spPr>
          <a:xfrm>
            <a:off x="8260820" y="0"/>
            <a:ext cx="3586868" cy="2269656"/>
          </a:xfrm>
          <a:prstGeom prst="rect">
            <a:avLst/>
          </a:prstGeom>
        </p:spPr>
      </p:pic>
      <p:pic>
        <p:nvPicPr>
          <p:cNvPr id="17" name="Picture 16">
            <a:extLst>
              <a:ext uri="{FF2B5EF4-FFF2-40B4-BE49-F238E27FC236}">
                <a16:creationId xmlns:a16="http://schemas.microsoft.com/office/drawing/2014/main" id="{41BB4578-17A1-FB44-9945-A508ED55B26E}"/>
              </a:ext>
            </a:extLst>
          </p:cNvPr>
          <p:cNvPicPr>
            <a:picLocks noChangeAspect="1"/>
          </p:cNvPicPr>
          <p:nvPr/>
        </p:nvPicPr>
        <p:blipFill>
          <a:blip r:embed="rId3"/>
          <a:stretch>
            <a:fillRect/>
          </a:stretch>
        </p:blipFill>
        <p:spPr>
          <a:xfrm>
            <a:off x="948571" y="0"/>
            <a:ext cx="4385979" cy="3102944"/>
          </a:xfrm>
          <a:prstGeom prst="rect">
            <a:avLst/>
          </a:prstGeom>
        </p:spPr>
      </p:pic>
      <p:sp>
        <p:nvSpPr>
          <p:cNvPr id="18" name="TextBox 17">
            <a:extLst>
              <a:ext uri="{FF2B5EF4-FFF2-40B4-BE49-F238E27FC236}">
                <a16:creationId xmlns:a16="http://schemas.microsoft.com/office/drawing/2014/main" id="{AC72DE43-6DD7-0C40-A009-A9914FC43D18}"/>
              </a:ext>
            </a:extLst>
          </p:cNvPr>
          <p:cNvSpPr txBox="1"/>
          <p:nvPr/>
        </p:nvSpPr>
        <p:spPr>
          <a:xfrm>
            <a:off x="2201078" y="3059668"/>
            <a:ext cx="1639360"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(Sparkle Box, </a:t>
            </a:r>
            <a:r>
              <a:rPr lang="en-US" sz="1600" dirty="0" err="1">
                <a:latin typeface="Calibri" panose="020F0502020204030204" pitchFamily="34" charset="0"/>
                <a:cs typeface="Calibri" panose="020F0502020204030204" pitchFamily="34" charset="0"/>
              </a:rPr>
              <a:t>n.d</a:t>
            </a:r>
            <a:r>
              <a:rPr lang="en-US" sz="1600" dirty="0">
                <a:latin typeface="Calibri" panose="020F0502020204030204" pitchFamily="34" charset="0"/>
                <a:cs typeface="Calibri" panose="020F0502020204030204" pitchFamily="34" charset="0"/>
              </a:rPr>
              <a:t>)</a:t>
            </a:r>
          </a:p>
        </p:txBody>
      </p:sp>
      <p:sp>
        <p:nvSpPr>
          <p:cNvPr id="19" name="TextBox 18">
            <a:extLst>
              <a:ext uri="{FF2B5EF4-FFF2-40B4-BE49-F238E27FC236}">
                <a16:creationId xmlns:a16="http://schemas.microsoft.com/office/drawing/2014/main" id="{26D3CB9A-8A69-D748-AD69-481D2949DA05}"/>
              </a:ext>
            </a:extLst>
          </p:cNvPr>
          <p:cNvSpPr txBox="1"/>
          <p:nvPr/>
        </p:nvSpPr>
        <p:spPr>
          <a:xfrm>
            <a:off x="880288" y="3385514"/>
            <a:ext cx="2069381" cy="1569660"/>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School A uses measures such as reward charts are used within classrooms to enable good behaviour. </a:t>
            </a:r>
          </a:p>
        </p:txBody>
      </p:sp>
      <p:sp>
        <p:nvSpPr>
          <p:cNvPr id="20" name="TextBox 19">
            <a:extLst>
              <a:ext uri="{FF2B5EF4-FFF2-40B4-BE49-F238E27FC236}">
                <a16:creationId xmlns:a16="http://schemas.microsoft.com/office/drawing/2014/main" id="{EE0C6A81-B93F-ED44-8B05-CC7CF271811D}"/>
              </a:ext>
            </a:extLst>
          </p:cNvPr>
          <p:cNvSpPr txBox="1"/>
          <p:nvPr/>
        </p:nvSpPr>
        <p:spPr>
          <a:xfrm>
            <a:off x="3326315" y="3385514"/>
            <a:ext cx="2008236" cy="1569660"/>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When a child gets a reward for behaving well, it will encourage them to repeat that behaviour to gain another reward.</a:t>
            </a:r>
          </a:p>
        </p:txBody>
      </p:sp>
      <p:sp>
        <p:nvSpPr>
          <p:cNvPr id="21" name="Right Arrow 20">
            <a:extLst>
              <a:ext uri="{FF2B5EF4-FFF2-40B4-BE49-F238E27FC236}">
                <a16:creationId xmlns:a16="http://schemas.microsoft.com/office/drawing/2014/main" id="{5744E921-1803-CB45-AD04-9A915917014B}"/>
              </a:ext>
            </a:extLst>
          </p:cNvPr>
          <p:cNvSpPr/>
          <p:nvPr/>
        </p:nvSpPr>
        <p:spPr>
          <a:xfrm>
            <a:off x="2714117" y="3977609"/>
            <a:ext cx="612198" cy="4381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Down Arrow 21">
            <a:extLst>
              <a:ext uri="{FF2B5EF4-FFF2-40B4-BE49-F238E27FC236}">
                <a16:creationId xmlns:a16="http://schemas.microsoft.com/office/drawing/2014/main" id="{6593E6F5-3129-E845-9F2D-98C58CF53AA9}"/>
              </a:ext>
            </a:extLst>
          </p:cNvPr>
          <p:cNvSpPr/>
          <p:nvPr/>
        </p:nvSpPr>
        <p:spPr>
          <a:xfrm>
            <a:off x="1355922" y="4955174"/>
            <a:ext cx="422077" cy="62731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5AC0496E-BC85-2746-B1B6-7D4046916BD7}"/>
              </a:ext>
            </a:extLst>
          </p:cNvPr>
          <p:cNvSpPr txBox="1"/>
          <p:nvPr/>
        </p:nvSpPr>
        <p:spPr>
          <a:xfrm>
            <a:off x="9031987" y="2269656"/>
            <a:ext cx="2044534"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(The Irish News, 2018)</a:t>
            </a:r>
          </a:p>
        </p:txBody>
      </p:sp>
      <p:sp>
        <p:nvSpPr>
          <p:cNvPr id="24" name="TextBox 23">
            <a:extLst>
              <a:ext uri="{FF2B5EF4-FFF2-40B4-BE49-F238E27FC236}">
                <a16:creationId xmlns:a16="http://schemas.microsoft.com/office/drawing/2014/main" id="{6C217191-05B3-3C4F-B7E9-03120C61982F}"/>
              </a:ext>
            </a:extLst>
          </p:cNvPr>
          <p:cNvSpPr txBox="1"/>
          <p:nvPr/>
        </p:nvSpPr>
        <p:spPr>
          <a:xfrm>
            <a:off x="5334550" y="132188"/>
            <a:ext cx="2926270" cy="830997"/>
          </a:xfrm>
          <a:prstGeom prst="rect">
            <a:avLst/>
          </a:prstGeom>
          <a:noFill/>
        </p:spPr>
        <p:txBody>
          <a:bodyPr wrap="square" rtlCol="0">
            <a:spAutoFit/>
          </a:bodyPr>
          <a:lstStyle/>
          <a:p>
            <a:r>
              <a:rPr lang="en-US" sz="1600" dirty="0" err="1">
                <a:latin typeface="Calibri" panose="020F0502020204030204" pitchFamily="34" charset="0"/>
                <a:cs typeface="Calibri" panose="020F0502020204030204" pitchFamily="34" charset="0"/>
              </a:rPr>
              <a:t>Postivie</a:t>
            </a:r>
            <a:r>
              <a:rPr lang="en-US" sz="1600" dirty="0">
                <a:latin typeface="Calibri" panose="020F0502020204030204" pitchFamily="34" charset="0"/>
                <a:cs typeface="Calibri" panose="020F0502020204030204" pitchFamily="34" charset="0"/>
              </a:rPr>
              <a:t> attention and praise are the most effect rewards for good behaviour. (Super Nanny, </a:t>
            </a:r>
            <a:r>
              <a:rPr lang="en-US" sz="1600" dirty="0" err="1">
                <a:latin typeface="Calibri" panose="020F0502020204030204" pitchFamily="34" charset="0"/>
                <a:cs typeface="Calibri" panose="020F0502020204030204" pitchFamily="34" charset="0"/>
              </a:rPr>
              <a:t>n.d</a:t>
            </a:r>
            <a:r>
              <a:rPr lang="en-US" sz="1600" dirty="0">
                <a:latin typeface="Calibri" panose="020F0502020204030204" pitchFamily="34" charset="0"/>
                <a:cs typeface="Calibri" panose="020F0502020204030204" pitchFamily="34" charset="0"/>
              </a:rPr>
              <a:t>)</a:t>
            </a:r>
          </a:p>
        </p:txBody>
      </p:sp>
      <p:pic>
        <p:nvPicPr>
          <p:cNvPr id="25" name="Picture 24">
            <a:extLst>
              <a:ext uri="{FF2B5EF4-FFF2-40B4-BE49-F238E27FC236}">
                <a16:creationId xmlns:a16="http://schemas.microsoft.com/office/drawing/2014/main" id="{DBEA032D-45E8-504E-AF90-A8475404D51C}"/>
              </a:ext>
            </a:extLst>
          </p:cNvPr>
          <p:cNvPicPr>
            <a:picLocks noChangeAspect="1"/>
          </p:cNvPicPr>
          <p:nvPr/>
        </p:nvPicPr>
        <p:blipFill>
          <a:blip r:embed="rId4"/>
          <a:stretch>
            <a:fillRect/>
          </a:stretch>
        </p:blipFill>
        <p:spPr>
          <a:xfrm>
            <a:off x="5611380" y="4492373"/>
            <a:ext cx="2667738" cy="2060827"/>
          </a:xfrm>
          <a:prstGeom prst="rect">
            <a:avLst/>
          </a:prstGeom>
        </p:spPr>
      </p:pic>
      <p:sp>
        <p:nvSpPr>
          <p:cNvPr id="27" name="Bent Arrow 26">
            <a:extLst>
              <a:ext uri="{FF2B5EF4-FFF2-40B4-BE49-F238E27FC236}">
                <a16:creationId xmlns:a16="http://schemas.microsoft.com/office/drawing/2014/main" id="{EB6DEFAD-7835-9D4E-8C27-C53E1BE0A369}"/>
              </a:ext>
            </a:extLst>
          </p:cNvPr>
          <p:cNvSpPr/>
          <p:nvPr/>
        </p:nvSpPr>
        <p:spPr>
          <a:xfrm>
            <a:off x="4656667" y="4904375"/>
            <a:ext cx="829733" cy="70294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TextBox 27">
            <a:extLst>
              <a:ext uri="{FF2B5EF4-FFF2-40B4-BE49-F238E27FC236}">
                <a16:creationId xmlns:a16="http://schemas.microsoft.com/office/drawing/2014/main" id="{2674C516-6DF6-B04E-A6A5-0E089654DAD9}"/>
              </a:ext>
            </a:extLst>
          </p:cNvPr>
          <p:cNvSpPr txBox="1"/>
          <p:nvPr/>
        </p:nvSpPr>
        <p:spPr>
          <a:xfrm>
            <a:off x="6125569" y="6553200"/>
            <a:ext cx="1494705"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(Kid Pointz, n.d)</a:t>
            </a:r>
          </a:p>
        </p:txBody>
      </p:sp>
      <p:sp>
        <p:nvSpPr>
          <p:cNvPr id="30" name="Bent Arrow 29">
            <a:extLst>
              <a:ext uri="{FF2B5EF4-FFF2-40B4-BE49-F238E27FC236}">
                <a16:creationId xmlns:a16="http://schemas.microsoft.com/office/drawing/2014/main" id="{C7AE85C8-D622-AE44-B3E2-CE3797141C59}"/>
              </a:ext>
            </a:extLst>
          </p:cNvPr>
          <p:cNvSpPr/>
          <p:nvPr/>
        </p:nvSpPr>
        <p:spPr>
          <a:xfrm rot="16200000" flipV="1">
            <a:off x="5744531" y="553204"/>
            <a:ext cx="702940" cy="1522902"/>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1" name="Picture 30">
            <a:extLst>
              <a:ext uri="{FF2B5EF4-FFF2-40B4-BE49-F238E27FC236}">
                <a16:creationId xmlns:a16="http://schemas.microsoft.com/office/drawing/2014/main" id="{86428B5E-377A-0A45-B2A9-3889196E8E35}"/>
              </a:ext>
            </a:extLst>
          </p:cNvPr>
          <p:cNvPicPr>
            <a:picLocks noChangeAspect="1"/>
          </p:cNvPicPr>
          <p:nvPr/>
        </p:nvPicPr>
        <p:blipFill>
          <a:blip r:embed="rId5"/>
          <a:stretch>
            <a:fillRect/>
          </a:stretch>
        </p:blipFill>
        <p:spPr>
          <a:xfrm>
            <a:off x="8507666" y="4492372"/>
            <a:ext cx="3176333" cy="2060827"/>
          </a:xfrm>
          <a:prstGeom prst="rect">
            <a:avLst/>
          </a:prstGeom>
        </p:spPr>
      </p:pic>
      <p:sp>
        <p:nvSpPr>
          <p:cNvPr id="32" name="TextBox 31">
            <a:extLst>
              <a:ext uri="{FF2B5EF4-FFF2-40B4-BE49-F238E27FC236}">
                <a16:creationId xmlns:a16="http://schemas.microsoft.com/office/drawing/2014/main" id="{40E37FE7-8EEB-6B4C-A221-5FC95A469360}"/>
              </a:ext>
            </a:extLst>
          </p:cNvPr>
          <p:cNvSpPr txBox="1"/>
          <p:nvPr/>
        </p:nvSpPr>
        <p:spPr>
          <a:xfrm>
            <a:off x="9306901" y="6553200"/>
            <a:ext cx="1964127"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(The Takeaway, 2015)</a:t>
            </a:r>
          </a:p>
        </p:txBody>
      </p:sp>
      <p:sp>
        <p:nvSpPr>
          <p:cNvPr id="33" name="TextBox 32">
            <a:extLst>
              <a:ext uri="{FF2B5EF4-FFF2-40B4-BE49-F238E27FC236}">
                <a16:creationId xmlns:a16="http://schemas.microsoft.com/office/drawing/2014/main" id="{EF0E3D3B-A00B-BD48-8129-DC41589D8EFA}"/>
              </a:ext>
            </a:extLst>
          </p:cNvPr>
          <p:cNvSpPr txBox="1"/>
          <p:nvPr/>
        </p:nvSpPr>
        <p:spPr>
          <a:xfrm>
            <a:off x="8260819" y="2608210"/>
            <a:ext cx="3586869" cy="2031325"/>
          </a:xfrm>
          <a:prstGeom prst="rect">
            <a:avLst/>
          </a:prstGeom>
          <a:noFill/>
        </p:spPr>
        <p:txBody>
          <a:bodyPr wrap="square" rtlCol="0">
            <a:spAutoFit/>
          </a:bodyPr>
          <a:lstStyle/>
          <a:p>
            <a:r>
              <a:rPr lang="en-US" dirty="0"/>
              <a:t>Sending a pupil out of the classroom is another method School A use as a punishment for bad behaviour. Sending the pupil out of the class enables them to stand there and reflect on their actions on their own.</a:t>
            </a:r>
          </a:p>
        </p:txBody>
      </p:sp>
    </p:spTree>
    <p:extLst>
      <p:ext uri="{BB962C8B-B14F-4D97-AF65-F5344CB8AC3E}">
        <p14:creationId xmlns:p14="http://schemas.microsoft.com/office/powerpoint/2010/main" val="2433514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A33A9-D0F1-F44B-B727-0CE60D833DC6}"/>
              </a:ext>
            </a:extLst>
          </p:cNvPr>
          <p:cNvSpPr>
            <a:spLocks noGrp="1"/>
          </p:cNvSpPr>
          <p:nvPr>
            <p:ph type="title"/>
          </p:nvPr>
        </p:nvSpPr>
        <p:spPr>
          <a:xfrm>
            <a:off x="-257082" y="0"/>
            <a:ext cx="10178322" cy="1492132"/>
          </a:xfrm>
        </p:spPr>
        <p:txBody>
          <a:bodyPr/>
          <a:lstStyle/>
          <a:p>
            <a:pPr algn="ctr"/>
            <a:r>
              <a:rPr lang="en-US" dirty="0"/>
              <a:t>Constructivist approach </a:t>
            </a:r>
          </a:p>
        </p:txBody>
      </p:sp>
      <p:sp>
        <p:nvSpPr>
          <p:cNvPr id="4" name="TextBox 3">
            <a:extLst>
              <a:ext uri="{FF2B5EF4-FFF2-40B4-BE49-F238E27FC236}">
                <a16:creationId xmlns:a16="http://schemas.microsoft.com/office/drawing/2014/main" id="{972256E6-225D-5244-8FA5-AAF85D76D55A}"/>
              </a:ext>
            </a:extLst>
          </p:cNvPr>
          <p:cNvSpPr txBox="1"/>
          <p:nvPr/>
        </p:nvSpPr>
        <p:spPr>
          <a:xfrm>
            <a:off x="862720" y="676248"/>
            <a:ext cx="7673923" cy="830997"/>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Constructivism is defined as a theory that learning is an active process and that people gain knowledge and understanding through the combination of experiences and ideas. (Cambridge Dictionary, </a:t>
            </a:r>
            <a:r>
              <a:rPr lang="en-US" sz="1600" dirty="0" err="1">
                <a:latin typeface="Calibri" panose="020F0502020204030204" pitchFamily="34" charset="0"/>
                <a:cs typeface="Calibri" panose="020F0502020204030204" pitchFamily="34" charset="0"/>
              </a:rPr>
              <a:t>n.d</a:t>
            </a:r>
            <a:r>
              <a:rPr lang="en-US" sz="1600" dirty="0">
                <a:latin typeface="Calibri" panose="020F0502020204030204" pitchFamily="34" charset="0"/>
                <a:cs typeface="Calibri" panose="020F0502020204030204" pitchFamily="34" charset="0"/>
              </a:rPr>
              <a:t>)</a:t>
            </a:r>
          </a:p>
        </p:txBody>
      </p:sp>
      <p:sp>
        <p:nvSpPr>
          <p:cNvPr id="5" name="TextBox 4">
            <a:extLst>
              <a:ext uri="{FF2B5EF4-FFF2-40B4-BE49-F238E27FC236}">
                <a16:creationId xmlns:a16="http://schemas.microsoft.com/office/drawing/2014/main" id="{859D1BB1-445C-1C49-ABA3-A67212DB31D1}"/>
              </a:ext>
            </a:extLst>
          </p:cNvPr>
          <p:cNvSpPr txBox="1"/>
          <p:nvPr/>
        </p:nvSpPr>
        <p:spPr>
          <a:xfrm>
            <a:off x="8754894" y="98946"/>
            <a:ext cx="3138764" cy="2308324"/>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Piaget’s theory of cognitive development suggests that children move through four different stages of mental development. His theory focuses not only on understanding how children acquire knowledge, but also on understanding the nature of intelligence. (Cherry K, 2020).</a:t>
            </a:r>
          </a:p>
        </p:txBody>
      </p:sp>
      <p:pic>
        <p:nvPicPr>
          <p:cNvPr id="6" name="Picture 5">
            <a:extLst>
              <a:ext uri="{FF2B5EF4-FFF2-40B4-BE49-F238E27FC236}">
                <a16:creationId xmlns:a16="http://schemas.microsoft.com/office/drawing/2014/main" id="{9BB28606-132F-3B4C-BFFC-A2052AC80B93}"/>
              </a:ext>
            </a:extLst>
          </p:cNvPr>
          <p:cNvPicPr>
            <a:picLocks noChangeAspect="1"/>
          </p:cNvPicPr>
          <p:nvPr/>
        </p:nvPicPr>
        <p:blipFill>
          <a:blip r:embed="rId2"/>
          <a:stretch>
            <a:fillRect/>
          </a:stretch>
        </p:blipFill>
        <p:spPr>
          <a:xfrm>
            <a:off x="6740173" y="2888942"/>
            <a:ext cx="5153485" cy="3654884"/>
          </a:xfrm>
          <a:prstGeom prst="rect">
            <a:avLst/>
          </a:prstGeom>
        </p:spPr>
      </p:pic>
      <p:sp>
        <p:nvSpPr>
          <p:cNvPr id="7" name="TextBox 6">
            <a:extLst>
              <a:ext uri="{FF2B5EF4-FFF2-40B4-BE49-F238E27FC236}">
                <a16:creationId xmlns:a16="http://schemas.microsoft.com/office/drawing/2014/main" id="{D9507628-C675-4D45-9B57-C7392D8DB667}"/>
              </a:ext>
            </a:extLst>
          </p:cNvPr>
          <p:cNvSpPr txBox="1"/>
          <p:nvPr/>
        </p:nvSpPr>
        <p:spPr>
          <a:xfrm>
            <a:off x="8536643" y="6468422"/>
            <a:ext cx="1658018"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a:t>
            </a:r>
            <a:r>
              <a:rPr lang="en-US" sz="1600" dirty="0" err="1">
                <a:latin typeface="Calibri" panose="020F0502020204030204" pitchFamily="34" charset="0"/>
                <a:cs typeface="Calibri" panose="020F0502020204030204" pitchFamily="34" charset="0"/>
              </a:rPr>
              <a:t>Mr.McNabb</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n.d</a:t>
            </a:r>
            <a:r>
              <a:rPr lang="en-US" sz="1600" dirty="0">
                <a:latin typeface="Calibri" panose="020F0502020204030204" pitchFamily="34" charset="0"/>
                <a:cs typeface="Calibri" panose="020F0502020204030204" pitchFamily="34" charset="0"/>
              </a:rPr>
              <a:t>)</a:t>
            </a:r>
          </a:p>
        </p:txBody>
      </p:sp>
      <p:sp>
        <p:nvSpPr>
          <p:cNvPr id="8" name="Down Arrow 7">
            <a:extLst>
              <a:ext uri="{FF2B5EF4-FFF2-40B4-BE49-F238E27FC236}">
                <a16:creationId xmlns:a16="http://schemas.microsoft.com/office/drawing/2014/main" id="{BF41C1D2-9FC4-E54C-8435-8344C8AC34EA}"/>
              </a:ext>
            </a:extLst>
          </p:cNvPr>
          <p:cNvSpPr/>
          <p:nvPr/>
        </p:nvSpPr>
        <p:spPr>
          <a:xfrm>
            <a:off x="10194661" y="2140084"/>
            <a:ext cx="505765" cy="67280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84C5FCC2-55F9-FB44-9B29-F1A5B302DF48}"/>
              </a:ext>
            </a:extLst>
          </p:cNvPr>
          <p:cNvPicPr>
            <a:picLocks noChangeAspect="1"/>
          </p:cNvPicPr>
          <p:nvPr/>
        </p:nvPicPr>
        <p:blipFill>
          <a:blip r:embed="rId3"/>
          <a:stretch>
            <a:fillRect/>
          </a:stretch>
        </p:blipFill>
        <p:spPr>
          <a:xfrm>
            <a:off x="915380" y="1563784"/>
            <a:ext cx="2363132" cy="3603675"/>
          </a:xfrm>
          <a:prstGeom prst="rect">
            <a:avLst/>
          </a:prstGeom>
        </p:spPr>
      </p:pic>
      <p:sp>
        <p:nvSpPr>
          <p:cNvPr id="11" name="TextBox 10">
            <a:extLst>
              <a:ext uri="{FF2B5EF4-FFF2-40B4-BE49-F238E27FC236}">
                <a16:creationId xmlns:a16="http://schemas.microsoft.com/office/drawing/2014/main" id="{3F67658E-BEEF-8846-BEEE-098F2670B172}"/>
              </a:ext>
            </a:extLst>
          </p:cNvPr>
          <p:cNvSpPr txBox="1"/>
          <p:nvPr/>
        </p:nvSpPr>
        <p:spPr>
          <a:xfrm>
            <a:off x="3278513" y="1456211"/>
            <a:ext cx="4283149" cy="4031873"/>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Jean Piaget is a theorist who founded the theory of cognitive development.</a:t>
            </a:r>
            <a:br>
              <a:rPr lang="en-US" sz="1600" dirty="0">
                <a:latin typeface="Calibri" panose="020F0502020204030204" pitchFamily="34" charset="0"/>
                <a:cs typeface="Calibri" panose="020F0502020204030204" pitchFamily="34" charset="0"/>
              </a:rPr>
            </a:br>
            <a:endParaRPr lang="en-US" sz="1600" dirty="0">
              <a:latin typeface="Calibri" panose="020F0502020204030204" pitchFamily="34" charset="0"/>
              <a:cs typeface="Calibri" panose="020F0502020204030204" pitchFamily="34" charset="0"/>
            </a:endParaRPr>
          </a:p>
          <a:p>
            <a:endParaRPr lang="en-US" sz="1600" dirty="0">
              <a:latin typeface="Calibri" panose="020F0502020204030204" pitchFamily="34" charset="0"/>
              <a:cs typeface="Calibri" panose="020F0502020204030204" pitchFamily="34" charset="0"/>
            </a:endParaRPr>
          </a:p>
          <a:p>
            <a:r>
              <a:rPr lang="en-US" sz="1600" dirty="0">
                <a:latin typeface="Calibri" panose="020F0502020204030204" pitchFamily="34" charset="0"/>
                <a:cs typeface="Calibri" panose="020F0502020204030204" pitchFamily="34" charset="0"/>
              </a:rPr>
              <a:t>A conclusion was drawn that a very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young child actively seeks to make</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sense of the world and that they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are intrigued by their environment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and their own abilities to interact with it.</a:t>
            </a:r>
          </a:p>
          <a:p>
            <a:br>
              <a:rPr lang="en-US" sz="1600" dirty="0">
                <a:latin typeface="Calibri" panose="020F0502020204030204" pitchFamily="34" charset="0"/>
                <a:cs typeface="Calibri" panose="020F0502020204030204" pitchFamily="34" charset="0"/>
              </a:rPr>
            </a:br>
            <a:endParaRPr lang="en-US" sz="1600" dirty="0">
              <a:latin typeface="Calibri" panose="020F0502020204030204" pitchFamily="34" charset="0"/>
              <a:cs typeface="Calibri" panose="020F0502020204030204" pitchFamily="34" charset="0"/>
            </a:endParaRPr>
          </a:p>
          <a:p>
            <a:r>
              <a:rPr lang="en-US" sz="1600" dirty="0">
                <a:latin typeface="Calibri" panose="020F0502020204030204" pitchFamily="34" charset="0"/>
                <a:cs typeface="Calibri" panose="020F0502020204030204" pitchFamily="34" charset="0"/>
              </a:rPr>
              <a:t>Piaget made detailed observational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studies of cognition in children, and a</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a series of simple but ingenious tests to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reveal different cognitive abilities.</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(McLeod S, 2018)</a:t>
            </a:r>
          </a:p>
        </p:txBody>
      </p:sp>
      <p:sp>
        <p:nvSpPr>
          <p:cNvPr id="12" name="TextBox 11">
            <a:extLst>
              <a:ext uri="{FF2B5EF4-FFF2-40B4-BE49-F238E27FC236}">
                <a16:creationId xmlns:a16="http://schemas.microsoft.com/office/drawing/2014/main" id="{FDE88826-449F-734B-990F-408729B85E5C}"/>
              </a:ext>
            </a:extLst>
          </p:cNvPr>
          <p:cNvSpPr txBox="1"/>
          <p:nvPr/>
        </p:nvSpPr>
        <p:spPr>
          <a:xfrm>
            <a:off x="1253675" y="5149530"/>
            <a:ext cx="1663212"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(Britannica, 2020)</a:t>
            </a:r>
          </a:p>
        </p:txBody>
      </p:sp>
      <p:sp>
        <p:nvSpPr>
          <p:cNvPr id="13" name="Right Arrow 12">
            <a:extLst>
              <a:ext uri="{FF2B5EF4-FFF2-40B4-BE49-F238E27FC236}">
                <a16:creationId xmlns:a16="http://schemas.microsoft.com/office/drawing/2014/main" id="{694F625F-B637-1D4A-81CD-D39AA00113F2}"/>
              </a:ext>
            </a:extLst>
          </p:cNvPr>
          <p:cNvSpPr/>
          <p:nvPr/>
        </p:nvSpPr>
        <p:spPr>
          <a:xfrm>
            <a:off x="7452537" y="1438585"/>
            <a:ext cx="1193232" cy="41493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40633AD8-6630-504B-9C60-82858E3DE22F}"/>
              </a:ext>
            </a:extLst>
          </p:cNvPr>
          <p:cNvPicPr>
            <a:picLocks noChangeAspect="1"/>
          </p:cNvPicPr>
          <p:nvPr/>
        </p:nvPicPr>
        <p:blipFill rotWithShape="1">
          <a:blip r:embed="rId4"/>
          <a:srcRect t="3323" b="10044"/>
          <a:stretch/>
        </p:blipFill>
        <p:spPr>
          <a:xfrm>
            <a:off x="2096946" y="5505710"/>
            <a:ext cx="3371008" cy="1186395"/>
          </a:xfrm>
          <a:prstGeom prst="rect">
            <a:avLst/>
          </a:prstGeom>
        </p:spPr>
      </p:pic>
      <p:sp>
        <p:nvSpPr>
          <p:cNvPr id="15" name="TextBox 14">
            <a:extLst>
              <a:ext uri="{FF2B5EF4-FFF2-40B4-BE49-F238E27FC236}">
                <a16:creationId xmlns:a16="http://schemas.microsoft.com/office/drawing/2014/main" id="{1589195A-4DE6-B24E-8C43-04CCC237F7F6}"/>
              </a:ext>
            </a:extLst>
          </p:cNvPr>
          <p:cNvSpPr txBox="1"/>
          <p:nvPr/>
        </p:nvSpPr>
        <p:spPr>
          <a:xfrm>
            <a:off x="4209570" y="6540454"/>
            <a:ext cx="1481496"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(Bond M, 2016)</a:t>
            </a:r>
          </a:p>
        </p:txBody>
      </p:sp>
    </p:spTree>
    <p:extLst>
      <p:ext uri="{BB962C8B-B14F-4D97-AF65-F5344CB8AC3E}">
        <p14:creationId xmlns:p14="http://schemas.microsoft.com/office/powerpoint/2010/main" val="955462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697C3D4-5095-4F4E-8441-5DB7FD49ADB6}"/>
              </a:ext>
            </a:extLst>
          </p:cNvPr>
          <p:cNvSpPr txBox="1"/>
          <p:nvPr/>
        </p:nvSpPr>
        <p:spPr>
          <a:xfrm>
            <a:off x="881818" y="140146"/>
            <a:ext cx="5724033" cy="830997"/>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In a constructivist classroom, teachers create situations in which the students will question their own and each other’s assumptions. (Gray A, n.d)</a:t>
            </a:r>
          </a:p>
        </p:txBody>
      </p:sp>
      <p:pic>
        <p:nvPicPr>
          <p:cNvPr id="11" name="Picture 10">
            <a:extLst>
              <a:ext uri="{FF2B5EF4-FFF2-40B4-BE49-F238E27FC236}">
                <a16:creationId xmlns:a16="http://schemas.microsoft.com/office/drawing/2014/main" id="{77DD9FD9-4E79-684B-ADA9-75318C860CB5}"/>
              </a:ext>
            </a:extLst>
          </p:cNvPr>
          <p:cNvPicPr>
            <a:picLocks noChangeAspect="1"/>
          </p:cNvPicPr>
          <p:nvPr/>
        </p:nvPicPr>
        <p:blipFill>
          <a:blip r:embed="rId2"/>
          <a:stretch>
            <a:fillRect/>
          </a:stretch>
        </p:blipFill>
        <p:spPr>
          <a:xfrm>
            <a:off x="881817" y="1018484"/>
            <a:ext cx="3628819" cy="2340699"/>
          </a:xfrm>
          <a:prstGeom prst="rect">
            <a:avLst/>
          </a:prstGeom>
        </p:spPr>
      </p:pic>
      <p:sp>
        <p:nvSpPr>
          <p:cNvPr id="12" name="TextBox 11">
            <a:extLst>
              <a:ext uri="{FF2B5EF4-FFF2-40B4-BE49-F238E27FC236}">
                <a16:creationId xmlns:a16="http://schemas.microsoft.com/office/drawing/2014/main" id="{9272E41E-694C-2943-95E1-6C666C4A2374}"/>
              </a:ext>
            </a:extLst>
          </p:cNvPr>
          <p:cNvSpPr txBox="1"/>
          <p:nvPr/>
        </p:nvSpPr>
        <p:spPr>
          <a:xfrm>
            <a:off x="1768472" y="3303497"/>
            <a:ext cx="1619674"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(Hanley M, 2018)</a:t>
            </a:r>
          </a:p>
        </p:txBody>
      </p:sp>
      <p:sp>
        <p:nvSpPr>
          <p:cNvPr id="13" name="TextBox 12">
            <a:extLst>
              <a:ext uri="{FF2B5EF4-FFF2-40B4-BE49-F238E27FC236}">
                <a16:creationId xmlns:a16="http://schemas.microsoft.com/office/drawing/2014/main" id="{7F31F0DE-459A-5D49-98CA-D7C052346AB2}"/>
              </a:ext>
            </a:extLst>
          </p:cNvPr>
          <p:cNvSpPr txBox="1"/>
          <p:nvPr/>
        </p:nvSpPr>
        <p:spPr>
          <a:xfrm>
            <a:off x="8521017" y="93574"/>
            <a:ext cx="2039403" cy="336736"/>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Children are:</a:t>
            </a:r>
          </a:p>
        </p:txBody>
      </p:sp>
      <p:sp>
        <p:nvSpPr>
          <p:cNvPr id="14" name="TextBox 13">
            <a:extLst>
              <a:ext uri="{FF2B5EF4-FFF2-40B4-BE49-F238E27FC236}">
                <a16:creationId xmlns:a16="http://schemas.microsoft.com/office/drawing/2014/main" id="{8319486D-1CBF-7F4D-9D34-BC2FACFFFC7E}"/>
              </a:ext>
            </a:extLst>
          </p:cNvPr>
          <p:cNvSpPr txBox="1"/>
          <p:nvPr/>
        </p:nvSpPr>
        <p:spPr>
          <a:xfrm>
            <a:off x="6943230" y="376355"/>
            <a:ext cx="2039403" cy="336736"/>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Active </a:t>
            </a:r>
          </a:p>
        </p:txBody>
      </p:sp>
      <p:sp>
        <p:nvSpPr>
          <p:cNvPr id="15" name="TextBox 14">
            <a:extLst>
              <a:ext uri="{FF2B5EF4-FFF2-40B4-BE49-F238E27FC236}">
                <a16:creationId xmlns:a16="http://schemas.microsoft.com/office/drawing/2014/main" id="{3B35A16B-4ECA-8945-8ABF-862C2EB75B8B}"/>
              </a:ext>
            </a:extLst>
          </p:cNvPr>
          <p:cNvSpPr txBox="1"/>
          <p:nvPr/>
        </p:nvSpPr>
        <p:spPr>
          <a:xfrm>
            <a:off x="9065081" y="2382002"/>
            <a:ext cx="2689509" cy="584775"/>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Learning many important lessons on their own</a:t>
            </a:r>
          </a:p>
        </p:txBody>
      </p:sp>
      <p:sp>
        <p:nvSpPr>
          <p:cNvPr id="16" name="TextBox 15">
            <a:extLst>
              <a:ext uri="{FF2B5EF4-FFF2-40B4-BE49-F238E27FC236}">
                <a16:creationId xmlns:a16="http://schemas.microsoft.com/office/drawing/2014/main" id="{56737925-2034-ED47-B115-D3F6F1B13330}"/>
              </a:ext>
            </a:extLst>
          </p:cNvPr>
          <p:cNvSpPr txBox="1"/>
          <p:nvPr/>
        </p:nvSpPr>
        <p:spPr>
          <a:xfrm>
            <a:off x="9715187" y="1384003"/>
            <a:ext cx="2039403" cy="584775"/>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Intrinsically motivated to learn</a:t>
            </a:r>
          </a:p>
        </p:txBody>
      </p:sp>
      <p:sp>
        <p:nvSpPr>
          <p:cNvPr id="17" name="TextBox 16">
            <a:extLst>
              <a:ext uri="{FF2B5EF4-FFF2-40B4-BE49-F238E27FC236}">
                <a16:creationId xmlns:a16="http://schemas.microsoft.com/office/drawing/2014/main" id="{9C2C98A3-2895-7E4D-905A-E08FF4637EAD}"/>
              </a:ext>
            </a:extLst>
          </p:cNvPr>
          <p:cNvSpPr txBox="1"/>
          <p:nvPr/>
        </p:nvSpPr>
        <p:spPr>
          <a:xfrm>
            <a:off x="10354368" y="161792"/>
            <a:ext cx="2039403" cy="584775"/>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Intrigued by their surroundings</a:t>
            </a:r>
          </a:p>
        </p:txBody>
      </p:sp>
      <p:sp>
        <p:nvSpPr>
          <p:cNvPr id="20" name="Left Arrow 19">
            <a:extLst>
              <a:ext uri="{FF2B5EF4-FFF2-40B4-BE49-F238E27FC236}">
                <a16:creationId xmlns:a16="http://schemas.microsoft.com/office/drawing/2014/main" id="{828FD5A4-F00D-B549-A942-98D302FDD05C}"/>
              </a:ext>
            </a:extLst>
          </p:cNvPr>
          <p:cNvSpPr/>
          <p:nvPr/>
        </p:nvSpPr>
        <p:spPr>
          <a:xfrm rot="20598059">
            <a:off x="7644081" y="317568"/>
            <a:ext cx="868811" cy="19866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 Arrow 20">
            <a:extLst>
              <a:ext uri="{FF2B5EF4-FFF2-40B4-BE49-F238E27FC236}">
                <a16:creationId xmlns:a16="http://schemas.microsoft.com/office/drawing/2014/main" id="{CAC7FF5B-7134-C147-8C6E-52EFC5F5B89E}"/>
              </a:ext>
            </a:extLst>
          </p:cNvPr>
          <p:cNvSpPr/>
          <p:nvPr/>
        </p:nvSpPr>
        <p:spPr>
          <a:xfrm rot="13512462">
            <a:off x="9600023" y="701197"/>
            <a:ext cx="868811" cy="19866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Left Arrow 21">
            <a:extLst>
              <a:ext uri="{FF2B5EF4-FFF2-40B4-BE49-F238E27FC236}">
                <a16:creationId xmlns:a16="http://schemas.microsoft.com/office/drawing/2014/main" id="{C1A18A0E-4709-E54E-B233-54AF28F8D9DA}"/>
              </a:ext>
            </a:extLst>
          </p:cNvPr>
          <p:cNvSpPr/>
          <p:nvPr/>
        </p:nvSpPr>
        <p:spPr>
          <a:xfrm rot="15241843">
            <a:off x="8414406" y="1313613"/>
            <a:ext cx="1948089" cy="2125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Left Arrow 22">
            <a:extLst>
              <a:ext uri="{FF2B5EF4-FFF2-40B4-BE49-F238E27FC236}">
                <a16:creationId xmlns:a16="http://schemas.microsoft.com/office/drawing/2014/main" id="{7F316F41-773D-A745-BA45-148513F64536}"/>
              </a:ext>
            </a:extLst>
          </p:cNvPr>
          <p:cNvSpPr/>
          <p:nvPr/>
        </p:nvSpPr>
        <p:spPr>
          <a:xfrm rot="11082492">
            <a:off x="9785514" y="226710"/>
            <a:ext cx="618815" cy="18744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7D2AACFF-FAA5-8744-93DD-EE9098800191}"/>
              </a:ext>
            </a:extLst>
          </p:cNvPr>
          <p:cNvSpPr txBox="1"/>
          <p:nvPr/>
        </p:nvSpPr>
        <p:spPr>
          <a:xfrm>
            <a:off x="881817" y="3676009"/>
            <a:ext cx="6061413" cy="830997"/>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School A use visual aids, where possible, to support pupils as much as possible. Aids such as colorful mind maps, images or cartoons allow pupils to take in information easier. </a:t>
            </a:r>
          </a:p>
        </p:txBody>
      </p:sp>
      <p:pic>
        <p:nvPicPr>
          <p:cNvPr id="25" name="Picture 24">
            <a:extLst>
              <a:ext uri="{FF2B5EF4-FFF2-40B4-BE49-F238E27FC236}">
                <a16:creationId xmlns:a16="http://schemas.microsoft.com/office/drawing/2014/main" id="{AA3ED5AC-2C28-E149-B4CC-AB0F2406D458}"/>
              </a:ext>
            </a:extLst>
          </p:cNvPr>
          <p:cNvPicPr>
            <a:picLocks noChangeAspect="1"/>
          </p:cNvPicPr>
          <p:nvPr/>
        </p:nvPicPr>
        <p:blipFill>
          <a:blip r:embed="rId3"/>
          <a:stretch>
            <a:fillRect/>
          </a:stretch>
        </p:blipFill>
        <p:spPr>
          <a:xfrm>
            <a:off x="881817" y="4626765"/>
            <a:ext cx="2662518" cy="1881513"/>
          </a:xfrm>
          <a:prstGeom prst="rect">
            <a:avLst/>
          </a:prstGeom>
        </p:spPr>
      </p:pic>
      <p:sp>
        <p:nvSpPr>
          <p:cNvPr id="26" name="TextBox 25">
            <a:extLst>
              <a:ext uri="{FF2B5EF4-FFF2-40B4-BE49-F238E27FC236}">
                <a16:creationId xmlns:a16="http://schemas.microsoft.com/office/drawing/2014/main" id="{01D44EAD-BD74-EE4B-B3D9-0253359C2BBF}"/>
              </a:ext>
            </a:extLst>
          </p:cNvPr>
          <p:cNvSpPr txBox="1"/>
          <p:nvPr/>
        </p:nvSpPr>
        <p:spPr>
          <a:xfrm>
            <a:off x="906275" y="6508278"/>
            <a:ext cx="2613601"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(Learning Fundamentals, n.d)</a:t>
            </a:r>
          </a:p>
        </p:txBody>
      </p:sp>
      <p:pic>
        <p:nvPicPr>
          <p:cNvPr id="27" name="Picture 26">
            <a:extLst>
              <a:ext uri="{FF2B5EF4-FFF2-40B4-BE49-F238E27FC236}">
                <a16:creationId xmlns:a16="http://schemas.microsoft.com/office/drawing/2014/main" id="{F1AFA682-96CA-8F4C-A836-45BE8016C513}"/>
              </a:ext>
            </a:extLst>
          </p:cNvPr>
          <p:cNvPicPr>
            <a:picLocks noChangeAspect="1"/>
          </p:cNvPicPr>
          <p:nvPr/>
        </p:nvPicPr>
        <p:blipFill>
          <a:blip r:embed="rId4"/>
          <a:stretch>
            <a:fillRect/>
          </a:stretch>
        </p:blipFill>
        <p:spPr>
          <a:xfrm>
            <a:off x="4191678" y="4275224"/>
            <a:ext cx="2187675" cy="2161938"/>
          </a:xfrm>
          <a:prstGeom prst="rect">
            <a:avLst/>
          </a:prstGeom>
        </p:spPr>
      </p:pic>
      <p:sp>
        <p:nvSpPr>
          <p:cNvPr id="29" name="TextBox 28">
            <a:extLst>
              <a:ext uri="{FF2B5EF4-FFF2-40B4-BE49-F238E27FC236}">
                <a16:creationId xmlns:a16="http://schemas.microsoft.com/office/drawing/2014/main" id="{0E667DC7-357E-4D47-9329-74DBFFF13E12}"/>
              </a:ext>
            </a:extLst>
          </p:cNvPr>
          <p:cNvSpPr txBox="1"/>
          <p:nvPr/>
        </p:nvSpPr>
        <p:spPr>
          <a:xfrm>
            <a:off x="4372540" y="6414515"/>
            <a:ext cx="1825949"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(Clipart Library, n.d)</a:t>
            </a:r>
          </a:p>
        </p:txBody>
      </p:sp>
      <p:sp>
        <p:nvSpPr>
          <p:cNvPr id="31" name="Curved Right Arrow 30">
            <a:extLst>
              <a:ext uri="{FF2B5EF4-FFF2-40B4-BE49-F238E27FC236}">
                <a16:creationId xmlns:a16="http://schemas.microsoft.com/office/drawing/2014/main" id="{B48DEEA9-729E-C142-98C2-9010D4B29566}"/>
              </a:ext>
            </a:extLst>
          </p:cNvPr>
          <p:cNvSpPr/>
          <p:nvPr/>
        </p:nvSpPr>
        <p:spPr>
          <a:xfrm>
            <a:off x="223520" y="4091507"/>
            <a:ext cx="658297" cy="1008813"/>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Curved Left Arrow 31">
            <a:extLst>
              <a:ext uri="{FF2B5EF4-FFF2-40B4-BE49-F238E27FC236}">
                <a16:creationId xmlns:a16="http://schemas.microsoft.com/office/drawing/2014/main" id="{FD2BD2E0-9B9D-0844-9569-D3CFA5C4B91A}"/>
              </a:ext>
            </a:extLst>
          </p:cNvPr>
          <p:cNvSpPr/>
          <p:nvPr/>
        </p:nvSpPr>
        <p:spPr>
          <a:xfrm>
            <a:off x="6605851" y="4091507"/>
            <a:ext cx="648389" cy="830997"/>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3" name="Picture 32">
            <a:extLst>
              <a:ext uri="{FF2B5EF4-FFF2-40B4-BE49-F238E27FC236}">
                <a16:creationId xmlns:a16="http://schemas.microsoft.com/office/drawing/2014/main" id="{AFBE45D6-318E-CE49-AF43-74775A3C4E03}"/>
              </a:ext>
            </a:extLst>
          </p:cNvPr>
          <p:cNvPicPr>
            <a:picLocks noChangeAspect="1"/>
          </p:cNvPicPr>
          <p:nvPr/>
        </p:nvPicPr>
        <p:blipFill rotWithShape="1">
          <a:blip r:embed="rId5"/>
          <a:srcRect l="8400" r="10106"/>
          <a:stretch/>
        </p:blipFill>
        <p:spPr>
          <a:xfrm>
            <a:off x="4649800" y="1027162"/>
            <a:ext cx="4245753" cy="2104815"/>
          </a:xfrm>
          <a:prstGeom prst="rect">
            <a:avLst/>
          </a:prstGeom>
        </p:spPr>
      </p:pic>
      <p:sp>
        <p:nvSpPr>
          <p:cNvPr id="34" name="TextBox 33">
            <a:extLst>
              <a:ext uri="{FF2B5EF4-FFF2-40B4-BE49-F238E27FC236}">
                <a16:creationId xmlns:a16="http://schemas.microsoft.com/office/drawing/2014/main" id="{363504FB-AD7A-1D49-9688-E89EE5DB8940}"/>
              </a:ext>
            </a:extLst>
          </p:cNvPr>
          <p:cNvSpPr txBox="1"/>
          <p:nvPr/>
        </p:nvSpPr>
        <p:spPr>
          <a:xfrm>
            <a:off x="5807908" y="3131977"/>
            <a:ext cx="1612877"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a:t>
            </a:r>
            <a:r>
              <a:rPr lang="en-US" sz="1600" dirty="0" err="1">
                <a:latin typeface="Calibri" panose="020F0502020204030204" pitchFamily="34" charset="0"/>
                <a:cs typeface="Calibri" panose="020F0502020204030204" pitchFamily="34" charset="0"/>
              </a:rPr>
              <a:t>Letuchy</a:t>
            </a:r>
            <a:r>
              <a:rPr lang="en-US" sz="1600" dirty="0">
                <a:latin typeface="Calibri" panose="020F0502020204030204" pitchFamily="34" charset="0"/>
                <a:cs typeface="Calibri" panose="020F0502020204030204" pitchFamily="34" charset="0"/>
              </a:rPr>
              <a:t> S, 2016)</a:t>
            </a:r>
          </a:p>
        </p:txBody>
      </p:sp>
      <p:sp>
        <p:nvSpPr>
          <p:cNvPr id="35" name="TextBox 34">
            <a:extLst>
              <a:ext uri="{FF2B5EF4-FFF2-40B4-BE49-F238E27FC236}">
                <a16:creationId xmlns:a16="http://schemas.microsoft.com/office/drawing/2014/main" id="{E68A8972-E1F5-7F4A-B134-FE069E4098B8}"/>
              </a:ext>
            </a:extLst>
          </p:cNvPr>
          <p:cNvSpPr txBox="1"/>
          <p:nvPr/>
        </p:nvSpPr>
        <p:spPr>
          <a:xfrm>
            <a:off x="7420785" y="3353914"/>
            <a:ext cx="4333805" cy="2800767"/>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School A give their pupils more practical work to complete, both groups and individual. Using more hands-on tasks makes learning a little bit more exciting, motivating the pupil to complete the task. It also</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enables the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pupil to gain</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practical skills</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as well as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completing </a:t>
            </a:r>
            <a:br>
              <a:rPr lang="en-US" sz="1600" dirty="0">
                <a:latin typeface="Calibri" panose="020F0502020204030204" pitchFamily="34" charset="0"/>
                <a:cs typeface="Calibri" panose="020F0502020204030204" pitchFamily="34" charset="0"/>
              </a:rPr>
            </a:br>
            <a:r>
              <a:rPr lang="en-US" sz="1600" dirty="0">
                <a:latin typeface="Calibri" panose="020F0502020204030204" pitchFamily="34" charset="0"/>
                <a:cs typeface="Calibri" panose="020F0502020204030204" pitchFamily="34" charset="0"/>
              </a:rPr>
              <a:t>the work.</a:t>
            </a:r>
          </a:p>
        </p:txBody>
      </p:sp>
      <p:pic>
        <p:nvPicPr>
          <p:cNvPr id="36" name="Picture 35">
            <a:extLst>
              <a:ext uri="{FF2B5EF4-FFF2-40B4-BE49-F238E27FC236}">
                <a16:creationId xmlns:a16="http://schemas.microsoft.com/office/drawing/2014/main" id="{F253D458-38CA-1546-803E-D295B0E1ADE7}"/>
              </a:ext>
            </a:extLst>
          </p:cNvPr>
          <p:cNvPicPr>
            <a:picLocks noChangeAspect="1"/>
          </p:cNvPicPr>
          <p:nvPr/>
        </p:nvPicPr>
        <p:blipFill>
          <a:blip r:embed="rId6"/>
          <a:stretch>
            <a:fillRect/>
          </a:stretch>
        </p:blipFill>
        <p:spPr>
          <a:xfrm>
            <a:off x="8764117" y="4437042"/>
            <a:ext cx="3291436" cy="2194291"/>
          </a:xfrm>
          <a:prstGeom prst="rect">
            <a:avLst/>
          </a:prstGeom>
        </p:spPr>
      </p:pic>
      <p:sp>
        <p:nvSpPr>
          <p:cNvPr id="37" name="TextBox 36">
            <a:extLst>
              <a:ext uri="{FF2B5EF4-FFF2-40B4-BE49-F238E27FC236}">
                <a16:creationId xmlns:a16="http://schemas.microsoft.com/office/drawing/2014/main" id="{C60D1AA1-452E-034C-9D67-2E379E81B987}"/>
              </a:ext>
            </a:extLst>
          </p:cNvPr>
          <p:cNvSpPr txBox="1"/>
          <p:nvPr/>
        </p:nvSpPr>
        <p:spPr>
          <a:xfrm>
            <a:off x="9459776" y="6590469"/>
            <a:ext cx="2342180" cy="338554"/>
          </a:xfrm>
          <a:prstGeom prst="rect">
            <a:avLst/>
          </a:prstGeom>
          <a:noFill/>
        </p:spPr>
        <p:txBody>
          <a:bodyPr wrap="none" rtlCol="0">
            <a:spAutoFit/>
          </a:bodyPr>
          <a:lstStyle/>
          <a:p>
            <a:r>
              <a:rPr lang="en-US" sz="1600" dirty="0">
                <a:latin typeface="Calibri" panose="020F0502020204030204" pitchFamily="34" charset="0"/>
                <a:cs typeface="Calibri" panose="020F0502020204030204" pitchFamily="34" charset="0"/>
              </a:rPr>
              <a:t>(</a:t>
            </a:r>
            <a:r>
              <a:rPr lang="en-US" sz="1600" dirty="0" err="1">
                <a:latin typeface="Calibri" panose="020F0502020204030204" pitchFamily="34" charset="0"/>
                <a:cs typeface="Calibri" panose="020F0502020204030204" pitchFamily="34" charset="0"/>
              </a:rPr>
              <a:t>Meoncross</a:t>
            </a:r>
            <a:r>
              <a:rPr lang="en-US" sz="1600" dirty="0">
                <a:latin typeface="Calibri" panose="020F0502020204030204" pitchFamily="34" charset="0"/>
                <a:cs typeface="Calibri" panose="020F0502020204030204" pitchFamily="34" charset="0"/>
              </a:rPr>
              <a:t> School, 2017)</a:t>
            </a:r>
          </a:p>
        </p:txBody>
      </p:sp>
    </p:spTree>
    <p:extLst>
      <p:ext uri="{BB962C8B-B14F-4D97-AF65-F5344CB8AC3E}">
        <p14:creationId xmlns:p14="http://schemas.microsoft.com/office/powerpoint/2010/main" val="2286376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758EA-F9DD-1D42-8AF7-A7603F40698B}"/>
              </a:ext>
            </a:extLst>
          </p:cNvPr>
          <p:cNvSpPr>
            <a:spLocks noGrp="1"/>
          </p:cNvSpPr>
          <p:nvPr>
            <p:ph type="title"/>
          </p:nvPr>
        </p:nvSpPr>
        <p:spPr>
          <a:xfrm>
            <a:off x="-3305510" y="0"/>
            <a:ext cx="10178322" cy="515082"/>
          </a:xfrm>
        </p:spPr>
        <p:txBody>
          <a:bodyPr>
            <a:normAutofit/>
          </a:bodyPr>
          <a:lstStyle/>
          <a:p>
            <a:pPr algn="ctr"/>
            <a:r>
              <a:rPr lang="en-US" sz="2800" dirty="0"/>
              <a:t>References </a:t>
            </a:r>
          </a:p>
        </p:txBody>
      </p:sp>
      <p:sp>
        <p:nvSpPr>
          <p:cNvPr id="3" name="Content Placeholder 2">
            <a:extLst>
              <a:ext uri="{FF2B5EF4-FFF2-40B4-BE49-F238E27FC236}">
                <a16:creationId xmlns:a16="http://schemas.microsoft.com/office/drawing/2014/main" id="{0F80A530-0113-5646-880D-3F9AEFF66573}"/>
              </a:ext>
            </a:extLst>
          </p:cNvPr>
          <p:cNvSpPr>
            <a:spLocks noGrp="1"/>
          </p:cNvSpPr>
          <p:nvPr>
            <p:ph idx="1"/>
          </p:nvPr>
        </p:nvSpPr>
        <p:spPr>
          <a:xfrm>
            <a:off x="867257" y="515082"/>
            <a:ext cx="11040208" cy="6209567"/>
          </a:xfrm>
        </p:spPr>
        <p:txBody>
          <a:bodyPr>
            <a:noAutofit/>
          </a:bodyPr>
          <a:lstStyle/>
          <a:p>
            <a:pPr marL="0" indent="0">
              <a:buNone/>
            </a:pPr>
            <a:r>
              <a:rPr lang="en-US" sz="1000" dirty="0">
                <a:solidFill>
                  <a:schemeClr val="tx1"/>
                </a:solidFill>
                <a:latin typeface="Calibri" panose="020F0502020204030204" pitchFamily="34" charset="0"/>
                <a:cs typeface="Calibri" panose="020F0502020204030204" pitchFamily="34" charset="0"/>
              </a:rPr>
              <a:t>Bond, M (2016)  </a:t>
            </a:r>
            <a:r>
              <a:rPr lang="en-US" sz="1000" i="1" dirty="0">
                <a:solidFill>
                  <a:schemeClr val="tx1"/>
                </a:solidFill>
                <a:latin typeface="Calibri" panose="020F0502020204030204" pitchFamily="34" charset="0"/>
                <a:cs typeface="Calibri" panose="020F0502020204030204" pitchFamily="34" charset="0"/>
              </a:rPr>
              <a:t>Constructivist Teaching Strategies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2"/>
              </a:rPr>
              <a:t>https://andragogytheory.com/2016/01/26/constructivist-teaching-strategies-for-first-year-criminal-justice-students/</a:t>
            </a:r>
            <a:r>
              <a:rPr lang="en-US" sz="1000" dirty="0">
                <a:solidFill>
                  <a:schemeClr val="tx1"/>
                </a:solidFill>
                <a:latin typeface="Calibri" panose="020F0502020204030204" pitchFamily="34" charset="0"/>
                <a:cs typeface="Calibri" panose="020F0502020204030204" pitchFamily="34" charset="0"/>
              </a:rPr>
              <a:t>  (Accessed 2</a:t>
            </a:r>
            <a:r>
              <a:rPr lang="en-US" sz="1000" baseline="30000" dirty="0">
                <a:solidFill>
                  <a:schemeClr val="tx1"/>
                </a:solidFill>
                <a:latin typeface="Calibri" panose="020F0502020204030204" pitchFamily="34" charset="0"/>
                <a:cs typeface="Calibri" panose="020F0502020204030204" pitchFamily="34" charset="0"/>
              </a:rPr>
              <a:t>nd</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Britannica (2020) </a:t>
            </a:r>
            <a:r>
              <a:rPr lang="en-US" sz="1000" i="1" dirty="0">
                <a:solidFill>
                  <a:schemeClr val="tx1"/>
                </a:solidFill>
                <a:latin typeface="Calibri" panose="020F0502020204030204" pitchFamily="34" charset="0"/>
                <a:cs typeface="Calibri" panose="020F0502020204030204" pitchFamily="34" charset="0"/>
              </a:rPr>
              <a:t>Jean Piaget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3"/>
              </a:rPr>
              <a:t>https://www.britannica.com/biography/Jean-Piaget</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Cambridge Dictionary (n.d) </a:t>
            </a:r>
            <a:r>
              <a:rPr lang="en-US" sz="1000" i="1" dirty="0">
                <a:solidFill>
                  <a:schemeClr val="tx1"/>
                </a:solidFill>
                <a:latin typeface="Calibri" panose="020F0502020204030204" pitchFamily="34" charset="0"/>
                <a:cs typeface="Calibri" panose="020F0502020204030204" pitchFamily="34" charset="0"/>
              </a:rPr>
              <a:t>Constructivism.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4"/>
              </a:rPr>
              <a:t>https://dictionary.cambridge.org/dictionary/english/constructivism</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 </a:t>
            </a:r>
          </a:p>
          <a:p>
            <a:pPr marL="0" indent="0">
              <a:buNone/>
            </a:pPr>
            <a:r>
              <a:rPr lang="en-US" sz="1000" dirty="0">
                <a:solidFill>
                  <a:schemeClr val="tx1"/>
                </a:solidFill>
                <a:latin typeface="Calibri" panose="020F0502020204030204" pitchFamily="34" charset="0"/>
                <a:cs typeface="Calibri" panose="020F0502020204030204" pitchFamily="34" charset="0"/>
              </a:rPr>
              <a:t>Cherry, K (2020) </a:t>
            </a:r>
            <a:r>
              <a:rPr lang="en-US" sz="1000" i="1" dirty="0">
                <a:solidFill>
                  <a:schemeClr val="tx1"/>
                </a:solidFill>
                <a:latin typeface="Calibri" panose="020F0502020204030204" pitchFamily="34" charset="0"/>
                <a:cs typeface="Calibri" panose="020F0502020204030204" pitchFamily="34" charset="0"/>
              </a:rPr>
              <a:t>What is Operant Conditioning and How Does it Work?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5"/>
              </a:rPr>
              <a:t>https://www.verywellmind.com/operant-conditioning-a2-2794863</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Cherry, K (2020) </a:t>
            </a:r>
            <a:r>
              <a:rPr lang="en-US" sz="1000" i="1" dirty="0">
                <a:solidFill>
                  <a:schemeClr val="tx1"/>
                </a:solidFill>
                <a:latin typeface="Calibri" panose="020F0502020204030204" pitchFamily="34" charset="0"/>
                <a:cs typeface="Calibri" panose="020F0502020204030204" pitchFamily="34" charset="0"/>
              </a:rPr>
              <a:t>What is Operant Conditioning and How Does it Work?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5"/>
              </a:rPr>
              <a:t>https://www.verywellmind.com/operant-conditioning-a2-2794863</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Clipart Library (n.d) </a:t>
            </a:r>
            <a:r>
              <a:rPr lang="en-US" sz="1000" i="1" dirty="0">
                <a:solidFill>
                  <a:schemeClr val="tx1"/>
                </a:solidFill>
                <a:latin typeface="Calibri" panose="020F0502020204030204" pitchFamily="34" charset="0"/>
                <a:cs typeface="Calibri" panose="020F0502020204030204" pitchFamily="34" charset="0"/>
              </a:rPr>
              <a:t>Cartoon Images </a:t>
            </a:r>
            <a:r>
              <a:rPr lang="en-US" sz="1000" dirty="0">
                <a:solidFill>
                  <a:schemeClr val="tx1"/>
                </a:solidFill>
                <a:latin typeface="Calibri" panose="020F0502020204030204" pitchFamily="34" charset="0"/>
                <a:cs typeface="Calibri" panose="020F0502020204030204" pitchFamily="34" charset="0"/>
              </a:rPr>
              <a:t>[Images] Available at: </a:t>
            </a:r>
            <a:r>
              <a:rPr lang="en-US" sz="1000" dirty="0">
                <a:solidFill>
                  <a:schemeClr val="tx1"/>
                </a:solidFill>
                <a:latin typeface="Calibri" panose="020F0502020204030204" pitchFamily="34" charset="0"/>
                <a:cs typeface="Calibri" panose="020F0502020204030204" pitchFamily="34" charset="0"/>
                <a:hlinkClick r:id="rId6"/>
              </a:rPr>
              <a:t>http://clipart-library.com/clipart/pTqK6Xxkc.htm</a:t>
            </a:r>
            <a:r>
              <a:rPr lang="en-US" sz="1000" dirty="0">
                <a:solidFill>
                  <a:schemeClr val="tx1"/>
                </a:solidFill>
                <a:latin typeface="Calibri" panose="020F0502020204030204" pitchFamily="34" charset="0"/>
                <a:cs typeface="Calibri" panose="020F0502020204030204" pitchFamily="34" charset="0"/>
              </a:rPr>
              <a:t>  (Accessed 2</a:t>
            </a:r>
            <a:r>
              <a:rPr lang="en-US" sz="1000" baseline="30000" dirty="0">
                <a:solidFill>
                  <a:schemeClr val="tx1"/>
                </a:solidFill>
                <a:latin typeface="Calibri" panose="020F0502020204030204" pitchFamily="34" charset="0"/>
                <a:cs typeface="Calibri" panose="020F0502020204030204" pitchFamily="34" charset="0"/>
              </a:rPr>
              <a:t>nd</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Gray, A (n.d) </a:t>
            </a:r>
            <a:r>
              <a:rPr lang="en-US" sz="1000" i="1" dirty="0">
                <a:solidFill>
                  <a:schemeClr val="tx1"/>
                </a:solidFill>
                <a:latin typeface="Calibri" panose="020F0502020204030204" pitchFamily="34" charset="0"/>
                <a:cs typeface="Calibri" panose="020F0502020204030204" pitchFamily="34" charset="0"/>
              </a:rPr>
              <a:t>Constructive Teaching and Learning.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7"/>
              </a:rPr>
              <a:t>https://saskschoolboards.ca/wp-content/uploads/97-07.htm#:~:text=In%20a%20constructivist%20classroom%2C%20teachers,teaching%20and%20learning%20are%20based</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 </a:t>
            </a:r>
          </a:p>
          <a:p>
            <a:pPr marL="0" indent="0">
              <a:buNone/>
            </a:pPr>
            <a:r>
              <a:rPr lang="en-US" sz="1000" dirty="0">
                <a:solidFill>
                  <a:schemeClr val="tx1"/>
                </a:solidFill>
                <a:latin typeface="Calibri" panose="020F0502020204030204" pitchFamily="34" charset="0"/>
                <a:cs typeface="Calibri" panose="020F0502020204030204" pitchFamily="34" charset="0"/>
              </a:rPr>
              <a:t>Hanley, M (2018) </a:t>
            </a:r>
            <a:r>
              <a:rPr lang="en-US" sz="1000" i="1" dirty="0">
                <a:solidFill>
                  <a:schemeClr val="tx1"/>
                </a:solidFill>
                <a:latin typeface="Calibri" panose="020F0502020204030204" pitchFamily="34" charset="0"/>
                <a:cs typeface="Calibri" panose="020F0502020204030204" pitchFamily="34" charset="0"/>
              </a:rPr>
              <a:t>Constructivism 4: Experiential Learning Theory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8"/>
              </a:rPr>
              <a:t>https://michaelhanley.ie/elearningcurve/constructivism-pt4-experiential-learning-theory-2/</a:t>
            </a:r>
            <a:r>
              <a:rPr lang="en-US" sz="1000" dirty="0">
                <a:solidFill>
                  <a:schemeClr val="tx1"/>
                </a:solidFill>
                <a:latin typeface="Calibri" panose="020F0502020204030204" pitchFamily="34" charset="0"/>
                <a:cs typeface="Calibri" panose="020F0502020204030204" pitchFamily="34" charset="0"/>
              </a:rPr>
              <a:t>  (Accessed 2</a:t>
            </a:r>
            <a:r>
              <a:rPr lang="en-US" sz="1000" baseline="30000" dirty="0">
                <a:solidFill>
                  <a:schemeClr val="tx1"/>
                </a:solidFill>
                <a:latin typeface="Calibri" panose="020F0502020204030204" pitchFamily="34" charset="0"/>
                <a:cs typeface="Calibri" panose="020F0502020204030204" pitchFamily="34" charset="0"/>
              </a:rPr>
              <a:t>nd</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Johnson-Gerard, M (n.d) </a:t>
            </a:r>
            <a:r>
              <a:rPr lang="en-US" sz="1000" i="1" dirty="0">
                <a:solidFill>
                  <a:schemeClr val="tx1"/>
                </a:solidFill>
                <a:latin typeface="Calibri" panose="020F0502020204030204" pitchFamily="34" charset="0"/>
                <a:cs typeface="Calibri" panose="020F0502020204030204" pitchFamily="34" charset="0"/>
              </a:rPr>
              <a:t>Advantages of Behaviourism in Teaching.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9"/>
              </a:rPr>
              <a:t>https://classroom.synonym.com/use-operant-conditioning-classroom-7860675.html</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Kid Pointz (n.d) </a:t>
            </a:r>
            <a:r>
              <a:rPr lang="en-US" sz="1000" i="1" dirty="0">
                <a:solidFill>
                  <a:schemeClr val="tx1"/>
                </a:solidFill>
                <a:latin typeface="Calibri" panose="020F0502020204030204" pitchFamily="34" charset="0"/>
                <a:cs typeface="Calibri" panose="020F0502020204030204" pitchFamily="34" charset="0"/>
              </a:rPr>
              <a:t>Certificates and Awards: Merit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10"/>
              </a:rPr>
              <a:t>http://www.kidpointz.com/certificates/achievement/view/certificates_achievement-001.html</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Learning Fundamentals (n.d) </a:t>
            </a:r>
            <a:r>
              <a:rPr lang="en-US" sz="1000" i="1" dirty="0">
                <a:solidFill>
                  <a:schemeClr val="tx1"/>
                </a:solidFill>
                <a:latin typeface="Calibri" panose="020F0502020204030204" pitchFamily="34" charset="0"/>
                <a:cs typeface="Calibri" panose="020F0502020204030204" pitchFamily="34" charset="0"/>
              </a:rPr>
              <a:t>Mind Maps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11"/>
              </a:rPr>
              <a:t>https://learningfundamentals.com.au/resources/</a:t>
            </a:r>
            <a:r>
              <a:rPr lang="en-US" sz="1000" dirty="0">
                <a:solidFill>
                  <a:schemeClr val="tx1"/>
                </a:solidFill>
                <a:latin typeface="Calibri" panose="020F0502020204030204" pitchFamily="34" charset="0"/>
                <a:cs typeface="Calibri" panose="020F0502020204030204" pitchFamily="34" charset="0"/>
              </a:rPr>
              <a:t> (Accessed 2</a:t>
            </a:r>
            <a:r>
              <a:rPr lang="en-US" sz="1000" baseline="30000" dirty="0">
                <a:solidFill>
                  <a:schemeClr val="tx1"/>
                </a:solidFill>
                <a:latin typeface="Calibri" panose="020F0502020204030204" pitchFamily="34" charset="0"/>
                <a:cs typeface="Calibri" panose="020F0502020204030204" pitchFamily="34" charset="0"/>
              </a:rPr>
              <a:t>nd</a:t>
            </a:r>
            <a:r>
              <a:rPr lang="en-US" sz="1000" dirty="0">
                <a:solidFill>
                  <a:schemeClr val="tx1"/>
                </a:solidFill>
                <a:latin typeface="Calibri" panose="020F0502020204030204" pitchFamily="34" charset="0"/>
                <a:cs typeface="Calibri" panose="020F0502020204030204" pitchFamily="34" charset="0"/>
              </a:rPr>
              <a:t> November 2020) </a:t>
            </a:r>
          </a:p>
          <a:p>
            <a:pPr marL="0" indent="0">
              <a:buNone/>
            </a:pPr>
            <a:r>
              <a:rPr lang="en-US" sz="1000" dirty="0">
                <a:solidFill>
                  <a:schemeClr val="tx1"/>
                </a:solidFill>
                <a:latin typeface="Calibri" panose="020F0502020204030204" pitchFamily="34" charset="0"/>
                <a:cs typeface="Calibri" panose="020F0502020204030204" pitchFamily="34" charset="0"/>
              </a:rPr>
              <a:t>Lumen (n.d) </a:t>
            </a:r>
            <a:r>
              <a:rPr lang="en-US" sz="1000" i="1" dirty="0">
                <a:solidFill>
                  <a:schemeClr val="tx1"/>
                </a:solidFill>
                <a:latin typeface="Calibri" panose="020F0502020204030204" pitchFamily="34" charset="0"/>
                <a:cs typeface="Calibri" panose="020F0502020204030204" pitchFamily="34" charset="0"/>
              </a:rPr>
              <a:t>The History of Psychology – Behaviourism and Humanism.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12"/>
              </a:rPr>
              <a:t>https://courses.lumenlearning.com/waymaker-psychology/chapter/reading-behaviorism/</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err="1">
                <a:solidFill>
                  <a:schemeClr val="tx1"/>
                </a:solidFill>
                <a:latin typeface="Calibri" panose="020F0502020204030204" pitchFamily="34" charset="0"/>
                <a:cs typeface="Calibri" panose="020F0502020204030204" pitchFamily="34" charset="0"/>
              </a:rPr>
              <a:t>Letuchy</a:t>
            </a:r>
            <a:r>
              <a:rPr lang="en-US" sz="1000" dirty="0">
                <a:solidFill>
                  <a:schemeClr val="tx1"/>
                </a:solidFill>
                <a:latin typeface="Calibri" panose="020F0502020204030204" pitchFamily="34" charset="0"/>
                <a:cs typeface="Calibri" panose="020F0502020204030204" pitchFamily="34" charset="0"/>
              </a:rPr>
              <a:t>, S (2016) </a:t>
            </a:r>
            <a:r>
              <a:rPr lang="en-US" sz="1000" i="1" dirty="0">
                <a:solidFill>
                  <a:schemeClr val="tx1"/>
                </a:solidFill>
                <a:latin typeface="Calibri" panose="020F0502020204030204" pitchFamily="34" charset="0"/>
                <a:cs typeface="Calibri" panose="020F0502020204030204" pitchFamily="34" charset="0"/>
              </a:rPr>
              <a:t>Visual Instructional Tools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13"/>
              </a:rPr>
              <a:t>https://www.edsurge.com/news/2016-07-18-visual-instructional-tools-are-essential-when-teaching-common-core-standards</a:t>
            </a:r>
            <a:r>
              <a:rPr lang="en-US" sz="1000" dirty="0">
                <a:solidFill>
                  <a:schemeClr val="tx1"/>
                </a:solidFill>
                <a:latin typeface="Calibri" panose="020F0502020204030204" pitchFamily="34" charset="0"/>
                <a:cs typeface="Calibri" panose="020F0502020204030204" pitchFamily="34" charset="0"/>
              </a:rPr>
              <a:t>  (Accessed 2</a:t>
            </a:r>
            <a:r>
              <a:rPr lang="en-US" sz="1000" baseline="30000" dirty="0">
                <a:solidFill>
                  <a:schemeClr val="tx1"/>
                </a:solidFill>
                <a:latin typeface="Calibri" panose="020F0502020204030204" pitchFamily="34" charset="0"/>
                <a:cs typeface="Calibri" panose="020F0502020204030204" pitchFamily="34" charset="0"/>
              </a:rPr>
              <a:t>nd</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Mcleod, S (2020) </a:t>
            </a:r>
            <a:r>
              <a:rPr lang="en-US" sz="1000" i="1" dirty="0">
                <a:solidFill>
                  <a:schemeClr val="tx1"/>
                </a:solidFill>
                <a:latin typeface="Calibri" panose="020F0502020204030204" pitchFamily="34" charset="0"/>
                <a:cs typeface="Calibri" panose="020F0502020204030204" pitchFamily="34" charset="0"/>
              </a:rPr>
              <a:t>The Behaviourist Approach.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14"/>
              </a:rPr>
              <a:t>https://www.simplypsychology.org/behaviorism.html#:~:text=The%20Behaviorist%20Approach,a%20response%20to%20environmental%20stimuli</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err="1">
                <a:solidFill>
                  <a:schemeClr val="tx1"/>
                </a:solidFill>
                <a:latin typeface="Calibri" panose="020F0502020204030204" pitchFamily="34" charset="0"/>
                <a:cs typeface="Calibri" panose="020F0502020204030204" pitchFamily="34" charset="0"/>
              </a:rPr>
              <a:t>Meoncross</a:t>
            </a:r>
            <a:r>
              <a:rPr lang="en-US" sz="1000" dirty="0">
                <a:solidFill>
                  <a:schemeClr val="tx1"/>
                </a:solidFill>
                <a:latin typeface="Calibri" panose="020F0502020204030204" pitchFamily="34" charset="0"/>
                <a:cs typeface="Calibri" panose="020F0502020204030204" pitchFamily="34" charset="0"/>
              </a:rPr>
              <a:t> School (2017) </a:t>
            </a:r>
            <a:r>
              <a:rPr lang="en-US" sz="1000" i="1" dirty="0">
                <a:solidFill>
                  <a:schemeClr val="tx1"/>
                </a:solidFill>
                <a:latin typeface="Calibri" panose="020F0502020204030204" pitchFamily="34" charset="0"/>
                <a:cs typeface="Calibri" panose="020F0502020204030204" pitchFamily="34" charset="0"/>
              </a:rPr>
              <a:t>Group Work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15"/>
              </a:rPr>
              <a:t>https://www.meoncross.co.uk/year-3-creating-composters-science/</a:t>
            </a:r>
            <a:r>
              <a:rPr lang="en-US" sz="1000" dirty="0">
                <a:solidFill>
                  <a:schemeClr val="tx1"/>
                </a:solidFill>
                <a:latin typeface="Calibri" panose="020F0502020204030204" pitchFamily="34" charset="0"/>
                <a:cs typeface="Calibri" panose="020F0502020204030204" pitchFamily="34" charset="0"/>
              </a:rPr>
              <a:t>  (Accessed 2</a:t>
            </a:r>
            <a:r>
              <a:rPr lang="en-US" sz="1000" baseline="30000" dirty="0">
                <a:solidFill>
                  <a:schemeClr val="tx1"/>
                </a:solidFill>
                <a:latin typeface="Calibri" panose="020F0502020204030204" pitchFamily="34" charset="0"/>
                <a:cs typeface="Calibri" panose="020F0502020204030204" pitchFamily="34" charset="0"/>
              </a:rPr>
              <a:t>nd</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Mr.McNabb (n.d) </a:t>
            </a:r>
            <a:r>
              <a:rPr lang="en-US" sz="1000" i="1" dirty="0">
                <a:solidFill>
                  <a:schemeClr val="tx1"/>
                </a:solidFill>
                <a:latin typeface="Calibri" panose="020F0502020204030204" pitchFamily="34" charset="0"/>
                <a:cs typeface="Calibri" panose="020F0502020204030204" pitchFamily="34" charset="0"/>
              </a:rPr>
              <a:t>Piaget’s Theory of Cognitive Development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16"/>
              </a:rPr>
              <a:t>http://mrmcnabb.weebly.com/cognitive-development.html</a:t>
            </a:r>
            <a:r>
              <a:rPr lang="en-US" sz="1000" dirty="0">
                <a:solidFill>
                  <a:schemeClr val="tx1"/>
                </a:solidFill>
                <a:latin typeface="Calibri" panose="020F0502020204030204" pitchFamily="34" charset="0"/>
                <a:cs typeface="Calibri" panose="020F0502020204030204" pitchFamily="34" charset="0"/>
              </a:rPr>
              <a:t> (Accessed 1st November 20200</a:t>
            </a:r>
          </a:p>
          <a:p>
            <a:pPr marL="0" indent="0">
              <a:buNone/>
            </a:pPr>
            <a:r>
              <a:rPr lang="en-US" sz="1000" dirty="0">
                <a:solidFill>
                  <a:schemeClr val="tx1"/>
                </a:solidFill>
                <a:latin typeface="Calibri" panose="020F0502020204030204" pitchFamily="34" charset="0"/>
                <a:cs typeface="Calibri" panose="020F0502020204030204" pitchFamily="34" charset="0"/>
              </a:rPr>
              <a:t>Oliver, M (2018) </a:t>
            </a:r>
            <a:r>
              <a:rPr lang="en-US" sz="1000" i="1" dirty="0">
                <a:solidFill>
                  <a:schemeClr val="tx1"/>
                </a:solidFill>
                <a:latin typeface="Calibri" panose="020F0502020204030204" pitchFamily="34" charset="0"/>
                <a:cs typeface="Calibri" panose="020F0502020204030204" pitchFamily="34" charset="0"/>
              </a:rPr>
              <a:t>Behaviourism </a:t>
            </a:r>
            <a:r>
              <a:rPr lang="en-US" sz="1000" dirty="0">
                <a:solidFill>
                  <a:schemeClr val="tx1"/>
                </a:solidFill>
                <a:latin typeface="Calibri" panose="020F0502020204030204" pitchFamily="34" charset="0"/>
                <a:cs typeface="Calibri" panose="020F0502020204030204" pitchFamily="34" charset="0"/>
              </a:rPr>
              <a:t>[Image]</a:t>
            </a:r>
            <a:r>
              <a:rPr lang="en-US" sz="1000" i="1" dirty="0">
                <a:solidFill>
                  <a:schemeClr val="tx1"/>
                </a:solidFill>
                <a:latin typeface="Calibri" panose="020F0502020204030204" pitchFamily="34" charset="0"/>
                <a:cs typeface="Calibri" panose="020F0502020204030204" pitchFamily="34" charset="0"/>
              </a:rPr>
              <a:t>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17"/>
              </a:rPr>
              <a:t>https://medium.com/the-versatile-designer/ux-as-a-doctrine-3149a3563717</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Pedagogia (2011) </a:t>
            </a:r>
            <a:r>
              <a:rPr lang="en-US" sz="1000" i="1" dirty="0">
                <a:solidFill>
                  <a:schemeClr val="tx1"/>
                </a:solidFill>
                <a:latin typeface="Calibri" panose="020F0502020204030204" pitchFamily="34" charset="0"/>
                <a:cs typeface="Calibri" panose="020F0502020204030204" pitchFamily="34" charset="0"/>
              </a:rPr>
              <a:t>Skinner, Burrhus Frederic </a:t>
            </a:r>
            <a:r>
              <a:rPr lang="en-US" sz="1000" dirty="0">
                <a:solidFill>
                  <a:schemeClr val="tx1"/>
                </a:solidFill>
                <a:latin typeface="Calibri" panose="020F0502020204030204" pitchFamily="34" charset="0"/>
                <a:cs typeface="Calibri" panose="020F0502020204030204" pitchFamily="34" charset="0"/>
              </a:rPr>
              <a:t>[Image]</a:t>
            </a:r>
            <a:r>
              <a:rPr lang="en-US" sz="1000" i="1" dirty="0">
                <a:solidFill>
                  <a:schemeClr val="tx1"/>
                </a:solidFill>
                <a:latin typeface="Calibri" panose="020F0502020204030204" pitchFamily="34" charset="0"/>
                <a:cs typeface="Calibri" panose="020F0502020204030204" pitchFamily="34" charset="0"/>
              </a:rPr>
              <a:t> </a:t>
            </a:r>
            <a:r>
              <a:rPr lang="en-US" sz="1000" dirty="0">
                <a:solidFill>
                  <a:schemeClr val="tx1"/>
                </a:solidFill>
                <a:latin typeface="Calibri" panose="020F0502020204030204" pitchFamily="34" charset="0"/>
                <a:cs typeface="Calibri" panose="020F0502020204030204" pitchFamily="34" charset="0"/>
              </a:rPr>
              <a:t>Available at: </a:t>
            </a:r>
            <a:r>
              <a:rPr lang="en-US" sz="1000" dirty="0">
                <a:solidFill>
                  <a:schemeClr val="tx1"/>
                </a:solidFill>
                <a:latin typeface="Calibri" panose="020F0502020204030204" pitchFamily="34" charset="0"/>
                <a:cs typeface="Calibri" panose="020F0502020204030204" pitchFamily="34" charset="0"/>
                <a:hlinkClick r:id="rId18"/>
              </a:rPr>
              <a:t>http://pedagogiadon.blogspot.com/2011_05_22_archive.html</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 </a:t>
            </a:r>
          </a:p>
          <a:p>
            <a:pPr marL="0" indent="0">
              <a:buNone/>
            </a:pPr>
            <a:r>
              <a:rPr lang="en-US" sz="1000" dirty="0">
                <a:solidFill>
                  <a:schemeClr val="tx1"/>
                </a:solidFill>
                <a:latin typeface="Calibri" panose="020F0502020204030204" pitchFamily="34" charset="0"/>
                <a:cs typeface="Calibri" panose="020F0502020204030204" pitchFamily="34" charset="0"/>
              </a:rPr>
              <a:t>Sparkle Box (n.d) </a:t>
            </a:r>
            <a:r>
              <a:rPr lang="en-US" sz="1000" i="1" dirty="0">
                <a:solidFill>
                  <a:schemeClr val="tx1"/>
                </a:solidFill>
                <a:latin typeface="Calibri" panose="020F0502020204030204" pitchFamily="34" charset="0"/>
                <a:cs typeface="Calibri" panose="020F0502020204030204" pitchFamily="34" charset="0"/>
              </a:rPr>
              <a:t>5-Day Reward Charts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19"/>
              </a:rPr>
              <a:t>https://www.sparklebox.co.uk/thumbs551-555/sb551prev.html</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a:t>
            </a:r>
          </a:p>
          <a:p>
            <a:pPr marL="0" indent="0">
              <a:buNone/>
            </a:pPr>
            <a:r>
              <a:rPr lang="en-US" sz="1000" dirty="0">
                <a:solidFill>
                  <a:schemeClr val="tx1"/>
                </a:solidFill>
                <a:latin typeface="Calibri" panose="020F0502020204030204" pitchFamily="34" charset="0"/>
                <a:cs typeface="Calibri" panose="020F0502020204030204" pitchFamily="34" charset="0"/>
              </a:rPr>
              <a:t>The Irish News (n.d) </a:t>
            </a:r>
            <a:r>
              <a:rPr lang="en-US" sz="1000" i="1" dirty="0">
                <a:solidFill>
                  <a:schemeClr val="tx1"/>
                </a:solidFill>
                <a:latin typeface="Calibri" panose="020F0502020204030204" pitchFamily="34" charset="0"/>
                <a:cs typeface="Calibri" panose="020F0502020204030204" pitchFamily="34" charset="0"/>
              </a:rPr>
              <a:t>Detention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20"/>
              </a:rPr>
              <a:t>https://www.irishnews.com/magazine/daily/2018/10/03/news/here-are-the-most-ridiculous-ways-students-have-got-themselves-into-detention-1449045/</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 </a:t>
            </a:r>
          </a:p>
          <a:p>
            <a:pPr marL="0" indent="0">
              <a:buNone/>
            </a:pPr>
            <a:r>
              <a:rPr lang="en-US" sz="1000" dirty="0">
                <a:solidFill>
                  <a:schemeClr val="tx1"/>
                </a:solidFill>
                <a:latin typeface="Calibri" panose="020F0502020204030204" pitchFamily="34" charset="0"/>
                <a:cs typeface="Calibri" panose="020F0502020204030204" pitchFamily="34" charset="0"/>
              </a:rPr>
              <a:t>The Takeaway (2015) </a:t>
            </a:r>
            <a:r>
              <a:rPr lang="en-US" sz="1000" i="1" dirty="0">
                <a:solidFill>
                  <a:schemeClr val="tx1"/>
                </a:solidFill>
                <a:latin typeface="Calibri" panose="020F0502020204030204" pitchFamily="34" charset="0"/>
                <a:cs typeface="Calibri" panose="020F0502020204030204" pitchFamily="34" charset="0"/>
              </a:rPr>
              <a:t>School Discipline </a:t>
            </a:r>
            <a:r>
              <a:rPr lang="en-US" sz="1000" dirty="0">
                <a:solidFill>
                  <a:schemeClr val="tx1"/>
                </a:solidFill>
                <a:latin typeface="Calibri" panose="020F0502020204030204" pitchFamily="34" charset="0"/>
                <a:cs typeface="Calibri" panose="020F0502020204030204" pitchFamily="34" charset="0"/>
              </a:rPr>
              <a:t>[Image] Available at: </a:t>
            </a:r>
            <a:r>
              <a:rPr lang="en-US" sz="1000" dirty="0">
                <a:solidFill>
                  <a:schemeClr val="tx1"/>
                </a:solidFill>
                <a:latin typeface="Calibri" panose="020F0502020204030204" pitchFamily="34" charset="0"/>
                <a:cs typeface="Calibri" panose="020F0502020204030204" pitchFamily="34" charset="0"/>
                <a:hlinkClick r:id="rId21"/>
              </a:rPr>
              <a:t>https://www.wnycstudios.org/podcasts/takeaway/segments/school-discipline-corporal-punishment-mediation</a:t>
            </a:r>
            <a:r>
              <a:rPr lang="en-US" sz="1000" dirty="0">
                <a:solidFill>
                  <a:schemeClr val="tx1"/>
                </a:solidFill>
                <a:latin typeface="Calibri" panose="020F0502020204030204" pitchFamily="34" charset="0"/>
                <a:cs typeface="Calibri" panose="020F0502020204030204" pitchFamily="34" charset="0"/>
              </a:rPr>
              <a:t> (Accessed 1</a:t>
            </a:r>
            <a:r>
              <a:rPr lang="en-US" sz="1000" baseline="30000" dirty="0">
                <a:solidFill>
                  <a:schemeClr val="tx1"/>
                </a:solidFill>
                <a:latin typeface="Calibri" panose="020F0502020204030204" pitchFamily="34" charset="0"/>
                <a:cs typeface="Calibri" panose="020F0502020204030204" pitchFamily="34" charset="0"/>
              </a:rPr>
              <a:t>st</a:t>
            </a:r>
            <a:r>
              <a:rPr lang="en-US" sz="1000" dirty="0">
                <a:solidFill>
                  <a:schemeClr val="tx1"/>
                </a:solidFill>
                <a:latin typeface="Calibri" panose="020F0502020204030204" pitchFamily="34" charset="0"/>
                <a:cs typeface="Calibri" panose="020F0502020204030204" pitchFamily="34" charset="0"/>
              </a:rPr>
              <a:t> November 2020) </a:t>
            </a:r>
          </a:p>
        </p:txBody>
      </p:sp>
    </p:spTree>
    <p:extLst>
      <p:ext uri="{BB962C8B-B14F-4D97-AF65-F5344CB8AC3E}">
        <p14:creationId xmlns:p14="http://schemas.microsoft.com/office/powerpoint/2010/main" val="20488953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1259</TotalTime>
  <Words>1519</Words>
  <Application>Microsoft Macintosh PowerPoint</Application>
  <PresentationFormat>Widescreen</PresentationFormat>
  <Paragraphs>67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Gill Sans MT</vt:lpstr>
      <vt:lpstr>Impact</vt:lpstr>
      <vt:lpstr>Badge</vt:lpstr>
      <vt:lpstr>Principles of Learning and Teaching </vt:lpstr>
      <vt:lpstr>Behaviourist Approach </vt:lpstr>
      <vt:lpstr>PowerPoint Presentation</vt:lpstr>
      <vt:lpstr>Constructivist approach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 </dc:title>
  <dc:creator>Megan Smith (1907806)</dc:creator>
  <cp:lastModifiedBy>Megan Smith (1907806)</cp:lastModifiedBy>
  <cp:revision>37</cp:revision>
  <dcterms:created xsi:type="dcterms:W3CDTF">2020-11-07T23:19:53Z</dcterms:created>
  <dcterms:modified xsi:type="dcterms:W3CDTF">2020-11-08T20:19:34Z</dcterms:modified>
</cp:coreProperties>
</file>