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Default Extension="doc" ContentType="application/msword"/>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69" r:id="rId2"/>
    <p:sldId id="258" r:id="rId3"/>
    <p:sldId id="259" r:id="rId4"/>
    <p:sldId id="266" r:id="rId5"/>
    <p:sldId id="260" r:id="rId6"/>
    <p:sldId id="267" r:id="rId7"/>
    <p:sldId id="261" r:id="rId8"/>
    <p:sldId id="262" r:id="rId9"/>
    <p:sldId id="263" r:id="rId10"/>
    <p:sldId id="268" r:id="rId11"/>
    <p:sldId id="264" r:id="rId12"/>
    <p:sldId id="265" r:id="rId13"/>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9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image" Target="../media/image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F6C15254-D509-430A-9490-08DCAB64DE9E}" type="datetimeFigureOut">
              <a:rPr lang="en-US" smtClean="0"/>
              <a:pPr/>
              <a:t>9/27/2012</a:t>
            </a:fld>
            <a:endParaRPr lang="en-US"/>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p14="http://schemas.microsoft.com/office/powerpoint/2010/main" xmlns="" val="355646551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0F8B08E3-B88F-4622-A3CF-4538153DFF91}" type="datetimeFigureOut">
              <a:rPr lang="en-US" smtClean="0"/>
              <a:pPr/>
              <a:t>9/27/2012</a:t>
            </a:fld>
            <a:endParaRPr lang="en-US"/>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r>
              <a:rPr lang="en-US" smtClean="0"/>
              <a:t>© 2012 John Wiley &amp; Sons, Ltd, Accounting for Managers, 4th edition, 978XXXXXXXXXX, Chapter X</a:t>
            </a:r>
            <a:endParaRPr lang="en-US"/>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p14="http://schemas.microsoft.com/office/powerpoint/2010/main" xmlns="" val="308851024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57500" y="514350"/>
            <a:ext cx="3429000" cy="257175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4DBD18BD-32CB-4AF2-B023-6C96FA81C777}" type="slidenum">
              <a:rPr lang="en-US" smtClean="0"/>
              <a:pPr/>
              <a:t>1</a:t>
            </a:fld>
            <a:endParaRPr lang="en-US"/>
          </a:p>
        </p:txBody>
      </p:sp>
      <p:sp>
        <p:nvSpPr>
          <p:cNvPr id="5" name="Footer Placeholder 4"/>
          <p:cNvSpPr>
            <a:spLocks noGrp="1"/>
          </p:cNvSpPr>
          <p:nvPr>
            <p:ph type="ftr" sz="quarter" idx="11"/>
          </p:nvPr>
        </p:nvSpPr>
        <p:spPr/>
        <p:txBody>
          <a:bodyPr/>
          <a:lstStyle/>
          <a:p>
            <a:r>
              <a:rPr lang="en-US" smtClean="0"/>
              <a:t>© 2012 John Wiley &amp; Sons, Ltd, Accounting for Managers, 4th edition, 978XXXXXXXXXX, Chapter X</a:t>
            </a: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7FDF5B04-7D77-4C76-9B2A-ABD7427DAEBD}"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33CCC3F-5E37-4DDD-B6A1-682AA33BC648}"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65510819-24F8-4018-8E93-A34242AEDC8A}"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16CDA64B-ED92-4CEE-BE85-B32BB68F6D94}"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7E0771C-9651-4919-8935-78645736525B}" type="datetime1">
              <a:rPr lang="en-US" smtClean="0"/>
              <a:t>9/27/2012</a:t>
            </a:fld>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BA3CE079-C60F-4509-BBDB-02EAC2D05012}" type="datetime1">
              <a:rPr lang="en-US" smtClean="0"/>
              <a:t>9/27/2012</a:t>
            </a:fld>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A6C0A3C9-0D18-4426-A1E2-51294010E7A5}" type="datetime1">
              <a:rPr lang="en-US" smtClean="0"/>
              <a:t>9/27/2012</a:t>
            </a:fld>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97B3E01E-6716-4FCB-8913-0631113205C4}"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6EDF3FC-C643-4336-8971-6400B2FDE41F}" type="datetime1">
              <a:rPr lang="en-US" smtClean="0"/>
              <a:t>9/27/2012</a:t>
            </a:fld>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E95B4188-A2C7-401C-A839-71DACD9EDED2}"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00B50C83-26DC-4280-9266-86EFF2E25E7C}" type="datetime1">
              <a:rPr lang="en-US" smtClean="0"/>
              <a:t>9/27/2012</a:t>
            </a:fld>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82AA575-3A2F-47FF-843C-F9856FBBA3E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AU"/>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AU"/>
          </a:p>
        </p:txBody>
      </p:sp>
      <p:sp>
        <p:nvSpPr>
          <p:cNvPr id="5" name="Rectangle 2"/>
          <p:cNvSpPr>
            <a:spLocks noGrp="1" noChangeArrowheads="1"/>
          </p:cNvSpPr>
          <p:nvPr>
            <p:ph type="ftr" sz="quarter" idx="10"/>
          </p:nvPr>
        </p:nvSpPr>
        <p:spPr>
          <a:ln/>
        </p:spPr>
        <p:txBody>
          <a:bodyPr/>
          <a:lstStyle>
            <a:lvl1pPr>
              <a:defRPr/>
            </a:lvl1pPr>
          </a:lstStyle>
          <a:p>
            <a:pPr>
              <a:defRPr/>
            </a:pPr>
            <a:endParaRPr lang="en-AU"/>
          </a:p>
        </p:txBody>
      </p:sp>
      <p:sp>
        <p:nvSpPr>
          <p:cNvPr id="6" name="Rectangle 3"/>
          <p:cNvSpPr>
            <a:spLocks noGrp="1" noChangeArrowheads="1"/>
          </p:cNvSpPr>
          <p:nvPr>
            <p:ph type="sldNum" sz="quarter" idx="11"/>
          </p:nvPr>
        </p:nvSpPr>
        <p:spPr>
          <a:ln/>
        </p:spPr>
        <p:txBody>
          <a:bodyPr/>
          <a:lstStyle>
            <a:lvl1pPr>
              <a:defRPr/>
            </a:lvl1pPr>
          </a:lstStyle>
          <a:p>
            <a:fld id="{D284AAA6-1B61-E64C-BE8F-1C27C754435E}" type="slidenum">
              <a:rPr lang="en-AU"/>
              <a:pPr/>
              <a:t>‹#›</a:t>
            </a:fld>
            <a:endParaRPr lang="en-AU"/>
          </a:p>
        </p:txBody>
      </p:sp>
      <p:sp>
        <p:nvSpPr>
          <p:cNvPr id="7" name="Rectangle 16"/>
          <p:cNvSpPr>
            <a:spLocks noGrp="1" noChangeArrowheads="1"/>
          </p:cNvSpPr>
          <p:nvPr>
            <p:ph type="dt" sz="half" idx="12"/>
          </p:nvPr>
        </p:nvSpPr>
        <p:spPr>
          <a:ln/>
        </p:spPr>
        <p:txBody>
          <a:bodyPr/>
          <a:lstStyle>
            <a:lvl1pPr>
              <a:defRPr/>
            </a:lvl1pPr>
          </a:lstStyle>
          <a:p>
            <a:pPr>
              <a:defRPr/>
            </a:pPr>
            <a:fld id="{82238F79-5A0F-4F62-A1B8-41913FAAE1A7}" type="datetime1">
              <a:rPr lang="en-US" smtClean="0"/>
              <a:t>9/27/2012</a:t>
            </a:fld>
            <a:endParaRPr lang="en-AU"/>
          </a:p>
        </p:txBody>
      </p:sp>
    </p:spTree>
    <p:extLst>
      <p:ext uri="{BB962C8B-B14F-4D97-AF65-F5344CB8AC3E}">
        <p14:creationId xmlns:p14="http://schemas.microsoft.com/office/powerpoint/2010/main" xmlns="" val="1175007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C03E0B1F-D9D5-4C09-8CE5-B1CC465B4C6B}" type="datetime1">
              <a:rPr lang="en-US" smtClean="0"/>
              <a:t>9/27/2012</a:t>
            </a:fld>
            <a:endParaRPr lang="en-US"/>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endParaRPr lang="en-US"/>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082AA575-3A2F-47FF-843C-F9856FBBA3E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oleObject" Target="../embeddings/Microsoft_Office_Word_97_-_2003_Document2.doc"/></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oleObject" Target="../embeddings/Microsoft_Office_Word_97_-_2003_Document3.doc"/><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oleObject" Target="../embeddings/Microsoft_Office_Word_97_-_2003_Document4.doc"/></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82AA575-3A2F-47FF-843C-F9856FBBA3EC}" type="slidenum">
              <a:rPr lang="en-US" smtClean="0"/>
              <a:pPr/>
              <a:t>1</a:t>
            </a:fld>
            <a:endParaRPr lang="en-US" dirty="0"/>
          </a:p>
        </p:txBody>
      </p:sp>
      <p:sp>
        <p:nvSpPr>
          <p:cNvPr id="9" name="Rectangle 2"/>
          <p:cNvSpPr txBox="1">
            <a:spLocks noChangeArrowheads="1"/>
          </p:cNvSpPr>
          <p:nvPr/>
        </p:nvSpPr>
        <p:spPr>
          <a:xfrm>
            <a:off x="0" y="5038140"/>
            <a:ext cx="91440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Chapter 12</a:t>
            </a:r>
          </a:p>
          <a:p>
            <a:r>
              <a:rPr lang="en-GB" dirty="0" smtClean="0"/>
              <a:t>Human Resources Decisions</a:t>
            </a:r>
            <a:endParaRPr lang="en-GB" dirty="0"/>
          </a:p>
        </p:txBody>
      </p:sp>
    </p:spTree>
    <p:extLst>
      <p:ext uri="{BB962C8B-B14F-4D97-AF65-F5344CB8AC3E}">
        <p14:creationId xmlns:p14="http://schemas.microsoft.com/office/powerpoint/2010/main" xmlns="" val="1027599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p:txBody>
          <a:bodyPr/>
          <a:lstStyle/>
          <a:p>
            <a:pPr eaLnBrk="1" hangingPunct="1"/>
            <a:r>
              <a:rPr lang="en-GB" dirty="0" smtClean="0">
                <a:latin typeface="Arial" charset="0"/>
              </a:rPr>
              <a:t>Overview</a:t>
            </a:r>
            <a:endParaRPr lang="en-GB" dirty="0">
              <a:latin typeface="Arial" charset="0"/>
            </a:endParaRPr>
          </a:p>
        </p:txBody>
      </p:sp>
      <p:sp>
        <p:nvSpPr>
          <p:cNvPr id="5125" name="Rectangle 5"/>
          <p:cNvSpPr>
            <a:spLocks noGrp="1" noChangeArrowheads="1"/>
          </p:cNvSpPr>
          <p:nvPr>
            <p:ph idx="1"/>
          </p:nvPr>
        </p:nvSpPr>
        <p:spPr/>
        <p:txBody>
          <a:bodyPr/>
          <a:lstStyle/>
          <a:p>
            <a:pPr eaLnBrk="1" hangingPunct="1"/>
            <a:r>
              <a:rPr lang="en-GB" dirty="0">
                <a:latin typeface="Arial" charset="0"/>
              </a:rPr>
              <a:t>Human resources and accounting</a:t>
            </a:r>
          </a:p>
          <a:p>
            <a:pPr eaLnBrk="1" hangingPunct="1"/>
            <a:r>
              <a:rPr lang="en-GB" dirty="0">
                <a:latin typeface="Arial" charset="0"/>
              </a:rPr>
              <a:t>The cost of labour</a:t>
            </a:r>
          </a:p>
          <a:p>
            <a:pPr eaLnBrk="1" hangingPunct="1"/>
            <a:r>
              <a:rPr lang="en-GB" dirty="0">
                <a:latin typeface="Arial" charset="0"/>
              </a:rPr>
              <a:t>Relevant cost of labour</a:t>
            </a:r>
          </a:p>
        </p:txBody>
      </p:sp>
      <p:sp>
        <p:nvSpPr>
          <p:cNvPr id="5" name="Slide Number Placeholder 5"/>
          <p:cNvSpPr>
            <a:spLocks noGrp="1"/>
          </p:cNvSpPr>
          <p:nvPr>
            <p:ph type="sldNum" sz="quarter" idx="12"/>
          </p:nvPr>
        </p:nvSpPr>
        <p:spPr/>
        <p:txBody>
          <a:bodyPr/>
          <a:lstStyle/>
          <a:p>
            <a:fld id="{082AA575-3A2F-47FF-843C-F9856FBBA3EC}" type="slidenum">
              <a:rPr lang="en-US" smtClean="0"/>
              <a:pPr/>
              <a:t>2</a:t>
            </a:fld>
            <a:endParaRPr lang="en-US" dirty="0"/>
          </a:p>
        </p:txBody>
      </p:sp>
    </p:spTree>
    <p:extLst>
      <p:ext uri="{BB962C8B-B14F-4D97-AF65-F5344CB8AC3E}">
        <p14:creationId xmlns:p14="http://schemas.microsoft.com/office/powerpoint/2010/main" xmlns="" val="26977666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p:cNvSpPr>
            <a:spLocks noGrp="1" noChangeArrowheads="1"/>
          </p:cNvSpPr>
          <p:nvPr>
            <p:ph type="title"/>
          </p:nvPr>
        </p:nvSpPr>
        <p:spPr/>
        <p:txBody>
          <a:bodyPr/>
          <a:lstStyle/>
          <a:p>
            <a:pPr eaLnBrk="1" hangingPunct="1"/>
            <a:r>
              <a:rPr lang="en-GB" sz="4000">
                <a:latin typeface="Arial" charset="0"/>
              </a:rPr>
              <a:t>Human resources and accounting</a:t>
            </a:r>
          </a:p>
        </p:txBody>
      </p:sp>
      <p:sp>
        <p:nvSpPr>
          <p:cNvPr id="4100" name="Rectangle 4"/>
          <p:cNvSpPr>
            <a:spLocks noGrp="1" noChangeArrowheads="1"/>
          </p:cNvSpPr>
          <p:nvPr>
            <p:ph idx="1"/>
          </p:nvPr>
        </p:nvSpPr>
        <p:spPr/>
        <p:txBody>
          <a:bodyPr/>
          <a:lstStyle/>
          <a:p>
            <a:r>
              <a:rPr lang="en-GB" sz="2800" dirty="0">
                <a:effectLst>
                  <a:outerShdw blurRad="38100" dist="38100" dir="2700000" algn="tl">
                    <a:srgbClr val="DDDDDD"/>
                  </a:outerShdw>
                </a:effectLst>
                <a:latin typeface="Arial" charset="0"/>
              </a:rPr>
              <a:t>It is through human resources that the production of goods and services takes place</a:t>
            </a:r>
            <a:r>
              <a:rPr lang="en-GB" sz="2800" dirty="0">
                <a:latin typeface="Arial" charset="0"/>
              </a:rPr>
              <a:t> </a:t>
            </a:r>
          </a:p>
          <a:p>
            <a:pPr eaLnBrk="1" hangingPunct="1"/>
            <a:endParaRPr lang="en-AU" altLang="ja-JP" sz="2400" i="1" dirty="0" smtClean="0">
              <a:latin typeface="Arial" charset="0"/>
            </a:endParaRPr>
          </a:p>
          <a:p>
            <a:pPr eaLnBrk="1" hangingPunct="1"/>
            <a:r>
              <a:rPr lang="en-AU" sz="2400" i="1" dirty="0" smtClean="0">
                <a:latin typeface="Arial" charset="0"/>
              </a:rPr>
              <a:t>‘</a:t>
            </a:r>
            <a:r>
              <a:rPr lang="en-GB" sz="2400" i="1" dirty="0" smtClean="0">
                <a:latin typeface="Arial" charset="0"/>
              </a:rPr>
              <a:t>personnel </a:t>
            </a:r>
            <a:r>
              <a:rPr lang="en-GB" sz="2400" i="1" dirty="0">
                <a:latin typeface="Arial" charset="0"/>
              </a:rPr>
              <a:t>management is essentially about the management of people in a way that improves organizational effectiveness</a:t>
            </a:r>
            <a:r>
              <a:rPr lang="ja-JP" altLang="en-GB" sz="2400" i="1" dirty="0">
                <a:latin typeface="Arial" charset="0"/>
              </a:rPr>
              <a:t>’</a:t>
            </a:r>
            <a:endParaRPr lang="en-GB" sz="2400" i="1" dirty="0">
              <a:latin typeface="Arial" charset="0"/>
            </a:endParaRPr>
          </a:p>
          <a:p>
            <a:pPr lvl="1" eaLnBrk="1" hangingPunct="1"/>
            <a:r>
              <a:rPr lang="en-GB" sz="2000" dirty="0" smtClean="0">
                <a:latin typeface="Arial" charset="0"/>
              </a:rPr>
              <a:t>Armstrong (1995)</a:t>
            </a:r>
            <a:endParaRPr lang="en-GB" sz="2000"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3</a:t>
            </a:fld>
            <a:endParaRPr lang="en-US" dirty="0"/>
          </a:p>
        </p:txBody>
      </p:sp>
    </p:spTree>
    <p:extLst>
      <p:ext uri="{BB962C8B-B14F-4D97-AF65-F5344CB8AC3E}">
        <p14:creationId xmlns:p14="http://schemas.microsoft.com/office/powerpoint/2010/main" xmlns="" val="29567330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err="1" smtClean="0"/>
              <a:t>Labour</a:t>
            </a:r>
            <a:r>
              <a:rPr lang="en-US" dirty="0" smtClean="0"/>
              <a:t> &amp; accounting</a:t>
            </a:r>
            <a:endParaRPr lang="en-US" dirty="0"/>
          </a:p>
        </p:txBody>
      </p:sp>
      <p:sp>
        <p:nvSpPr>
          <p:cNvPr id="9" name="Content Placeholder 8"/>
          <p:cNvSpPr>
            <a:spLocks noGrp="1"/>
          </p:cNvSpPr>
          <p:nvPr>
            <p:ph idx="1"/>
          </p:nvPr>
        </p:nvSpPr>
        <p:spPr/>
        <p:txBody>
          <a:bodyPr>
            <a:normAutofit/>
          </a:bodyPr>
          <a:lstStyle/>
          <a:p>
            <a:r>
              <a:rPr lang="en-GB" dirty="0">
                <a:latin typeface="Arial" charset="0"/>
              </a:rPr>
              <a:t>In accounting terms, people are treated as </a:t>
            </a:r>
            <a:r>
              <a:rPr lang="en-GB" i="1" dirty="0">
                <a:latin typeface="Arial" charset="0"/>
              </a:rPr>
              <a:t>labour</a:t>
            </a:r>
            <a:r>
              <a:rPr lang="en-GB" dirty="0">
                <a:latin typeface="Arial" charset="0"/>
              </a:rPr>
              <a:t>: a resource that is consumed – therefore an expense rather than an asset - either </a:t>
            </a:r>
            <a:r>
              <a:rPr lang="en-GB" i="1" dirty="0">
                <a:latin typeface="Arial" charset="0"/>
              </a:rPr>
              <a:t>directly</a:t>
            </a:r>
            <a:r>
              <a:rPr lang="en-GB" dirty="0">
                <a:latin typeface="Arial" charset="0"/>
              </a:rPr>
              <a:t> in producing goods or services, or </a:t>
            </a:r>
            <a:r>
              <a:rPr lang="en-GB" i="1" dirty="0">
                <a:latin typeface="Arial" charset="0"/>
              </a:rPr>
              <a:t>indirectly</a:t>
            </a:r>
            <a:r>
              <a:rPr lang="en-GB" dirty="0">
                <a:latin typeface="Arial" charset="0"/>
              </a:rPr>
              <a:t> as a business </a:t>
            </a:r>
            <a:r>
              <a:rPr lang="en-GB" dirty="0" smtClean="0">
                <a:latin typeface="Arial" charset="0"/>
              </a:rPr>
              <a:t>overhead</a:t>
            </a:r>
          </a:p>
          <a:p>
            <a:r>
              <a:rPr lang="en-GB" dirty="0" smtClean="0">
                <a:latin typeface="Arial" charset="0"/>
              </a:rPr>
              <a:t>Businesses value human resources but do not </a:t>
            </a:r>
            <a:r>
              <a:rPr lang="en-GB" i="1" dirty="0" smtClean="0">
                <a:latin typeface="Arial" charset="0"/>
              </a:rPr>
              <a:t>value</a:t>
            </a:r>
            <a:r>
              <a:rPr lang="en-GB" dirty="0" smtClean="0">
                <a:latin typeface="Arial" charset="0"/>
              </a:rPr>
              <a:t> them for accounting purposes</a:t>
            </a:r>
            <a:endParaRPr lang="en-GB" dirty="0">
              <a:latin typeface="Arial" charset="0"/>
            </a:endParaRPr>
          </a:p>
          <a:p>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4</a:t>
            </a:fld>
            <a:endParaRPr lang="en-US" dirty="0"/>
          </a:p>
        </p:txBody>
      </p:sp>
    </p:spTree>
    <p:extLst>
      <p:ext uri="{BB962C8B-B14F-4D97-AF65-F5344CB8AC3E}">
        <p14:creationId xmlns:p14="http://schemas.microsoft.com/office/powerpoint/2010/main" xmlns="" val="4270304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p:cNvSpPr>
            <a:spLocks noGrp="1" noChangeArrowheads="1"/>
          </p:cNvSpPr>
          <p:nvPr>
            <p:ph type="title"/>
          </p:nvPr>
        </p:nvSpPr>
        <p:spPr/>
        <p:txBody>
          <a:bodyPr/>
          <a:lstStyle/>
          <a:p>
            <a:pPr eaLnBrk="1" hangingPunct="1"/>
            <a:r>
              <a:rPr lang="en-GB">
                <a:latin typeface="Arial" charset="0"/>
              </a:rPr>
              <a:t>Cost of labour</a:t>
            </a:r>
          </a:p>
        </p:txBody>
      </p:sp>
      <p:sp>
        <p:nvSpPr>
          <p:cNvPr id="7173" name="Rectangle 3"/>
          <p:cNvSpPr>
            <a:spLocks noGrp="1" noChangeArrowheads="1"/>
          </p:cNvSpPr>
          <p:nvPr>
            <p:ph sz="half" idx="1"/>
          </p:nvPr>
        </p:nvSpPr>
        <p:spPr/>
        <p:txBody>
          <a:bodyPr/>
          <a:lstStyle/>
          <a:p>
            <a:pPr eaLnBrk="1" hangingPunct="1"/>
            <a:r>
              <a:rPr lang="en-GB" dirty="0">
                <a:latin typeface="Arial" charset="0"/>
              </a:rPr>
              <a:t>Cost per unit of production</a:t>
            </a:r>
          </a:p>
          <a:p>
            <a:pPr lvl="1" eaLnBrk="1" hangingPunct="1"/>
            <a:r>
              <a:rPr lang="en-GB" dirty="0">
                <a:latin typeface="Arial" charset="0"/>
              </a:rPr>
              <a:t>Salary + </a:t>
            </a:r>
            <a:r>
              <a:rPr lang="en-GB" dirty="0" err="1">
                <a:latin typeface="Arial" charset="0"/>
              </a:rPr>
              <a:t>oncost</a:t>
            </a:r>
            <a:r>
              <a:rPr lang="en-GB" dirty="0">
                <a:latin typeface="Arial" charset="0"/>
              </a:rPr>
              <a:t> = total employment cost</a:t>
            </a:r>
          </a:p>
          <a:p>
            <a:pPr lvl="1" eaLnBrk="1" hangingPunct="1"/>
            <a:r>
              <a:rPr lang="en-GB" dirty="0">
                <a:latin typeface="Arial" charset="0"/>
              </a:rPr>
              <a:t>Divided by productive time = </a:t>
            </a:r>
            <a:r>
              <a:rPr lang="en-GB" dirty="0" smtClean="0">
                <a:latin typeface="Arial" charset="0"/>
              </a:rPr>
              <a:t>labour </a:t>
            </a:r>
            <a:r>
              <a:rPr lang="en-GB" dirty="0">
                <a:latin typeface="Arial" charset="0"/>
              </a:rPr>
              <a:t>cost per hour</a:t>
            </a:r>
          </a:p>
          <a:p>
            <a:pPr lvl="1" eaLnBrk="1" hangingPunct="1"/>
            <a:r>
              <a:rPr lang="en-GB" dirty="0">
                <a:latin typeface="Arial" charset="0"/>
              </a:rPr>
              <a:t>Divided by production = </a:t>
            </a:r>
            <a:r>
              <a:rPr lang="en-GB" dirty="0" smtClean="0">
                <a:latin typeface="Arial" charset="0"/>
              </a:rPr>
              <a:t>labour </a:t>
            </a:r>
            <a:r>
              <a:rPr lang="en-GB" dirty="0">
                <a:latin typeface="Arial" charset="0"/>
              </a:rPr>
              <a:t>cost per unit of production</a:t>
            </a:r>
          </a:p>
          <a:p>
            <a:pPr lvl="1" eaLnBrk="1" hangingPunct="1"/>
            <a:endParaRPr lang="en-GB" dirty="0">
              <a:latin typeface="Arial" charset="0"/>
            </a:endParaRPr>
          </a:p>
        </p:txBody>
      </p:sp>
      <p:sp>
        <p:nvSpPr>
          <p:cNvPr id="7174" name="Rectangle 4"/>
          <p:cNvSpPr>
            <a:spLocks noGrp="1" noChangeArrowheads="1"/>
          </p:cNvSpPr>
          <p:nvPr>
            <p:ph sz="half" idx="2"/>
          </p:nvPr>
        </p:nvSpPr>
        <p:spPr/>
        <p:txBody>
          <a:bodyPr/>
          <a:lstStyle/>
          <a:p>
            <a:pPr eaLnBrk="1" hangingPunct="1"/>
            <a:r>
              <a:rPr lang="en-GB">
                <a:latin typeface="Arial" charset="0"/>
              </a:rPr>
              <a:t>A longer term view may include recruitment and training costs</a:t>
            </a:r>
          </a:p>
          <a:p>
            <a:pPr eaLnBrk="1" hangingPunct="1"/>
            <a:r>
              <a:rPr lang="en-GB">
                <a:latin typeface="Arial" charset="0"/>
              </a:rPr>
              <a:t>Labour is traditionally a variable cost but in the short term is a fixed cost</a:t>
            </a:r>
          </a:p>
        </p:txBody>
      </p:sp>
      <p:sp>
        <p:nvSpPr>
          <p:cNvPr id="6" name="Slide Number Placeholder 5"/>
          <p:cNvSpPr>
            <a:spLocks noGrp="1"/>
          </p:cNvSpPr>
          <p:nvPr>
            <p:ph type="sldNum" sz="quarter" idx="12"/>
          </p:nvPr>
        </p:nvSpPr>
        <p:spPr/>
        <p:txBody>
          <a:bodyPr/>
          <a:lstStyle/>
          <a:p>
            <a:fld id="{082AA575-3A2F-47FF-843C-F9856FBBA3EC}" type="slidenum">
              <a:rPr lang="en-US" smtClean="0"/>
              <a:pPr/>
              <a:t>5</a:t>
            </a:fld>
            <a:endParaRPr lang="en-US" dirty="0"/>
          </a:p>
        </p:txBody>
      </p:sp>
    </p:spTree>
    <p:extLst>
      <p:ext uri="{BB962C8B-B14F-4D97-AF65-F5344CB8AC3E}">
        <p14:creationId xmlns:p14="http://schemas.microsoft.com/office/powerpoint/2010/main" xmlns="" val="1941117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Cost of </a:t>
            </a:r>
            <a:r>
              <a:rPr lang="en-US" dirty="0" err="1" smtClean="0"/>
              <a:t>labour</a:t>
            </a:r>
            <a:endParaRPr lang="en-US" dirty="0"/>
          </a:p>
        </p:txBody>
      </p:sp>
      <p:sp>
        <p:nvSpPr>
          <p:cNvPr id="9" name="Slide Number Placeholder 5"/>
          <p:cNvSpPr>
            <a:spLocks noGrp="1"/>
          </p:cNvSpPr>
          <p:nvPr>
            <p:ph type="sldNum" sz="quarter" idx="12"/>
          </p:nvPr>
        </p:nvSpPr>
        <p:spPr/>
        <p:txBody>
          <a:bodyPr/>
          <a:lstStyle/>
          <a:p>
            <a:fld id="{082AA575-3A2F-47FF-843C-F9856FBBA3EC}" type="slidenum">
              <a:rPr lang="en-US" smtClean="0"/>
              <a:pPr/>
              <a:t>6</a:t>
            </a:fld>
            <a:endParaRPr lang="en-US"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393" y="1844824"/>
            <a:ext cx="9144000" cy="250390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33443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2"/>
          <p:cNvSpPr>
            <a:spLocks noGrp="1" noChangeArrowheads="1"/>
          </p:cNvSpPr>
          <p:nvPr>
            <p:ph type="title"/>
          </p:nvPr>
        </p:nvSpPr>
        <p:spPr/>
        <p:txBody>
          <a:bodyPr/>
          <a:lstStyle/>
          <a:p>
            <a:pPr eaLnBrk="1" hangingPunct="1"/>
            <a:r>
              <a:rPr lang="en-GB" dirty="0" smtClean="0">
                <a:latin typeface="Arial" charset="0"/>
              </a:rPr>
              <a:t>Illustration: </a:t>
            </a:r>
            <a:r>
              <a:rPr lang="en-GB" dirty="0">
                <a:latin typeface="Arial" charset="0"/>
              </a:rPr>
              <a:t>cost of labour</a:t>
            </a:r>
          </a:p>
        </p:txBody>
      </p:sp>
      <p:graphicFrame>
        <p:nvGraphicFramePr>
          <p:cNvPr id="1026" name="Object 3"/>
          <p:cNvGraphicFramePr>
            <a:graphicFrameLocks noGrp="1" noChangeAspect="1"/>
          </p:cNvGraphicFramePr>
          <p:nvPr>
            <p:ph sz="half" idx="2"/>
          </p:nvPr>
        </p:nvGraphicFramePr>
        <p:xfrm>
          <a:off x="4427538" y="1992313"/>
          <a:ext cx="4321175" cy="1720850"/>
        </p:xfrm>
        <a:graphic>
          <a:graphicData uri="http://schemas.openxmlformats.org/presentationml/2006/ole">
            <p:oleObj spid="_x0000_s5131" name="Document" r:id="rId3" imgW="5281214" imgH="2103332" progId="Word.Document.8">
              <p:embed/>
            </p:oleObj>
          </a:graphicData>
        </a:graphic>
      </p:graphicFrame>
      <p:sp>
        <p:nvSpPr>
          <p:cNvPr id="11" name="Slide Number Placeholder 5"/>
          <p:cNvSpPr>
            <a:spLocks noGrp="1"/>
          </p:cNvSpPr>
          <p:nvPr>
            <p:ph type="sldNum" sz="quarter" idx="11"/>
          </p:nvPr>
        </p:nvSpPr>
        <p:spPr>
          <a:xfrm>
            <a:off x="6553200" y="6356351"/>
            <a:ext cx="2133600" cy="365125"/>
          </a:xfrm>
        </p:spPr>
        <p:txBody>
          <a:bodyPr/>
          <a:lstStyle/>
          <a:p>
            <a:pPr algn="r"/>
            <a:fld id="{082AA575-3A2F-47FF-843C-F9856FBBA3EC}" type="slidenum">
              <a:rPr lang="en-US" smtClean="0"/>
              <a:pPr algn="r"/>
              <a:t>7</a:t>
            </a:fld>
            <a:endParaRPr lang="en-US" dirty="0"/>
          </a:p>
        </p:txBody>
      </p:sp>
      <p:graphicFrame>
        <p:nvGraphicFramePr>
          <p:cNvPr id="1027" name="Object 4"/>
          <p:cNvGraphicFramePr>
            <a:graphicFrameLocks noGrp="1" noChangeAspect="1"/>
          </p:cNvGraphicFramePr>
          <p:nvPr>
            <p:ph sz="half" idx="4294967295"/>
          </p:nvPr>
        </p:nvGraphicFramePr>
        <p:xfrm>
          <a:off x="0" y="1700213"/>
          <a:ext cx="4033838" cy="4249737"/>
        </p:xfrm>
        <a:graphic>
          <a:graphicData uri="http://schemas.openxmlformats.org/presentationml/2006/ole">
            <p:oleObj spid="_x0000_s5132" name="Document" r:id="rId4" imgW="5281214" imgH="3855928" progId="Word.Document.8">
              <p:embed/>
            </p:oleObj>
          </a:graphicData>
        </a:graphic>
      </p:graphicFrame>
      <p:sp>
        <p:nvSpPr>
          <p:cNvPr id="1031" name="Line 5"/>
          <p:cNvSpPr>
            <a:spLocks noChangeShapeType="1"/>
          </p:cNvSpPr>
          <p:nvPr/>
        </p:nvSpPr>
        <p:spPr bwMode="auto">
          <a:xfrm>
            <a:off x="4140200" y="1773238"/>
            <a:ext cx="0" cy="4176712"/>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032" name="Line 6"/>
          <p:cNvSpPr>
            <a:spLocks noChangeShapeType="1"/>
          </p:cNvSpPr>
          <p:nvPr/>
        </p:nvSpPr>
        <p:spPr bwMode="auto">
          <a:xfrm>
            <a:off x="4140200" y="4076700"/>
            <a:ext cx="381635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1033" name="Text Box 8"/>
          <p:cNvSpPr txBox="1">
            <a:spLocks noChangeArrowheads="1"/>
          </p:cNvSpPr>
          <p:nvPr/>
        </p:nvSpPr>
        <p:spPr bwMode="auto">
          <a:xfrm>
            <a:off x="4787900" y="4456113"/>
            <a:ext cx="2520950" cy="3667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endParaRPr lang="en-AU"/>
          </a:p>
        </p:txBody>
      </p:sp>
      <p:sp>
        <p:nvSpPr>
          <p:cNvPr id="1034" name="Text Box 9"/>
          <p:cNvSpPr txBox="1">
            <a:spLocks noChangeArrowheads="1"/>
          </p:cNvSpPr>
          <p:nvPr/>
        </p:nvSpPr>
        <p:spPr bwMode="auto">
          <a:xfrm>
            <a:off x="4572000" y="4221163"/>
            <a:ext cx="3352800" cy="2289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a:t>Total employment cost per </a:t>
            </a:r>
          </a:p>
          <a:p>
            <a:pPr eaLnBrk="1" hangingPunct="1"/>
            <a:r>
              <a:rPr lang="en-GB"/>
              <a:t>working day = £39,700/227</a:t>
            </a:r>
          </a:p>
          <a:p>
            <a:pPr eaLnBrk="1" hangingPunct="1"/>
            <a:r>
              <a:rPr lang="en-GB"/>
              <a:t>= £174.89 per day</a:t>
            </a:r>
          </a:p>
          <a:p>
            <a:pPr eaLnBrk="1" hangingPunct="1"/>
            <a:r>
              <a:rPr lang="en-GB"/>
              <a:t>If employee works 8 hours and is 80% productive the cost per hour worked is £27.33</a:t>
            </a:r>
          </a:p>
          <a:p>
            <a:pPr eaLnBrk="1" hangingPunct="1"/>
            <a:r>
              <a:rPr lang="en-GB"/>
              <a:t>(£174.89/(8x80%))</a:t>
            </a:r>
          </a:p>
          <a:p>
            <a:pPr eaLnBrk="1" hangingPunct="1"/>
            <a:endParaRPr lang="en-GB"/>
          </a:p>
        </p:txBody>
      </p:sp>
      <p:sp>
        <p:nvSpPr>
          <p:cNvPr id="1035" name="Rectangle 10"/>
          <p:cNvSpPr>
            <a:spLocks noChangeArrowheads="1"/>
          </p:cNvSpPr>
          <p:nvPr/>
        </p:nvSpPr>
        <p:spPr bwMode="auto">
          <a:xfrm>
            <a:off x="4572000" y="4221163"/>
            <a:ext cx="3455988" cy="20161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AU"/>
          </a:p>
        </p:txBody>
      </p:sp>
    </p:spTree>
    <p:extLst>
      <p:ext uri="{BB962C8B-B14F-4D97-AF65-F5344CB8AC3E}">
        <p14:creationId xmlns:p14="http://schemas.microsoft.com/office/powerpoint/2010/main" xmlns="" val="14044505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p:cNvSpPr>
            <a:spLocks noGrp="1" noChangeArrowheads="1"/>
          </p:cNvSpPr>
          <p:nvPr>
            <p:ph type="title"/>
          </p:nvPr>
        </p:nvSpPr>
        <p:spPr/>
        <p:txBody>
          <a:bodyPr/>
          <a:lstStyle/>
          <a:p>
            <a:pPr eaLnBrk="1" hangingPunct="1"/>
            <a:r>
              <a:rPr lang="en-GB">
                <a:latin typeface="Arial" charset="0"/>
              </a:rPr>
              <a:t>Relevant cost of labour</a:t>
            </a:r>
          </a:p>
        </p:txBody>
      </p:sp>
      <p:sp>
        <p:nvSpPr>
          <p:cNvPr id="15363" name="Rectangle 3"/>
          <p:cNvSpPr>
            <a:spLocks noGrp="1" noChangeArrowheads="1"/>
          </p:cNvSpPr>
          <p:nvPr>
            <p:ph sz="half" idx="1"/>
          </p:nvPr>
        </p:nvSpPr>
        <p:spPr/>
        <p:txBody>
          <a:bodyPr/>
          <a:lstStyle/>
          <a:p>
            <a:pPr eaLnBrk="1" hangingPunct="1"/>
            <a:r>
              <a:rPr lang="en-GB" sz="2400">
                <a:effectLst>
                  <a:outerShdw blurRad="38100" dist="38100" dir="2700000" algn="tl">
                    <a:srgbClr val="DDDDDD"/>
                  </a:outerShdw>
                </a:effectLst>
                <a:latin typeface="Arial" charset="0"/>
              </a:rPr>
              <a:t>Full capacity: the relevant cost could be the additional labour costs (e.g. casual labour or overtime) which may have to be incurred, or the opportunity cost following from the inability to sell product/ services or the cost of diverting labour from alternative work</a:t>
            </a:r>
            <a:endParaRPr lang="en-GB" sz="2400">
              <a:latin typeface="Arial" charset="0"/>
            </a:endParaRPr>
          </a:p>
        </p:txBody>
      </p:sp>
      <p:sp>
        <p:nvSpPr>
          <p:cNvPr id="15364" name="Rectangle 4"/>
          <p:cNvSpPr>
            <a:spLocks noGrp="1" noChangeArrowheads="1"/>
          </p:cNvSpPr>
          <p:nvPr>
            <p:ph sz="half" idx="2"/>
          </p:nvPr>
        </p:nvSpPr>
        <p:spPr/>
        <p:txBody>
          <a:bodyPr/>
          <a:lstStyle/>
          <a:p>
            <a:pPr eaLnBrk="1" hangingPunct="1"/>
            <a:r>
              <a:rPr lang="en-GB" sz="2400">
                <a:effectLst>
                  <a:outerShdw blurRad="38100" dist="38100" dir="2700000" algn="tl">
                    <a:srgbClr val="DDDDDD"/>
                  </a:outerShdw>
                </a:effectLst>
                <a:latin typeface="Arial" charset="0"/>
              </a:rPr>
              <a:t>Spare capacity: if there is  surplus labour which will be paid whether a particular decision is taken or not, the labour cost is irrelevant to the decision</a:t>
            </a:r>
          </a:p>
        </p:txBody>
      </p:sp>
      <p:sp>
        <p:nvSpPr>
          <p:cNvPr id="5" name="Slide Number Placeholder 5"/>
          <p:cNvSpPr>
            <a:spLocks noGrp="1"/>
          </p:cNvSpPr>
          <p:nvPr>
            <p:ph type="sldNum" sz="quarter" idx="12"/>
          </p:nvPr>
        </p:nvSpPr>
        <p:spPr/>
        <p:txBody>
          <a:bodyPr/>
          <a:lstStyle/>
          <a:p>
            <a:fld id="{082AA575-3A2F-47FF-843C-F9856FBBA3EC}" type="slidenum">
              <a:rPr lang="en-US" smtClean="0"/>
              <a:pPr/>
              <a:t>8</a:t>
            </a:fld>
            <a:endParaRPr lang="en-US" dirty="0"/>
          </a:p>
        </p:txBody>
      </p:sp>
    </p:spTree>
    <p:extLst>
      <p:ext uri="{BB962C8B-B14F-4D97-AF65-F5344CB8AC3E}">
        <p14:creationId xmlns:p14="http://schemas.microsoft.com/office/powerpoint/2010/main" xmlns="" val="35674372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2"/>
          <p:cNvSpPr>
            <a:spLocks noGrp="1" noChangeArrowheads="1"/>
          </p:cNvSpPr>
          <p:nvPr>
            <p:ph type="title"/>
          </p:nvPr>
        </p:nvSpPr>
        <p:spPr>
          <a:xfrm>
            <a:off x="467544" y="116632"/>
            <a:ext cx="8229600" cy="811213"/>
          </a:xfrm>
        </p:spPr>
        <p:txBody>
          <a:bodyPr/>
          <a:lstStyle/>
          <a:p>
            <a:pPr eaLnBrk="1" hangingPunct="1"/>
            <a:r>
              <a:rPr lang="en-GB" dirty="0">
                <a:latin typeface="Arial" charset="0"/>
              </a:rPr>
              <a:t>Relevant cost of labour</a:t>
            </a:r>
            <a:endParaRPr lang="en-GB" sz="2800" dirty="0">
              <a:latin typeface="Arial" charset="0"/>
            </a:endParaRPr>
          </a:p>
        </p:txBody>
      </p:sp>
      <p:graphicFrame>
        <p:nvGraphicFramePr>
          <p:cNvPr id="2050" name="Object 3"/>
          <p:cNvGraphicFramePr>
            <a:graphicFrameLocks noGrp="1" noChangeAspect="1"/>
          </p:cNvGraphicFramePr>
          <p:nvPr>
            <p:ph sz="half" idx="2"/>
            <p:extLst>
              <p:ext uri="{D42A27DB-BD31-4B8C-83A1-F6EECF244321}">
                <p14:modId xmlns:p14="http://schemas.microsoft.com/office/powerpoint/2010/main" xmlns="" val="2541303832"/>
              </p:ext>
            </p:extLst>
          </p:nvPr>
        </p:nvGraphicFramePr>
        <p:xfrm>
          <a:off x="2411413" y="1341438"/>
          <a:ext cx="5118100" cy="2551112"/>
        </p:xfrm>
        <a:graphic>
          <a:graphicData uri="http://schemas.openxmlformats.org/presentationml/2006/ole">
            <p:oleObj spid="_x0000_s7179" name="Document" r:id="rId3" imgW="6954707" imgH="3467455" progId="Word.Document.8">
              <p:embed/>
            </p:oleObj>
          </a:graphicData>
        </a:graphic>
      </p:graphicFrame>
      <p:sp>
        <p:nvSpPr>
          <p:cNvPr id="7" name="Slide Number Placeholder 5"/>
          <p:cNvSpPr>
            <a:spLocks noGrp="1"/>
          </p:cNvSpPr>
          <p:nvPr>
            <p:ph type="sldNum" sz="quarter" idx="11"/>
          </p:nvPr>
        </p:nvSpPr>
        <p:spPr>
          <a:xfrm>
            <a:off x="6553200" y="6356351"/>
            <a:ext cx="2133600" cy="365125"/>
          </a:xfrm>
        </p:spPr>
        <p:txBody>
          <a:bodyPr/>
          <a:lstStyle/>
          <a:p>
            <a:pPr algn="r"/>
            <a:fld id="{082AA575-3A2F-47FF-843C-F9856FBBA3EC}" type="slidenum">
              <a:rPr lang="en-US" smtClean="0"/>
              <a:pPr algn="r"/>
              <a:t>9</a:t>
            </a:fld>
            <a:endParaRPr lang="en-US" dirty="0"/>
          </a:p>
        </p:txBody>
      </p:sp>
      <p:graphicFrame>
        <p:nvGraphicFramePr>
          <p:cNvPr id="2051" name="Object 4"/>
          <p:cNvGraphicFramePr>
            <a:graphicFrameLocks noGrp="1" noChangeAspect="1"/>
          </p:cNvGraphicFramePr>
          <p:nvPr>
            <p:ph sz="half" idx="4294967295"/>
            <p:extLst>
              <p:ext uri="{D42A27DB-BD31-4B8C-83A1-F6EECF244321}">
                <p14:modId xmlns:p14="http://schemas.microsoft.com/office/powerpoint/2010/main" xmlns="" val="3156139570"/>
              </p:ext>
            </p:extLst>
          </p:nvPr>
        </p:nvGraphicFramePr>
        <p:xfrm>
          <a:off x="4346575" y="3573463"/>
          <a:ext cx="4797425" cy="2616200"/>
        </p:xfrm>
        <a:graphic>
          <a:graphicData uri="http://schemas.openxmlformats.org/presentationml/2006/ole">
            <p:oleObj spid="_x0000_s7180" name="Document" r:id="rId4" imgW="6361731" imgH="3468534" progId="Word.Document.8">
              <p:embed/>
            </p:oleObj>
          </a:graphicData>
        </a:graphic>
      </p:graphicFrame>
      <p:sp>
        <p:nvSpPr>
          <p:cNvPr id="2055" name="Line 5"/>
          <p:cNvSpPr>
            <a:spLocks noChangeShapeType="1"/>
          </p:cNvSpPr>
          <p:nvPr/>
        </p:nvSpPr>
        <p:spPr bwMode="auto">
          <a:xfrm>
            <a:off x="1547813" y="3429000"/>
            <a:ext cx="5761037"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Tree>
    <p:extLst>
      <p:ext uri="{BB962C8B-B14F-4D97-AF65-F5344CB8AC3E}">
        <p14:creationId xmlns:p14="http://schemas.microsoft.com/office/powerpoint/2010/main" xmlns="" val="38929345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67544" y="-10285"/>
            <a:ext cx="8229600" cy="1143000"/>
          </a:xfrm>
        </p:spPr>
        <p:txBody>
          <a:bodyPr/>
          <a:lstStyle/>
          <a:p>
            <a:r>
              <a:rPr lang="en-US" dirty="0" smtClean="0"/>
              <a:t>Illustration: Outsourcing</a:t>
            </a:r>
            <a:endParaRPr lang="en-US" dirty="0"/>
          </a:p>
        </p:txBody>
      </p:sp>
      <p:sp>
        <p:nvSpPr>
          <p:cNvPr id="10" name="Slide Number Placeholder 5"/>
          <p:cNvSpPr>
            <a:spLocks noGrp="1"/>
          </p:cNvSpPr>
          <p:nvPr>
            <p:ph type="sldNum" sz="quarter" idx="12"/>
          </p:nvPr>
        </p:nvSpPr>
        <p:spPr/>
        <p:txBody>
          <a:bodyPr/>
          <a:lstStyle/>
          <a:p>
            <a:fld id="{082AA575-3A2F-47FF-843C-F9856FBBA3EC}" type="slidenum">
              <a:rPr lang="en-US" smtClean="0"/>
              <a:pPr/>
              <a:t>10</a:t>
            </a:fld>
            <a:endParaRPr lang="en-US" dirty="0"/>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2" y="908720"/>
            <a:ext cx="8042986" cy="53285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114449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Redundancy and its alternatives</a:t>
            </a:r>
          </a:p>
        </p:txBody>
      </p:sp>
      <p:sp>
        <p:nvSpPr>
          <p:cNvPr id="22531" name="Rectangle 3"/>
          <p:cNvSpPr>
            <a:spLocks noGrp="1" noChangeArrowheads="1"/>
          </p:cNvSpPr>
          <p:nvPr>
            <p:ph idx="1"/>
          </p:nvPr>
        </p:nvSpPr>
        <p:spPr/>
        <p:txBody>
          <a:bodyPr/>
          <a:lstStyle/>
          <a:p>
            <a:pPr eaLnBrk="1" hangingPunct="1">
              <a:lnSpc>
                <a:spcPct val="90000"/>
              </a:lnSpc>
            </a:pPr>
            <a:r>
              <a:rPr lang="en-GB" sz="2400" dirty="0">
                <a:effectLst>
                  <a:outerShdw blurRad="38100" dist="38100" dir="2700000" algn="tl">
                    <a:srgbClr val="DDDDDD"/>
                  </a:outerShdw>
                </a:effectLst>
                <a:latin typeface="Arial" charset="0"/>
              </a:rPr>
              <a:t>One of the first business responses to a downturn in profits is to make staff redundant. </a:t>
            </a:r>
          </a:p>
          <a:p>
            <a:pPr eaLnBrk="1" hangingPunct="1">
              <a:lnSpc>
                <a:spcPct val="90000"/>
              </a:lnSpc>
            </a:pPr>
            <a:r>
              <a:rPr lang="en-GB" sz="2400" dirty="0">
                <a:effectLst>
                  <a:outerShdw blurRad="38100" dist="38100" dir="2700000" algn="tl">
                    <a:srgbClr val="DDDDDD"/>
                  </a:outerShdw>
                </a:effectLst>
                <a:latin typeface="Arial" charset="0"/>
              </a:rPr>
              <a:t>Although the redundancy payments will be recognised as a business cost, there is a substantial social cost, not reflected in the financial reports of a business. </a:t>
            </a:r>
          </a:p>
          <a:p>
            <a:pPr eaLnBrk="1" hangingPunct="1">
              <a:lnSpc>
                <a:spcPct val="90000"/>
              </a:lnSpc>
            </a:pPr>
            <a:r>
              <a:rPr lang="en-GB" sz="2400" dirty="0">
                <a:effectLst>
                  <a:outerShdw blurRad="38100" dist="38100" dir="2700000" algn="tl">
                    <a:srgbClr val="DDDDDD"/>
                  </a:outerShdw>
                </a:effectLst>
                <a:latin typeface="Arial" charset="0"/>
              </a:rPr>
              <a:t>These social costs will be borne by the redundant employee, while the financial burden of unemployment benefits may be borne by the taxpayer.</a:t>
            </a:r>
          </a:p>
          <a:p>
            <a:pPr eaLnBrk="1" hangingPunct="1">
              <a:lnSpc>
                <a:spcPct val="90000"/>
              </a:lnSpc>
            </a:pPr>
            <a:r>
              <a:rPr lang="en-GB" sz="2400" dirty="0">
                <a:effectLst>
                  <a:outerShdw blurRad="38100" dist="38100" dir="2700000" algn="tl">
                    <a:srgbClr val="DDDDDD"/>
                  </a:outerShdw>
                </a:effectLst>
                <a:latin typeface="Arial" charset="0"/>
              </a:rPr>
              <a:t>This short-term concern with reducing labour cost often ignores the </a:t>
            </a:r>
            <a:r>
              <a:rPr lang="en-GB" sz="2400" dirty="0" smtClean="0">
                <a:effectLst>
                  <a:outerShdw blurRad="38100" dist="38100" dir="2700000" algn="tl">
                    <a:srgbClr val="DDDDDD"/>
                  </a:outerShdw>
                </a:effectLst>
                <a:latin typeface="Arial" charset="0"/>
              </a:rPr>
              <a:t>long term investment in skills and the potential </a:t>
            </a:r>
            <a:r>
              <a:rPr lang="en-GB" sz="2400" dirty="0">
                <a:effectLst>
                  <a:outerShdw blurRad="38100" dist="38100" dir="2700000" algn="tl">
                    <a:srgbClr val="DDDDDD"/>
                  </a:outerShdw>
                </a:effectLst>
                <a:latin typeface="Arial" charset="0"/>
              </a:rPr>
              <a:t>for cost improvement that can arise from a better understanding of business processes</a:t>
            </a:r>
          </a:p>
        </p:txBody>
      </p:sp>
      <p:sp>
        <p:nvSpPr>
          <p:cNvPr id="5" name="Slide Number Placeholder 5"/>
          <p:cNvSpPr>
            <a:spLocks noGrp="1"/>
          </p:cNvSpPr>
          <p:nvPr>
            <p:ph type="sldNum" sz="quarter" idx="12"/>
          </p:nvPr>
        </p:nvSpPr>
        <p:spPr/>
        <p:txBody>
          <a:bodyPr/>
          <a:lstStyle/>
          <a:p>
            <a:fld id="{082AA575-3A2F-47FF-843C-F9856FBBA3EC}" type="slidenum">
              <a:rPr lang="en-US" smtClean="0"/>
              <a:pPr/>
              <a:t>11</a:t>
            </a:fld>
            <a:endParaRPr lang="en-US" dirty="0"/>
          </a:p>
        </p:txBody>
      </p:sp>
    </p:spTree>
    <p:extLst>
      <p:ext uri="{BB962C8B-B14F-4D97-AF65-F5344CB8AC3E}">
        <p14:creationId xmlns:p14="http://schemas.microsoft.com/office/powerpoint/2010/main" xmlns="" val="307364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AU" dirty="0" smtClean="0">
                <a:latin typeface="Arial" charset="0"/>
              </a:rPr>
              <a:t>Key points</a:t>
            </a:r>
            <a:endParaRPr lang="en-AU" dirty="0">
              <a:latin typeface="Arial" charset="0"/>
            </a:endParaRPr>
          </a:p>
        </p:txBody>
      </p:sp>
      <p:sp>
        <p:nvSpPr>
          <p:cNvPr id="10243" name="Content Placeholder 2"/>
          <p:cNvSpPr>
            <a:spLocks noGrp="1"/>
          </p:cNvSpPr>
          <p:nvPr>
            <p:ph idx="1"/>
          </p:nvPr>
        </p:nvSpPr>
        <p:spPr/>
        <p:txBody>
          <a:bodyPr>
            <a:normAutofit/>
          </a:bodyPr>
          <a:lstStyle/>
          <a:p>
            <a:r>
              <a:rPr lang="en-AU" dirty="0">
                <a:latin typeface="Arial" charset="0"/>
              </a:rPr>
              <a:t>Labour costs and their accounting treatment</a:t>
            </a:r>
          </a:p>
          <a:p>
            <a:r>
              <a:rPr lang="en-AU" dirty="0" smtClean="0">
                <a:latin typeface="Arial" charset="0"/>
              </a:rPr>
              <a:t>Cost </a:t>
            </a:r>
            <a:r>
              <a:rPr lang="en-AU" dirty="0">
                <a:latin typeface="Arial" charset="0"/>
              </a:rPr>
              <a:t>of labour</a:t>
            </a:r>
          </a:p>
          <a:p>
            <a:pPr lvl="1"/>
            <a:r>
              <a:rPr lang="en-AU" dirty="0">
                <a:latin typeface="Arial" charset="0"/>
              </a:rPr>
              <a:t>Cost per hour, cost per unit of production</a:t>
            </a:r>
          </a:p>
          <a:p>
            <a:r>
              <a:rPr lang="en-AU" dirty="0">
                <a:latin typeface="Arial" charset="0"/>
              </a:rPr>
              <a:t>Relevant costs</a:t>
            </a:r>
          </a:p>
          <a:p>
            <a:pPr lvl="1"/>
            <a:r>
              <a:rPr lang="en-AU" dirty="0">
                <a:latin typeface="Arial" charset="0"/>
              </a:rPr>
              <a:t>Full or spare </a:t>
            </a:r>
            <a:r>
              <a:rPr lang="en-AU" dirty="0" smtClean="0">
                <a:latin typeface="Arial" charset="0"/>
              </a:rPr>
              <a:t>capacity</a:t>
            </a:r>
          </a:p>
          <a:p>
            <a:pPr eaLnBrk="1" hangingPunct="1"/>
            <a:r>
              <a:rPr lang="en-AU" dirty="0" smtClean="0">
                <a:latin typeface="Arial" charset="0"/>
              </a:rPr>
              <a:t>Labour as a long term investment; costs borne by the organization </a:t>
            </a:r>
            <a:r>
              <a:rPr lang="en-AU" smtClean="0">
                <a:latin typeface="Arial" charset="0"/>
              </a:rPr>
              <a:t>or society</a:t>
            </a:r>
            <a:endParaRPr lang="en-AU" dirty="0">
              <a:latin typeface="Arial" charset="0"/>
            </a:endParaRPr>
          </a:p>
        </p:txBody>
      </p:sp>
      <p:sp>
        <p:nvSpPr>
          <p:cNvPr id="5" name="Slide Number Placeholder 5"/>
          <p:cNvSpPr>
            <a:spLocks noGrp="1"/>
          </p:cNvSpPr>
          <p:nvPr>
            <p:ph type="sldNum" sz="quarter" idx="12"/>
          </p:nvPr>
        </p:nvSpPr>
        <p:spPr/>
        <p:txBody>
          <a:bodyPr/>
          <a:lstStyle/>
          <a:p>
            <a:fld id="{082AA575-3A2F-47FF-843C-F9856FBBA3EC}" type="slidenum">
              <a:rPr lang="en-US" smtClean="0"/>
              <a:pPr/>
              <a:t>12</a:t>
            </a:fld>
            <a:endParaRPr lang="en-US" dirty="0"/>
          </a:p>
        </p:txBody>
      </p:sp>
    </p:spTree>
    <p:extLst>
      <p:ext uri="{BB962C8B-B14F-4D97-AF65-F5344CB8AC3E}">
        <p14:creationId xmlns:p14="http://schemas.microsoft.com/office/powerpoint/2010/main" xmlns="" val="3496362810"/>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Theme2</Template>
  <TotalTime>34</TotalTime>
  <Words>483</Words>
  <Application>Microsoft Office PowerPoint</Application>
  <PresentationFormat>On-screen Show (4:3)</PresentationFormat>
  <Paragraphs>59</Paragraphs>
  <Slides>12</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4" baseType="lpstr">
      <vt:lpstr>Theme2</vt:lpstr>
      <vt:lpstr>Document</vt:lpstr>
      <vt:lpstr>Slide 1</vt:lpstr>
      <vt:lpstr>Overview</vt:lpstr>
      <vt:lpstr>Human resources and accounting</vt:lpstr>
      <vt:lpstr>Labour &amp; accounting</vt:lpstr>
      <vt:lpstr>Cost of labour</vt:lpstr>
      <vt:lpstr>Cost of labour</vt:lpstr>
      <vt:lpstr>Illustration: cost of labour</vt:lpstr>
      <vt:lpstr>Relevant cost of labour</vt:lpstr>
      <vt:lpstr>Relevant cost of labour</vt:lpstr>
      <vt:lpstr>Illustration: Outsourcing</vt:lpstr>
      <vt:lpstr>Redundancy and its alternatives</vt:lpstr>
      <vt:lpstr>Key points</vt:lpstr>
    </vt:vector>
  </TitlesOfParts>
  <Company>John Wiley and Sons, Inc.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WileyService</dc:creator>
  <cp:lastModifiedBy>sa016</cp:lastModifiedBy>
  <cp:revision>13</cp:revision>
  <dcterms:created xsi:type="dcterms:W3CDTF">2011-03-17T09:17:02Z</dcterms:created>
  <dcterms:modified xsi:type="dcterms:W3CDTF">2012-09-27T15:59:12Z</dcterms:modified>
</cp:coreProperties>
</file>