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4" r:id="rId6"/>
    <p:sldId id="272" r:id="rId7"/>
    <p:sldId id="270" r:id="rId8"/>
    <p:sldId id="271" r:id="rId9"/>
    <p:sldId id="269" r:id="rId10"/>
    <p:sldId id="266" r:id="rId11"/>
    <p:sldId id="273" r:id="rId12"/>
    <p:sldId id="274" r:id="rId13"/>
    <p:sldId id="267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EF4C92-DB63-43BF-B9F9-5C35C7378E8A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D73A52AA-27CC-4450-9813-48A1EA151938}">
      <dgm:prSet phldrT="[Text]" custT="1"/>
      <dgm:spPr/>
      <dgm:t>
        <a:bodyPr/>
        <a:lstStyle/>
        <a:p>
          <a:r>
            <a:rPr lang="en-GB" sz="2000" dirty="0" smtClean="0"/>
            <a:t>Enquiry Learning </a:t>
          </a:r>
          <a:endParaRPr lang="en-GB" sz="2000" dirty="0"/>
        </a:p>
      </dgm:t>
    </dgm:pt>
    <dgm:pt modelId="{A49E1F4F-765E-402E-A4BE-69BBE5C39F1C}" type="parTrans" cxnId="{C582C0C6-AB8D-4C73-A0C6-CCA330512F47}">
      <dgm:prSet/>
      <dgm:spPr/>
      <dgm:t>
        <a:bodyPr/>
        <a:lstStyle/>
        <a:p>
          <a:endParaRPr lang="en-GB"/>
        </a:p>
      </dgm:t>
    </dgm:pt>
    <dgm:pt modelId="{BCBF9253-C7C3-41CC-A991-31006DA47345}" type="sibTrans" cxnId="{C582C0C6-AB8D-4C73-A0C6-CCA330512F47}">
      <dgm:prSet/>
      <dgm:spPr/>
      <dgm:t>
        <a:bodyPr/>
        <a:lstStyle/>
        <a:p>
          <a:endParaRPr lang="en-GB"/>
        </a:p>
      </dgm:t>
    </dgm:pt>
    <dgm:pt modelId="{4953DD0A-065A-4089-8F93-A3BC898BCE8C}">
      <dgm:prSet phldrT="[Text]" custT="1"/>
      <dgm:spPr/>
      <dgm:t>
        <a:bodyPr/>
        <a:lstStyle/>
        <a:p>
          <a:r>
            <a:rPr lang="en-GB" sz="2000" dirty="0" smtClean="0"/>
            <a:t>Expert Framing </a:t>
          </a:r>
          <a:endParaRPr lang="en-GB" sz="2000" dirty="0"/>
        </a:p>
      </dgm:t>
    </dgm:pt>
    <dgm:pt modelId="{A70BDB81-BD80-49D5-81C6-462B37D959DF}" type="parTrans" cxnId="{3804DC3E-E896-4199-A46D-4A3DB9D6D88C}">
      <dgm:prSet/>
      <dgm:spPr/>
      <dgm:t>
        <a:bodyPr/>
        <a:lstStyle/>
        <a:p>
          <a:endParaRPr lang="en-GB"/>
        </a:p>
      </dgm:t>
    </dgm:pt>
    <dgm:pt modelId="{6FC26A90-148E-4F18-9FF1-CC7CD984F4B7}" type="sibTrans" cxnId="{3804DC3E-E896-4199-A46D-4A3DB9D6D88C}">
      <dgm:prSet/>
      <dgm:spPr/>
      <dgm:t>
        <a:bodyPr/>
        <a:lstStyle/>
        <a:p>
          <a:endParaRPr lang="en-GB"/>
        </a:p>
      </dgm:t>
    </dgm:pt>
    <dgm:pt modelId="{2AEE6FD5-C196-4373-869E-F3EBCB53826F}">
      <dgm:prSet phldrT="[Text]" custT="1"/>
      <dgm:spPr/>
      <dgm:t>
        <a:bodyPr/>
        <a:lstStyle/>
        <a:p>
          <a:r>
            <a:rPr lang="en-GB" sz="2000" dirty="0" smtClean="0"/>
            <a:t>Drama for Learning </a:t>
          </a:r>
          <a:endParaRPr lang="en-GB" sz="2000" dirty="0"/>
        </a:p>
      </dgm:t>
    </dgm:pt>
    <dgm:pt modelId="{7BA2E2AD-D0E5-4FB2-9D3E-276658C55377}" type="parTrans" cxnId="{E0B15C97-C136-455F-BDF8-D6250B4DBA10}">
      <dgm:prSet/>
      <dgm:spPr/>
      <dgm:t>
        <a:bodyPr/>
        <a:lstStyle/>
        <a:p>
          <a:endParaRPr lang="en-GB"/>
        </a:p>
      </dgm:t>
    </dgm:pt>
    <dgm:pt modelId="{83D1216E-0F9C-4BC7-AD51-30EF41857F4A}" type="sibTrans" cxnId="{E0B15C97-C136-455F-BDF8-D6250B4DBA10}">
      <dgm:prSet/>
      <dgm:spPr/>
      <dgm:t>
        <a:bodyPr/>
        <a:lstStyle/>
        <a:p>
          <a:endParaRPr lang="en-GB"/>
        </a:p>
      </dgm:t>
    </dgm:pt>
    <dgm:pt modelId="{6D9B6460-7920-42A1-A501-A7DB1B7A962F}" type="pres">
      <dgm:prSet presAssocID="{BFEF4C92-DB63-43BF-B9F9-5C35C7378E8A}" presName="Name0" presStyleCnt="0">
        <dgm:presLayoutVars>
          <dgm:chMax val="7"/>
          <dgm:dir/>
          <dgm:resizeHandles val="exact"/>
        </dgm:presLayoutVars>
      </dgm:prSet>
      <dgm:spPr/>
    </dgm:pt>
    <dgm:pt modelId="{B5EAD937-E779-4773-928D-C39062E1D90A}" type="pres">
      <dgm:prSet presAssocID="{BFEF4C92-DB63-43BF-B9F9-5C35C7378E8A}" presName="ellipse1" presStyleLbl="vennNode1" presStyleIdx="0" presStyleCnt="3" custLinFactNeighborX="-1990" custLinFactNeighborY="107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98B159-258E-4F1D-ADCE-FA6AFB240E23}" type="pres">
      <dgm:prSet presAssocID="{BFEF4C92-DB63-43BF-B9F9-5C35C7378E8A}" presName="ellipse2" presStyleLbl="ven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5CFF558-63E5-4650-95A0-AD8250F44C20}" type="pres">
      <dgm:prSet presAssocID="{BFEF4C92-DB63-43BF-B9F9-5C35C7378E8A}" presName="ellipse3" presStyleLbl="vennNode1" presStyleIdx="2" presStyleCnt="3" custLinFactNeighborX="-4092" custLinFactNeighborY="107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582C0C6-AB8D-4C73-A0C6-CCA330512F47}" srcId="{BFEF4C92-DB63-43BF-B9F9-5C35C7378E8A}" destId="{D73A52AA-27CC-4450-9813-48A1EA151938}" srcOrd="0" destOrd="0" parTransId="{A49E1F4F-765E-402E-A4BE-69BBE5C39F1C}" sibTransId="{BCBF9253-C7C3-41CC-A991-31006DA47345}"/>
    <dgm:cxn modelId="{5709E033-6244-4DEE-96FB-1D1607DB8812}" type="presOf" srcId="{D73A52AA-27CC-4450-9813-48A1EA151938}" destId="{B5EAD937-E779-4773-928D-C39062E1D90A}" srcOrd="0" destOrd="0" presId="urn:microsoft.com/office/officeart/2005/8/layout/rings+Icon"/>
    <dgm:cxn modelId="{C9C6D5A5-C653-4F58-A6E2-9D5CA51C7E8F}" type="presOf" srcId="{4953DD0A-065A-4089-8F93-A3BC898BCE8C}" destId="{8498B159-258E-4F1D-ADCE-FA6AFB240E23}" srcOrd="0" destOrd="0" presId="urn:microsoft.com/office/officeart/2005/8/layout/rings+Icon"/>
    <dgm:cxn modelId="{046646ED-FA5C-4DEB-AD3D-618435F9084C}" type="presOf" srcId="{BFEF4C92-DB63-43BF-B9F9-5C35C7378E8A}" destId="{6D9B6460-7920-42A1-A501-A7DB1B7A962F}" srcOrd="0" destOrd="0" presId="urn:microsoft.com/office/officeart/2005/8/layout/rings+Icon"/>
    <dgm:cxn modelId="{3804DC3E-E896-4199-A46D-4A3DB9D6D88C}" srcId="{BFEF4C92-DB63-43BF-B9F9-5C35C7378E8A}" destId="{4953DD0A-065A-4089-8F93-A3BC898BCE8C}" srcOrd="1" destOrd="0" parTransId="{A70BDB81-BD80-49D5-81C6-462B37D959DF}" sibTransId="{6FC26A90-148E-4F18-9FF1-CC7CD984F4B7}"/>
    <dgm:cxn modelId="{E0B15C97-C136-455F-BDF8-D6250B4DBA10}" srcId="{BFEF4C92-DB63-43BF-B9F9-5C35C7378E8A}" destId="{2AEE6FD5-C196-4373-869E-F3EBCB53826F}" srcOrd="2" destOrd="0" parTransId="{7BA2E2AD-D0E5-4FB2-9D3E-276658C55377}" sibTransId="{83D1216E-0F9C-4BC7-AD51-30EF41857F4A}"/>
    <dgm:cxn modelId="{318C9E5F-A835-40B3-BDE5-7B004144712B}" type="presOf" srcId="{2AEE6FD5-C196-4373-869E-F3EBCB53826F}" destId="{95CFF558-63E5-4650-95A0-AD8250F44C20}" srcOrd="0" destOrd="0" presId="urn:microsoft.com/office/officeart/2005/8/layout/rings+Icon"/>
    <dgm:cxn modelId="{5511F3A1-B86F-4A80-9BF1-80D0D568B7A6}" type="presParOf" srcId="{6D9B6460-7920-42A1-A501-A7DB1B7A962F}" destId="{B5EAD937-E779-4773-928D-C39062E1D90A}" srcOrd="0" destOrd="0" presId="urn:microsoft.com/office/officeart/2005/8/layout/rings+Icon"/>
    <dgm:cxn modelId="{BD81493B-8B89-40D5-AE92-05C5D03D99AB}" type="presParOf" srcId="{6D9B6460-7920-42A1-A501-A7DB1B7A962F}" destId="{8498B159-258E-4F1D-ADCE-FA6AFB240E23}" srcOrd="1" destOrd="0" presId="urn:microsoft.com/office/officeart/2005/8/layout/rings+Icon"/>
    <dgm:cxn modelId="{4D68FC85-BBF1-4E41-85EB-B4D3D40C2DC1}" type="presParOf" srcId="{6D9B6460-7920-42A1-A501-A7DB1B7A962F}" destId="{95CFF558-63E5-4650-95A0-AD8250F44C20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AD937-E779-4773-928D-C39062E1D90A}">
      <dsp:nvSpPr>
        <dsp:cNvPr id="0" name=""/>
        <dsp:cNvSpPr/>
      </dsp:nvSpPr>
      <dsp:spPr>
        <a:xfrm>
          <a:off x="1306494" y="291685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Enquiry Learning </a:t>
          </a:r>
          <a:endParaRPr lang="en-GB" sz="2000" kern="1200" dirty="0"/>
        </a:p>
      </dsp:txBody>
      <dsp:txXfrm>
        <a:off x="1704120" y="689306"/>
        <a:ext cx="1919911" cy="1919882"/>
      </dsp:txXfrm>
    </dsp:sp>
    <dsp:sp modelId="{8498B159-258E-4F1D-ADCE-FA6AFB240E23}">
      <dsp:nvSpPr>
        <dsp:cNvPr id="0" name=""/>
        <dsp:cNvSpPr/>
      </dsp:nvSpPr>
      <dsp:spPr>
        <a:xfrm>
          <a:off x="2758044" y="1810837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Expert Framing </a:t>
          </a:r>
          <a:endParaRPr lang="en-GB" sz="2000" kern="1200" dirty="0"/>
        </a:p>
      </dsp:txBody>
      <dsp:txXfrm>
        <a:off x="3155670" y="2208458"/>
        <a:ext cx="1919911" cy="1919882"/>
      </dsp:txXfrm>
    </dsp:sp>
    <dsp:sp modelId="{95CFF558-63E5-4650-95A0-AD8250F44C20}">
      <dsp:nvSpPr>
        <dsp:cNvPr id="0" name=""/>
        <dsp:cNvSpPr/>
      </dsp:nvSpPr>
      <dsp:spPr>
        <a:xfrm>
          <a:off x="4042806" y="291685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Drama for Learning </a:t>
          </a:r>
          <a:endParaRPr lang="en-GB" sz="2000" kern="1200" dirty="0"/>
        </a:p>
      </dsp:txBody>
      <dsp:txXfrm>
        <a:off x="4440432" y="689306"/>
        <a:ext cx="1919911" cy="1919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725BD33-A6DE-4037-B74A-F3F7E04B2475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3F7C47F-8675-4063-8635-CF6A5C9556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44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Week 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793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Overall aims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48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Leonardo effect – is an approach to teaching that focuses on the integration of all subjects</a:t>
            </a:r>
          </a:p>
          <a:p>
            <a:endParaRPr lang="en-GB" dirty="0"/>
          </a:p>
          <a:p>
            <a:r>
              <a:rPr lang="en-GB" dirty="0" smtClean="0"/>
              <a:t>A bit emphasis on the arts and sciences and creativity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Encourages experiential learning </a:t>
            </a:r>
          </a:p>
          <a:p>
            <a:endParaRPr lang="en-GB" dirty="0"/>
          </a:p>
          <a:p>
            <a:r>
              <a:rPr lang="en-GB" dirty="0" smtClean="0"/>
              <a:t>Teacher facilitates – pupils become more confident and eager to learn as education is based on their ideas and concepts</a:t>
            </a:r>
          </a:p>
          <a:p>
            <a:endParaRPr lang="en-GB" dirty="0"/>
          </a:p>
          <a:p>
            <a:r>
              <a:rPr lang="en-GB" dirty="0" smtClean="0"/>
              <a:t>Great emphasis on the importance of play based activities throughout all phases – exploration linked to play (children are likely to be more engaged and interested in playing)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872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Tx/>
              <a:buChar char="-"/>
            </a:pPr>
            <a:r>
              <a:rPr lang="en-GB" dirty="0" smtClean="0"/>
              <a:t>Research funded by Paul</a:t>
            </a:r>
            <a:r>
              <a:rPr lang="en-GB" baseline="0" dirty="0" smtClean="0"/>
              <a:t> Hamlin and </a:t>
            </a:r>
            <a:r>
              <a:rPr lang="en-GB" baseline="0" dirty="0" err="1" smtClean="0"/>
              <a:t>ESCalate</a:t>
            </a:r>
            <a:r>
              <a:rPr lang="en-GB" baseline="0" dirty="0" smtClean="0"/>
              <a:t>.  NESTA funded project in British Isles in 2006-2007 – </a:t>
            </a:r>
            <a:r>
              <a:rPr lang="en-GB" baseline="0" dirty="0" err="1" smtClean="0"/>
              <a:t>ESCalate</a:t>
            </a:r>
            <a:r>
              <a:rPr lang="en-GB" baseline="0" dirty="0" smtClean="0"/>
              <a:t> = the education subject centre for</a:t>
            </a:r>
            <a:r>
              <a:rPr lang="en-GB" dirty="0" smtClean="0"/>
              <a:t> advanced learning and teaching in education</a:t>
            </a:r>
          </a:p>
          <a:p>
            <a:pPr marL="168347" indent="-168347">
              <a:buFontTx/>
              <a:buChar char="-"/>
            </a:pPr>
            <a:endParaRPr lang="en-GB" baseline="0" dirty="0"/>
          </a:p>
          <a:p>
            <a:pPr marL="168347" indent="-168347">
              <a:buFontTx/>
              <a:buChar char="-"/>
            </a:pPr>
            <a:r>
              <a:rPr lang="en-GB" dirty="0" smtClean="0"/>
              <a:t>NESTA </a:t>
            </a:r>
            <a:r>
              <a:rPr lang="en-GB" b="1" i="1" dirty="0" smtClean="0">
                <a:effectLst/>
              </a:rPr>
              <a:t>National Endowment for Science, Technology and the Arts</a:t>
            </a:r>
            <a:endParaRPr lang="en-GB" dirty="0"/>
          </a:p>
          <a:p>
            <a:pPr marL="168347" indent="-168347">
              <a:buFontTx/>
              <a:buChar char="-"/>
            </a:pPr>
            <a:endParaRPr lang="en-GB" baseline="0" dirty="0" smtClean="0"/>
          </a:p>
          <a:p>
            <a:pPr marL="168347" indent="-168347">
              <a:buFontTx/>
              <a:buChar char="-"/>
            </a:pPr>
            <a:r>
              <a:rPr lang="en-GB" dirty="0" smtClean="0"/>
              <a:t>- geographical locations allowed the impact of the approach to be assessed in schools using  related but not identical curricula. Schools selected were from a variety of environments (large cities, small towns, rural settings) – both affluent and deprived areas. Two SEN schools were included  - pilots lasted 6-12 weeks – overall schools saw improvement in learning </a:t>
            </a:r>
            <a:endParaRPr lang="en-GB" baseline="0" dirty="0" smtClean="0"/>
          </a:p>
          <a:p>
            <a:pPr marL="168347" indent="-168347">
              <a:buFontTx/>
              <a:buChar char="-"/>
            </a:pPr>
            <a:endParaRPr lang="en-GB" dirty="0"/>
          </a:p>
          <a:p>
            <a:pPr marL="168347" indent="-168347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54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Developed by Dorothy Heathcote in at the University of Newcastle upon Tyne in 1980’s =</a:t>
            </a:r>
            <a:r>
              <a:rPr lang="en-GB" baseline="0" dirty="0" smtClean="0"/>
              <a:t> Dorothy was a drama teacher and academic.  She had no initial qualifications and failed her 11 +  - a test to decide whether you got into grammar school or elementary school.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Main idea of approach is to get class to complete work as if they are ‘experts’ on the subject</a:t>
            </a:r>
            <a:r>
              <a:rPr lang="en-GB" dirty="0" smtClean="0"/>
              <a:t> (could be scientists, archaeologists</a:t>
            </a:r>
            <a:r>
              <a:rPr lang="en-GB" dirty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).  - </a:t>
            </a:r>
            <a:r>
              <a:rPr lang="en-GB" dirty="0"/>
              <a:t> Because they </a:t>
            </a:r>
            <a:r>
              <a:rPr lang="en-GB" dirty="0" smtClean="0"/>
              <a:t>behave like the experts children work from </a:t>
            </a:r>
            <a:r>
              <a:rPr lang="en-GB" dirty="0"/>
              <a:t>a specific point of view as they explore their learning </a:t>
            </a:r>
            <a:r>
              <a:rPr lang="en-GB" dirty="0" smtClean="0"/>
              <a:t>- this </a:t>
            </a:r>
            <a:r>
              <a:rPr lang="en-GB" dirty="0"/>
              <a:t>brings special responsibilities, language needs and social </a:t>
            </a:r>
            <a:r>
              <a:rPr lang="en-GB" dirty="0" smtClean="0"/>
              <a:t>behaviours.  </a:t>
            </a:r>
          </a:p>
          <a:p>
            <a:endParaRPr lang="en-GB" dirty="0" smtClean="0"/>
          </a:p>
          <a:p>
            <a:r>
              <a:rPr lang="en-GB" dirty="0" smtClean="0"/>
              <a:t>Real</a:t>
            </a:r>
            <a:r>
              <a:rPr lang="en-GB" baseline="0" dirty="0" smtClean="0"/>
              <a:t> world thinking – problem solving skills, communication skills</a:t>
            </a:r>
            <a:endParaRPr lang="en-GB" dirty="0" smtClean="0"/>
          </a:p>
          <a:p>
            <a:endParaRPr lang="en-GB" baseline="0" dirty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23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Child</a:t>
            </a:r>
            <a:r>
              <a:rPr lang="en-GB" baseline="0" dirty="0" smtClean="0"/>
              <a:t> is at the centre of learning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</a:t>
            </a:r>
            <a:r>
              <a:rPr lang="en-GB" baseline="0" dirty="0" err="1" smtClean="0"/>
              <a:t>MoE</a:t>
            </a:r>
            <a:r>
              <a:rPr lang="en-GB" baseline="0" dirty="0" smtClean="0"/>
              <a:t> draws on three teaching modalities: enquiry learning, drama for learning and expert framing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Enquiry learning – problem solving, involves asking questions and conducting research</a:t>
            </a:r>
          </a:p>
          <a:p>
            <a:endParaRPr lang="en-GB" dirty="0"/>
          </a:p>
          <a:p>
            <a:r>
              <a:rPr lang="en-GB" dirty="0" smtClean="0"/>
              <a:t>Drama for learning – both students and teachers are working in and out of a role – requires students to think beyond their own points of view.</a:t>
            </a:r>
          </a:p>
          <a:p>
            <a:endParaRPr lang="en-GB" dirty="0"/>
          </a:p>
          <a:p>
            <a:r>
              <a:rPr lang="en-GB" dirty="0" smtClean="0"/>
              <a:t>Expert framing - </a:t>
            </a:r>
            <a:r>
              <a:rPr lang="en-GB" dirty="0"/>
              <a:t>- this frame asks children to think about their learning in a new way. </a:t>
            </a:r>
            <a:endParaRPr lang="en-GB" dirty="0" smtClean="0"/>
          </a:p>
          <a:p>
            <a:endParaRPr lang="en-GB" baseline="0" dirty="0" smtClean="0"/>
          </a:p>
          <a:p>
            <a:r>
              <a:rPr lang="en-GB" baseline="0" dirty="0" smtClean="0"/>
              <a:t>The teacher needs to be conscious of all three modes of learning in order for learning to work best.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74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Types of</a:t>
            </a:r>
            <a:r>
              <a:rPr lang="en-GB" baseline="0" dirty="0" smtClean="0"/>
              <a:t> enterprise – ecological, service, manufacturing, research.</a:t>
            </a:r>
          </a:p>
          <a:p>
            <a:endParaRPr lang="en-GB" baseline="0" dirty="0" smtClean="0"/>
          </a:p>
          <a:p>
            <a:r>
              <a:rPr lang="en-GB" baseline="0" dirty="0" smtClean="0"/>
              <a:t>Pupil is at centre of learning but learning is not child led as the teacher plans the initial idea of the session and the learning session has a clear direction (where the teacher wants it to go) </a:t>
            </a:r>
          </a:p>
          <a:p>
            <a:endParaRPr lang="en-GB" baseline="0" dirty="0" smtClean="0"/>
          </a:p>
          <a:p>
            <a:r>
              <a:rPr lang="en-GB" baseline="0" dirty="0" smtClean="0"/>
              <a:t>Better suited to older children rather than younger children as it takes time and maturity to build up expertise.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Pupil led- teachers role is either as one of the ‘experts’ or the co-ordinator of experts.  Important for teacher not to give any knowledge of subject away and must let students take responsibility of their learning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22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Big in practice</a:t>
            </a:r>
            <a:r>
              <a:rPr lang="en-GB" baseline="0" dirty="0" smtClean="0"/>
              <a:t> in New Zealand</a:t>
            </a:r>
          </a:p>
          <a:p>
            <a:endParaRPr lang="en-GB" dirty="0"/>
          </a:p>
          <a:p>
            <a:r>
              <a:rPr lang="en-GB" baseline="0" dirty="0" smtClean="0"/>
              <a:t>Research has shown that overall</a:t>
            </a:r>
            <a:r>
              <a:rPr lang="en-GB" dirty="0" smtClean="0"/>
              <a:t> </a:t>
            </a:r>
            <a:r>
              <a:rPr lang="en-GB" dirty="0" err="1" smtClean="0"/>
              <a:t>MoE</a:t>
            </a:r>
            <a:r>
              <a:rPr lang="en-GB" dirty="0" smtClean="0"/>
              <a:t> conquers disengagement through experiential learning.</a:t>
            </a:r>
          </a:p>
          <a:p>
            <a:endParaRPr lang="en-GB" baseline="0" dirty="0"/>
          </a:p>
          <a:p>
            <a:r>
              <a:rPr lang="en-GB" dirty="0" smtClean="0"/>
              <a:t>Improves key skills  - communication, literacy, numeracy , working with others and problem solving – feedback from pupils was that they were improving numeracy </a:t>
            </a:r>
            <a:r>
              <a:rPr lang="en-GB" dirty="0" err="1" smtClean="0"/>
              <a:t>etc</a:t>
            </a:r>
            <a:r>
              <a:rPr lang="en-GB" dirty="0" smtClean="0"/>
              <a:t> . Without even noticing and they were more focused on the ‘real life’ situation</a:t>
            </a:r>
          </a:p>
          <a:p>
            <a:endParaRPr lang="en-GB" dirty="0"/>
          </a:p>
          <a:p>
            <a:r>
              <a:rPr lang="en-GB" dirty="0" smtClean="0"/>
              <a:t>Pupil attainment enhanced because all pupils are engaged and interested in what they are doing.  If not engaged in overall topic pupils should still be able to play a role project that interested them – </a:t>
            </a:r>
            <a:r>
              <a:rPr lang="en-GB" dirty="0" err="1" smtClean="0"/>
              <a:t>e.g</a:t>
            </a:r>
            <a:r>
              <a:rPr lang="en-GB" dirty="0" smtClean="0"/>
              <a:t> calculating costs or drawing plans/ 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494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813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6027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7181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98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kewav.es/post/367136/title/theleonardoeffec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wansea-edunet.gov.uk/en/schools/Ynystawe/Pages/The_Leonardo_Effect.aspx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BzSYEY9eQs" TargetMode="External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hyperlink" Target="https://www.youtube.com/watch?v=jGvOuEan6go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wansea-edunet.gov.uk/en/schools/Ynystawe/Pages/The_Leonardo_Effect.aspx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Enquiring Minds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Creative Approaches and Curriculum Design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607298"/>
            <a:ext cx="325182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48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b="1" u="sng" dirty="0" smtClean="0"/>
              <a:t>Aims: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To investigate the different types of curriculum design that relate to scientific and creative enquiry</a:t>
            </a: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b="1" u="sng" dirty="0" smtClean="0"/>
              <a:t>Objectives:</a:t>
            </a:r>
          </a:p>
          <a:p>
            <a:pPr marL="109728" indent="0">
              <a:buNone/>
            </a:pPr>
            <a:endParaRPr lang="en-GB" dirty="0" smtClean="0"/>
          </a:p>
          <a:p>
            <a:pPr lvl="0"/>
            <a:r>
              <a:rPr lang="en-GB" dirty="0"/>
              <a:t>To develop an awareness of how creativity can be introduced to the curriculum </a:t>
            </a:r>
            <a:r>
              <a:rPr lang="en-GB" dirty="0" smtClean="0"/>
              <a:t>design</a:t>
            </a:r>
          </a:p>
          <a:p>
            <a:pPr marL="109728" lvl="0" indent="0">
              <a:buNone/>
            </a:pPr>
            <a:endParaRPr lang="en-GB" dirty="0"/>
          </a:p>
          <a:p>
            <a:pPr lvl="0"/>
            <a:r>
              <a:rPr lang="en-GB" dirty="0"/>
              <a:t>To evaluate the differences between two creative methods of learning 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Lesson Aims and Objectives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795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60040"/>
          </a:xfrm>
        </p:spPr>
        <p:txBody>
          <a:bodyPr>
            <a:normAutofit/>
          </a:bodyPr>
          <a:lstStyle/>
          <a:p>
            <a:r>
              <a:rPr lang="en-GB" sz="1800" dirty="0" smtClean="0"/>
              <a:t>A teaching methodology that integrates subjects and develops pupils skills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Literature writes about the similarities between art and science, the </a:t>
            </a:r>
            <a:r>
              <a:rPr lang="en-GB" sz="1800" dirty="0"/>
              <a:t>L</a:t>
            </a:r>
            <a:r>
              <a:rPr lang="en-GB" sz="1800" dirty="0" smtClean="0"/>
              <a:t>eonardo Effect demonstrates this at curricula level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Philosophy = to allow children to fully participate in the planning process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Emphasis on play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Teacher is a facilitator that guides</a:t>
            </a:r>
          </a:p>
          <a:p>
            <a:endParaRPr lang="en-GB" sz="1800" dirty="0"/>
          </a:p>
          <a:p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www.makewav.es/post/367136/title/theleonardoeffect</a:t>
            </a:r>
            <a:endParaRPr lang="en-GB" sz="1800" dirty="0" smtClean="0"/>
          </a:p>
          <a:p>
            <a:pPr marL="109728" indent="0">
              <a:buNone/>
            </a:pPr>
            <a:endParaRPr lang="en-GB" sz="1600" dirty="0" smtClean="0"/>
          </a:p>
          <a:p>
            <a:pPr marL="109728" indent="0">
              <a:buNone/>
            </a:pPr>
            <a:r>
              <a:rPr lang="en-GB" sz="1600" dirty="0" smtClean="0"/>
              <a:t>Hickey and Robinson (2013) 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Leonardo Effect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843934"/>
            <a:ext cx="252028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910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3766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Methodology first tested in Belfast during 2004-2005 (entitled – flights of imagination: Synchronised Integration of the Art and Science in the Primary School)   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Subsequently piloted in Britain in 2006-2007</a:t>
            </a:r>
          </a:p>
          <a:p>
            <a:endParaRPr lang="en-GB" dirty="0"/>
          </a:p>
          <a:p>
            <a:r>
              <a:rPr lang="en-GB" dirty="0" smtClean="0"/>
              <a:t>The pilot involved 1100 pupils from 18 primary schools and 179 pupils from one secondary school</a:t>
            </a:r>
          </a:p>
          <a:p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(Hickey and Robinson 2013)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swansea-edunet.gov.uk/en/schools/Ynystawe/Pages/The_Leonardo_Effect.aspx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Preliminary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15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dramatic enquiry based approach to teaching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Invented and developed by Professor Dorothy Heathcote in 1980’s</a:t>
            </a:r>
          </a:p>
          <a:p>
            <a:endParaRPr lang="en-GB" dirty="0"/>
          </a:p>
          <a:p>
            <a:r>
              <a:rPr lang="en-GB" dirty="0" smtClean="0"/>
              <a:t>Main concept: pupils do all their curriculum work as imagined ‘experts’ </a:t>
            </a:r>
          </a:p>
          <a:p>
            <a:endParaRPr lang="en-GB" dirty="0"/>
          </a:p>
          <a:p>
            <a:r>
              <a:rPr lang="en-GB" dirty="0" smtClean="0"/>
              <a:t>Relates to ‘real world’ thinking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Mantle of the Expert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158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198961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Pedagogical Structure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058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Used as an approach to the whole curriculum</a:t>
            </a:r>
          </a:p>
          <a:p>
            <a:endParaRPr lang="en-GB" dirty="0"/>
          </a:p>
          <a:p>
            <a:r>
              <a:rPr lang="en-GB" dirty="0" smtClean="0"/>
              <a:t>It encounters many aspects of school curriculum</a:t>
            </a:r>
          </a:p>
          <a:p>
            <a:endParaRPr lang="en-GB" dirty="0"/>
          </a:p>
          <a:p>
            <a:r>
              <a:rPr lang="en-GB" dirty="0" smtClean="0"/>
              <a:t>Focus on ‘enterprise’ </a:t>
            </a:r>
          </a:p>
          <a:p>
            <a:endParaRPr lang="en-GB" dirty="0"/>
          </a:p>
          <a:p>
            <a:r>
              <a:rPr lang="en-GB" dirty="0" smtClean="0"/>
              <a:t>Pupil at centre of learning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(Prendiville and </a:t>
            </a:r>
            <a:r>
              <a:rPr lang="en-GB" dirty="0" err="1" smtClean="0"/>
              <a:t>Toye</a:t>
            </a:r>
            <a:r>
              <a:rPr lang="en-GB" dirty="0" smtClean="0"/>
              <a:t> 2013)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main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405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Increases levels of engagement – children are in charge of controlling their own learning path.  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Improves key skills</a:t>
            </a:r>
          </a:p>
          <a:p>
            <a:endParaRPr lang="en-GB" dirty="0"/>
          </a:p>
          <a:p>
            <a:r>
              <a:rPr lang="en-GB" dirty="0" smtClean="0"/>
              <a:t>Enhances pupil attainment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McGuinn</a:t>
            </a:r>
            <a:r>
              <a:rPr lang="en-GB" dirty="0" smtClean="0"/>
              <a:t> 2014)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489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www.youtube.com/watch?v=bBzSYEY9eQs</a:t>
            </a: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>
                <a:hlinkClick r:id="rId4"/>
              </a:rPr>
              <a:t>https://</a:t>
            </a:r>
            <a:r>
              <a:rPr lang="en-GB" smtClean="0">
                <a:hlinkClick r:id="rId4"/>
              </a:rPr>
              <a:t>www.youtube.com/watch?v=jGvOuEan6go</a:t>
            </a:r>
            <a:endParaRPr lang="en-GB" smtClean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shoe factory</a:t>
            </a:r>
            <a:endParaRPr lang="en-GB" dirty="0"/>
          </a:p>
        </p:txBody>
      </p:sp>
      <p:pic>
        <p:nvPicPr>
          <p:cNvPr id="1026" name="Picture 2" descr="C:\Users\ss-lp\AppData\Local\Microsoft\Windows\Temporary Internet Files\Content.IE5\PY3X2WI4\MC900440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09120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-lp\AppData\Local\Microsoft\Windows\Temporary Internet Files\Content.IE5\EDIMDMAM\MC9004402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49852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-lp\AppData\Local\Microsoft\Windows\Temporary Internet Files\Content.IE5\LXJBG6H9\MC900440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83719"/>
            <a:ext cx="18224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791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In groups: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/>
              <a:t>Discuss the similarities and differences of the two approaches to learning</a:t>
            </a:r>
          </a:p>
          <a:p>
            <a:endParaRPr lang="en-GB" dirty="0"/>
          </a:p>
          <a:p>
            <a:r>
              <a:rPr lang="en-GB" dirty="0" smtClean="0"/>
              <a:t>Feedback to rest of the class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Similarities and Differences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060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0459335"/>
              </p:ext>
            </p:extLst>
          </p:nvPr>
        </p:nvGraphicFramePr>
        <p:xfrm>
          <a:off x="457200" y="1481138"/>
          <a:ext cx="8229600" cy="368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Similarities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Differences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Integrate all areas of the curriculum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Pupils</a:t>
                      </a:r>
                      <a:r>
                        <a:rPr lang="en-GB" baseline="0" dirty="0" smtClean="0"/>
                        <a:t> are involved from the initial idea in the Leonardo Effect but not in </a:t>
                      </a:r>
                      <a:r>
                        <a:rPr lang="en-GB" baseline="0" dirty="0" err="1" smtClean="0"/>
                        <a:t>MoE</a:t>
                      </a:r>
                      <a:endParaRPr lang="en-GB" dirty="0"/>
                    </a:p>
                  </a:txBody>
                  <a:tcPr/>
                </a:tc>
              </a:tr>
              <a:tr h="446598">
                <a:tc>
                  <a:txBody>
                    <a:bodyPr/>
                    <a:lstStyle/>
                    <a:p>
                      <a:r>
                        <a:rPr lang="en-GB" dirty="0" smtClean="0"/>
                        <a:t>Child</a:t>
                      </a:r>
                      <a:r>
                        <a:rPr lang="en-GB" baseline="0" dirty="0" smtClean="0"/>
                        <a:t> at centre of learning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More emphasis on Art and Science in Leonardo Effect and on Drama</a:t>
                      </a:r>
                      <a:r>
                        <a:rPr lang="en-GB" baseline="0" dirty="0" smtClean="0"/>
                        <a:t> in Moe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Teacher is</a:t>
                      </a:r>
                      <a:r>
                        <a:rPr lang="en-GB" baseline="0" dirty="0" smtClean="0"/>
                        <a:t> facilitator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Experiential learning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Encourages</a:t>
                      </a:r>
                      <a:r>
                        <a:rPr lang="en-GB" baseline="0" dirty="0" smtClean="0"/>
                        <a:t> student engagement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Clear process with results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Similarities and Differences </a:t>
            </a:r>
          </a:p>
        </p:txBody>
      </p:sp>
    </p:spTree>
    <p:extLst>
      <p:ext uri="{BB962C8B-B14F-4D97-AF65-F5344CB8AC3E}">
        <p14:creationId xmlns:p14="http://schemas.microsoft.com/office/powerpoint/2010/main" val="3832533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was the aim of the activity?</a:t>
            </a:r>
          </a:p>
          <a:p>
            <a:r>
              <a:rPr lang="en-GB" dirty="0" smtClean="0"/>
              <a:t>What did the children get out of the project?</a:t>
            </a:r>
          </a:p>
          <a:p>
            <a:r>
              <a:rPr lang="en-GB" dirty="0" smtClean="0"/>
              <a:t>Are there any other topics in school where a MOE approach could be used?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Reading – the boy in the dress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189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swansea-edunet.gov.uk/en/schools/Ynystawe/Pages/The_Leonardo_Effect.aspx</a:t>
            </a:r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Hickey, I. and Robinson, D. </a:t>
            </a:r>
            <a:r>
              <a:rPr lang="en-GB" i="1" dirty="0" smtClean="0"/>
              <a:t>The Leonardo Effect, </a:t>
            </a:r>
            <a:r>
              <a:rPr lang="en-GB" smtClean="0"/>
              <a:t>Oxon:Routledge</a:t>
            </a: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/>
              <a:t>McGuinn</a:t>
            </a:r>
            <a:r>
              <a:rPr lang="en-GB" dirty="0" smtClean="0"/>
              <a:t>, N. (2014) </a:t>
            </a:r>
            <a:r>
              <a:rPr lang="en-GB" i="1" dirty="0" smtClean="0"/>
              <a:t>The English Drama Teacher’s Book, </a:t>
            </a:r>
            <a:r>
              <a:rPr lang="en-GB" dirty="0" err="1" smtClean="0"/>
              <a:t>Oxon:Routledge</a:t>
            </a:r>
            <a:endParaRPr lang="en-GB" dirty="0" smtClean="0"/>
          </a:p>
          <a:p>
            <a:r>
              <a:rPr lang="en-GB" dirty="0" err="1" smtClean="0"/>
              <a:t>Prendiville</a:t>
            </a:r>
            <a:r>
              <a:rPr lang="en-GB" dirty="0" smtClean="0"/>
              <a:t>, F. and </a:t>
            </a:r>
            <a:r>
              <a:rPr lang="en-GB" dirty="0" err="1" smtClean="0"/>
              <a:t>Toye</a:t>
            </a:r>
            <a:r>
              <a:rPr lang="en-GB" dirty="0" smtClean="0"/>
              <a:t>, N. (2000) </a:t>
            </a:r>
            <a:r>
              <a:rPr lang="en-GB" i="1" dirty="0" smtClean="0"/>
              <a:t>Drama and Traditional Story for the Early Years. </a:t>
            </a:r>
            <a:r>
              <a:rPr lang="en-GB" dirty="0" smtClean="0"/>
              <a:t>Oxon: Routledge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887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1495</TotalTime>
  <Words>1110</Words>
  <Application>Microsoft Office PowerPoint</Application>
  <PresentationFormat>On-screen Show (4:3)</PresentationFormat>
  <Paragraphs>176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Lucida Sans Unicode</vt:lpstr>
      <vt:lpstr>Verdana</vt:lpstr>
      <vt:lpstr>Wingdings 2</vt:lpstr>
      <vt:lpstr>Wingdings 3</vt:lpstr>
      <vt:lpstr>Concourse</vt:lpstr>
      <vt:lpstr>Enquiring Minds</vt:lpstr>
      <vt:lpstr>Lesson Aims and Objectives </vt:lpstr>
      <vt:lpstr>The Leonardo Effect</vt:lpstr>
      <vt:lpstr>Preliminary Study</vt:lpstr>
      <vt:lpstr>The Mantle of the Expert</vt:lpstr>
      <vt:lpstr>Pedagogical Structure </vt:lpstr>
      <vt:lpstr>The main concepts</vt:lpstr>
      <vt:lpstr>In Practice</vt:lpstr>
      <vt:lpstr>The shoe factory</vt:lpstr>
      <vt:lpstr>Similarities and Differences </vt:lpstr>
      <vt:lpstr>Similarities and Differences </vt:lpstr>
      <vt:lpstr>Reading – the boy in the dress</vt:lpstr>
      <vt:lpstr>Reference List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Laura Hutchings</cp:lastModifiedBy>
  <cp:revision>47</cp:revision>
  <cp:lastPrinted>2017-11-14T12:34:16Z</cp:lastPrinted>
  <dcterms:created xsi:type="dcterms:W3CDTF">2014-10-22T07:46:27Z</dcterms:created>
  <dcterms:modified xsi:type="dcterms:W3CDTF">2017-11-14T12:35:58Z</dcterms:modified>
</cp:coreProperties>
</file>