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36" r:id="rId1"/>
  </p:sldMasterIdLst>
  <p:notesMasterIdLst>
    <p:notesMasterId r:id="rId32"/>
  </p:notesMasterIdLst>
  <p:sldIdLst>
    <p:sldId id="386" r:id="rId2"/>
    <p:sldId id="312" r:id="rId3"/>
    <p:sldId id="401" r:id="rId4"/>
    <p:sldId id="405" r:id="rId5"/>
    <p:sldId id="407" r:id="rId6"/>
    <p:sldId id="426" r:id="rId7"/>
    <p:sldId id="408" r:id="rId8"/>
    <p:sldId id="410" r:id="rId9"/>
    <p:sldId id="423" r:id="rId10"/>
    <p:sldId id="424" r:id="rId11"/>
    <p:sldId id="427" r:id="rId12"/>
    <p:sldId id="400" r:id="rId13"/>
    <p:sldId id="417" r:id="rId14"/>
    <p:sldId id="425" r:id="rId15"/>
    <p:sldId id="402" r:id="rId16"/>
    <p:sldId id="396" r:id="rId17"/>
    <p:sldId id="397" r:id="rId18"/>
    <p:sldId id="403" r:id="rId19"/>
    <p:sldId id="297" r:id="rId20"/>
    <p:sldId id="414" r:id="rId21"/>
    <p:sldId id="428" r:id="rId22"/>
    <p:sldId id="429" r:id="rId23"/>
    <p:sldId id="430" r:id="rId24"/>
    <p:sldId id="431" r:id="rId25"/>
    <p:sldId id="432" r:id="rId26"/>
    <p:sldId id="395" r:id="rId27"/>
    <p:sldId id="418" r:id="rId28"/>
    <p:sldId id="398" r:id="rId29"/>
    <p:sldId id="399" r:id="rId30"/>
    <p:sldId id="404" r:id="rId3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3FF"/>
    <a:srgbClr val="A3E7FF"/>
    <a:srgbClr val="3641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735" autoAdjust="0"/>
    <p:restoredTop sz="94794" autoAdjust="0"/>
  </p:normalViewPr>
  <p:slideViewPr>
    <p:cSldViewPr>
      <p:cViewPr>
        <p:scale>
          <a:sx n="80" d="100"/>
          <a:sy n="80" d="100"/>
        </p:scale>
        <p:origin x="1926" y="6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A77F2F17-40EB-47C2-B4EB-46317B00DEDA}" type="datetimeFigureOut">
              <a:rPr lang="en-US"/>
              <a:pPr>
                <a:defRPr/>
              </a:pPr>
              <a:t>6/4/2026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61278F2E-F251-4216-9B05-E66403EB75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2452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557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NEW APPROACH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Digital trust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Secure communications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Cloud encryption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Ransomware encryption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PKI governance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Data privacy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Quantum threats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Organisational trust models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Encryption in modern business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927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business trust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governance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risk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compliance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modern application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8591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Key statement: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“Modern digital society runs on cryptographic trust.”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52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Without encryption: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online banking collapses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e-commerce fails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trust disappears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Could modern society function without encryption?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online payments fail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communications insecure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identity theft increases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SOME MAY SAY PARTIALLY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“Would you trust online banking without encryption?”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08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do organisations encrypt data even when they already have firewalls?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Firewalls protect access to systems.</a:t>
            </a:r>
          </a:p>
          <a:p>
            <a:r>
              <a:rPr lang="en-GB" dirty="0"/>
              <a:t>Encryption protects the data itself.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Avoid excessive algorithm detail.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Focus on: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when organisations use them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7521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Why do organisations store password hashes instead of passwords?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If a database is compromised, attackers cannot immediately see users' actual passwords.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Why is hashing critical in digital forensics?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verifies evidence integrity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detects modification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ensures repeatability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supports legal defensibility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4230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Avoid excessive algorithm detail.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Focus on: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when organisations use them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practical applications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5237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must users trust Certificate Authorities?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Because Certificate Authorities verify identities and issue trusted digital certificates.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4195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en-US" dirty="0"/>
              <a:t>Electronic document/container file containing key value and identifying information about entity that controls key.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en-US" dirty="0"/>
              <a:t>Digital signature attached to certificate’s container file certifies file’s origin and integrity.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en-US" dirty="0"/>
              <a:t>Different client-server applications use different types of digital certificates to accomplish their assigned functions.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en-US" dirty="0"/>
              <a:t>Distinguished name (DN): uniquely identifies a certificate entity.</a:t>
            </a:r>
          </a:p>
          <a:p>
            <a:endParaRPr lang="en-GB" dirty="0"/>
          </a:p>
          <a:p>
            <a:r>
              <a:rPr lang="en-GB" dirty="0"/>
              <a:t>What could happen if a certificate expires?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Users may receive security warnings and secure communications may fail.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6509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en-US" dirty="0"/>
              <a:t>Created in response to rising the need to verify information transferred via electronic systems.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en-US" dirty="0"/>
              <a:t>Asymmetric encryption processes used to create digital signatures.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en-US" dirty="0"/>
              <a:t>Nonrepudiation: the process that verifies the message was sent by the sender and thus cannot be refuted.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en-US" dirty="0"/>
              <a:t>Digital Signature Standard (DSS) is the NIST standard for digital signature algorithm usage by federal information systems. DSS is based on a variant of the </a:t>
            </a:r>
            <a:r>
              <a:rPr lang="en-US" altLang="en-US" dirty="0" err="1"/>
              <a:t>ElGamal</a:t>
            </a:r>
            <a:r>
              <a:rPr lang="en-US" altLang="en-US" dirty="0"/>
              <a:t> signature scheme.</a:t>
            </a:r>
          </a:p>
          <a:p>
            <a:endParaRPr lang="en-GB" dirty="0"/>
          </a:p>
          <a:p>
            <a:r>
              <a:rPr lang="en-GB" dirty="0"/>
              <a:t>Can a digital signature prove a document has not been altered?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Yes.</a:t>
            </a:r>
          </a:p>
          <a:p>
            <a:r>
              <a:rPr lang="en-GB" dirty="0"/>
              <a:t>Any modification changes the hash value and invalidates the signature.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50057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2589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 strong encryption enough on its own?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No.</a:t>
            </a:r>
          </a:p>
          <a:p>
            <a:r>
              <a:rPr lang="en-GB" dirty="0"/>
              <a:t>Effective security also requires: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policies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monitoring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user awareness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key management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2608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Very relevant to work-based students.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Cloud Encryption &amp; Data Governance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key management destroys encryption security.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cloud storage encryption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encryption at rest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encryption in transit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key management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shared responsibility </a:t>
            </a:r>
            <a:endParaRPr lang="en-GB" sz="1100" dirty="0"/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Should organisations begin preparing for quantum threats now?</a:t>
            </a:r>
          </a:p>
          <a:p>
            <a:r>
              <a:rPr lang="en-GB" dirty="0"/>
              <a:t>Yes.</a:t>
            </a:r>
          </a:p>
          <a:p>
            <a:r>
              <a:rPr lang="en-GB" dirty="0"/>
              <a:t>Sensitive data may remain valuable for many years, meaning information stolen today could potentially be decrypted in the future.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7952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0580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en-GB" dirty="0"/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Q1 – Was encryption the problem?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encryption worked correctly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The problem: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governance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key management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lack of resilience planning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Q2 – Governance failures?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Possible answers: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backup strategy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disaster recovery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inadequate vendor oversight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access control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Q3 – Responsibility?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Could include: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cloud provider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third-party vendor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Excellent shared-responsibility discussion.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Q4 – What should change?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Students may suggest: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key escrow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redundancy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governance controls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resilience planning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backup management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Q5 – Is encryption alone enough?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without availability creates operational failure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7497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“Who manages keys?”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“What if certificates expire?”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“What happens during outage?”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“Can users bypass controls?”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904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85813" indent="-303213"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08088" indent="-241300"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92275" indent="-242888"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4875" indent="-241300" defTabSz="9667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32075" indent="-2413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9275" indent="-2413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6475" indent="-2413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3675" indent="-2413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1833106-9737-4595-9ACB-992D25D38FC8}" type="slidenum">
              <a:rPr lang="en-US" altLang="en-US">
                <a:latin typeface="Times New Roman" panose="02020603050405020304" pitchFamily="18" charset="0"/>
              </a:rPr>
              <a:pPr eaLnBrk="1" hangingPunct="1"/>
              <a:t>19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054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Use: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“harvest now, decrypt later”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post-quantum cryptography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long-term evidence protection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Could quantum computing become the biggest cybersecurity disruption in history?”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breaks encryption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affects trust globally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threatens banking/government systems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SOME MAY SAY 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post-quantum cryptography emerging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transition planning already started </a:t>
            </a:r>
          </a:p>
          <a:p>
            <a:pPr lvl="0"/>
            <a:endParaRPr lang="en-US" altLang="en-US" sz="2400" kern="0" dirty="0">
              <a:solidFill>
                <a:srgbClr val="222222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641112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Debate Question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“Should governments have backdoor access to encrypted systems?”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terrorism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serious crime investigations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national security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weakens security globally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abuse potential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privacy erosion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9321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For a </a:t>
            </a:r>
            <a:r>
              <a:rPr lang="en-GB" b="1" dirty="0"/>
              <a:t>work-based cohort</a:t>
            </a:r>
            <a:r>
              <a:rPr lang="en-GB" dirty="0"/>
              <a:t>, </a:t>
            </a:r>
            <a:r>
              <a:rPr lang="en-GB" b="1" dirty="0"/>
              <a:t>Cryptography Dragons' Den</a:t>
            </a:r>
            <a:r>
              <a:rPr lang="en-GB" dirty="0"/>
              <a:t> works very well because it forces students to think beyond the technology and consider: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Security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Compliance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Cost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Risk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Business value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User impact </a:t>
            </a:r>
          </a:p>
          <a:p>
            <a:r>
              <a:rPr lang="en-GB" dirty="0"/>
              <a:t>which is exactly what organisations do when making cybersecurity investment decisions.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Team A</a:t>
            </a:r>
          </a:p>
          <a:p>
            <a:r>
              <a:rPr lang="en-GB" b="1" dirty="0"/>
              <a:t>Encryption Programme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Encrypt all sensitive organisational data.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Data confidentiality </a:t>
            </a:r>
          </a:p>
          <a:p>
            <a:r>
              <a:rPr lang="en-GB" dirty="0"/>
              <a:t>GDPR compliance </a:t>
            </a:r>
          </a:p>
          <a:p>
            <a:r>
              <a:rPr lang="en-GB" dirty="0"/>
              <a:t>Protection against data theft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B</a:t>
            </a:r>
          </a:p>
          <a:p>
            <a:r>
              <a:rPr lang="en-GB" b="1" dirty="0"/>
              <a:t>Public Key Infrastructure (PKI)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Implement organisation-wide PKI.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Authentication </a:t>
            </a:r>
          </a:p>
          <a:p>
            <a:r>
              <a:rPr lang="en-GB" dirty="0"/>
              <a:t>Trust </a:t>
            </a:r>
          </a:p>
          <a:p>
            <a:r>
              <a:rPr lang="en-GB" dirty="0"/>
              <a:t>Secure communications </a:t>
            </a:r>
          </a:p>
          <a:p>
            <a:r>
              <a:rPr lang="en-GB" dirty="0"/>
              <a:t>Digital identity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C</a:t>
            </a:r>
          </a:p>
          <a:p>
            <a:r>
              <a:rPr lang="en-GB" b="1" dirty="0"/>
              <a:t>Digital Certificates &amp; Digital Signatures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Deploy digital certificates and digital signatures.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Non-repudiation </a:t>
            </a:r>
          </a:p>
          <a:p>
            <a:r>
              <a:rPr lang="en-GB" dirty="0"/>
              <a:t>Secure transactions </a:t>
            </a:r>
          </a:p>
          <a:p>
            <a:r>
              <a:rPr lang="en-GB" dirty="0"/>
              <a:t>Trustworthy communications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D</a:t>
            </a:r>
          </a:p>
          <a:p>
            <a:r>
              <a:rPr lang="en-GB" b="1" dirty="0"/>
              <a:t>Post-Quantum Cryptography Preparation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Begin preparing for future quantum computing threats.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Future-proof security </a:t>
            </a:r>
          </a:p>
          <a:p>
            <a:r>
              <a:rPr lang="en-GB" dirty="0"/>
              <a:t>Long-term resilience </a:t>
            </a:r>
          </a:p>
          <a:p>
            <a:r>
              <a:rPr lang="en-GB" dirty="0"/>
              <a:t>Protection of highly sensitive data</a:t>
            </a:r>
          </a:p>
          <a:p>
            <a:endParaRPr lang="en-GB" dirty="0"/>
          </a:p>
          <a:p>
            <a:r>
              <a:rPr lang="en-GB" dirty="0"/>
              <a:t>Cryptography underpins data security by protecting confidentiality, integrity and trust. Compliance frameworks increasingly expect organisations to implement appropriate cryptographic controls to safeguard sensitive information and maintain stakeholder confidence.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8778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419D46-AF45-D48B-16A5-D99E52817C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80FA54-48BB-65CA-62B7-6E228FEC63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B487F0-D445-65C3-BC6F-06CF23F173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For a </a:t>
            </a:r>
            <a:r>
              <a:rPr lang="en-GB" b="1" dirty="0"/>
              <a:t>work-based cohort</a:t>
            </a:r>
            <a:r>
              <a:rPr lang="en-GB" dirty="0"/>
              <a:t>, </a:t>
            </a:r>
            <a:r>
              <a:rPr lang="en-GB" b="1" dirty="0"/>
              <a:t>Cryptography Dragons' Den</a:t>
            </a:r>
            <a:r>
              <a:rPr lang="en-GB" dirty="0"/>
              <a:t> works very well because it forces students to think beyond the technology and consider: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Security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Compliance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Cost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Risk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Business value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User impact </a:t>
            </a:r>
          </a:p>
          <a:p>
            <a:r>
              <a:rPr lang="en-GB" dirty="0"/>
              <a:t>which is exactly what organisations do when making cybersecurity investment decisions.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Team A</a:t>
            </a:r>
          </a:p>
          <a:p>
            <a:r>
              <a:rPr lang="en-GB" b="1" dirty="0"/>
              <a:t>Encryption Programme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Encrypt all sensitive organisational data.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Data confidentiality </a:t>
            </a:r>
          </a:p>
          <a:p>
            <a:r>
              <a:rPr lang="en-GB" dirty="0"/>
              <a:t>GDPR compliance </a:t>
            </a:r>
          </a:p>
          <a:p>
            <a:r>
              <a:rPr lang="en-GB" dirty="0"/>
              <a:t>Protection against data theft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B</a:t>
            </a:r>
          </a:p>
          <a:p>
            <a:r>
              <a:rPr lang="en-GB" b="1" dirty="0"/>
              <a:t>Public Key Infrastructure (PKI)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Implement organisation-wide PKI.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Authentication </a:t>
            </a:r>
          </a:p>
          <a:p>
            <a:r>
              <a:rPr lang="en-GB" dirty="0"/>
              <a:t>Trust </a:t>
            </a:r>
          </a:p>
          <a:p>
            <a:r>
              <a:rPr lang="en-GB" dirty="0"/>
              <a:t>Secure communications </a:t>
            </a:r>
          </a:p>
          <a:p>
            <a:r>
              <a:rPr lang="en-GB" dirty="0"/>
              <a:t>Digital identity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C</a:t>
            </a:r>
          </a:p>
          <a:p>
            <a:r>
              <a:rPr lang="en-GB" b="1" dirty="0"/>
              <a:t>Digital Certificates &amp; Digital Signatures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Deploy digital certificates and digital signatures.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Non-repudiation </a:t>
            </a:r>
          </a:p>
          <a:p>
            <a:r>
              <a:rPr lang="en-GB" dirty="0"/>
              <a:t>Secure transactions </a:t>
            </a:r>
          </a:p>
          <a:p>
            <a:r>
              <a:rPr lang="en-GB" dirty="0"/>
              <a:t>Trustworthy communications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D</a:t>
            </a:r>
          </a:p>
          <a:p>
            <a:r>
              <a:rPr lang="en-GB" b="1" dirty="0"/>
              <a:t>Post-Quantum Cryptography Preparation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Begin preparing for future quantum computing threats.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Future-proof security </a:t>
            </a:r>
          </a:p>
          <a:p>
            <a:r>
              <a:rPr lang="en-GB" dirty="0"/>
              <a:t>Long-term resilience </a:t>
            </a:r>
          </a:p>
          <a:p>
            <a:r>
              <a:rPr lang="en-GB" dirty="0"/>
              <a:t>Protection of highly sensitive data</a:t>
            </a:r>
          </a:p>
          <a:p>
            <a:endParaRPr lang="en-GB" dirty="0"/>
          </a:p>
          <a:p>
            <a:r>
              <a:rPr lang="en-GB" dirty="0"/>
              <a:t>Cryptography underpins data security by protecting confidentiality, integrity and trust. Compliance frameworks increasingly expect organisations to implement appropriate cryptographic controls to safeguard sensitive information and maintain stakeholder confidence.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46A1AA-1184-8603-9584-F9A9FBE64B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9728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57801F-9E3D-E15C-BC12-771D406DE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5FD475-953A-B890-7223-0042B2771D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29AA2E-4A5C-793F-5E17-264FA39FED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For a </a:t>
            </a:r>
            <a:r>
              <a:rPr lang="en-GB" b="1" dirty="0"/>
              <a:t>work-based cohort</a:t>
            </a:r>
            <a:r>
              <a:rPr lang="en-GB" dirty="0"/>
              <a:t>, </a:t>
            </a:r>
            <a:r>
              <a:rPr lang="en-GB" b="1" dirty="0"/>
              <a:t>Cryptography Dragons' Den</a:t>
            </a:r>
            <a:r>
              <a:rPr lang="en-GB" dirty="0"/>
              <a:t> works very well because it forces students to think beyond the technology and consider: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Security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Compliance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Cost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Risk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Business value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User impact </a:t>
            </a:r>
          </a:p>
          <a:p>
            <a:r>
              <a:rPr lang="en-GB" dirty="0"/>
              <a:t>which is exactly what organisations do when making cybersecurity investment decisions.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Team A</a:t>
            </a:r>
          </a:p>
          <a:p>
            <a:r>
              <a:rPr lang="en-GB" b="1" dirty="0"/>
              <a:t>Encryption Programme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Encrypt all sensitive organisational data.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Data confidentiality </a:t>
            </a:r>
          </a:p>
          <a:p>
            <a:r>
              <a:rPr lang="en-GB" dirty="0"/>
              <a:t>GDPR compliance </a:t>
            </a:r>
          </a:p>
          <a:p>
            <a:r>
              <a:rPr lang="en-GB" dirty="0"/>
              <a:t>Protection against data theft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B</a:t>
            </a:r>
          </a:p>
          <a:p>
            <a:r>
              <a:rPr lang="en-GB" b="1" dirty="0"/>
              <a:t>Public Key Infrastructure (PKI)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Implement organisation-wide PKI.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Authentication </a:t>
            </a:r>
          </a:p>
          <a:p>
            <a:r>
              <a:rPr lang="en-GB" dirty="0"/>
              <a:t>Trust </a:t>
            </a:r>
          </a:p>
          <a:p>
            <a:r>
              <a:rPr lang="en-GB" dirty="0"/>
              <a:t>Secure communications </a:t>
            </a:r>
          </a:p>
          <a:p>
            <a:r>
              <a:rPr lang="en-GB" dirty="0"/>
              <a:t>Digital identity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C</a:t>
            </a:r>
          </a:p>
          <a:p>
            <a:r>
              <a:rPr lang="en-GB" b="1" dirty="0"/>
              <a:t>Digital Certificates &amp; Digital Signatures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Deploy digital certificates and digital signatures.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Non-repudiation </a:t>
            </a:r>
          </a:p>
          <a:p>
            <a:r>
              <a:rPr lang="en-GB" dirty="0"/>
              <a:t>Secure transactions </a:t>
            </a:r>
          </a:p>
          <a:p>
            <a:r>
              <a:rPr lang="en-GB" dirty="0"/>
              <a:t>Trustworthy communications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D</a:t>
            </a:r>
          </a:p>
          <a:p>
            <a:r>
              <a:rPr lang="en-GB" b="1" dirty="0"/>
              <a:t>Post-Quantum Cryptography Preparation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Begin preparing for future quantum computing threats.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Future-proof security </a:t>
            </a:r>
          </a:p>
          <a:p>
            <a:r>
              <a:rPr lang="en-GB" dirty="0"/>
              <a:t>Long-term resilience </a:t>
            </a:r>
          </a:p>
          <a:p>
            <a:r>
              <a:rPr lang="en-GB" dirty="0"/>
              <a:t>Protection of highly sensitive data</a:t>
            </a:r>
          </a:p>
          <a:p>
            <a:endParaRPr lang="en-GB" dirty="0"/>
          </a:p>
          <a:p>
            <a:r>
              <a:rPr lang="en-GB" dirty="0"/>
              <a:t>Cryptography underpins data security by protecting confidentiality, integrity and trust. Compliance frameworks increasingly expect organisations to implement appropriate cryptographic controls to safeguard sensitive information and maintain stakeholder confidence.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6B30D-EF64-77BC-E5F6-6ACA6D10E8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68348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15244-5436-0FFA-F461-390C78213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06EE8C-724C-7B06-3EBD-FCEC199CF2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78863F-F2EB-5CAE-2D6E-D790E66D74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For a </a:t>
            </a:r>
            <a:r>
              <a:rPr lang="en-GB" b="1" dirty="0"/>
              <a:t>work-based cohort</a:t>
            </a:r>
            <a:r>
              <a:rPr lang="en-GB" dirty="0"/>
              <a:t>, </a:t>
            </a:r>
            <a:r>
              <a:rPr lang="en-GB" b="1" dirty="0"/>
              <a:t>Cryptography Dragons' Den</a:t>
            </a:r>
            <a:r>
              <a:rPr lang="en-GB" dirty="0"/>
              <a:t> works very well because it forces students to think beyond the technology and consider: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Security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Compliance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Cost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Risk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Business value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User impact </a:t>
            </a:r>
          </a:p>
          <a:p>
            <a:r>
              <a:rPr lang="en-GB" dirty="0"/>
              <a:t>which is exactly what organisations do when making cybersecurity investment decisions.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Team A</a:t>
            </a:r>
          </a:p>
          <a:p>
            <a:r>
              <a:rPr lang="en-GB" b="1" dirty="0"/>
              <a:t>Encryption Programme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Encrypt all sensitive organisational data.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Data confidentiality </a:t>
            </a:r>
          </a:p>
          <a:p>
            <a:r>
              <a:rPr lang="en-GB" dirty="0"/>
              <a:t>GDPR compliance </a:t>
            </a:r>
          </a:p>
          <a:p>
            <a:r>
              <a:rPr lang="en-GB" dirty="0"/>
              <a:t>Protection against data theft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B</a:t>
            </a:r>
          </a:p>
          <a:p>
            <a:r>
              <a:rPr lang="en-GB" b="1" dirty="0"/>
              <a:t>Public Key Infrastructure (PKI)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Implement organisation-wide PKI.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Authentication </a:t>
            </a:r>
          </a:p>
          <a:p>
            <a:r>
              <a:rPr lang="en-GB" dirty="0"/>
              <a:t>Trust </a:t>
            </a:r>
          </a:p>
          <a:p>
            <a:r>
              <a:rPr lang="en-GB" dirty="0"/>
              <a:t>Secure communications </a:t>
            </a:r>
          </a:p>
          <a:p>
            <a:r>
              <a:rPr lang="en-GB" dirty="0"/>
              <a:t>Digital identity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C</a:t>
            </a:r>
          </a:p>
          <a:p>
            <a:r>
              <a:rPr lang="en-GB" b="1" dirty="0"/>
              <a:t>Digital Certificates &amp; Digital Signatures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Deploy digital certificates and digital signatures.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Non-repudiation </a:t>
            </a:r>
          </a:p>
          <a:p>
            <a:r>
              <a:rPr lang="en-GB" dirty="0"/>
              <a:t>Secure transactions </a:t>
            </a:r>
          </a:p>
          <a:p>
            <a:r>
              <a:rPr lang="en-GB" dirty="0"/>
              <a:t>Trustworthy communications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D</a:t>
            </a:r>
          </a:p>
          <a:p>
            <a:r>
              <a:rPr lang="en-GB" b="1" dirty="0"/>
              <a:t>Post-Quantum Cryptography Preparation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Begin preparing for future quantum computing threats.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Future-proof security </a:t>
            </a:r>
          </a:p>
          <a:p>
            <a:r>
              <a:rPr lang="en-GB" dirty="0"/>
              <a:t>Long-term resilience </a:t>
            </a:r>
          </a:p>
          <a:p>
            <a:r>
              <a:rPr lang="en-GB" dirty="0"/>
              <a:t>Protection of highly sensitive data</a:t>
            </a:r>
          </a:p>
          <a:p>
            <a:endParaRPr lang="en-GB" dirty="0"/>
          </a:p>
          <a:p>
            <a:r>
              <a:rPr lang="en-GB" dirty="0"/>
              <a:t>Cryptography underpins data security by protecting confidentiality, integrity and trust. Compliance frameworks increasingly expect organisations to implement appropriate cryptographic controls to safeguard sensitive information and maintain stakeholder confidence.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C9ECFD-6802-B6EC-BF0E-2BBF553000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30289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511BDE-0EA0-8A84-C0F4-7C9C9FAE31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AB5EC7-31E8-7B10-1E78-1603DEB8DA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EB2065-7829-5643-DD83-050589AD03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For a </a:t>
            </a:r>
            <a:r>
              <a:rPr lang="en-GB" b="1" dirty="0"/>
              <a:t>work-based cohort</a:t>
            </a:r>
            <a:r>
              <a:rPr lang="en-GB" dirty="0"/>
              <a:t>, </a:t>
            </a:r>
            <a:r>
              <a:rPr lang="en-GB" b="1" dirty="0"/>
              <a:t>Cryptography Dragons' Den</a:t>
            </a:r>
            <a:r>
              <a:rPr lang="en-GB" dirty="0"/>
              <a:t> works very well because it forces students to think beyond the technology and consider: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Security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Compliance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Cost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Risk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Business value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User impact </a:t>
            </a:r>
          </a:p>
          <a:p>
            <a:r>
              <a:rPr lang="en-GB" dirty="0"/>
              <a:t>which is exactly what organisations do when making cybersecurity investment decisions.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Team A</a:t>
            </a:r>
          </a:p>
          <a:p>
            <a:r>
              <a:rPr lang="en-GB" b="1" dirty="0"/>
              <a:t>Encryption Programme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Encrypt all sensitive organisational data.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Data confidentiality </a:t>
            </a:r>
          </a:p>
          <a:p>
            <a:r>
              <a:rPr lang="en-GB" dirty="0"/>
              <a:t>GDPR compliance </a:t>
            </a:r>
          </a:p>
          <a:p>
            <a:r>
              <a:rPr lang="en-GB" dirty="0"/>
              <a:t>Protection against data theft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B</a:t>
            </a:r>
          </a:p>
          <a:p>
            <a:r>
              <a:rPr lang="en-GB" b="1" dirty="0"/>
              <a:t>Public Key Infrastructure (PKI)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Implement organisation-wide PKI.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Authentication </a:t>
            </a:r>
          </a:p>
          <a:p>
            <a:r>
              <a:rPr lang="en-GB" dirty="0"/>
              <a:t>Trust </a:t>
            </a:r>
          </a:p>
          <a:p>
            <a:r>
              <a:rPr lang="en-GB" dirty="0"/>
              <a:t>Secure communications </a:t>
            </a:r>
          </a:p>
          <a:p>
            <a:r>
              <a:rPr lang="en-GB" dirty="0"/>
              <a:t>Digital identity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C</a:t>
            </a:r>
          </a:p>
          <a:p>
            <a:r>
              <a:rPr lang="en-GB" b="1" dirty="0"/>
              <a:t>Digital Certificates &amp; Digital Signatures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Deploy digital certificates and digital signatures.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Non-repudiation </a:t>
            </a:r>
          </a:p>
          <a:p>
            <a:r>
              <a:rPr lang="en-GB" dirty="0"/>
              <a:t>Secure transactions </a:t>
            </a:r>
          </a:p>
          <a:p>
            <a:r>
              <a:rPr lang="en-GB" dirty="0"/>
              <a:t>Trustworthy communications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Team D</a:t>
            </a:r>
          </a:p>
          <a:p>
            <a:r>
              <a:rPr lang="en-GB" b="1" dirty="0"/>
              <a:t>Post-Quantum Cryptography Preparation</a:t>
            </a:r>
          </a:p>
          <a:p>
            <a:r>
              <a:rPr lang="en-GB" dirty="0"/>
              <a:t>Proposal:</a:t>
            </a:r>
          </a:p>
          <a:p>
            <a:r>
              <a:rPr lang="en-GB" dirty="0"/>
              <a:t>Begin preparing for future quantum computing threats.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Focus Areas</a:t>
            </a:r>
          </a:p>
          <a:p>
            <a:r>
              <a:rPr lang="en-GB" dirty="0"/>
              <a:t>Future-proof security </a:t>
            </a:r>
          </a:p>
          <a:p>
            <a:r>
              <a:rPr lang="en-GB" dirty="0"/>
              <a:t>Long-term resilience </a:t>
            </a:r>
          </a:p>
          <a:p>
            <a:r>
              <a:rPr lang="en-GB" dirty="0"/>
              <a:t>Protection of highly sensitive data</a:t>
            </a:r>
          </a:p>
          <a:p>
            <a:endParaRPr lang="en-GB" dirty="0"/>
          </a:p>
          <a:p>
            <a:r>
              <a:rPr lang="en-GB" dirty="0"/>
              <a:t>Cryptography underpins data security by protecting confidentiality, integrity and trust. Compliance frameworks increasingly expect organisations to implement appropriate cryptographic controls to safeguard sensitive information and maintain stakeholder confidence.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65418C-8DB2-8708-05A8-98AE6F40F2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7805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use modern breach examples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reference real incidents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evaluate operational maturity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NIST Cybersecurity Framework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MITRE ATT&amp;CK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ENISA threat landscape reports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IBM X-Force reports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Microsoft Security reports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UK NCSC guidance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9118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open discussion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workplace examples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differing opinions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82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22828"/>
          </a:xfrm>
        </p:spPr>
        <p:txBody>
          <a:bodyPr anchor="t">
            <a:noAutofit/>
          </a:bodyPr>
          <a:lstStyle>
            <a:lvl1pPr>
              <a:defRPr sz="36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/>
              <a:t>Add edition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114800" y="1320298"/>
            <a:ext cx="45720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4400" baseline="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/>
              <a:t>Chapter ##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2945395"/>
            <a:ext cx="3657600" cy="25146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8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/>
              <a:t>Chapter title</a:t>
            </a:r>
          </a:p>
        </p:txBody>
      </p:sp>
    </p:spTree>
    <p:extLst>
      <p:ext uri="{BB962C8B-B14F-4D97-AF65-F5344CB8AC3E}">
        <p14:creationId xmlns:p14="http://schemas.microsoft.com/office/powerpoint/2010/main" val="22904839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39091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364162"/>
              </a:buClr>
              <a:buSzPct val="100000"/>
              <a:defRPr/>
            </a:lvl1pPr>
            <a:lvl2pPr>
              <a:buClr>
                <a:srgbClr val="364162"/>
              </a:buClr>
              <a:defRPr/>
            </a:lvl2pPr>
            <a:lvl3pPr marL="1143000" indent="-228600">
              <a:buClr>
                <a:srgbClr val="364162"/>
              </a:buClr>
              <a:buFont typeface="Wingdings" pitchFamily="2" charset="2"/>
              <a:buChar char="§"/>
              <a:defRPr/>
            </a:lvl3pPr>
            <a:lvl4pPr marL="1600200" indent="-228600">
              <a:buClr>
                <a:srgbClr val="364162"/>
              </a:buClr>
              <a:buFont typeface="Courier New" pitchFamily="49" charset="0"/>
              <a:buChar char="o"/>
              <a:defRPr/>
            </a:lvl4pPr>
            <a:lvl5pPr>
              <a:buClr>
                <a:srgbClr val="364162"/>
              </a:buCl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4633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gure +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519169" y="357626"/>
            <a:ext cx="8032638" cy="1004011"/>
          </a:xfrm>
        </p:spPr>
        <p:txBody>
          <a:bodyPr>
            <a:normAutofit/>
          </a:bodyPr>
          <a:lstStyle>
            <a:lvl1pPr algn="ctr"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398407" y="1752600"/>
            <a:ext cx="8153400" cy="83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361725"/>
      </p:ext>
    </p:extLst>
  </p:cSld>
  <p:clrMapOvr>
    <a:masterClrMapping/>
  </p:clrMapOvr>
  <p:transition spd="slow"/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87022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type="title"/>
          </p:nvPr>
        </p:nvSpPr>
        <p:spPr>
          <a:xfrm>
            <a:off x="457200" y="27709"/>
            <a:ext cx="8229600" cy="1039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228600" y="1098531"/>
            <a:ext cx="8763000" cy="44640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38100"/>
            <a:ext cx="8915400" cy="104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6221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•"/>
        <a:defRPr sz="26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–"/>
        <a:defRPr sz="24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364162"/>
        </a:buClr>
        <a:buFont typeface="Wingdings" pitchFamily="2" charset="2"/>
        <a:buChar char="§"/>
        <a:defRPr sz="22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364162"/>
        </a:buClr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arlene.campbell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www.knowledgewithprofit.com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csrc.nist.gov/projects/post-quantum-cryptography" TargetMode="External"/><Relationship Id="rId2" Type="http://schemas.openxmlformats.org/officeDocument/2006/relationships/hyperlink" Target="https://www.nist.gov/cryptograph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loudsecurityalliance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2027"/>
            <a:ext cx="9144000" cy="1191376"/>
          </a:xfrm>
        </p:spPr>
        <p:txBody>
          <a:bodyPr/>
          <a:lstStyle/>
          <a:p>
            <a:r>
              <a:rPr lang="en-GB" b="1" dirty="0"/>
              <a:t>Cryptography, Digital Trust &amp; Secure Communications</a:t>
            </a:r>
            <a:br>
              <a:rPr lang="en-US" dirty="0"/>
            </a:b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2980689" y="2438400"/>
            <a:ext cx="4343400" cy="731918"/>
          </a:xfrm>
        </p:spPr>
        <p:txBody>
          <a:bodyPr/>
          <a:lstStyle/>
          <a:p>
            <a:pPr algn="ctr"/>
            <a:r>
              <a:rPr lang="en-US" sz="4000" b="1" dirty="0"/>
              <a:t>Week 4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5"/>
          </p:nvPr>
        </p:nvSpPr>
        <p:spPr>
          <a:xfrm>
            <a:off x="2980688" y="4275217"/>
            <a:ext cx="5934711" cy="1191376"/>
          </a:xfrm>
        </p:spPr>
        <p:txBody>
          <a:bodyPr/>
          <a:lstStyle/>
          <a:p>
            <a:r>
              <a:rPr lang="en-GB" sz="2000" dirty="0"/>
              <a:t>Lecturer: Assoc. Prof. Carlene Campbell</a:t>
            </a:r>
          </a:p>
          <a:p>
            <a:r>
              <a:rPr lang="en-GB" sz="2000" dirty="0"/>
              <a:t>Email: </a:t>
            </a:r>
            <a:r>
              <a:rPr lang="en-GB" sz="2000" dirty="0">
                <a:hlinkClick r:id="rId3"/>
              </a:rPr>
              <a:t>carlene.campbell@uwtsd.ac.uk</a:t>
            </a:r>
            <a:endParaRPr lang="en-GB" sz="2000" dirty="0"/>
          </a:p>
          <a:p>
            <a:r>
              <a:rPr lang="en-GB" sz="2000" dirty="0"/>
              <a:t>Website: </a:t>
            </a:r>
            <a:r>
              <a:rPr lang="en-GB" sz="2000" dirty="0">
                <a:hlinkClick r:id="rId4"/>
              </a:rPr>
              <a:t>https://www.knowledgewithprofit.com/</a:t>
            </a:r>
            <a:r>
              <a:rPr lang="en-GB" sz="2000" dirty="0"/>
              <a:t>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28600" y="2057401"/>
            <a:ext cx="1828800" cy="2617924"/>
            <a:chOff x="152400" y="1828800"/>
            <a:chExt cx="1676400" cy="2354235"/>
          </a:xfrm>
        </p:grpSpPr>
        <p:pic>
          <p:nvPicPr>
            <p:cNvPr id="1026" name="Picture 2" descr="Book cover reads book name, title, edition number, and name of the author as follows: &quot;Information Security,&quot; &quot;Principles of Information Security,&quot; “Sixth Edition,&quot; and &quot;Michael E. Whitman&quot; and  &quot;Herbert J. Mattord.&quot; A photo on the cover page shows a screenshot with the close up view of digital coding.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67" y="1828800"/>
              <a:ext cx="1413497" cy="19944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52400" y="3813703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dirty="0"/>
                <a:t>Adapted Text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58524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 dirty="0">
                <a:solidFill>
                  <a:schemeClr val="tx1"/>
                </a:solidFill>
              </a:rPr>
              <a:t>Learning Objectives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990600"/>
            <a:ext cx="8763000" cy="4267200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GB" dirty="0"/>
              <a:t>Understand the strategic importance of encryption </a:t>
            </a:r>
          </a:p>
          <a:p>
            <a:pPr lvl="0" algn="just"/>
            <a:r>
              <a:rPr lang="en-GB" dirty="0"/>
              <a:t>Recognise how cryptography supports trust, privacy, integrity, and compliance </a:t>
            </a:r>
          </a:p>
          <a:p>
            <a:pPr lvl="0" algn="just"/>
            <a:r>
              <a:rPr lang="en-GB" dirty="0"/>
              <a:t>Critically evaluate modern encryption challenges </a:t>
            </a:r>
          </a:p>
          <a:p>
            <a:pPr lvl="0" algn="just"/>
            <a:r>
              <a:rPr lang="en-GB" dirty="0"/>
              <a:t>Understand PKI, certificates, hashing, and digital signatures </a:t>
            </a:r>
          </a:p>
          <a:p>
            <a:pPr lvl="0" algn="just"/>
            <a:r>
              <a:rPr lang="en-GB" dirty="0"/>
              <a:t>Recognise modern risks such as ransomware encryption and quantum threats </a:t>
            </a:r>
          </a:p>
          <a:p>
            <a:pPr lvl="0" algn="just"/>
            <a:r>
              <a:rPr lang="en-GB" dirty="0"/>
              <a:t>Apply cryptographic thinking to organisational governance and cybersecurity strategy </a:t>
            </a:r>
          </a:p>
          <a:p>
            <a:pPr marL="0" indent="0">
              <a:spcBef>
                <a:spcPts val="600"/>
              </a:spcBef>
              <a:buNone/>
            </a:pP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36326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D9306-222B-3F42-A1FA-0F620523C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dirty="0"/>
              <a:t>PROPOSED SESSION FLOW</a:t>
            </a:r>
          </a:p>
        </p:txBody>
      </p: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03E94DBD-E752-0DD1-C4CE-EB025FAA5F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8342550"/>
              </p:ext>
            </p:extLst>
          </p:nvPr>
        </p:nvGraphicFramePr>
        <p:xfrm>
          <a:off x="228600" y="621083"/>
          <a:ext cx="8763000" cy="51787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529">
                  <a:extLst>
                    <a:ext uri="{9D8B030D-6E8A-4147-A177-3AD203B41FA5}">
                      <a16:colId xmlns:a16="http://schemas.microsoft.com/office/drawing/2014/main" val="2984748064"/>
                    </a:ext>
                  </a:extLst>
                </a:gridCol>
                <a:gridCol w="6357471">
                  <a:extLst>
                    <a:ext uri="{9D8B030D-6E8A-4147-A177-3AD203B41FA5}">
                      <a16:colId xmlns:a16="http://schemas.microsoft.com/office/drawing/2014/main" val="2972351909"/>
                    </a:ext>
                  </a:extLst>
                </a:gridCol>
              </a:tblGrid>
              <a:tr h="43278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Time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Activity Type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2532929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11:00–11:20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Cyber incident opening discussion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7690597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11:20–11:50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Strategic mini lecture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8581454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11:50–12:20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Interactive breach scenario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590249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12:20–12:30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Comfort break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9716744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12:30–1:00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PKI &amp; trust workshop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0065842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2:00–2:30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Encryption governance discussion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619966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2:30–3:15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activity – secure organisation design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96919506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3:15–3:25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Comfort break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8864708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3:25–4:15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Quantum computing &amp; future cryptography debate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2019209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4:15–4:305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Assignment integration &amp; </a:t>
                      </a:r>
                      <a:r>
                        <a:rPr lang="en-GB" sz="2000" dirty="0"/>
                        <a:t>Relevance to Data Security &amp; Compliance</a:t>
                      </a:r>
                      <a:endParaRPr lang="en-GB" sz="20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0596306"/>
                  </a:ext>
                </a:extLst>
              </a:tr>
              <a:tr h="373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4:30–4:45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dirty="0"/>
                        <a:t>Future of Security Monitoring</a:t>
                      </a:r>
                      <a:endParaRPr lang="en-GB" sz="20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7296271"/>
                  </a:ext>
                </a:extLst>
              </a:tr>
              <a:tr h="3231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4:45–5:00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Final reflection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32354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429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4E6D8-31D1-D0AC-7F07-EA27B0C4D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624862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B4AF2-9CC2-7BA3-5E82-F0A8F5937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" y="533400"/>
            <a:ext cx="8829675" cy="274320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Encryption </a:t>
            </a:r>
          </a:p>
          <a:p>
            <a:pPr lvl="0"/>
            <a:r>
              <a:rPr lang="en-GB" dirty="0"/>
              <a:t>Hashing </a:t>
            </a:r>
          </a:p>
          <a:p>
            <a:pPr lvl="0"/>
            <a:r>
              <a:rPr lang="en-GB" dirty="0"/>
              <a:t>PKI </a:t>
            </a:r>
          </a:p>
          <a:p>
            <a:pPr lvl="0"/>
            <a:r>
              <a:rPr lang="en-GB" dirty="0"/>
              <a:t>Digital certificates </a:t>
            </a:r>
          </a:p>
          <a:p>
            <a:pPr lvl="0"/>
            <a:r>
              <a:rPr lang="en-GB" dirty="0"/>
              <a:t>Digital signatures </a:t>
            </a:r>
          </a:p>
          <a:p>
            <a:pPr lvl="0"/>
            <a:r>
              <a:rPr lang="en-GB" dirty="0"/>
              <a:t>Modern cryptographic risks </a:t>
            </a:r>
          </a:p>
          <a:p>
            <a:pPr lvl="0"/>
            <a:r>
              <a:rPr lang="en-GB" dirty="0"/>
              <a:t>Quantum threats 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13E481B-FC7C-803F-5DC7-2B845C54FA04}"/>
              </a:ext>
            </a:extLst>
          </p:cNvPr>
          <p:cNvSpPr txBox="1">
            <a:spLocks/>
          </p:cNvSpPr>
          <p:nvPr/>
        </p:nvSpPr>
        <p:spPr>
          <a:xfrm>
            <a:off x="198120" y="3429000"/>
            <a:ext cx="8945880" cy="22860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spcAft>
                <a:spcPts val="0"/>
              </a:spcAft>
            </a:pPr>
            <a:r>
              <a:rPr lang="en-US" altLang="en-US" sz="2000" dirty="0"/>
              <a:t>Cryptology: the field of science that encompasses cryptography and cryptanalysis.</a:t>
            </a:r>
          </a:p>
          <a:p>
            <a:pPr algn="just" fontAlgn="auto">
              <a:spcAft>
                <a:spcPts val="0"/>
              </a:spcAft>
            </a:pPr>
            <a:r>
              <a:rPr lang="en-US" altLang="en-US" sz="2000" dirty="0"/>
              <a:t>Cryptanalysis: the process of obtaining the plaintext message from a ciphertext message without knowing the keys used to perform the encryption.</a:t>
            </a:r>
          </a:p>
          <a:p>
            <a:pPr algn="just" fontAlgn="auto">
              <a:spcAft>
                <a:spcPts val="0"/>
              </a:spcAft>
            </a:pPr>
            <a:r>
              <a:rPr lang="en-US" altLang="en-US" sz="2000" dirty="0"/>
              <a:t>Cryptography: the process of making and using codes to secure information.</a:t>
            </a:r>
          </a:p>
          <a:p>
            <a:pPr fontAlgn="auto"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886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887B-AF95-410B-946E-4D13B9148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/>
          </a:bodyPr>
          <a:lstStyle/>
          <a:p>
            <a:r>
              <a:rPr lang="en-GB" b="1" dirty="0"/>
              <a:t>Why Cryptography/Encryption Matters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C8BC2-4D1D-746C-9E80-FF43B34A4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14400"/>
            <a:ext cx="8496300" cy="3962400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dirty="0"/>
              <a:t>Encryption is the process of converting readable information (plaintext) into an unreadable format (ciphertext) to prevent unauthorised access.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Cryptography protects:</a:t>
            </a:r>
          </a:p>
          <a:p>
            <a:pPr lvl="0"/>
            <a:r>
              <a:rPr lang="en-GB" dirty="0"/>
              <a:t>Confidentiality</a:t>
            </a:r>
          </a:p>
          <a:p>
            <a:pPr lvl="0"/>
            <a:r>
              <a:rPr lang="en-GB" dirty="0"/>
              <a:t>privacy </a:t>
            </a:r>
          </a:p>
          <a:p>
            <a:pPr lvl="0"/>
            <a:r>
              <a:rPr lang="en-GB" dirty="0"/>
              <a:t>financial systems </a:t>
            </a:r>
          </a:p>
          <a:p>
            <a:pPr lvl="0"/>
            <a:r>
              <a:rPr lang="en-GB" dirty="0"/>
              <a:t>healthcare records </a:t>
            </a:r>
          </a:p>
          <a:p>
            <a:pPr lvl="0"/>
            <a:r>
              <a:rPr lang="en-GB" dirty="0"/>
              <a:t>cloud data </a:t>
            </a:r>
          </a:p>
          <a:p>
            <a:pPr lvl="0"/>
            <a:r>
              <a:rPr lang="en-GB" dirty="0"/>
              <a:t>e-commerce </a:t>
            </a:r>
          </a:p>
          <a:p>
            <a:pPr lvl="0"/>
            <a:r>
              <a:rPr lang="en-GB" dirty="0"/>
              <a:t>government systems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16324-928C-4942-17FD-A553C6BEA748}"/>
              </a:ext>
            </a:extLst>
          </p:cNvPr>
          <p:cNvSpPr txBox="1"/>
          <p:nvPr/>
        </p:nvSpPr>
        <p:spPr>
          <a:xfrm>
            <a:off x="381000" y="5095875"/>
            <a:ext cx="7696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Could modern society function without encryption?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84C37D-4944-7BBE-F5BE-DC29B4460261}"/>
              </a:ext>
            </a:extLst>
          </p:cNvPr>
          <p:cNvSpPr txBox="1"/>
          <p:nvPr/>
        </p:nvSpPr>
        <p:spPr>
          <a:xfrm>
            <a:off x="4800600" y="1762125"/>
            <a:ext cx="3505200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T</a:t>
            </a:r>
            <a:r>
              <a:rPr lang="en-GB" sz="1200" b="1" dirty="0"/>
              <a:t>ypes of Encryption</a:t>
            </a:r>
          </a:p>
          <a:p>
            <a:pPr>
              <a:buNone/>
            </a:pPr>
            <a:endParaRPr lang="en-GB" sz="1200" b="1" dirty="0"/>
          </a:p>
          <a:p>
            <a:pPr>
              <a:buNone/>
            </a:pPr>
            <a:r>
              <a:rPr lang="en-GB" sz="1200" b="1" dirty="0"/>
              <a:t>Symmetric Encryption</a:t>
            </a:r>
          </a:p>
          <a:p>
            <a:pPr>
              <a:buNone/>
            </a:pPr>
            <a:r>
              <a:rPr lang="en-GB" sz="1200" dirty="0"/>
              <a:t>Uses one key for encryption and decryption.</a:t>
            </a:r>
          </a:p>
          <a:p>
            <a:pPr>
              <a:buNone/>
            </a:pPr>
            <a:r>
              <a:rPr lang="en-GB" sz="1200" dirty="0"/>
              <a:t>Examples: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DES (legacy) </a:t>
            </a:r>
          </a:p>
          <a:p>
            <a:pPr>
              <a:buNone/>
            </a:pPr>
            <a:br>
              <a:rPr lang="en-GB" sz="1200" dirty="0"/>
            </a:br>
            <a:r>
              <a:rPr lang="en-GB" sz="1200" b="1" dirty="0"/>
              <a:t>Asymmetric Encryption</a:t>
            </a:r>
          </a:p>
          <a:p>
            <a:pPr>
              <a:buNone/>
            </a:pPr>
            <a:r>
              <a:rPr lang="en-GB" sz="1200" dirty="0"/>
              <a:t>Uses: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Public Key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Private Key </a:t>
            </a:r>
          </a:p>
          <a:p>
            <a:pPr>
              <a:buNone/>
            </a:pPr>
            <a:r>
              <a:rPr lang="en-GB" sz="1200" dirty="0"/>
              <a:t>Examples: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RSA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ECC</a:t>
            </a:r>
          </a:p>
        </p:txBody>
      </p:sp>
    </p:spTree>
    <p:extLst>
      <p:ext uri="{BB962C8B-B14F-4D97-AF65-F5344CB8AC3E}">
        <p14:creationId xmlns:p14="http://schemas.microsoft.com/office/powerpoint/2010/main" val="1154172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5532D-E11A-BAD0-C1F7-5EB53A822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810491"/>
          </a:xfrm>
        </p:spPr>
        <p:txBody>
          <a:bodyPr>
            <a:normAutofit fontScale="90000"/>
          </a:bodyPr>
          <a:lstStyle/>
          <a:p>
            <a:r>
              <a:rPr lang="en-GB" dirty="0"/>
              <a:t>Symmetric Encryption Vs Asymmetric Encryption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CD284-8ED4-D6FC-57CB-24D529281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2838463"/>
            <a:ext cx="8763000" cy="542925"/>
          </a:xfrm>
          <a:noFill/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/>
              <a:t>Encryption Process</a:t>
            </a:r>
          </a:p>
          <a:p>
            <a:r>
              <a:rPr lang="en-GB" sz="1800" dirty="0"/>
              <a:t>Plaintext → Encryption Algorithm → Ciphertext → Decryption → Plaintext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B0FA6CE-C36B-F7B3-67BC-F7330A1A52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8217901"/>
              </p:ext>
            </p:extLst>
          </p:nvPr>
        </p:nvGraphicFramePr>
        <p:xfrm>
          <a:off x="190500" y="876300"/>
          <a:ext cx="8763000" cy="1981200"/>
        </p:xfrm>
        <a:graphic>
          <a:graphicData uri="http://schemas.openxmlformats.org/drawingml/2006/table">
            <a:tbl>
              <a:tblPr/>
              <a:tblGrid>
                <a:gridCol w="4381500">
                  <a:extLst>
                    <a:ext uri="{9D8B030D-6E8A-4147-A177-3AD203B41FA5}">
                      <a16:colId xmlns:a16="http://schemas.microsoft.com/office/drawing/2014/main" val="2790048537"/>
                    </a:ext>
                  </a:extLst>
                </a:gridCol>
                <a:gridCol w="4381500">
                  <a:extLst>
                    <a:ext uri="{9D8B030D-6E8A-4147-A177-3AD203B41FA5}">
                      <a16:colId xmlns:a16="http://schemas.microsoft.com/office/drawing/2014/main" val="297553345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Symmetric Encryption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Asymmetric Encryption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83562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One key (Shared)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Two keys (public and private)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8656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Faster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Slower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6431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Suitable for large data volumes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Suitable for key exchange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78019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Example: AES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Example: RSA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3252677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BF3C15A7-E14F-1D12-5117-77AF0CE9D6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" y="3429000"/>
            <a:ext cx="4495800" cy="21332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4E467B5-12C0-4C10-22B1-2DCBC4B4953D}"/>
              </a:ext>
            </a:extLst>
          </p:cNvPr>
          <p:cNvSpPr txBox="1"/>
          <p:nvPr/>
        </p:nvSpPr>
        <p:spPr>
          <a:xfrm>
            <a:off x="4905375" y="5051163"/>
            <a:ext cx="4048125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1600" b="1" dirty="0"/>
              <a:t>Why do organisations encrypt data even when they already have firewalls?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1F66101-4E2B-095A-BAC2-1F49778702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26837"/>
              </p:ext>
            </p:extLst>
          </p:nvPr>
        </p:nvGraphicFramePr>
        <p:xfrm>
          <a:off x="4905375" y="3611245"/>
          <a:ext cx="4048125" cy="13417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81200">
                  <a:extLst>
                    <a:ext uri="{9D8B030D-6E8A-4147-A177-3AD203B41FA5}">
                      <a16:colId xmlns:a16="http://schemas.microsoft.com/office/drawing/2014/main" val="4280653185"/>
                    </a:ext>
                  </a:extLst>
                </a:gridCol>
                <a:gridCol w="2066925">
                  <a:extLst>
                    <a:ext uri="{9D8B030D-6E8A-4147-A177-3AD203B41FA5}">
                      <a16:colId xmlns:a16="http://schemas.microsoft.com/office/drawing/2014/main" val="3634148025"/>
                    </a:ext>
                  </a:extLst>
                </a:gridCol>
              </a:tblGrid>
              <a:tr h="144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solidFill>
                            <a:schemeClr val="tx2"/>
                          </a:solidFill>
                          <a:effectLst/>
                        </a:rPr>
                        <a:t>Technology</a:t>
                      </a:r>
                      <a:endParaRPr lang="en-GB" sz="16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solidFill>
                            <a:schemeClr val="tx2"/>
                          </a:solidFill>
                          <a:effectLst/>
                        </a:rPr>
                        <a:t>Encryption Type</a:t>
                      </a:r>
                      <a:endParaRPr lang="en-GB" sz="16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6062129"/>
                  </a:ext>
                </a:extLst>
              </a:tr>
              <a:tr h="144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solidFill>
                            <a:schemeClr val="tx2"/>
                          </a:solidFill>
                          <a:effectLst/>
                        </a:rPr>
                        <a:t>VPN traffic</a:t>
                      </a:r>
                      <a:endParaRPr lang="en-GB" sz="16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solidFill>
                            <a:schemeClr val="tx2"/>
                          </a:solidFill>
                          <a:effectLst/>
                        </a:rPr>
                        <a:t>Symmetric</a:t>
                      </a:r>
                      <a:endParaRPr lang="en-GB" sz="160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3487668"/>
                  </a:ext>
                </a:extLst>
              </a:tr>
              <a:tr h="144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>
                          <a:solidFill>
                            <a:schemeClr val="tx2"/>
                          </a:solidFill>
                          <a:effectLst/>
                        </a:rPr>
                        <a:t>HTTPS certificates</a:t>
                      </a:r>
                      <a:endParaRPr lang="en-GB" sz="1600" b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solidFill>
                            <a:schemeClr val="tx2"/>
                          </a:solidFill>
                          <a:effectLst/>
                        </a:rPr>
                        <a:t>Asymmetric</a:t>
                      </a:r>
                      <a:endParaRPr lang="en-GB" sz="160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3734383"/>
                  </a:ext>
                </a:extLst>
              </a:tr>
              <a:tr h="144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>
                          <a:solidFill>
                            <a:schemeClr val="tx2"/>
                          </a:solidFill>
                          <a:effectLst/>
                        </a:rPr>
                        <a:t>File encryption</a:t>
                      </a:r>
                      <a:endParaRPr lang="en-GB" sz="1600" b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>
                          <a:solidFill>
                            <a:schemeClr val="tx2"/>
                          </a:solidFill>
                          <a:effectLst/>
                        </a:rPr>
                        <a:t>AES</a:t>
                      </a:r>
                      <a:endParaRPr lang="en-GB" sz="160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062169"/>
                  </a:ext>
                </a:extLst>
              </a:tr>
              <a:tr h="1441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solidFill>
                            <a:schemeClr val="tx2"/>
                          </a:solidFill>
                          <a:effectLst/>
                        </a:rPr>
                        <a:t>Email signing</a:t>
                      </a:r>
                      <a:endParaRPr lang="en-GB" sz="1600" b="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solidFill>
                            <a:schemeClr val="tx2"/>
                          </a:solidFill>
                          <a:effectLst/>
                        </a:rPr>
                        <a:t>PKI</a:t>
                      </a:r>
                      <a:endParaRPr lang="en-GB" sz="16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9031028"/>
                  </a:ext>
                </a:extLst>
              </a:tr>
            </a:tbl>
          </a:graphicData>
        </a:graphic>
      </p:graphicFrame>
      <p:sp>
        <p:nvSpPr>
          <p:cNvPr id="12" name="Rectangle 1">
            <a:extLst>
              <a:ext uri="{FF2B5EF4-FFF2-40B4-BE49-F238E27FC236}">
                <a16:creationId xmlns:a16="http://schemas.microsoft.com/office/drawing/2014/main" id="{306AD489-2C62-1C2E-DF21-3CD918C531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00" y="3324970"/>
            <a:ext cx="2209800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Workplace Examples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02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0" grpId="0" animBg="1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E0AC5-9C04-D684-9D11-9884B74AE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Autofit/>
          </a:bodyPr>
          <a:lstStyle/>
          <a:p>
            <a:r>
              <a:rPr lang="en-GB" b="1" dirty="0"/>
              <a:t>Hashing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84ED9-51B3-B8B4-00DB-0DF50120D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838200"/>
            <a:ext cx="8945880" cy="2895600"/>
          </a:xfrm>
        </p:spPr>
        <p:txBody>
          <a:bodyPr>
            <a:normAutofit/>
          </a:bodyPr>
          <a:lstStyle/>
          <a:p>
            <a:r>
              <a:rPr lang="en-GB" sz="2200" dirty="0"/>
              <a:t>Hashing converts data into a fixed-length value known as a hash.</a:t>
            </a:r>
          </a:p>
          <a:p>
            <a:r>
              <a:rPr lang="en-GB" sz="2200" dirty="0"/>
              <a:t>Unlike encryption, hashing is designed to be one-way.</a:t>
            </a:r>
          </a:p>
          <a:p>
            <a:pPr marL="0" indent="0">
              <a:buNone/>
            </a:pPr>
            <a:r>
              <a:rPr lang="en-GB" sz="2200" b="1" dirty="0"/>
              <a:t>Hashing ensures:</a:t>
            </a:r>
          </a:p>
          <a:p>
            <a:pPr lvl="0"/>
            <a:r>
              <a:rPr lang="en-GB" sz="2200" dirty="0"/>
              <a:t>integrity </a:t>
            </a:r>
          </a:p>
          <a:p>
            <a:pPr lvl="0"/>
            <a:r>
              <a:rPr lang="en-GB" sz="2200" dirty="0"/>
              <a:t>tamper detection </a:t>
            </a:r>
          </a:p>
          <a:p>
            <a:pPr lvl="0"/>
            <a:r>
              <a:rPr lang="en-GB" sz="2200" dirty="0"/>
              <a:t>file verification </a:t>
            </a:r>
          </a:p>
          <a:p>
            <a:pPr algn="just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FC29C8-96CD-EBA1-7941-A1B8E705EF86}"/>
              </a:ext>
            </a:extLst>
          </p:cNvPr>
          <p:cNvSpPr txBox="1"/>
          <p:nvPr/>
        </p:nvSpPr>
        <p:spPr>
          <a:xfrm>
            <a:off x="3127058" y="1702475"/>
            <a:ext cx="38862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/>
              <a:t>Common Hash Algorithms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SHA-256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SHA-512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SHA-3 </a:t>
            </a:r>
          </a:p>
          <a:p>
            <a:pPr>
              <a:buNone/>
            </a:pPr>
            <a:r>
              <a:rPr lang="en-GB" sz="1800" dirty="0"/>
              <a:t>Legacy: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MD5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SHA-1 (no longer recommended)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FF8014-364D-BCDD-D929-F368E83D9862}"/>
              </a:ext>
            </a:extLst>
          </p:cNvPr>
          <p:cNvSpPr txBox="1"/>
          <p:nvPr/>
        </p:nvSpPr>
        <p:spPr>
          <a:xfrm>
            <a:off x="6477000" y="1702475"/>
            <a:ext cx="286131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/>
              <a:t>Why Hashing Matters</a:t>
            </a:r>
          </a:p>
          <a:p>
            <a:pPr>
              <a:buNone/>
            </a:pPr>
            <a:r>
              <a:rPr lang="en-GB" sz="1800" dirty="0"/>
              <a:t>Hashing is used for: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Password protection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Data integrity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File verification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Digital signatures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7ED1B7-70A7-4E9D-C3E7-C74A15A84B27}"/>
              </a:ext>
            </a:extLst>
          </p:cNvPr>
          <p:cNvSpPr txBox="1"/>
          <p:nvPr/>
        </p:nvSpPr>
        <p:spPr>
          <a:xfrm>
            <a:off x="152400" y="3810000"/>
            <a:ext cx="250221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Example</a:t>
            </a:r>
          </a:p>
          <a:p>
            <a:pPr>
              <a:buNone/>
            </a:pPr>
            <a:r>
              <a:rPr lang="en-GB" sz="1600" dirty="0"/>
              <a:t>Password: password123</a:t>
            </a:r>
          </a:p>
          <a:p>
            <a:pPr>
              <a:buNone/>
            </a:pPr>
            <a:r>
              <a:rPr lang="en-GB" sz="1600" dirty="0"/>
              <a:t>Hash: ef92b778ba...</a:t>
            </a:r>
          </a:p>
          <a:p>
            <a:pPr algn="just">
              <a:buNone/>
            </a:pPr>
            <a:r>
              <a:rPr lang="en-GB" sz="1600" dirty="0"/>
              <a:t>The original password cannot easily be recovered from the hash.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E7437DEF-B38B-C2CF-3843-DDD15705BF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774371"/>
              </p:ext>
            </p:extLst>
          </p:nvPr>
        </p:nvGraphicFramePr>
        <p:xfrm>
          <a:off x="3796664" y="3866465"/>
          <a:ext cx="4120516" cy="1676400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928104583"/>
                    </a:ext>
                  </a:extLst>
                </a:gridCol>
                <a:gridCol w="1834516">
                  <a:extLst>
                    <a:ext uri="{9D8B030D-6E8A-4147-A177-3AD203B41FA5}">
                      <a16:colId xmlns:a16="http://schemas.microsoft.com/office/drawing/2014/main" val="2559699540"/>
                    </a:ext>
                  </a:extLst>
                </a:gridCol>
              </a:tblGrid>
              <a:tr h="299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Encryption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Hashing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5603562"/>
                  </a:ext>
                </a:extLst>
              </a:tr>
              <a:tr h="299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Reversible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One-way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5319062"/>
                  </a:ext>
                </a:extLst>
              </a:tr>
              <a:tr h="299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Protects confidentiality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Verifies integrity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42096547"/>
                  </a:ext>
                </a:extLst>
              </a:tr>
              <a:tr h="299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Uses keys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No key required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3128167"/>
                  </a:ext>
                </a:extLst>
              </a:tr>
              <a:tr h="2998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Example: AES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Example: SHA-256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1090765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282A5576-F23E-B436-E315-AD5EB0699EF7}"/>
              </a:ext>
            </a:extLst>
          </p:cNvPr>
          <p:cNvSpPr txBox="1"/>
          <p:nvPr/>
        </p:nvSpPr>
        <p:spPr>
          <a:xfrm>
            <a:off x="0" y="5706070"/>
            <a:ext cx="9144000" cy="923330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/>
              <a:t>Why do organisations store password hashes instead of passwords?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is hashing critical in digital forensics?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26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  <p:bldP spid="11" grpId="0"/>
      <p:bldP spid="13" grpId="0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2AACE-2870-B9DE-D8C7-E7F1C14D5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581890"/>
          </a:xfrm>
        </p:spPr>
        <p:txBody>
          <a:bodyPr>
            <a:noAutofit/>
          </a:bodyPr>
          <a:lstStyle/>
          <a:p>
            <a:r>
              <a:rPr lang="en-GB" sz="2800" b="1" dirty="0"/>
              <a:t>Public Key Infrastructure (PKI)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47A0E-99CF-507C-FFE4-66679932F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632" y="700087"/>
            <a:ext cx="8528384" cy="279082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dirty="0"/>
              <a:t>PKI is a framework used to manage digital identities and cryptographic keys.</a:t>
            </a:r>
          </a:p>
          <a:p>
            <a:pPr marL="0" indent="0">
              <a:buNone/>
            </a:pPr>
            <a:endParaRPr lang="en-GB" sz="2900" b="1" dirty="0"/>
          </a:p>
          <a:p>
            <a:pPr marL="0" indent="0">
              <a:buNone/>
            </a:pPr>
            <a:r>
              <a:rPr lang="en-GB" sz="2900" b="1" dirty="0"/>
              <a:t>It enables/supports:</a:t>
            </a:r>
          </a:p>
          <a:p>
            <a:r>
              <a:rPr lang="en-GB" sz="2900" dirty="0"/>
              <a:t>Secure communications </a:t>
            </a:r>
          </a:p>
          <a:p>
            <a:r>
              <a:rPr lang="en-GB" sz="2900" dirty="0"/>
              <a:t>Authentication </a:t>
            </a:r>
          </a:p>
          <a:p>
            <a:r>
              <a:rPr lang="en-GB" sz="2900" dirty="0"/>
              <a:t>Integrity</a:t>
            </a:r>
          </a:p>
          <a:p>
            <a:r>
              <a:rPr lang="en-GB" sz="2900" dirty="0"/>
              <a:t>Trust </a:t>
            </a:r>
          </a:p>
          <a:p>
            <a:r>
              <a:rPr lang="en-GB" sz="2900" dirty="0"/>
              <a:t>Encryption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9C442AE-CCD3-44D1-FB02-B09CEA4BDDBD}"/>
              </a:ext>
            </a:extLst>
          </p:cNvPr>
          <p:cNvSpPr txBox="1"/>
          <p:nvPr/>
        </p:nvSpPr>
        <p:spPr>
          <a:xfrm>
            <a:off x="4267200" y="1490008"/>
            <a:ext cx="40386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Components of PKI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Certificate Authority (CA)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Registration Authority (RA)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Digital Certificates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Public Keys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Private Keys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0DF1516-765C-CC8B-8440-7D91034A8F87}"/>
              </a:ext>
            </a:extLst>
          </p:cNvPr>
          <p:cNvSpPr txBox="1"/>
          <p:nvPr/>
        </p:nvSpPr>
        <p:spPr>
          <a:xfrm>
            <a:off x="212057" y="3581400"/>
            <a:ext cx="575357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Why PKI Matters</a:t>
            </a:r>
          </a:p>
          <a:p>
            <a:pPr>
              <a:buNone/>
            </a:pPr>
            <a:r>
              <a:rPr lang="en-GB" sz="2000" dirty="0"/>
              <a:t>PKI enables trusted communication across: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Websites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Banking systems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E-commerce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Government services</a:t>
            </a:r>
          </a:p>
        </p:txBody>
      </p:sp>
    </p:spTree>
    <p:extLst>
      <p:ext uri="{BB962C8B-B14F-4D97-AF65-F5344CB8AC3E}">
        <p14:creationId xmlns:p14="http://schemas.microsoft.com/office/powerpoint/2010/main" val="310130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1E0CF-0E8E-2737-2F11-80E6F94B1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Understanding Public Key Infrastructure (PKI)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B19C695-308D-2F5F-76B7-F4B3DA9320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" y="838200"/>
            <a:ext cx="4287162" cy="3429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4DDF4AB-CBA5-9A88-D46B-CFA51F01CEB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0039" y="919595"/>
            <a:ext cx="4858241" cy="312449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58B60EC-FA7D-C1B2-8957-F49E28530B21}"/>
              </a:ext>
            </a:extLst>
          </p:cNvPr>
          <p:cNvSpPr txBox="1"/>
          <p:nvPr/>
        </p:nvSpPr>
        <p:spPr>
          <a:xfrm>
            <a:off x="4330772" y="4196486"/>
            <a:ext cx="46767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PKI Trust Model</a:t>
            </a:r>
          </a:p>
          <a:p>
            <a:pPr>
              <a:buNone/>
            </a:pPr>
            <a:r>
              <a:rPr lang="en-GB" sz="1600" dirty="0"/>
              <a:t>User ↔ Certificate Authority ↔ Trusted Website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6ADBD3-0D7D-217D-78B6-95D66B27BA1B}"/>
              </a:ext>
            </a:extLst>
          </p:cNvPr>
          <p:cNvSpPr txBox="1"/>
          <p:nvPr/>
        </p:nvSpPr>
        <p:spPr>
          <a:xfrm>
            <a:off x="113307" y="5029200"/>
            <a:ext cx="8458200" cy="467629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/>
              <a:t>Why must users trust Certificate Authorities?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28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DB5F1-7029-40EA-3D48-2EEEA0013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Digital Certificates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9C8F1-5597-3DBF-E093-3FC6A1E87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077" y="838200"/>
            <a:ext cx="8763000" cy="2895600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dirty="0"/>
              <a:t>A digital certificate is an electronic credential that verifies the identity of a user, system or website.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Information Stored</a:t>
            </a:r>
          </a:p>
          <a:p>
            <a:r>
              <a:rPr lang="en-GB" dirty="0"/>
              <a:t>Organisation name </a:t>
            </a:r>
          </a:p>
          <a:p>
            <a:r>
              <a:rPr lang="en-GB" dirty="0"/>
              <a:t>Public key </a:t>
            </a:r>
          </a:p>
          <a:p>
            <a:r>
              <a:rPr lang="en-GB" dirty="0"/>
              <a:t>Certificate issuer </a:t>
            </a:r>
          </a:p>
          <a:p>
            <a:r>
              <a:rPr lang="en-GB" dirty="0"/>
              <a:t>Expiry date </a:t>
            </a:r>
          </a:p>
          <a:p>
            <a:r>
              <a:rPr lang="en-GB" dirty="0"/>
              <a:t>Digital signature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DFD959C-C0E9-70C0-8F32-12614360D1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6957430"/>
              </p:ext>
            </p:extLst>
          </p:nvPr>
        </p:nvGraphicFramePr>
        <p:xfrm>
          <a:off x="160972" y="3832830"/>
          <a:ext cx="4924425" cy="1828800"/>
        </p:xfrm>
        <a:graphic>
          <a:graphicData uri="http://schemas.openxmlformats.org/drawingml/2006/table">
            <a:tbl>
              <a:tblPr/>
              <a:tblGrid>
                <a:gridCol w="2333625">
                  <a:extLst>
                    <a:ext uri="{9D8B030D-6E8A-4147-A177-3AD203B41FA5}">
                      <a16:colId xmlns:a16="http://schemas.microsoft.com/office/drawing/2014/main" val="2702423335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392582894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Certificate Element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Purpose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55794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Public Key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Encryption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14105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Subject name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Identity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50699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Issuer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Certificate Authority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25206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Expire Date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Validity Period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32170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9F02FBF-451C-F084-1638-2FA420A4458F}"/>
              </a:ext>
            </a:extLst>
          </p:cNvPr>
          <p:cNvSpPr txBox="1"/>
          <p:nvPr/>
        </p:nvSpPr>
        <p:spPr>
          <a:xfrm>
            <a:off x="5181600" y="4396531"/>
            <a:ext cx="391668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800" b="1" dirty="0"/>
              <a:t>What could happen if a certificate expires?</a:t>
            </a:r>
            <a:endParaRPr lang="en-GB" sz="16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0675F8-ED64-A7C7-E4D3-945407AF8277}"/>
              </a:ext>
            </a:extLst>
          </p:cNvPr>
          <p:cNvSpPr txBox="1"/>
          <p:nvPr/>
        </p:nvSpPr>
        <p:spPr>
          <a:xfrm>
            <a:off x="3144203" y="1573872"/>
            <a:ext cx="5954077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Real-World Example</a:t>
            </a:r>
          </a:p>
          <a:p>
            <a:pPr>
              <a:buNone/>
            </a:pPr>
            <a:r>
              <a:rPr lang="en-GB" sz="2000" dirty="0"/>
              <a:t>When visiting: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HTTPS websites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your browser checks the website's certificate before establishing a secure connection.</a:t>
            </a:r>
          </a:p>
          <a:p>
            <a:pPr algn="just"/>
            <a:r>
              <a:rPr lang="en-GB" sz="1600" dirty="0"/>
              <a:t>Browser → Certificate Validation → Secure HTTPS Connection</a:t>
            </a:r>
          </a:p>
        </p:txBody>
      </p:sp>
    </p:spTree>
    <p:extLst>
      <p:ext uri="{BB962C8B-B14F-4D97-AF65-F5344CB8AC3E}">
        <p14:creationId xmlns:p14="http://schemas.microsoft.com/office/powerpoint/2010/main" val="297908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51E4C-6D21-F4F5-366B-63D0D9E7E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/>
          <a:lstStyle/>
          <a:p>
            <a:r>
              <a:rPr lang="en-GB" b="1" dirty="0"/>
              <a:t>Digital Signatures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A74AC-87A5-FA08-09D8-C6E44A771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" y="790575"/>
            <a:ext cx="4762500" cy="44640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A digital signature verifies:</a:t>
            </a:r>
          </a:p>
          <a:p>
            <a:r>
              <a:rPr lang="en-GB" sz="2000" dirty="0"/>
              <a:t>Authenticity </a:t>
            </a:r>
          </a:p>
          <a:p>
            <a:r>
              <a:rPr lang="en-GB" sz="2000" dirty="0"/>
              <a:t>Integrity </a:t>
            </a:r>
          </a:p>
          <a:p>
            <a:r>
              <a:rPr lang="en-GB" sz="2000" dirty="0"/>
              <a:t>Non-repudiation</a:t>
            </a:r>
          </a:p>
          <a:p>
            <a:pPr marL="0" indent="0">
              <a:buNone/>
            </a:pPr>
            <a:r>
              <a:rPr lang="en-GB" sz="2000" b="1" dirty="0"/>
              <a:t>What Digital Signatures Provide</a:t>
            </a:r>
          </a:p>
          <a:p>
            <a:r>
              <a:rPr lang="en-GB" sz="2000" b="1" dirty="0"/>
              <a:t>Authenticity</a:t>
            </a:r>
          </a:p>
          <a:p>
            <a:pPr lvl="1"/>
            <a:r>
              <a:rPr lang="en-GB" sz="2000" dirty="0"/>
              <a:t>Confirms sender identity.</a:t>
            </a:r>
          </a:p>
          <a:p>
            <a:r>
              <a:rPr lang="en-GB" sz="2000" b="1" dirty="0"/>
              <a:t>Integrity</a:t>
            </a:r>
          </a:p>
          <a:p>
            <a:pPr lvl="1"/>
            <a:r>
              <a:rPr lang="en-GB" sz="2000" dirty="0"/>
              <a:t>Confirms data has not changed.</a:t>
            </a:r>
          </a:p>
          <a:p>
            <a:r>
              <a:rPr lang="en-GB" sz="2000" b="1" dirty="0"/>
              <a:t>Non-Repudiation</a:t>
            </a:r>
          </a:p>
          <a:p>
            <a:pPr lvl="1"/>
            <a:r>
              <a:rPr lang="en-GB" sz="2000" dirty="0"/>
              <a:t>Prevents denial of sending a message.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5D77BE-54E4-75A5-DF6E-A20F3DA97380}"/>
              </a:ext>
            </a:extLst>
          </p:cNvPr>
          <p:cNvSpPr txBox="1"/>
          <p:nvPr/>
        </p:nvSpPr>
        <p:spPr>
          <a:xfrm>
            <a:off x="4191000" y="756969"/>
            <a:ext cx="3733800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Real-World Examples: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Electronic contracts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Government documents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Software updates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Secure emails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361A46-4D5B-5B85-BC3E-54D32B53AE4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362706"/>
            <a:ext cx="4067175" cy="28162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C1357F-93E6-5F5E-5B36-B7F478565434}"/>
              </a:ext>
            </a:extLst>
          </p:cNvPr>
          <p:cNvSpPr txBox="1"/>
          <p:nvPr/>
        </p:nvSpPr>
        <p:spPr>
          <a:xfrm>
            <a:off x="4364830" y="5213846"/>
            <a:ext cx="48815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Document → Hash → Private Key Signature → Verification Using Public Key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A30EA3-2FA0-F924-3B97-27E9BB360CDF}"/>
              </a:ext>
            </a:extLst>
          </p:cNvPr>
          <p:cNvSpPr txBox="1"/>
          <p:nvPr/>
        </p:nvSpPr>
        <p:spPr>
          <a:xfrm>
            <a:off x="152400" y="5943600"/>
            <a:ext cx="8839200" cy="461665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Can a digital signature prove a document has not been altered?</a:t>
            </a:r>
          </a:p>
        </p:txBody>
      </p:sp>
    </p:spTree>
    <p:extLst>
      <p:ext uri="{BB962C8B-B14F-4D97-AF65-F5344CB8AC3E}">
        <p14:creationId xmlns:p14="http://schemas.microsoft.com/office/powerpoint/2010/main" val="179385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9" grpId="0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30676-BA05-E34F-6BD7-3444FEA87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1447800"/>
            <a:ext cx="9052560" cy="1039091"/>
          </a:xfrm>
        </p:spPr>
        <p:txBody>
          <a:bodyPr/>
          <a:lstStyle/>
          <a:p>
            <a:r>
              <a:rPr lang="en-GB" dirty="0"/>
              <a:t>Comfort Break (12:10 - 12:20)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EE4C0-9EFE-1652-8F72-894B2832C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733799"/>
            <a:ext cx="8763000" cy="18288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803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8E29B-7A86-1634-FEC7-892D48731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/>
          </a:bodyPr>
          <a:lstStyle/>
          <a:p>
            <a:r>
              <a:rPr lang="en-GB" b="1" dirty="0"/>
              <a:t>Modern Cryptographic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E3801-34B4-8407-08AC-2B81FB27E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5" y="685800"/>
            <a:ext cx="4497705" cy="3249275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Common risks include:</a:t>
            </a:r>
          </a:p>
          <a:p>
            <a:pPr lvl="1"/>
            <a:r>
              <a:rPr lang="en-GB" dirty="0"/>
              <a:t>Weak passwords </a:t>
            </a:r>
          </a:p>
          <a:p>
            <a:pPr lvl="1"/>
            <a:r>
              <a:rPr lang="en-GB" dirty="0"/>
              <a:t>Poor key management </a:t>
            </a:r>
          </a:p>
          <a:p>
            <a:pPr lvl="1"/>
            <a:r>
              <a:rPr lang="en-GB" dirty="0"/>
              <a:t>Misconfigured encryption </a:t>
            </a:r>
          </a:p>
          <a:p>
            <a:pPr lvl="1"/>
            <a:r>
              <a:rPr lang="en-GB" dirty="0"/>
              <a:t>Certificate compromise </a:t>
            </a:r>
          </a:p>
          <a:p>
            <a:pPr lvl="1"/>
            <a:r>
              <a:rPr lang="en-GB" dirty="0"/>
              <a:t>Outdated algorithms </a:t>
            </a:r>
          </a:p>
          <a:p>
            <a:pPr lvl="1"/>
            <a:r>
              <a:rPr lang="en-GB" dirty="0"/>
              <a:t>Human error</a:t>
            </a:r>
          </a:p>
          <a:p>
            <a:r>
              <a:rPr lang="en-GB" b="1" dirty="0"/>
              <a:t>Modern ransomware:</a:t>
            </a:r>
          </a:p>
          <a:p>
            <a:pPr lvl="1"/>
            <a:r>
              <a:rPr lang="en-GB" dirty="0"/>
              <a:t>encrypts organisational data </a:t>
            </a:r>
          </a:p>
          <a:p>
            <a:pPr lvl="1"/>
            <a:r>
              <a:rPr lang="en-GB" dirty="0"/>
              <a:t>disrupts operations </a:t>
            </a:r>
          </a:p>
          <a:p>
            <a:pPr lvl="1"/>
            <a:r>
              <a:rPr lang="en-GB" dirty="0"/>
              <a:t>demands payment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A3B4C-C856-E842-EDFE-67994E1D5BD0}"/>
              </a:ext>
            </a:extLst>
          </p:cNvPr>
          <p:cNvSpPr txBox="1"/>
          <p:nvPr/>
        </p:nvSpPr>
        <p:spPr>
          <a:xfrm>
            <a:off x="228600" y="5941367"/>
            <a:ext cx="8153400" cy="523220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800" dirty="0"/>
              <a:t>Is strong encryption enough on its own?</a:t>
            </a:r>
            <a:endParaRPr lang="en-GB" sz="2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E01CAE-C308-4DDC-2830-AFB2D18200F5}"/>
              </a:ext>
            </a:extLst>
          </p:cNvPr>
          <p:cNvSpPr txBox="1"/>
          <p:nvPr/>
        </p:nvSpPr>
        <p:spPr>
          <a:xfrm>
            <a:off x="4419600" y="685800"/>
            <a:ext cx="4650105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Real-World Examples:</a:t>
            </a:r>
          </a:p>
          <a:p>
            <a:pPr>
              <a:buNone/>
            </a:pPr>
            <a:r>
              <a:rPr lang="en-GB" sz="1800" b="1" dirty="0"/>
              <a:t>Weak Encryption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Legacy systems using outdated protocols.</a:t>
            </a:r>
          </a:p>
          <a:p>
            <a:pPr>
              <a:buNone/>
            </a:pPr>
            <a:r>
              <a:rPr lang="en-GB" sz="1800" b="1" dirty="0"/>
              <a:t>Poor Key Storage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Encryption keys stored on the same system as encrypted data.</a:t>
            </a:r>
          </a:p>
          <a:p>
            <a:pPr>
              <a:buNone/>
            </a:pPr>
            <a:r>
              <a:rPr lang="en-GB" sz="1800" b="1" dirty="0"/>
              <a:t>Expired Certificates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Causing service outages and trust issues.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DF54BC4B-1ED7-6B65-C30C-B34D71C91B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1809152"/>
              </p:ext>
            </p:extLst>
          </p:nvPr>
        </p:nvGraphicFramePr>
        <p:xfrm>
          <a:off x="1143000" y="3907750"/>
          <a:ext cx="7772400" cy="1828800"/>
        </p:xfrm>
        <a:graphic>
          <a:graphicData uri="http://schemas.openxmlformats.org/drawingml/2006/table">
            <a:tbl>
              <a:tblPr/>
              <a:tblGrid>
                <a:gridCol w="3886200">
                  <a:extLst>
                    <a:ext uri="{9D8B030D-6E8A-4147-A177-3AD203B41FA5}">
                      <a16:colId xmlns:a16="http://schemas.microsoft.com/office/drawing/2014/main" val="2756896967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38637721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Risk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Potential Impact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08686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Weak Keys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Easier decryption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9141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Poor Key Management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Loss of confidentiality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06195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Expired Certificates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Service disruption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25625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Misconfiguration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Data exposure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04099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9193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71456-8E34-1925-035C-5ADA6AD90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42851"/>
          </a:xfrm>
        </p:spPr>
        <p:txBody>
          <a:bodyPr/>
          <a:lstStyle/>
          <a:p>
            <a:r>
              <a:rPr lang="en-GB" b="1" dirty="0"/>
              <a:t>Quantum Threats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19FDB391-5383-99AA-DA1A-F6CEE4C7D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" y="661035"/>
            <a:ext cx="8763000" cy="4734878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dirty="0"/>
              <a:t>Quantum computing may eventually break some widely used cryptographic algorithms.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Why This Matters</a:t>
            </a:r>
          </a:p>
          <a:p>
            <a:pPr lvl="1"/>
            <a:r>
              <a:rPr lang="en-GB" dirty="0"/>
              <a:t>Algorithms potentially affected:</a:t>
            </a:r>
          </a:p>
          <a:p>
            <a:pPr lvl="1"/>
            <a:r>
              <a:rPr lang="en-GB" dirty="0"/>
              <a:t>RSA </a:t>
            </a:r>
          </a:p>
          <a:p>
            <a:pPr lvl="1"/>
            <a:r>
              <a:rPr lang="en-GB" dirty="0"/>
              <a:t>ECC </a:t>
            </a:r>
          </a:p>
          <a:p>
            <a:pPr lvl="1"/>
            <a:r>
              <a:rPr lang="en-GB" dirty="0"/>
              <a:t>Diffie-Hellman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Potential Impact</a:t>
            </a:r>
          </a:p>
          <a:p>
            <a:pPr lvl="1"/>
            <a:r>
              <a:rPr lang="en-GB" dirty="0"/>
              <a:t>Decryption of sensitive information </a:t>
            </a:r>
          </a:p>
          <a:p>
            <a:pPr lvl="1"/>
            <a:r>
              <a:rPr lang="en-GB" dirty="0"/>
              <a:t>Compromised digital signatures </a:t>
            </a:r>
          </a:p>
          <a:p>
            <a:pPr lvl="1"/>
            <a:r>
              <a:rPr lang="en-GB" dirty="0"/>
              <a:t>Reduced trust in PKI</a:t>
            </a:r>
          </a:p>
          <a:p>
            <a:endParaRPr lang="en-GB" dirty="0"/>
          </a:p>
          <a:p>
            <a:pPr algn="just"/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9CCF58D-6716-C9A9-089F-255E22324DB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7341" y="1943100"/>
            <a:ext cx="4096659" cy="29718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5A65C7E-604E-D913-D0D2-16DCAA0AFFF6}"/>
              </a:ext>
            </a:extLst>
          </p:cNvPr>
          <p:cNvSpPr txBox="1"/>
          <p:nvPr/>
        </p:nvSpPr>
        <p:spPr>
          <a:xfrm>
            <a:off x="297180" y="5236309"/>
            <a:ext cx="86563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/>
              <a:t>Should organisations begin preparing for quantum threats now?</a:t>
            </a:r>
          </a:p>
        </p:txBody>
      </p:sp>
    </p:spTree>
    <p:extLst>
      <p:ext uri="{BB962C8B-B14F-4D97-AF65-F5344CB8AC3E}">
        <p14:creationId xmlns:p14="http://schemas.microsoft.com/office/powerpoint/2010/main" val="194044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35B8-C978-7916-BDA0-4AE6D7F89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23975"/>
            <a:ext cx="9052560" cy="1039091"/>
          </a:xfrm>
        </p:spPr>
        <p:txBody>
          <a:bodyPr/>
          <a:lstStyle/>
          <a:p>
            <a:r>
              <a:rPr lang="en-GB" dirty="0"/>
              <a:t>Lunch Break (1-2)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CB644-6A89-F588-0EE9-EA85A2D3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895600"/>
            <a:ext cx="8763000" cy="26670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0514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A32B6-F0B3-7C8A-1948-387ABC3C4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Interactive Case Study</a:t>
            </a:r>
            <a:br>
              <a:rPr lang="en-GB" dirty="0"/>
            </a:br>
            <a:r>
              <a:rPr lang="en-GB" sz="2700" b="1" dirty="0"/>
              <a:t>“</a:t>
            </a:r>
            <a:r>
              <a:rPr lang="en-GB" b="1" dirty="0"/>
              <a:t>The Alert Nobody Investigated</a:t>
            </a:r>
            <a:r>
              <a:rPr lang="en-GB" sz="2700" b="1" dirty="0"/>
              <a:t>”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436F6-4D71-D238-AC5F-E24DA9B8F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827" y="1066800"/>
            <a:ext cx="4343400" cy="46482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company:</a:t>
            </a:r>
          </a:p>
          <a:p>
            <a:pPr lvl="0"/>
            <a:r>
              <a:rPr lang="en-GB" dirty="0"/>
              <a:t>encrypted all customer data </a:t>
            </a:r>
          </a:p>
          <a:p>
            <a:pPr lvl="0"/>
            <a:r>
              <a:rPr lang="en-GB" dirty="0"/>
              <a:t>migrated to cloud infrastructure </a:t>
            </a:r>
          </a:p>
          <a:p>
            <a:pPr lvl="0"/>
            <a:r>
              <a:rPr lang="en-GB" dirty="0"/>
              <a:t>used third-party key management </a:t>
            </a:r>
          </a:p>
          <a:p>
            <a:pPr marL="0" indent="0">
              <a:buNone/>
            </a:pPr>
            <a:r>
              <a:rPr lang="en-GB" dirty="0"/>
              <a:t>BUT:</a:t>
            </a:r>
          </a:p>
          <a:p>
            <a:pPr lvl="0"/>
            <a:r>
              <a:rPr lang="en-GB" dirty="0"/>
              <a:t>encryption keys became inaccessible </a:t>
            </a:r>
          </a:p>
          <a:p>
            <a:pPr lvl="0"/>
            <a:r>
              <a:rPr lang="en-GB" dirty="0"/>
              <a:t>systems unavailable </a:t>
            </a:r>
          </a:p>
          <a:p>
            <a:pPr lvl="0"/>
            <a:r>
              <a:rPr lang="en-GB" dirty="0"/>
              <a:t>business operations halted 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020DCC-E846-E0A9-A6FA-E9D5357AEE0D}"/>
              </a:ext>
            </a:extLst>
          </p:cNvPr>
          <p:cNvSpPr txBox="1">
            <a:spLocks/>
          </p:cNvSpPr>
          <p:nvPr/>
        </p:nvSpPr>
        <p:spPr>
          <a:xfrm>
            <a:off x="4701209" y="1497106"/>
            <a:ext cx="4343401" cy="4038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Was encryption itself the problem?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governance failures exist?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Who is responsible?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should have been done differently?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Is strong encryption enough without resilience planning? </a:t>
            </a:r>
          </a:p>
        </p:txBody>
      </p:sp>
    </p:spTree>
    <p:extLst>
      <p:ext uri="{BB962C8B-B14F-4D97-AF65-F5344CB8AC3E}">
        <p14:creationId xmlns:p14="http://schemas.microsoft.com/office/powerpoint/2010/main" val="8438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0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1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50" end="8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84" end="1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17" end="1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22" end="15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59" end="18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80" end="20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1A440-8E64-FB24-F63C-44C14823B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rmAutofit/>
          </a:bodyPr>
          <a:lstStyle/>
          <a:p>
            <a:r>
              <a:rPr lang="en-GB" b="1" dirty="0"/>
              <a:t>Group Workshop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175D6-E330-FDC4-3816-5ABA1AEED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2" y="990600"/>
            <a:ext cx="5272238" cy="45137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“Design a Secure Digital Organisation”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Scenario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 healthcare provider:</a:t>
            </a:r>
          </a:p>
          <a:p>
            <a:pPr lvl="0"/>
            <a:r>
              <a:rPr lang="en-GB" dirty="0"/>
              <a:t>stores patient records in cloud </a:t>
            </a:r>
          </a:p>
          <a:p>
            <a:pPr lvl="0"/>
            <a:r>
              <a:rPr lang="en-GB" dirty="0"/>
              <a:t>supports hybrid working </a:t>
            </a:r>
          </a:p>
          <a:p>
            <a:pPr lvl="0"/>
            <a:r>
              <a:rPr lang="en-GB" dirty="0"/>
              <a:t>exchanges sensitive data externally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57AF90-16D5-927E-3533-6168D09B3260}"/>
              </a:ext>
            </a:extLst>
          </p:cNvPr>
          <p:cNvSpPr txBox="1">
            <a:spLocks/>
          </p:cNvSpPr>
          <p:nvPr/>
        </p:nvSpPr>
        <p:spPr>
          <a:xfrm>
            <a:off x="5334000" y="1311265"/>
            <a:ext cx="3810000" cy="398894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b="1" dirty="0"/>
              <a:t>Task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Design: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Encryption strategy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Key management approach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Access control recommendations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PKI requirements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Incident recovery considerations </a:t>
            </a:r>
          </a:p>
          <a:p>
            <a:pPr fontAlgn="auto"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95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9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72" end="10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05" end="1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30" end="16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C37E2-A422-3E78-62A9-208209CAA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3248891"/>
          </a:xfrm>
        </p:spPr>
        <p:txBody>
          <a:bodyPr/>
          <a:lstStyle/>
          <a:p>
            <a:r>
              <a:rPr lang="en-GB" dirty="0"/>
              <a:t>Comfort Break (3:15 – 3:25)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0EF33-D313-1C05-DC04-1E417172E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4419599"/>
            <a:ext cx="8763000" cy="11430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1472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4"/>
          <p:cNvSpPr>
            <a:spLocks noGrp="1" noChangeArrowheads="1"/>
          </p:cNvSpPr>
          <p:nvPr>
            <p:ph type="title"/>
          </p:nvPr>
        </p:nvSpPr>
        <p:spPr>
          <a:xfrm>
            <a:off x="0" y="14703"/>
            <a:ext cx="9052560" cy="519546"/>
          </a:xfrm>
        </p:spPr>
        <p:txBody>
          <a:bodyPr anchor="ctr">
            <a:noAutofit/>
          </a:bodyPr>
          <a:lstStyle/>
          <a:p>
            <a:r>
              <a:rPr lang="en-GB" sz="2800" b="1" dirty="0"/>
              <a:t>Future Quantum Computing &amp; Cryptographic Risk</a:t>
            </a:r>
            <a:endParaRPr lang="en-GB" sz="2800" dirty="0"/>
          </a:p>
        </p:txBody>
      </p:sp>
      <p:sp>
        <p:nvSpPr>
          <p:cNvPr id="48131" name="Content Placeholder 5"/>
          <p:cNvSpPr>
            <a:spLocks noGrp="1" noChangeArrowheads="1"/>
          </p:cNvSpPr>
          <p:nvPr>
            <p:ph idx="1"/>
          </p:nvPr>
        </p:nvSpPr>
        <p:spPr>
          <a:xfrm>
            <a:off x="132106" y="620851"/>
            <a:ext cx="4487518" cy="4394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Quantum computing may:</a:t>
            </a:r>
          </a:p>
          <a:p>
            <a:pPr lvl="0"/>
            <a:r>
              <a:rPr lang="en-GB" sz="2200" dirty="0"/>
              <a:t>break RSA </a:t>
            </a:r>
          </a:p>
          <a:p>
            <a:pPr lvl="0"/>
            <a:r>
              <a:rPr lang="en-GB" sz="2200" dirty="0"/>
              <a:t>weaken current cryptography </a:t>
            </a:r>
          </a:p>
          <a:p>
            <a:pPr lvl="0"/>
            <a:r>
              <a:rPr lang="en-GB" sz="2200" dirty="0"/>
              <a:t>challenge digital trust 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Emerging Solution</a:t>
            </a:r>
          </a:p>
          <a:p>
            <a:r>
              <a:rPr lang="en-GB" sz="2200" dirty="0"/>
              <a:t>Post-Quantum Cryptography (PQC)</a:t>
            </a:r>
          </a:p>
          <a:p>
            <a:r>
              <a:rPr lang="en-GB" sz="2200" dirty="0"/>
              <a:t>New cryptographic algorithms designed to resist quantum attacks.</a:t>
            </a:r>
          </a:p>
          <a:p>
            <a:pPr lvl="0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9FE05F-F313-F274-C8B6-DDB3F14787AE}"/>
              </a:ext>
            </a:extLst>
          </p:cNvPr>
          <p:cNvSpPr txBox="1"/>
          <p:nvPr/>
        </p:nvSpPr>
        <p:spPr>
          <a:xfrm>
            <a:off x="56489" y="5150361"/>
            <a:ext cx="89458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8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 quantum computing become the biggest cybersecurity disruption in history?”</a:t>
            </a:r>
            <a:endParaRPr lang="en-GB" sz="1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47CE31-F6E2-ED5F-BBEB-987373A0546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3900" y="1035188"/>
            <a:ext cx="4487519" cy="3765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6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1A3D-5C77-7EE8-D938-1DF38C4D9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56" y="76200"/>
            <a:ext cx="9052560" cy="762000"/>
          </a:xfrm>
        </p:spPr>
        <p:txBody>
          <a:bodyPr>
            <a:normAutofit/>
          </a:bodyPr>
          <a:lstStyle/>
          <a:p>
            <a:r>
              <a:rPr lang="en-GB" b="1" dirty="0"/>
              <a:t>Ethics, Privacy &amp; Encryption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8C630-D541-76BB-58BF-446B64676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916" y="1143000"/>
            <a:ext cx="8763000" cy="2438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Debate:</a:t>
            </a:r>
          </a:p>
          <a:p>
            <a:pPr lvl="0"/>
            <a:r>
              <a:rPr lang="en-GB" dirty="0"/>
              <a:t>privacy rights </a:t>
            </a:r>
          </a:p>
          <a:p>
            <a:pPr lvl="0"/>
            <a:r>
              <a:rPr lang="en-GB" dirty="0"/>
              <a:t>law enforcement access </a:t>
            </a:r>
          </a:p>
          <a:p>
            <a:r>
              <a:rPr lang="en-GB" dirty="0"/>
              <a:t>encryption backdoors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955BE3-BE75-D8F8-96FD-21493C067E73}"/>
              </a:ext>
            </a:extLst>
          </p:cNvPr>
          <p:cNvSpPr txBox="1"/>
          <p:nvPr/>
        </p:nvSpPr>
        <p:spPr>
          <a:xfrm>
            <a:off x="228600" y="3429000"/>
            <a:ext cx="8763000" cy="9677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Debate Question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“Should governments have backdoor access to encrypted systems?”</a:t>
            </a:r>
          </a:p>
        </p:txBody>
      </p:sp>
    </p:spTree>
    <p:extLst>
      <p:ext uri="{BB962C8B-B14F-4D97-AF65-F5344CB8AC3E}">
        <p14:creationId xmlns:p14="http://schemas.microsoft.com/office/powerpoint/2010/main" val="2182170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501DA-4EE4-01F4-B3DE-241674780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/>
          <a:lstStyle/>
          <a:p>
            <a:r>
              <a:rPr lang="en-GB" b="1" dirty="0"/>
              <a:t>Cryptography Dragons' 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3609F-F8F5-3CB9-BB17-738CB800D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14400"/>
            <a:ext cx="8763000" cy="446407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board has </a:t>
            </a:r>
            <a:r>
              <a:rPr lang="en-GB" b="1" dirty="0"/>
              <a:t>£250,000 </a:t>
            </a:r>
            <a:r>
              <a:rPr lang="en-GB" dirty="0"/>
              <a:t>to improve digital trust and secure communications.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However, the board will only approve funding for ONE proposal.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Teams must convince the board that </a:t>
            </a:r>
            <a:r>
              <a:rPr lang="en-GB" b="1" dirty="0"/>
              <a:t>their solution provides the greatest value.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Teams must convince the board to invest in one security solution:</a:t>
            </a:r>
          </a:p>
          <a:p>
            <a:r>
              <a:rPr lang="en-GB" b="1" dirty="0"/>
              <a:t>Team A</a:t>
            </a:r>
          </a:p>
          <a:p>
            <a:pPr lvl="1"/>
            <a:r>
              <a:rPr lang="en-GB" dirty="0"/>
              <a:t>Encryption</a:t>
            </a:r>
          </a:p>
          <a:p>
            <a:r>
              <a:rPr lang="en-GB" b="1" dirty="0"/>
              <a:t>Team B</a:t>
            </a:r>
          </a:p>
          <a:p>
            <a:pPr lvl="1"/>
            <a:r>
              <a:rPr lang="en-GB" dirty="0"/>
              <a:t>PKI</a:t>
            </a:r>
          </a:p>
          <a:p>
            <a:r>
              <a:rPr lang="en-GB" b="1" dirty="0"/>
              <a:t>Team C</a:t>
            </a:r>
          </a:p>
          <a:p>
            <a:pPr lvl="1"/>
            <a:r>
              <a:rPr lang="en-GB" dirty="0"/>
              <a:t>Digital Certificates</a:t>
            </a:r>
          </a:p>
          <a:p>
            <a:r>
              <a:rPr lang="en-GB" b="1" dirty="0"/>
              <a:t>Team D</a:t>
            </a:r>
          </a:p>
          <a:p>
            <a:pPr lvl="1"/>
            <a:r>
              <a:rPr lang="en-GB" dirty="0"/>
              <a:t>Post-Quantum Cryptography Preparation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D9FC39-B56A-372E-0DBF-18BEF9B74221}"/>
              </a:ext>
            </a:extLst>
          </p:cNvPr>
          <p:cNvSpPr txBox="1"/>
          <p:nvPr/>
        </p:nvSpPr>
        <p:spPr>
          <a:xfrm>
            <a:off x="4191000" y="2819400"/>
            <a:ext cx="4572000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/>
              <a:t>Each team must explain: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benefits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costs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risks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business value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D95940-96C5-2415-5A23-0BDB4A92BA10}"/>
              </a:ext>
            </a:extLst>
          </p:cNvPr>
          <p:cNvSpPr txBox="1"/>
          <p:nvPr/>
        </p:nvSpPr>
        <p:spPr>
          <a:xfrm>
            <a:off x="190500" y="5130760"/>
            <a:ext cx="84201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Board (consist of 3 students) decide who receives funding.</a:t>
            </a:r>
          </a:p>
        </p:txBody>
      </p:sp>
    </p:spTree>
    <p:extLst>
      <p:ext uri="{BB962C8B-B14F-4D97-AF65-F5344CB8AC3E}">
        <p14:creationId xmlns:p14="http://schemas.microsoft.com/office/powerpoint/2010/main" val="396807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EE2126-CB0C-B0CB-FB7A-4AB1EE785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F0E8A-A672-798A-0B42-06CE558D0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/>
          <a:lstStyle/>
          <a:p>
            <a:r>
              <a:rPr lang="en-GB" b="1" dirty="0"/>
              <a:t>Cryptography Dragons' 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97372-A8DB-7402-3E7D-01F5AFFEC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762000"/>
            <a:ext cx="8763000" cy="7342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Team Structure and Focus area: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C1C8B54-FA2A-A992-46DD-ED7805D4C3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3711007"/>
              </p:ext>
            </p:extLst>
          </p:nvPr>
        </p:nvGraphicFramePr>
        <p:xfrm>
          <a:off x="76200" y="1295400"/>
          <a:ext cx="8877300" cy="53339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5460">
                  <a:extLst>
                    <a:ext uri="{9D8B030D-6E8A-4147-A177-3AD203B41FA5}">
                      <a16:colId xmlns:a16="http://schemas.microsoft.com/office/drawing/2014/main" val="3538767921"/>
                    </a:ext>
                  </a:extLst>
                </a:gridCol>
                <a:gridCol w="1775460">
                  <a:extLst>
                    <a:ext uri="{9D8B030D-6E8A-4147-A177-3AD203B41FA5}">
                      <a16:colId xmlns:a16="http://schemas.microsoft.com/office/drawing/2014/main" val="4268727305"/>
                    </a:ext>
                  </a:extLst>
                </a:gridCol>
                <a:gridCol w="1775460">
                  <a:extLst>
                    <a:ext uri="{9D8B030D-6E8A-4147-A177-3AD203B41FA5}">
                      <a16:colId xmlns:a16="http://schemas.microsoft.com/office/drawing/2014/main" val="3297862307"/>
                    </a:ext>
                  </a:extLst>
                </a:gridCol>
                <a:gridCol w="1775460">
                  <a:extLst>
                    <a:ext uri="{9D8B030D-6E8A-4147-A177-3AD203B41FA5}">
                      <a16:colId xmlns:a16="http://schemas.microsoft.com/office/drawing/2014/main" val="2286279733"/>
                    </a:ext>
                  </a:extLst>
                </a:gridCol>
                <a:gridCol w="1775460">
                  <a:extLst>
                    <a:ext uri="{9D8B030D-6E8A-4147-A177-3AD203B41FA5}">
                      <a16:colId xmlns:a16="http://schemas.microsoft.com/office/drawing/2014/main" val="319652358"/>
                    </a:ext>
                  </a:extLst>
                </a:gridCol>
              </a:tblGrid>
              <a:tr h="38559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Team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Team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Team 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Team 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Board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5540387"/>
                  </a:ext>
                </a:extLst>
              </a:tr>
              <a:tr h="4948409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Encryption Programme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Proposal: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Encrypt all sensitive organisational data.</a:t>
                      </a: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Focus Areas: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9388" lvl="0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confidentiality </a:t>
                      </a:r>
                    </a:p>
                    <a:p>
                      <a:pPr marL="179388" lvl="0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GDPR compliance </a:t>
                      </a:r>
                    </a:p>
                    <a:p>
                      <a:pPr marL="179388" lvl="0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Protection against data theft 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Public Key Infrastructure (PKI)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Proposal: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Implement organisation-wide PKI.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Focus Areas: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9388" lvl="0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Authentication </a:t>
                      </a:r>
                    </a:p>
                    <a:p>
                      <a:pPr marL="179388" lvl="0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Trust </a:t>
                      </a:r>
                    </a:p>
                    <a:p>
                      <a:pPr marL="179388" lvl="0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Secure communications </a:t>
                      </a:r>
                    </a:p>
                    <a:p>
                      <a:pPr marL="179388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identity </a:t>
                      </a:r>
                      <a:endParaRPr lang="en-GB" sz="14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Certificates &amp; Digital Signatures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Proposal: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Deploy digital certificates and digital signatures.</a:t>
                      </a: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Focus Areas: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9388" lvl="0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Non-repudiation </a:t>
                      </a:r>
                    </a:p>
                    <a:p>
                      <a:pPr marL="179388" lvl="0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Secure transactions </a:t>
                      </a:r>
                    </a:p>
                    <a:p>
                      <a:pPr marL="179388" lvl="0" indent="-179388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Trustworthy communications </a:t>
                      </a: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Post-Quantum Cryptography Preparation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Proposal: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Begin preparing for future quantum computing threats.</a:t>
                      </a: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Focus Areas: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Future-proof security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Long-term resilience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Protection of highly sensitive data </a:t>
                      </a: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3 students become: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CEO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CFO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CISO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just"/>
                      <a:r>
                        <a:rPr lang="en-GB" sz="1600" dirty="0">
                          <a:solidFill>
                            <a:schemeClr val="tx2"/>
                          </a:solidFill>
                        </a:rPr>
                        <a:t>R</a:t>
                      </a:r>
                    </a:p>
                    <a:p>
                      <a:pPr algn="just"/>
                      <a:r>
                        <a:rPr lang="en-GB" sz="1600" dirty="0" err="1">
                          <a:solidFill>
                            <a:schemeClr val="tx2"/>
                          </a:solidFill>
                        </a:rPr>
                        <a:t>esearch</a:t>
                      </a:r>
                      <a:r>
                        <a:rPr lang="en-GB" sz="1600" dirty="0">
                          <a:solidFill>
                            <a:schemeClr val="tx2"/>
                          </a:solidFill>
                        </a:rPr>
                        <a:t> your role and questions to ask after each group do a 3 minutes presentation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61486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52347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AA6C88-672C-7774-AE08-46B5EE3FBB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F0F64-5FA4-4184-72AF-AC8A59B22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/>
          <a:lstStyle/>
          <a:p>
            <a:r>
              <a:rPr lang="en-GB" b="1" dirty="0"/>
              <a:t>Cryptography Dragons' 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7F4B0-F9C6-3C6A-1F91-8194A478A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762000"/>
            <a:ext cx="8763000" cy="48768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Preparation Phase:</a:t>
            </a:r>
          </a:p>
          <a:p>
            <a:r>
              <a:rPr lang="en-GB" b="1" dirty="0"/>
              <a:t>10 Minutes, </a:t>
            </a:r>
            <a:r>
              <a:rPr lang="en-GB" dirty="0"/>
              <a:t>each team prepares with the following </a:t>
            </a:r>
            <a:r>
              <a:rPr lang="en-GB" b="1" dirty="0"/>
              <a:t>Questions: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problem does your solution solve?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does it improve security?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does it support compliance?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business benefits?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should the board invest in your proposal rather than the others?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Presentation Phase:</a:t>
            </a:r>
            <a:endParaRPr lang="en-GB" dirty="0"/>
          </a:p>
          <a:p>
            <a:r>
              <a:rPr lang="en-GB" b="1" dirty="0"/>
              <a:t>3 Minutes Per Team</a:t>
            </a:r>
            <a:endParaRPr lang="en-GB" dirty="0"/>
          </a:p>
          <a:p>
            <a:r>
              <a:rPr lang="en-GB" dirty="0"/>
              <a:t>Present proposal to the Dragons (Board).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7080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8909C-1A0E-FA2D-86F9-ED9FB08D3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481EC-3DF4-918A-8B41-E121DC8D7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/>
          <a:lstStyle/>
          <a:p>
            <a:r>
              <a:rPr lang="en-GB" b="1" dirty="0"/>
              <a:t>Cryptography Dragons' 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A1AEC-4E75-8377-A599-C70D767A7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914400"/>
            <a:ext cx="8458200" cy="4876800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3400" b="1" dirty="0"/>
              <a:t>Presentation Template:</a:t>
            </a:r>
          </a:p>
          <a:p>
            <a:endParaRPr lang="en-GB" b="1" dirty="0"/>
          </a:p>
          <a:p>
            <a:pPr marL="19050" indent="0" algn="ctr">
              <a:buNone/>
            </a:pPr>
            <a:r>
              <a:rPr lang="en-GB" b="1" dirty="0"/>
              <a:t>Our Proposal</a:t>
            </a:r>
            <a:endParaRPr lang="en-GB" dirty="0"/>
          </a:p>
          <a:p>
            <a:pPr marL="19050" indent="0" algn="ctr">
              <a:buNone/>
            </a:pPr>
            <a:br>
              <a:rPr lang="en-GB" dirty="0"/>
            </a:br>
            <a:endParaRPr lang="en-GB" dirty="0"/>
          </a:p>
          <a:p>
            <a:pPr marL="19050" indent="0" algn="ctr">
              <a:buNone/>
            </a:pPr>
            <a:r>
              <a:rPr lang="en-GB" b="1" dirty="0"/>
              <a:t>Security Benefits</a:t>
            </a:r>
            <a:endParaRPr lang="en-GB" dirty="0"/>
          </a:p>
          <a:p>
            <a:pPr marL="19050" indent="0" algn="ctr">
              <a:buNone/>
            </a:pPr>
            <a:br>
              <a:rPr lang="en-GB" dirty="0"/>
            </a:br>
            <a:endParaRPr lang="en-GB" dirty="0"/>
          </a:p>
          <a:p>
            <a:pPr marL="19050" indent="0" algn="ctr">
              <a:buNone/>
            </a:pPr>
            <a:r>
              <a:rPr lang="en-GB" b="1" dirty="0"/>
              <a:t>Compliance Benefits</a:t>
            </a:r>
            <a:endParaRPr lang="en-GB" dirty="0"/>
          </a:p>
          <a:p>
            <a:pPr marL="19050" indent="0" algn="ctr">
              <a:buNone/>
            </a:pPr>
            <a:br>
              <a:rPr lang="en-GB" dirty="0"/>
            </a:br>
            <a:endParaRPr lang="en-GB" dirty="0"/>
          </a:p>
          <a:p>
            <a:pPr marL="19050" indent="0" algn="ctr">
              <a:buNone/>
            </a:pPr>
            <a:r>
              <a:rPr lang="en-GB" b="1" dirty="0"/>
              <a:t>Business Benefits</a:t>
            </a:r>
            <a:endParaRPr lang="en-GB" dirty="0"/>
          </a:p>
          <a:p>
            <a:pPr marL="19050" indent="0" algn="ctr">
              <a:buNone/>
            </a:pPr>
            <a:br>
              <a:rPr lang="en-GB" dirty="0"/>
            </a:br>
            <a:endParaRPr lang="en-GB" dirty="0"/>
          </a:p>
          <a:p>
            <a:pPr marL="19050" indent="0" algn="ctr">
              <a:buNone/>
            </a:pPr>
            <a:r>
              <a:rPr lang="en-GB" b="1" dirty="0"/>
              <a:t>Risks if Not Implemented</a:t>
            </a:r>
            <a:endParaRPr lang="en-GB" dirty="0"/>
          </a:p>
          <a:p>
            <a:pPr marL="19050" indent="0" algn="ctr">
              <a:buNone/>
            </a:pPr>
            <a:br>
              <a:rPr lang="en-GB" dirty="0"/>
            </a:br>
            <a:endParaRPr lang="en-GB" dirty="0"/>
          </a:p>
          <a:p>
            <a:pPr marL="19050" indent="0" algn="ctr">
              <a:buNone/>
            </a:pPr>
            <a:r>
              <a:rPr lang="en-GB" b="1" dirty="0"/>
              <a:t>Final Recommendation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8615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810891-272D-7FF6-424C-651C5E5F1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0ECFD-89ED-138B-B7B1-519867ED8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/>
          <a:lstStyle/>
          <a:p>
            <a:r>
              <a:rPr lang="en-GB" b="1" dirty="0"/>
              <a:t>Cryptography Dragons' 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7FF8C-075B-38D2-55D5-A8A417998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914400"/>
            <a:ext cx="8458200" cy="48006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/>
              <a:t>Dragons' Questions</a:t>
            </a:r>
            <a:endParaRPr lang="en-GB" sz="3400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Use these after each presentation: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CEO</a:t>
            </a:r>
            <a:endParaRPr lang="en-GB" dirty="0"/>
          </a:p>
          <a:p>
            <a:pPr lvl="1"/>
            <a:r>
              <a:rPr lang="en-GB" dirty="0"/>
              <a:t>How will this improve customer trust?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CFO</a:t>
            </a:r>
            <a:endParaRPr lang="en-GB" dirty="0"/>
          </a:p>
          <a:p>
            <a:pPr lvl="1"/>
            <a:r>
              <a:rPr lang="en-GB" dirty="0"/>
              <a:t>Why should I spend £250,000 on this?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CISO</a:t>
            </a:r>
            <a:endParaRPr lang="en-GB" dirty="0"/>
          </a:p>
          <a:p>
            <a:pPr lvl="1"/>
            <a:r>
              <a:rPr lang="en-GB" dirty="0"/>
              <a:t>How will this reduce cyber risk?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CEO</a:t>
            </a:r>
            <a:endParaRPr lang="en-GB" dirty="0"/>
          </a:p>
          <a:p>
            <a:pPr lvl="1"/>
            <a:r>
              <a:rPr lang="en-GB" dirty="0"/>
              <a:t>What happens if we do nothing?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CFO</a:t>
            </a:r>
            <a:endParaRPr lang="en-GB" dirty="0"/>
          </a:p>
          <a:p>
            <a:pPr lvl="1"/>
            <a:r>
              <a:rPr lang="en-GB" dirty="0"/>
              <a:t>What are the implementation challenges?</a:t>
            </a:r>
          </a:p>
          <a:p>
            <a:endParaRPr lang="en-GB" b="1" dirty="0"/>
          </a:p>
          <a:p>
            <a:pPr lvl="1"/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7840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04536-57E3-53A0-ED48-0382BD073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Assignment Integration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18D01-630F-A644-8F3C-82B86DBD7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This week strongly link to:</a:t>
            </a:r>
          </a:p>
          <a:p>
            <a:pPr lvl="0"/>
            <a:r>
              <a:rPr lang="en-GB" dirty="0"/>
              <a:t>Encryption</a:t>
            </a:r>
          </a:p>
          <a:p>
            <a:pPr lvl="0"/>
            <a:r>
              <a:rPr lang="en-GB" dirty="0"/>
              <a:t>governance </a:t>
            </a:r>
          </a:p>
          <a:p>
            <a:pPr lvl="0"/>
            <a:r>
              <a:rPr lang="en-GB" dirty="0"/>
              <a:t>Zero Trust </a:t>
            </a:r>
          </a:p>
          <a:p>
            <a:pPr lvl="0"/>
            <a:r>
              <a:rPr lang="en-GB" dirty="0"/>
              <a:t>cloud security </a:t>
            </a:r>
          </a:p>
          <a:p>
            <a:pPr lvl="0"/>
            <a:r>
              <a:rPr lang="en-GB" dirty="0"/>
              <a:t>resilience </a:t>
            </a:r>
          </a:p>
          <a:p>
            <a:pPr lvl="0"/>
            <a:r>
              <a:rPr lang="en-GB" dirty="0"/>
              <a:t>digital trust </a:t>
            </a:r>
          </a:p>
          <a:p>
            <a:pPr lvl="0"/>
            <a:r>
              <a:rPr lang="en-GB" dirty="0"/>
              <a:t>organisational risk management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Start:</a:t>
            </a:r>
          </a:p>
          <a:p>
            <a:pPr lvl="0"/>
            <a:r>
              <a:rPr lang="en-GB" dirty="0"/>
              <a:t>evaluate modern encryption failures </a:t>
            </a:r>
          </a:p>
          <a:p>
            <a:pPr lvl="0"/>
            <a:r>
              <a:rPr lang="en-GB" dirty="0"/>
              <a:t>analyse governance implications </a:t>
            </a:r>
          </a:p>
          <a:p>
            <a:pPr lvl="0"/>
            <a:r>
              <a:rPr lang="en-GB" dirty="0"/>
              <a:t>use real breach examples </a:t>
            </a:r>
          </a:p>
          <a:p>
            <a:pPr marL="0" lv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376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A481-72C5-AA88-23E2-CB2834D0E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to Data Security &amp;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2CACA-71D5-B235-AA47-7B91C95B3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7302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How Week 4 contents Supports Data Security &amp; Compliance?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9ABD2E8-6E91-5014-35B0-484F023019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6374500"/>
              </p:ext>
            </p:extLst>
          </p:nvPr>
        </p:nvGraphicFramePr>
        <p:xfrm>
          <a:off x="256674" y="1981200"/>
          <a:ext cx="8763000" cy="33527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0750">
                  <a:extLst>
                    <a:ext uri="{9D8B030D-6E8A-4147-A177-3AD203B41FA5}">
                      <a16:colId xmlns:a16="http://schemas.microsoft.com/office/drawing/2014/main" val="3600821950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3400994051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1692267226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2280914971"/>
                    </a:ext>
                  </a:extLst>
                </a:gridCol>
              </a:tblGrid>
              <a:tr h="863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Security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Compliance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Business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Key Takeaway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735014"/>
                  </a:ext>
                </a:extLst>
              </a:tr>
              <a:tr h="24894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Encryption protects confidentiality, integrity and authenticity of information.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Regulations frequently require encryption of sensitive data in transit and at rest.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Customers, partners and regulators expect organisations to safeguard information through secure communications.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Cryptography is one of the most important controls for protecting sensitive information and maintaining trust.</a:t>
                      </a:r>
                    </a:p>
                  </a:txBody>
                  <a:tcPr marL="9525" marR="9525" marT="9525" marB="95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03236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3224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D3A5D-1379-F2B0-12C0-F1376D063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Future of Cryptography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84FDC-150D-78A5-5297-4AB14A72D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644434"/>
            <a:ext cx="5135880" cy="2908217"/>
          </a:xfrm>
        </p:spPr>
        <p:txBody>
          <a:bodyPr>
            <a:normAutofit/>
          </a:bodyPr>
          <a:lstStyle/>
          <a:p>
            <a:pPr lvl="0"/>
            <a:r>
              <a:rPr lang="en-GB" dirty="0" err="1"/>
              <a:t>passwordless</a:t>
            </a:r>
            <a:r>
              <a:rPr lang="en-GB" dirty="0"/>
              <a:t> future </a:t>
            </a:r>
          </a:p>
          <a:p>
            <a:pPr lvl="0"/>
            <a:r>
              <a:rPr lang="en-GB" dirty="0"/>
              <a:t>quantum-safe encryption </a:t>
            </a:r>
          </a:p>
          <a:p>
            <a:pPr lvl="0"/>
            <a:r>
              <a:rPr lang="en-GB" dirty="0"/>
              <a:t>decentralised identity </a:t>
            </a:r>
          </a:p>
          <a:p>
            <a:pPr lvl="0"/>
            <a:r>
              <a:rPr lang="en-GB" dirty="0"/>
              <a:t>AI-assisted cryptography </a:t>
            </a:r>
          </a:p>
          <a:p>
            <a:pPr lvl="0"/>
            <a:r>
              <a:rPr lang="en-GB" dirty="0"/>
              <a:t>blockchain trust models 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2182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8959B-CA3E-D842-17CB-5FD50FCEA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D79D0-D790-188A-10D2-62638B464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" y="1371600"/>
            <a:ext cx="8763000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Reflection Question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“Will future organisations trust AI more than cryptographic systems?”</a:t>
            </a:r>
          </a:p>
        </p:txBody>
      </p:sp>
    </p:spTree>
    <p:extLst>
      <p:ext uri="{BB962C8B-B14F-4D97-AF65-F5344CB8AC3E}">
        <p14:creationId xmlns:p14="http://schemas.microsoft.com/office/powerpoint/2010/main" val="28195722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4A27-3235-5117-08F6-8D4D7429A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99150-9F3C-CD73-7C24-0FC0DA163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600861"/>
            <a:ext cx="4686300" cy="4809339"/>
          </a:xfrm>
        </p:spPr>
        <p:txBody>
          <a:bodyPr>
            <a:normAutofit fontScale="47500" lnSpcReduction="20000"/>
          </a:bodyPr>
          <a:lstStyle/>
          <a:p>
            <a:r>
              <a:rPr lang="en-GB" sz="2900" b="1" dirty="0"/>
              <a:t>NIST Cryptographic Standards</a:t>
            </a:r>
            <a:endParaRPr lang="en-GB" sz="2900" dirty="0"/>
          </a:p>
          <a:p>
            <a:r>
              <a:rPr lang="en-GB" sz="2900" u="sng" dirty="0">
                <a:hlinkClick r:id="rId2"/>
              </a:rPr>
              <a:t>NIST Cryptographic Standards and Guidelines</a:t>
            </a:r>
            <a:r>
              <a:rPr lang="en-GB" sz="2900" u="sng" dirty="0"/>
              <a:t> </a:t>
            </a:r>
            <a:endParaRPr lang="en-GB" sz="2900" dirty="0"/>
          </a:p>
          <a:p>
            <a:endParaRPr lang="en-GB" sz="2900" dirty="0"/>
          </a:p>
          <a:p>
            <a:r>
              <a:rPr lang="en-GB" sz="2900" b="1" dirty="0"/>
              <a:t>NIST Post-Quantum Cryptography</a:t>
            </a:r>
            <a:endParaRPr lang="en-GB" sz="2900" dirty="0"/>
          </a:p>
          <a:p>
            <a:r>
              <a:rPr lang="en-GB" sz="2900" u="sng" dirty="0">
                <a:hlinkClick r:id="rId3"/>
              </a:rPr>
              <a:t>NIST Post-Quantum Cryptography Project</a:t>
            </a:r>
            <a:endParaRPr lang="en-GB" sz="2900" dirty="0"/>
          </a:p>
          <a:p>
            <a:endParaRPr lang="en-GB" sz="2900" dirty="0"/>
          </a:p>
          <a:p>
            <a:r>
              <a:rPr lang="en-GB" sz="2900" b="1" dirty="0"/>
              <a:t>UK NCSC Cryptography Guidance</a:t>
            </a:r>
            <a:endParaRPr lang="en-GB" sz="2900" dirty="0"/>
          </a:p>
          <a:p>
            <a:r>
              <a:rPr lang="en-GB" sz="2900" dirty="0"/>
              <a:t>UK NCSC Cryptography Guidance</a:t>
            </a:r>
          </a:p>
          <a:p>
            <a:endParaRPr lang="en-GB" sz="2900" dirty="0"/>
          </a:p>
          <a:p>
            <a:r>
              <a:rPr lang="en-GB" sz="2900" b="1" dirty="0"/>
              <a:t>ENISA Encryption Guidance</a:t>
            </a:r>
            <a:endParaRPr lang="en-GB" sz="2900" dirty="0"/>
          </a:p>
          <a:p>
            <a:r>
              <a:rPr lang="en-GB" sz="2900" dirty="0"/>
              <a:t>ENISA Encryption Guidance</a:t>
            </a:r>
          </a:p>
          <a:p>
            <a:endParaRPr lang="en-GB" sz="2900" dirty="0"/>
          </a:p>
          <a:p>
            <a:r>
              <a:rPr lang="en-GB" sz="2900" b="1" dirty="0"/>
              <a:t>Cloud Security Alliance</a:t>
            </a:r>
            <a:endParaRPr lang="en-GB" sz="2900" dirty="0"/>
          </a:p>
          <a:p>
            <a:r>
              <a:rPr lang="en-GB" sz="2900" u="sng" dirty="0">
                <a:hlinkClick r:id="rId4"/>
              </a:rPr>
              <a:t>Cloud Security Alliance</a:t>
            </a:r>
            <a:endParaRPr lang="en-GB" sz="2900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 Best Resources for Assignment</a:t>
            </a:r>
            <a:endParaRPr lang="en-GB" dirty="0"/>
          </a:p>
          <a:p>
            <a:pPr lvl="0"/>
            <a:r>
              <a:rPr lang="en-GB" dirty="0"/>
              <a:t>NIST PQC </a:t>
            </a:r>
          </a:p>
          <a:p>
            <a:pPr lvl="0"/>
            <a:r>
              <a:rPr lang="en-GB" dirty="0"/>
              <a:t>NCSC cryptography </a:t>
            </a:r>
          </a:p>
          <a:p>
            <a:pPr lvl="0"/>
            <a:r>
              <a:rPr lang="en-GB" dirty="0"/>
              <a:t>CSA cloud security </a:t>
            </a:r>
          </a:p>
        </p:txBody>
      </p:sp>
    </p:spTree>
    <p:extLst>
      <p:ext uri="{BB962C8B-B14F-4D97-AF65-F5344CB8AC3E}">
        <p14:creationId xmlns:p14="http://schemas.microsoft.com/office/powerpoint/2010/main" val="4260490694"/>
      </p:ext>
    </p:extLst>
  </p:cSld>
  <p:clrMapOvr>
    <a:masterClrMapping/>
  </p:clrMapOvr>
</p:sld>
</file>

<file path=ppt/theme/theme1.xml><?xml version="1.0" encoding="utf-8"?>
<a:theme xmlns:a="http://schemas.openxmlformats.org/drawingml/2006/main" name="1_Sampl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Russell_4e_ch03</Template>
  <TotalTime>8447</TotalTime>
  <Words>3270</Words>
  <Application>Microsoft Office PowerPoint</Application>
  <PresentationFormat>On-screen Show (4:3)</PresentationFormat>
  <Paragraphs>933</Paragraphs>
  <Slides>30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Courier New</vt:lpstr>
      <vt:lpstr>Times New Roman</vt:lpstr>
      <vt:lpstr>Wingdings</vt:lpstr>
      <vt:lpstr>1_Sample</vt:lpstr>
      <vt:lpstr>Cryptography, Digital Trust &amp; Secure Communications </vt:lpstr>
      <vt:lpstr>Learning Objectives</vt:lpstr>
      <vt:lpstr>PROPOSED SESSION FLOW</vt:lpstr>
      <vt:lpstr>Overview</vt:lpstr>
      <vt:lpstr>Why Cryptography/Encryption Matters</vt:lpstr>
      <vt:lpstr>Symmetric Encryption Vs Asymmetric Encryption</vt:lpstr>
      <vt:lpstr>Hashing</vt:lpstr>
      <vt:lpstr>Public Key Infrastructure (PKI)</vt:lpstr>
      <vt:lpstr>Understanding Public Key Infrastructure (PKI)</vt:lpstr>
      <vt:lpstr>Digital Certificates</vt:lpstr>
      <vt:lpstr>Digital Signatures</vt:lpstr>
      <vt:lpstr>Comfort Break (12:10 - 12:20)</vt:lpstr>
      <vt:lpstr>Modern Cryptographic Risks</vt:lpstr>
      <vt:lpstr>Quantum Threats</vt:lpstr>
      <vt:lpstr>Lunch Break (1-2)</vt:lpstr>
      <vt:lpstr>Interactive Case Study “The Alert Nobody Investigated”</vt:lpstr>
      <vt:lpstr>Group Workshop Activity</vt:lpstr>
      <vt:lpstr>Comfort Break (3:15 – 3:25)</vt:lpstr>
      <vt:lpstr>Future Quantum Computing &amp; Cryptographic Risk</vt:lpstr>
      <vt:lpstr>Ethics, Privacy &amp; Encryption</vt:lpstr>
      <vt:lpstr>Cryptography Dragons' Den</vt:lpstr>
      <vt:lpstr>Cryptography Dragons' Den</vt:lpstr>
      <vt:lpstr>Cryptography Dragons' Den</vt:lpstr>
      <vt:lpstr>Cryptography Dragons' Den</vt:lpstr>
      <vt:lpstr>Cryptography Dragons' Den</vt:lpstr>
      <vt:lpstr>Assignment Integration</vt:lpstr>
      <vt:lpstr>Relevance to Data Security &amp; Compliance</vt:lpstr>
      <vt:lpstr>Future of Cryptography</vt:lpstr>
      <vt:lpstr>Reflection</vt:lpstr>
      <vt:lpstr>Reference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Information Security</dc:title>
  <dc:creator>Whitman</dc:creator>
  <cp:lastModifiedBy>Carlene Campbell</cp:lastModifiedBy>
  <cp:revision>358</cp:revision>
  <dcterms:created xsi:type="dcterms:W3CDTF">2008-12-13T17:52:47Z</dcterms:created>
  <dcterms:modified xsi:type="dcterms:W3CDTF">2026-06-05T21:47:51Z</dcterms:modified>
</cp:coreProperties>
</file>