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6" r:id="rId2"/>
    <p:sldId id="297" r:id="rId3"/>
    <p:sldId id="312" r:id="rId4"/>
    <p:sldId id="260" r:id="rId5"/>
    <p:sldId id="259" r:id="rId6"/>
    <p:sldId id="298" r:id="rId7"/>
    <p:sldId id="265" r:id="rId8"/>
    <p:sldId id="269" r:id="rId9"/>
    <p:sldId id="305" r:id="rId10"/>
    <p:sldId id="303" r:id="rId11"/>
    <p:sldId id="293" r:id="rId12"/>
    <p:sldId id="276" r:id="rId13"/>
    <p:sldId id="300" r:id="rId14"/>
    <p:sldId id="311" r:id="rId15"/>
    <p:sldId id="287" r:id="rId16"/>
    <p:sldId id="274" r:id="rId17"/>
    <p:sldId id="307" r:id="rId18"/>
    <p:sldId id="279" r:id="rId19"/>
    <p:sldId id="304" r:id="rId20"/>
    <p:sldId id="294" r:id="rId21"/>
    <p:sldId id="306" r:id="rId22"/>
    <p:sldId id="308" r:id="rId23"/>
    <p:sldId id="285" r:id="rId24"/>
    <p:sldId id="309" r:id="rId25"/>
    <p:sldId id="284" r:id="rId26"/>
    <p:sldId id="313" r:id="rId27"/>
    <p:sldId id="314" r:id="rId28"/>
  </p:sldIdLst>
  <p:sldSz cx="9144000" cy="6858000" type="screen4x3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3B8B3"/>
    <a:srgbClr val="BDC1CF"/>
    <a:srgbClr val="E3C39A"/>
    <a:srgbClr val="E0D6B6"/>
    <a:srgbClr val="D1C28E"/>
    <a:srgbClr val="A1AB9B"/>
    <a:srgbClr val="6B7B65"/>
    <a:srgbClr val="C55A11"/>
    <a:srgbClr val="D5A76A"/>
    <a:srgbClr val="B49E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0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CAC2D0-3595-42C4-B755-D8863B986056}" type="datetimeFigureOut">
              <a:rPr lang="de-DE" smtClean="0"/>
              <a:t>21.01.2024</a:t>
            </a:fld>
            <a:endParaRPr lang="de-D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F1E44A-5400-4481-BAB9-AFFFB1212D3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647749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Hillslopes are ….</a:t>
            </a:r>
          </a:p>
          <a:p>
            <a:r>
              <a:rPr lang="en-AU" dirty="0"/>
              <a:t>Common globally - different slopes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73CCFF-EA7C-441F-BBAE-2BEE9E53F368}" type="slidenum">
              <a:rPr lang="en-AU" smtClean="0"/>
              <a:t>3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6866000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Processes impact on people and property</a:t>
            </a:r>
          </a:p>
          <a:p>
            <a:r>
              <a:rPr lang="en-AU" dirty="0"/>
              <a:t>Infrastructure</a:t>
            </a:r>
          </a:p>
          <a:p>
            <a:r>
              <a:rPr lang="en-AU" dirty="0"/>
              <a:t>Study this EQ and hillslopes in prac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73CCFF-EA7C-441F-BBAE-2BEE9E53F368}" type="slidenum">
              <a:rPr lang="en-AU" smtClean="0"/>
              <a:t>4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16265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Terminology</a:t>
            </a:r>
          </a:p>
          <a:p>
            <a:r>
              <a:rPr lang="en-AU" dirty="0"/>
              <a:t>Colluvial vs alluvial</a:t>
            </a:r>
          </a:p>
          <a:p>
            <a:r>
              <a:rPr lang="en-AU" dirty="0"/>
              <a:t>Again, transition to fluvial</a:t>
            </a:r>
          </a:p>
          <a:p>
            <a:r>
              <a:rPr lang="en-AU" dirty="0"/>
              <a:t>Hillslopes mostly colluvial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73CCFF-EA7C-441F-BBAE-2BEE9E53F368}" type="slidenum">
              <a:rPr lang="en-AU" smtClean="0"/>
              <a:t>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7946446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Leads to first factor RELIEF</a:t>
            </a:r>
          </a:p>
          <a:p>
            <a:r>
              <a:rPr lang="en-AU" dirty="0"/>
              <a:t>Higher with elevation</a:t>
            </a:r>
          </a:p>
          <a:p>
            <a:r>
              <a:rPr lang="en-AU" dirty="0"/>
              <a:t>Potential energy/steepness</a:t>
            </a:r>
          </a:p>
          <a:p>
            <a:r>
              <a:rPr lang="en-AU" dirty="0"/>
              <a:t>Global correlation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73CCFF-EA7C-441F-BBAE-2BEE9E53F368}" type="slidenum">
              <a:rPr lang="en-AU" smtClean="0"/>
              <a:t>7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6364307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Many roles - root stability, stopping water eroding ground</a:t>
            </a:r>
          </a:p>
          <a:p>
            <a:r>
              <a:rPr lang="en-AU" dirty="0"/>
              <a:t>But bad too - weight and wind force</a:t>
            </a:r>
          </a:p>
          <a:p>
            <a:r>
              <a:rPr lang="en-AU" dirty="0"/>
              <a:t>So critical balance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73CCFF-EA7C-441F-BBAE-2BEE9E53F368}" type="slidenum">
              <a:rPr lang="en-AU" smtClean="0"/>
              <a:t>8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5223727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Cyclic thermal stressing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73CCFF-EA7C-441F-BBAE-2BEE9E53F368}" type="slidenum">
              <a:rPr lang="en-AU" smtClean="0"/>
              <a:t>12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514258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Creep - low grade slopes, gradual</a:t>
            </a:r>
          </a:p>
          <a:p>
            <a:r>
              <a:rPr lang="en-AU" dirty="0"/>
              <a:t>Created </a:t>
            </a:r>
            <a:r>
              <a:rPr lang="en-AU" dirty="0" err="1"/>
              <a:t>teracettes</a:t>
            </a:r>
            <a:r>
              <a:rPr lang="en-AU" dirty="0"/>
              <a:t>/ridges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73CCFF-EA7C-441F-BBAE-2BEE9E53F368}" type="slidenum">
              <a:rPr lang="en-AU" smtClean="0"/>
              <a:t>16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600394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Rollover is transition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73CCFF-EA7C-441F-BBAE-2BEE9E53F368}" type="slidenum">
              <a:rPr lang="en-AU" smtClean="0"/>
              <a:t>18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556451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21.01.2024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96544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21.01.2024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34283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21.01.2024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42219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21.01.2024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87258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21.01.2024</a:t>
            </a:fld>
            <a:endParaRPr lang="de-D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72668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21.01.2024</a:t>
            </a:fld>
            <a:endParaRPr lang="de-D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70001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21.01.2024</a:t>
            </a:fld>
            <a:endParaRPr lang="de-D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08859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21.01.2024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11502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21.01.2024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38216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21.01.2024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29290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21.01.2024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88560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25753F-CB0D-4005-B678-DC9F2FD1B2A7}" type="datetimeFigureOut">
              <a:rPr lang="de-DE" smtClean="0"/>
              <a:t>21.01.2024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11279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gi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microsoft.com/office/2007/relationships/media" Target="../media/media2.mp4"/><Relationship Id="rId7" Type="http://schemas.openxmlformats.org/officeDocument/2006/relationships/image" Target="../media/image35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34.png"/><Relationship Id="rId5" Type="http://schemas.openxmlformats.org/officeDocument/2006/relationships/slideLayout" Target="../slideLayouts/slideLayout7.xml"/><Relationship Id="rId4" Type="http://schemas.microsoft.com/office/2007/relationships/media" Target="../media/media3.mp4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media" Target="../media/media5.mp4"/><Relationship Id="rId7" Type="http://schemas.openxmlformats.org/officeDocument/2006/relationships/image" Target="../media/image39.png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openxmlformats.org/officeDocument/2006/relationships/image" Target="../media/image4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jpeg"/><Relationship Id="rId5" Type="http://schemas.openxmlformats.org/officeDocument/2006/relationships/image" Target="../media/image46.png"/><Relationship Id="rId4" Type="http://schemas.openxmlformats.org/officeDocument/2006/relationships/image" Target="../media/image45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4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6.png"/><Relationship Id="rId4" Type="http://schemas.openxmlformats.org/officeDocument/2006/relationships/image" Target="../media/image55.em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image" Target="../media/image61.jpeg"/><Relationship Id="rId4" Type="http://schemas.openxmlformats.org/officeDocument/2006/relationships/image" Target="../media/image6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agu.org/landslideblog/" TargetMode="External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hvp/view.php?id=514868" TargetMode="External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earthsurface.readthedocs.io/en/latest/hillslope.html" TargetMode="External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geomorphonline.github.io/hillslope/hillslope_intro/" TargetMode="External"/><Relationship Id="rId4" Type="http://schemas.openxmlformats.org/officeDocument/2006/relationships/hyperlink" Target="https://www2.tulane.edu/~sanelson/Natural_Disasters/slopestability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184476" y="200348"/>
            <a:ext cx="36409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40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accent1">
                      <a:lumMod val="75000"/>
                      <a:alpha val="43000"/>
                    </a:schemeClr>
                  </a:outerShdw>
                </a:effectLst>
                <a:latin typeface="Arial Black" pitchFamily="34" charset="0"/>
              </a:rPr>
              <a:t>Hillslopes -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E35D42-D7B4-44D8-B8B4-A5630F6ACF40}"/>
              </a:ext>
            </a:extLst>
          </p:cNvPr>
          <p:cNvSpPr txBox="1"/>
          <p:nvPr/>
        </p:nvSpPr>
        <p:spPr>
          <a:xfrm>
            <a:off x="131608" y="6306137"/>
            <a:ext cx="66472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altLang="en-US" sz="1800" dirty="0">
                <a:solidFill>
                  <a:schemeClr val="bg1"/>
                </a:solidFill>
                <a:cs typeface="Arial" panose="020B0604020202020204" pitchFamily="34" charset="0"/>
              </a:rPr>
              <a:t>ACNA4007 – Physical Landscape and the Geosphere</a:t>
            </a:r>
          </a:p>
          <a:p>
            <a:endParaRPr lang="en-AU" dirty="0">
              <a:solidFill>
                <a:schemeClr val="bg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364966" y="993328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US" sz="32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accent1">
                      <a:lumMod val="75000"/>
                      <a:alpha val="43000"/>
                    </a:schemeClr>
                  </a:outerShdw>
                </a:effectLst>
                <a:latin typeface="Arial Black" pitchFamily="34" charset="0"/>
              </a:rPr>
              <a:t>The good, the bad, and the unstable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9D922EA-AC51-58F6-3076-BD62AA020A78}"/>
              </a:ext>
            </a:extLst>
          </p:cNvPr>
          <p:cNvSpPr txBox="1"/>
          <p:nvPr/>
        </p:nvSpPr>
        <p:spPr>
          <a:xfrm>
            <a:off x="131608" y="5963845"/>
            <a:ext cx="56214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altLang="en-US" sz="1800" dirty="0">
                <a:solidFill>
                  <a:schemeClr val="bg1"/>
                </a:solidFill>
                <a:cs typeface="Arial" panose="020B0604020202020204" pitchFamily="34" charset="0"/>
              </a:rPr>
              <a:t>Dr. Alissa Flatley</a:t>
            </a:r>
          </a:p>
          <a:p>
            <a:endParaRPr lang="en-AU" dirty="0">
              <a:solidFill>
                <a:schemeClr val="bg1"/>
              </a:solidFill>
            </a:endParaRPr>
          </a:p>
        </p:txBody>
      </p:sp>
      <p:pic>
        <p:nvPicPr>
          <p:cNvPr id="5" name="Picture 4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7E5B72DA-CCE2-38CA-8118-DF020885B0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034" y="188258"/>
            <a:ext cx="2329120" cy="1077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180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72342"/>
          </a:xfrm>
          <a:prstGeom prst="rect">
            <a:avLst/>
          </a:prstGeom>
        </p:spPr>
      </p:pic>
      <p:grpSp>
        <p:nvGrpSpPr>
          <p:cNvPr id="3" name="Group 2"/>
          <p:cNvGrpSpPr/>
          <p:nvPr/>
        </p:nvGrpSpPr>
        <p:grpSpPr>
          <a:xfrm>
            <a:off x="291410" y="713467"/>
            <a:ext cx="3094172" cy="5896136"/>
            <a:chOff x="5110264" y="673805"/>
            <a:chExt cx="3094172" cy="5896136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110264" y="673805"/>
              <a:ext cx="3094172" cy="5896136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5266326" y="4076819"/>
              <a:ext cx="230827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Sediment transport and delivery ...</a:t>
              </a: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8414313" y="6641510"/>
            <a:ext cx="729687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900" dirty="0">
                <a:solidFill>
                  <a:schemeClr val="bg1"/>
                </a:solidFill>
              </a:rPr>
              <a:t>Allen 2005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02805" y="866344"/>
            <a:ext cx="2584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Formation of relief, weathering, and...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686892" y="676512"/>
            <a:ext cx="46369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How does topography and relief (i.e. landforms) evolve?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686892" y="1372466"/>
            <a:ext cx="496438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How does material move around the landscape - t</a:t>
            </a:r>
            <a:r>
              <a:rPr lang="en-US" sz="2000" dirty="0">
                <a:solidFill>
                  <a:srgbClr val="002060"/>
                </a:solidFill>
              </a:rPr>
              <a:t>he next stage of the journey from source to sink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Landscapes…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/>
          <p:cNvGrpSpPr/>
          <p:nvPr/>
        </p:nvGrpSpPr>
        <p:grpSpPr>
          <a:xfrm>
            <a:off x="3661264" y="2923822"/>
            <a:ext cx="5239190" cy="3206255"/>
            <a:chOff x="3661264" y="2923822"/>
            <a:chExt cx="5239190" cy="3206255"/>
          </a:xfrm>
        </p:grpSpPr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1803D030-848C-4582-A983-353076CC41B9}"/>
                </a:ext>
              </a:extLst>
            </p:cNvPr>
            <p:cNvSpPr txBox="1"/>
            <p:nvPr/>
          </p:nvSpPr>
          <p:spPr>
            <a:xfrm>
              <a:off x="3676992" y="2923822"/>
              <a:ext cx="4737321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chemeClr val="bg1"/>
                  </a:solidFill>
                </a:rPr>
                <a:t>Weathering and downslope transport - to river channels</a:t>
              </a:r>
              <a:endParaRPr lang="en-AU" sz="2000" dirty="0">
                <a:solidFill>
                  <a:schemeClr val="bg1"/>
                </a:solidFill>
              </a:endParaRP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02FC1AEF-765E-44B7-BB96-0CE3D0F69BDB}"/>
                </a:ext>
              </a:extLst>
            </p:cNvPr>
            <p:cNvSpPr/>
            <p:nvPr/>
          </p:nvSpPr>
          <p:spPr>
            <a:xfrm>
              <a:off x="3661264" y="5114414"/>
              <a:ext cx="5239190" cy="10156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2000" dirty="0">
                  <a:solidFill>
                    <a:schemeClr val="bg1"/>
                  </a:solidFill>
                </a:rPr>
                <a:t>Hillslopes = critical transition zone between non-channelized and channelized transport… (channel initiation)  </a:t>
              </a:r>
              <a:endParaRPr lang="en-AU" sz="2000" dirty="0">
                <a:solidFill>
                  <a:schemeClr val="bg1"/>
                </a:solidFill>
              </a:endParaRPr>
            </a:p>
          </p:txBody>
        </p:sp>
        <p:sp>
          <p:nvSpPr>
            <p:cNvPr id="15" name="Down Arrow 14"/>
            <p:cNvSpPr/>
            <p:nvPr/>
          </p:nvSpPr>
          <p:spPr>
            <a:xfrm>
              <a:off x="5680954" y="4066398"/>
              <a:ext cx="771727" cy="512323"/>
            </a:xfrm>
            <a:prstGeom prst="downArrow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343901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5EE97E2-FA60-41AA-9B69-4E0A778DF99A}"/>
              </a:ext>
            </a:extLst>
          </p:cNvPr>
          <p:cNvSpPr txBox="1"/>
          <p:nvPr/>
        </p:nvSpPr>
        <p:spPr>
          <a:xfrm>
            <a:off x="197893" y="888112"/>
            <a:ext cx="701847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</a:rPr>
              <a:t>The sides of valleys + the margins of eroding uplands</a:t>
            </a:r>
            <a:endParaRPr lang="en-AU" sz="2000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6CE349-82F1-4C50-AEED-F130DFF6603C}"/>
              </a:ext>
            </a:extLst>
          </p:cNvPr>
          <p:cNvSpPr txBox="1"/>
          <p:nvPr/>
        </p:nvSpPr>
        <p:spPr>
          <a:xfrm>
            <a:off x="197893" y="1417805"/>
            <a:ext cx="873297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</a:rPr>
              <a:t>Material is loosened by weathering and then transported downslope, often to a river channel, via </a:t>
            </a:r>
            <a:r>
              <a:rPr lang="en-US" sz="2000" dirty="0" err="1">
                <a:solidFill>
                  <a:srgbClr val="002060"/>
                </a:solidFill>
              </a:rPr>
              <a:t>exogenic</a:t>
            </a:r>
            <a:r>
              <a:rPr lang="en-US" sz="2000" dirty="0">
                <a:solidFill>
                  <a:srgbClr val="002060"/>
                </a:solidFill>
              </a:rPr>
              <a:t> processes (and gravity)</a:t>
            </a:r>
            <a:endParaRPr lang="en-AU" sz="2000" dirty="0">
              <a:solidFill>
                <a:srgbClr val="00206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A6497AF-7062-47B0-95A0-F3F0830550E1}"/>
              </a:ext>
            </a:extLst>
          </p:cNvPr>
          <p:cNvSpPr txBox="1"/>
          <p:nvPr/>
        </p:nvSpPr>
        <p:spPr>
          <a:xfrm>
            <a:off x="197893" y="2232151"/>
            <a:ext cx="831852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</a:rPr>
              <a:t>&gt; 90% of Earth’s surface is comprised of hillslopes (Huggett, 2002)</a:t>
            </a:r>
            <a:endParaRPr lang="en-AU" sz="2000" dirty="0">
              <a:solidFill>
                <a:srgbClr val="002060"/>
              </a:solidFill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EE1E5A8-AF2B-47BE-842E-1733946012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573" y="3363588"/>
            <a:ext cx="3969829" cy="30342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3E641B5-7484-4219-A313-560C0ED9D3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0923" y="3342699"/>
            <a:ext cx="4071620" cy="305509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E2C59B8-51F2-494C-AB6E-5EADF06649DE}"/>
              </a:ext>
            </a:extLst>
          </p:cNvPr>
          <p:cNvSpPr txBox="1"/>
          <p:nvPr/>
        </p:nvSpPr>
        <p:spPr>
          <a:xfrm>
            <a:off x="191913" y="2784181"/>
            <a:ext cx="648482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</a:rPr>
              <a:t>Varying degrees of slope angles and shapes…</a:t>
            </a:r>
            <a:endParaRPr lang="en-AU" sz="2000" dirty="0">
              <a:solidFill>
                <a:srgbClr val="00206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What is a hillslope?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3849745" y="5726258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6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075273" y="5726259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600" dirty="0">
                <a:solidFill>
                  <a:schemeClr val="bg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862173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https://www.sciencemag.org/sites/default/files/styles/article_main_large/public/images/ep_R_AP16319151560579_16x9.jpg?itok=ycI0G215">
            <a:extLst>
              <a:ext uri="{FF2B5EF4-FFF2-40B4-BE49-F238E27FC236}">
                <a16:creationId xmlns:a16="http://schemas.microsoft.com/office/drawing/2014/main" id="{55E1D3DC-CCAB-4854-8B3E-7CA3515E94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8" t="6943" r="1431" b="11352"/>
          <a:stretch/>
        </p:blipFill>
        <p:spPr bwMode="auto">
          <a:xfrm>
            <a:off x="396411" y="1531357"/>
            <a:ext cx="8282940" cy="3843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983611E-582B-493F-8867-F6F43E2613AD}"/>
              </a:ext>
            </a:extLst>
          </p:cNvPr>
          <p:cNvSpPr/>
          <p:nvPr/>
        </p:nvSpPr>
        <p:spPr>
          <a:xfrm>
            <a:off x="144219" y="726720"/>
            <a:ext cx="846638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000" b="1" dirty="0">
                <a:solidFill>
                  <a:srgbClr val="002060"/>
                </a:solidFill>
              </a:rPr>
              <a:t>A hazard:</a:t>
            </a:r>
            <a:r>
              <a:rPr lang="en-AU" sz="2000" dirty="0">
                <a:solidFill>
                  <a:srgbClr val="002060"/>
                </a:solidFill>
              </a:rPr>
              <a:t> Direct and indirect influences on people and property (i.e. if material is deposited in the ‘wrong’ place…)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F6C7DAA-DD6A-4FE0-8E75-10788E29ED40}"/>
              </a:ext>
            </a:extLst>
          </p:cNvPr>
          <p:cNvSpPr txBox="1"/>
          <p:nvPr/>
        </p:nvSpPr>
        <p:spPr>
          <a:xfrm>
            <a:off x="720902" y="1667998"/>
            <a:ext cx="294022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400" dirty="0">
                <a:solidFill>
                  <a:schemeClr val="bg1"/>
                </a:solidFill>
              </a:rPr>
              <a:t>Kaikoura EQ (NZ) (</a:t>
            </a:r>
            <a:r>
              <a:rPr lang="en-AU" sz="1400" dirty="0" err="1">
                <a:solidFill>
                  <a:schemeClr val="bg1"/>
                </a:solidFill>
              </a:rPr>
              <a:t>Normile</a:t>
            </a:r>
            <a:r>
              <a:rPr lang="en-AU" sz="1400" dirty="0">
                <a:solidFill>
                  <a:schemeClr val="bg1"/>
                </a:solidFill>
              </a:rPr>
              <a:t>, 2016)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Why do we care?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7932420" y="1667998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b="1" dirty="0">
                <a:solidFill>
                  <a:schemeClr val="bg1"/>
                </a:solidFill>
                <a:latin typeface="Arial Black" panose="020B0A04020102020204" pitchFamily="34" charset="0"/>
              </a:rPr>
              <a:t>1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197893" y="3256575"/>
            <a:ext cx="9029927" cy="3538155"/>
            <a:chOff x="197893" y="3256575"/>
            <a:chExt cx="9029927" cy="3538155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FAE65612-3EAE-44BA-9289-7E48B4205D23}"/>
                </a:ext>
              </a:extLst>
            </p:cNvPr>
            <p:cNvSpPr/>
            <p:nvPr/>
          </p:nvSpPr>
          <p:spPr>
            <a:xfrm>
              <a:off x="4610100" y="5471291"/>
              <a:ext cx="4617720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AU" sz="2000" dirty="0">
                  <a:solidFill>
                    <a:srgbClr val="002060"/>
                  </a:solidFill>
                </a:rPr>
                <a:t>Interaction with floodplains – (</a:t>
              </a:r>
              <a:r>
                <a:rPr lang="en-AU" sz="2000" dirty="0" err="1">
                  <a:solidFill>
                    <a:srgbClr val="002060"/>
                  </a:solidFill>
                </a:rPr>
                <a:t>i</a:t>
              </a:r>
              <a:r>
                <a:rPr lang="en-AU" sz="2000" dirty="0">
                  <a:solidFill>
                    <a:srgbClr val="002060"/>
                  </a:solidFill>
                </a:rPr>
                <a:t>) hazard, (ii) </a:t>
              </a:r>
              <a:r>
                <a:rPr lang="en-AU" sz="2000" b="1" dirty="0">
                  <a:solidFill>
                    <a:srgbClr val="002060"/>
                  </a:solidFill>
                </a:rPr>
                <a:t>source of material </a:t>
              </a:r>
              <a:r>
                <a:rPr lang="en-AU" sz="2000" dirty="0">
                  <a:solidFill>
                    <a:srgbClr val="002060"/>
                  </a:solidFill>
                </a:rPr>
                <a:t>for depositional landforms (deliver water and sediment to streams)</a:t>
              </a:r>
            </a:p>
          </p:txBody>
        </p:sp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7893" y="3256575"/>
              <a:ext cx="4343627" cy="3414990"/>
            </a:xfrm>
            <a:prstGeom prst="rect">
              <a:avLst/>
            </a:prstGeom>
          </p:spPr>
        </p:pic>
        <p:sp>
          <p:nvSpPr>
            <p:cNvPr id="21" name="TextBox 20"/>
            <p:cNvSpPr txBox="1"/>
            <p:nvPr/>
          </p:nvSpPr>
          <p:spPr>
            <a:xfrm>
              <a:off x="396411" y="5842048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b="1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AE65612-3EAE-44BA-9289-7E48B4205D23}"/>
                </a:ext>
              </a:extLst>
            </p:cNvPr>
            <p:cNvSpPr/>
            <p:nvPr/>
          </p:nvSpPr>
          <p:spPr>
            <a:xfrm>
              <a:off x="2956560" y="6302972"/>
              <a:ext cx="1482731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AU" sz="1400" dirty="0">
                  <a:solidFill>
                    <a:schemeClr val="bg1"/>
                  </a:solidFill>
                </a:rPr>
                <a:t>Hubei, China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0255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0FF2492C-2641-404D-BB41-4206FDDD1B6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0719" r="6895"/>
          <a:stretch/>
        </p:blipFill>
        <p:spPr>
          <a:xfrm>
            <a:off x="315138" y="2767339"/>
            <a:ext cx="4137709" cy="3816515"/>
          </a:xfrm>
          <a:prstGeom prst="rect">
            <a:avLst/>
          </a:prstGeom>
          <a:noFill/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835C88A-F660-4ABE-9E1F-F441F854545D}"/>
              </a:ext>
            </a:extLst>
          </p:cNvPr>
          <p:cNvSpPr/>
          <p:nvPr/>
        </p:nvSpPr>
        <p:spPr>
          <a:xfrm>
            <a:off x="4159218" y="2108824"/>
            <a:ext cx="3699545" cy="239571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0AE303A-E615-47D9-8F24-A4BB7862C82F}"/>
              </a:ext>
            </a:extLst>
          </p:cNvPr>
          <p:cNvSpPr/>
          <p:nvPr/>
        </p:nvSpPr>
        <p:spPr>
          <a:xfrm>
            <a:off x="237047" y="1902085"/>
            <a:ext cx="392217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000" b="1" dirty="0">
                <a:solidFill>
                  <a:srgbClr val="002060"/>
                </a:solidFill>
              </a:rPr>
              <a:t>Alluvial </a:t>
            </a:r>
            <a:r>
              <a:rPr lang="en-AU" sz="2000" dirty="0">
                <a:solidFill>
                  <a:srgbClr val="002060"/>
                </a:solidFill>
              </a:rPr>
              <a:t>= sediment moved by running water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1830916-7734-4E99-9FB0-F289B988AEA8}"/>
              </a:ext>
            </a:extLst>
          </p:cNvPr>
          <p:cNvSpPr/>
          <p:nvPr/>
        </p:nvSpPr>
        <p:spPr>
          <a:xfrm>
            <a:off x="237047" y="817319"/>
            <a:ext cx="424117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000" b="1" dirty="0">
                <a:solidFill>
                  <a:srgbClr val="002060"/>
                </a:solidFill>
              </a:rPr>
              <a:t>Colluvial</a:t>
            </a:r>
            <a:r>
              <a:rPr lang="en-AU" sz="2000" dirty="0">
                <a:solidFill>
                  <a:srgbClr val="002060"/>
                </a:solidFill>
              </a:rPr>
              <a:t> = mobile sediment </a:t>
            </a:r>
            <a:r>
              <a:rPr lang="en-AU" sz="2000" dirty="0">
                <a:solidFill>
                  <a:srgbClr val="FF0000"/>
                </a:solidFill>
              </a:rPr>
              <a:t>moved by gravity </a:t>
            </a:r>
            <a:r>
              <a:rPr lang="en-AU" sz="2000" dirty="0">
                <a:solidFill>
                  <a:srgbClr val="002060"/>
                </a:solidFill>
              </a:rPr>
              <a:t>and not by channelized flow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 err="1">
                <a:solidFill>
                  <a:srgbClr val="002060"/>
                </a:solidFill>
              </a:rPr>
              <a:t>Colluvial</a:t>
            </a:r>
            <a:r>
              <a:rPr lang="en-AU" sz="3200" b="1" dirty="0">
                <a:solidFill>
                  <a:srgbClr val="002060"/>
                </a:solidFill>
              </a:rPr>
              <a:t> vs alluvial…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0FA1F372-A9B5-4C40-A60B-B15298F6550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22" t="17464" r="15033" b="15117"/>
          <a:stretch/>
        </p:blipFill>
        <p:spPr>
          <a:xfrm>
            <a:off x="4747284" y="495300"/>
            <a:ext cx="4134031" cy="2209016"/>
          </a:xfrm>
          <a:prstGeom prst="rect">
            <a:avLst/>
          </a:prstGeom>
          <a:noFill/>
        </p:spPr>
      </p:pic>
      <p:sp>
        <p:nvSpPr>
          <p:cNvPr id="6" name="Freeform 5"/>
          <p:cNvSpPr/>
          <p:nvPr/>
        </p:nvSpPr>
        <p:spPr>
          <a:xfrm>
            <a:off x="452297" y="3071035"/>
            <a:ext cx="4000550" cy="2781300"/>
          </a:xfrm>
          <a:custGeom>
            <a:avLst/>
            <a:gdLst>
              <a:gd name="connsiteX0" fmla="*/ 701040 w 4000550"/>
              <a:gd name="connsiteY0" fmla="*/ 7620 h 2781300"/>
              <a:gd name="connsiteX1" fmla="*/ 670560 w 4000550"/>
              <a:gd name="connsiteY1" fmla="*/ 45720 h 2781300"/>
              <a:gd name="connsiteX2" fmla="*/ 647700 w 4000550"/>
              <a:gd name="connsiteY2" fmla="*/ 68580 h 2781300"/>
              <a:gd name="connsiteX3" fmla="*/ 617220 w 4000550"/>
              <a:gd name="connsiteY3" fmla="*/ 114300 h 2781300"/>
              <a:gd name="connsiteX4" fmla="*/ 601980 w 4000550"/>
              <a:gd name="connsiteY4" fmla="*/ 137160 h 2781300"/>
              <a:gd name="connsiteX5" fmla="*/ 594360 w 4000550"/>
              <a:gd name="connsiteY5" fmla="*/ 160020 h 2781300"/>
              <a:gd name="connsiteX6" fmla="*/ 571500 w 4000550"/>
              <a:gd name="connsiteY6" fmla="*/ 175260 h 2781300"/>
              <a:gd name="connsiteX7" fmla="*/ 533400 w 4000550"/>
              <a:gd name="connsiteY7" fmla="*/ 243840 h 2781300"/>
              <a:gd name="connsiteX8" fmla="*/ 487680 w 4000550"/>
              <a:gd name="connsiteY8" fmla="*/ 312420 h 2781300"/>
              <a:gd name="connsiteX9" fmla="*/ 464820 w 4000550"/>
              <a:gd name="connsiteY9" fmla="*/ 358140 h 2781300"/>
              <a:gd name="connsiteX10" fmla="*/ 426720 w 4000550"/>
              <a:gd name="connsiteY10" fmla="*/ 403860 h 2781300"/>
              <a:gd name="connsiteX11" fmla="*/ 396240 w 4000550"/>
              <a:gd name="connsiteY11" fmla="*/ 441960 h 2781300"/>
              <a:gd name="connsiteX12" fmla="*/ 388620 w 4000550"/>
              <a:gd name="connsiteY12" fmla="*/ 464820 h 2781300"/>
              <a:gd name="connsiteX13" fmla="*/ 365760 w 4000550"/>
              <a:gd name="connsiteY13" fmla="*/ 495300 h 2781300"/>
              <a:gd name="connsiteX14" fmla="*/ 320040 w 4000550"/>
              <a:gd name="connsiteY14" fmla="*/ 541020 h 2781300"/>
              <a:gd name="connsiteX15" fmla="*/ 274320 w 4000550"/>
              <a:gd name="connsiteY15" fmla="*/ 594360 h 2781300"/>
              <a:gd name="connsiteX16" fmla="*/ 243840 w 4000550"/>
              <a:gd name="connsiteY16" fmla="*/ 617220 h 2781300"/>
              <a:gd name="connsiteX17" fmla="*/ 228600 w 4000550"/>
              <a:gd name="connsiteY17" fmla="*/ 640080 h 2781300"/>
              <a:gd name="connsiteX18" fmla="*/ 205740 w 4000550"/>
              <a:gd name="connsiteY18" fmla="*/ 662940 h 2781300"/>
              <a:gd name="connsiteX19" fmla="*/ 175260 w 4000550"/>
              <a:gd name="connsiteY19" fmla="*/ 716280 h 2781300"/>
              <a:gd name="connsiteX20" fmla="*/ 144780 w 4000550"/>
              <a:gd name="connsiteY20" fmla="*/ 762000 h 2781300"/>
              <a:gd name="connsiteX21" fmla="*/ 137160 w 4000550"/>
              <a:gd name="connsiteY21" fmla="*/ 784860 h 2781300"/>
              <a:gd name="connsiteX22" fmla="*/ 99060 w 4000550"/>
              <a:gd name="connsiteY22" fmla="*/ 830580 h 2781300"/>
              <a:gd name="connsiteX23" fmla="*/ 91440 w 4000550"/>
              <a:gd name="connsiteY23" fmla="*/ 853440 h 2781300"/>
              <a:gd name="connsiteX24" fmla="*/ 76200 w 4000550"/>
              <a:gd name="connsiteY24" fmla="*/ 876300 h 2781300"/>
              <a:gd name="connsiteX25" fmla="*/ 60960 w 4000550"/>
              <a:gd name="connsiteY25" fmla="*/ 922020 h 2781300"/>
              <a:gd name="connsiteX26" fmla="*/ 30480 w 4000550"/>
              <a:gd name="connsiteY26" fmla="*/ 998220 h 2781300"/>
              <a:gd name="connsiteX27" fmla="*/ 22860 w 4000550"/>
              <a:gd name="connsiteY27" fmla="*/ 1021080 h 2781300"/>
              <a:gd name="connsiteX28" fmla="*/ 15240 w 4000550"/>
              <a:gd name="connsiteY28" fmla="*/ 1059180 h 2781300"/>
              <a:gd name="connsiteX29" fmla="*/ 0 w 4000550"/>
              <a:gd name="connsiteY29" fmla="*/ 1104900 h 2781300"/>
              <a:gd name="connsiteX30" fmla="*/ 7620 w 4000550"/>
              <a:gd name="connsiteY30" fmla="*/ 1158240 h 2781300"/>
              <a:gd name="connsiteX31" fmla="*/ 30480 w 4000550"/>
              <a:gd name="connsiteY31" fmla="*/ 1173480 h 2781300"/>
              <a:gd name="connsiteX32" fmla="*/ 76200 w 4000550"/>
              <a:gd name="connsiteY32" fmla="*/ 1219200 h 2781300"/>
              <a:gd name="connsiteX33" fmla="*/ 99060 w 4000550"/>
              <a:gd name="connsiteY33" fmla="*/ 1242060 h 2781300"/>
              <a:gd name="connsiteX34" fmla="*/ 121920 w 4000550"/>
              <a:gd name="connsiteY34" fmla="*/ 1264920 h 2781300"/>
              <a:gd name="connsiteX35" fmla="*/ 175260 w 4000550"/>
              <a:gd name="connsiteY35" fmla="*/ 1295400 h 2781300"/>
              <a:gd name="connsiteX36" fmla="*/ 198120 w 4000550"/>
              <a:gd name="connsiteY36" fmla="*/ 1303020 h 2781300"/>
              <a:gd name="connsiteX37" fmla="*/ 251460 w 4000550"/>
              <a:gd name="connsiteY37" fmla="*/ 1341120 h 2781300"/>
              <a:gd name="connsiteX38" fmla="*/ 274320 w 4000550"/>
              <a:gd name="connsiteY38" fmla="*/ 1356360 h 2781300"/>
              <a:gd name="connsiteX39" fmla="*/ 327660 w 4000550"/>
              <a:gd name="connsiteY39" fmla="*/ 1371600 h 2781300"/>
              <a:gd name="connsiteX40" fmla="*/ 365760 w 4000550"/>
              <a:gd name="connsiteY40" fmla="*/ 1386840 h 2781300"/>
              <a:gd name="connsiteX41" fmla="*/ 388620 w 4000550"/>
              <a:gd name="connsiteY41" fmla="*/ 1409700 h 2781300"/>
              <a:gd name="connsiteX42" fmla="*/ 419100 w 4000550"/>
              <a:gd name="connsiteY42" fmla="*/ 1417320 h 2781300"/>
              <a:gd name="connsiteX43" fmla="*/ 441960 w 4000550"/>
              <a:gd name="connsiteY43" fmla="*/ 1424940 h 2781300"/>
              <a:gd name="connsiteX44" fmla="*/ 502920 w 4000550"/>
              <a:gd name="connsiteY44" fmla="*/ 1455420 h 2781300"/>
              <a:gd name="connsiteX45" fmla="*/ 525780 w 4000550"/>
              <a:gd name="connsiteY45" fmla="*/ 1463040 h 2781300"/>
              <a:gd name="connsiteX46" fmla="*/ 548640 w 4000550"/>
              <a:gd name="connsiteY46" fmla="*/ 1478280 h 2781300"/>
              <a:gd name="connsiteX47" fmla="*/ 601980 w 4000550"/>
              <a:gd name="connsiteY47" fmla="*/ 1524000 h 2781300"/>
              <a:gd name="connsiteX48" fmla="*/ 624840 w 4000550"/>
              <a:gd name="connsiteY48" fmla="*/ 1592580 h 2781300"/>
              <a:gd name="connsiteX49" fmla="*/ 632460 w 4000550"/>
              <a:gd name="connsiteY49" fmla="*/ 1615440 h 2781300"/>
              <a:gd name="connsiteX50" fmla="*/ 640080 w 4000550"/>
              <a:gd name="connsiteY50" fmla="*/ 1676400 h 2781300"/>
              <a:gd name="connsiteX51" fmla="*/ 647700 w 4000550"/>
              <a:gd name="connsiteY51" fmla="*/ 1714500 h 2781300"/>
              <a:gd name="connsiteX52" fmla="*/ 640080 w 4000550"/>
              <a:gd name="connsiteY52" fmla="*/ 1912620 h 2781300"/>
              <a:gd name="connsiteX53" fmla="*/ 632460 w 4000550"/>
              <a:gd name="connsiteY53" fmla="*/ 1935480 h 2781300"/>
              <a:gd name="connsiteX54" fmla="*/ 617220 w 4000550"/>
              <a:gd name="connsiteY54" fmla="*/ 1988820 h 2781300"/>
              <a:gd name="connsiteX55" fmla="*/ 586740 w 4000550"/>
              <a:gd name="connsiteY55" fmla="*/ 2034540 h 2781300"/>
              <a:gd name="connsiteX56" fmla="*/ 563880 w 4000550"/>
              <a:gd name="connsiteY56" fmla="*/ 2087880 h 2781300"/>
              <a:gd name="connsiteX57" fmla="*/ 548640 w 4000550"/>
              <a:gd name="connsiteY57" fmla="*/ 2110740 h 2781300"/>
              <a:gd name="connsiteX58" fmla="*/ 525780 w 4000550"/>
              <a:gd name="connsiteY58" fmla="*/ 2156460 h 2781300"/>
              <a:gd name="connsiteX59" fmla="*/ 502920 w 4000550"/>
              <a:gd name="connsiteY59" fmla="*/ 2240280 h 2781300"/>
              <a:gd name="connsiteX60" fmla="*/ 495300 w 4000550"/>
              <a:gd name="connsiteY60" fmla="*/ 2316480 h 2781300"/>
              <a:gd name="connsiteX61" fmla="*/ 480060 w 4000550"/>
              <a:gd name="connsiteY61" fmla="*/ 2415540 h 2781300"/>
              <a:gd name="connsiteX62" fmla="*/ 487680 w 4000550"/>
              <a:gd name="connsiteY62" fmla="*/ 2606040 h 2781300"/>
              <a:gd name="connsiteX63" fmla="*/ 502920 w 4000550"/>
              <a:gd name="connsiteY63" fmla="*/ 2628900 h 2781300"/>
              <a:gd name="connsiteX64" fmla="*/ 548640 w 4000550"/>
              <a:gd name="connsiteY64" fmla="*/ 2667000 h 2781300"/>
              <a:gd name="connsiteX65" fmla="*/ 601980 w 4000550"/>
              <a:gd name="connsiteY65" fmla="*/ 2689860 h 2781300"/>
              <a:gd name="connsiteX66" fmla="*/ 670560 w 4000550"/>
              <a:gd name="connsiteY66" fmla="*/ 2705100 h 2781300"/>
              <a:gd name="connsiteX67" fmla="*/ 701040 w 4000550"/>
              <a:gd name="connsiteY67" fmla="*/ 2712720 h 2781300"/>
              <a:gd name="connsiteX68" fmla="*/ 769620 w 4000550"/>
              <a:gd name="connsiteY68" fmla="*/ 2720340 h 2781300"/>
              <a:gd name="connsiteX69" fmla="*/ 906780 w 4000550"/>
              <a:gd name="connsiteY69" fmla="*/ 2735580 h 2781300"/>
              <a:gd name="connsiteX70" fmla="*/ 944880 w 4000550"/>
              <a:gd name="connsiteY70" fmla="*/ 2743200 h 2781300"/>
              <a:gd name="connsiteX71" fmla="*/ 975360 w 4000550"/>
              <a:gd name="connsiteY71" fmla="*/ 2750820 h 2781300"/>
              <a:gd name="connsiteX72" fmla="*/ 1196340 w 4000550"/>
              <a:gd name="connsiteY72" fmla="*/ 2735580 h 2781300"/>
              <a:gd name="connsiteX73" fmla="*/ 1356360 w 4000550"/>
              <a:gd name="connsiteY73" fmla="*/ 2735580 h 2781300"/>
              <a:gd name="connsiteX74" fmla="*/ 1417320 w 4000550"/>
              <a:gd name="connsiteY74" fmla="*/ 2750820 h 2781300"/>
              <a:gd name="connsiteX75" fmla="*/ 1516380 w 4000550"/>
              <a:gd name="connsiteY75" fmla="*/ 2743200 h 2781300"/>
              <a:gd name="connsiteX76" fmla="*/ 1577340 w 4000550"/>
              <a:gd name="connsiteY76" fmla="*/ 2735580 h 2781300"/>
              <a:gd name="connsiteX77" fmla="*/ 1889760 w 4000550"/>
              <a:gd name="connsiteY77" fmla="*/ 2743200 h 2781300"/>
              <a:gd name="connsiteX78" fmla="*/ 2141220 w 4000550"/>
              <a:gd name="connsiteY78" fmla="*/ 2758440 h 2781300"/>
              <a:gd name="connsiteX79" fmla="*/ 2164080 w 4000550"/>
              <a:gd name="connsiteY79" fmla="*/ 2766060 h 2781300"/>
              <a:gd name="connsiteX80" fmla="*/ 2301240 w 4000550"/>
              <a:gd name="connsiteY80" fmla="*/ 2781300 h 2781300"/>
              <a:gd name="connsiteX81" fmla="*/ 2895600 w 4000550"/>
              <a:gd name="connsiteY81" fmla="*/ 2773680 h 2781300"/>
              <a:gd name="connsiteX82" fmla="*/ 3009900 w 4000550"/>
              <a:gd name="connsiteY82" fmla="*/ 2766060 h 2781300"/>
              <a:gd name="connsiteX83" fmla="*/ 3063240 w 4000550"/>
              <a:gd name="connsiteY83" fmla="*/ 2750820 h 2781300"/>
              <a:gd name="connsiteX84" fmla="*/ 3108960 w 4000550"/>
              <a:gd name="connsiteY84" fmla="*/ 2705100 h 2781300"/>
              <a:gd name="connsiteX85" fmla="*/ 3131820 w 4000550"/>
              <a:gd name="connsiteY85" fmla="*/ 2689860 h 2781300"/>
              <a:gd name="connsiteX86" fmla="*/ 3208020 w 4000550"/>
              <a:gd name="connsiteY86" fmla="*/ 2682240 h 2781300"/>
              <a:gd name="connsiteX87" fmla="*/ 3497580 w 4000550"/>
              <a:gd name="connsiteY87" fmla="*/ 2689860 h 2781300"/>
              <a:gd name="connsiteX88" fmla="*/ 3558540 w 4000550"/>
              <a:gd name="connsiteY88" fmla="*/ 2705100 h 2781300"/>
              <a:gd name="connsiteX89" fmla="*/ 3596640 w 4000550"/>
              <a:gd name="connsiteY89" fmla="*/ 2712720 h 2781300"/>
              <a:gd name="connsiteX90" fmla="*/ 3627120 w 4000550"/>
              <a:gd name="connsiteY90" fmla="*/ 2720340 h 2781300"/>
              <a:gd name="connsiteX91" fmla="*/ 3749040 w 4000550"/>
              <a:gd name="connsiteY91" fmla="*/ 2689860 h 2781300"/>
              <a:gd name="connsiteX92" fmla="*/ 3810000 w 4000550"/>
              <a:gd name="connsiteY92" fmla="*/ 2674620 h 2781300"/>
              <a:gd name="connsiteX93" fmla="*/ 3832860 w 4000550"/>
              <a:gd name="connsiteY93" fmla="*/ 2659380 h 2781300"/>
              <a:gd name="connsiteX94" fmla="*/ 3886200 w 4000550"/>
              <a:gd name="connsiteY94" fmla="*/ 2644140 h 2781300"/>
              <a:gd name="connsiteX95" fmla="*/ 3909060 w 4000550"/>
              <a:gd name="connsiteY95" fmla="*/ 2621280 h 2781300"/>
              <a:gd name="connsiteX96" fmla="*/ 3939540 w 4000550"/>
              <a:gd name="connsiteY96" fmla="*/ 2598420 h 2781300"/>
              <a:gd name="connsiteX97" fmla="*/ 3962400 w 4000550"/>
              <a:gd name="connsiteY97" fmla="*/ 2583180 h 2781300"/>
              <a:gd name="connsiteX98" fmla="*/ 3985260 w 4000550"/>
              <a:gd name="connsiteY98" fmla="*/ 2560320 h 2781300"/>
              <a:gd name="connsiteX99" fmla="*/ 3992880 w 4000550"/>
              <a:gd name="connsiteY99" fmla="*/ 2529840 h 2781300"/>
              <a:gd name="connsiteX100" fmla="*/ 4000500 w 4000550"/>
              <a:gd name="connsiteY100" fmla="*/ 2506980 h 2781300"/>
              <a:gd name="connsiteX101" fmla="*/ 3985260 w 4000550"/>
              <a:gd name="connsiteY101" fmla="*/ 2438400 h 2781300"/>
              <a:gd name="connsiteX102" fmla="*/ 3947160 w 4000550"/>
              <a:gd name="connsiteY102" fmla="*/ 2400300 h 2781300"/>
              <a:gd name="connsiteX103" fmla="*/ 3893820 w 4000550"/>
              <a:gd name="connsiteY103" fmla="*/ 2362200 h 2781300"/>
              <a:gd name="connsiteX104" fmla="*/ 3878580 w 4000550"/>
              <a:gd name="connsiteY104" fmla="*/ 2339340 h 2781300"/>
              <a:gd name="connsiteX105" fmla="*/ 3848100 w 4000550"/>
              <a:gd name="connsiteY105" fmla="*/ 2331720 h 2781300"/>
              <a:gd name="connsiteX106" fmla="*/ 3817620 w 4000550"/>
              <a:gd name="connsiteY106" fmla="*/ 2316480 h 2781300"/>
              <a:gd name="connsiteX107" fmla="*/ 3771900 w 4000550"/>
              <a:gd name="connsiteY107" fmla="*/ 2286000 h 2781300"/>
              <a:gd name="connsiteX108" fmla="*/ 3749040 w 4000550"/>
              <a:gd name="connsiteY108" fmla="*/ 2263140 h 2781300"/>
              <a:gd name="connsiteX109" fmla="*/ 3695700 w 4000550"/>
              <a:gd name="connsiteY109" fmla="*/ 2240280 h 2781300"/>
              <a:gd name="connsiteX110" fmla="*/ 3619500 w 4000550"/>
              <a:gd name="connsiteY110" fmla="*/ 2171700 h 2781300"/>
              <a:gd name="connsiteX111" fmla="*/ 3566160 w 4000550"/>
              <a:gd name="connsiteY111" fmla="*/ 2110740 h 2781300"/>
              <a:gd name="connsiteX112" fmla="*/ 3543300 w 4000550"/>
              <a:gd name="connsiteY112" fmla="*/ 2103120 h 2781300"/>
              <a:gd name="connsiteX113" fmla="*/ 3512820 w 4000550"/>
              <a:gd name="connsiteY113" fmla="*/ 2087880 h 2781300"/>
              <a:gd name="connsiteX114" fmla="*/ 3451860 w 4000550"/>
              <a:gd name="connsiteY114" fmla="*/ 2042160 h 2781300"/>
              <a:gd name="connsiteX115" fmla="*/ 3398520 w 4000550"/>
              <a:gd name="connsiteY115" fmla="*/ 2019300 h 2781300"/>
              <a:gd name="connsiteX116" fmla="*/ 3360420 w 4000550"/>
              <a:gd name="connsiteY116" fmla="*/ 1988820 h 2781300"/>
              <a:gd name="connsiteX117" fmla="*/ 3337560 w 4000550"/>
              <a:gd name="connsiteY117" fmla="*/ 1981200 h 2781300"/>
              <a:gd name="connsiteX118" fmla="*/ 3299460 w 4000550"/>
              <a:gd name="connsiteY118" fmla="*/ 1965960 h 2781300"/>
              <a:gd name="connsiteX119" fmla="*/ 3208020 w 4000550"/>
              <a:gd name="connsiteY119" fmla="*/ 1920240 h 2781300"/>
              <a:gd name="connsiteX120" fmla="*/ 3185160 w 4000550"/>
              <a:gd name="connsiteY120" fmla="*/ 1905000 h 2781300"/>
              <a:gd name="connsiteX121" fmla="*/ 3162300 w 4000550"/>
              <a:gd name="connsiteY121" fmla="*/ 1882140 h 2781300"/>
              <a:gd name="connsiteX122" fmla="*/ 3124200 w 4000550"/>
              <a:gd name="connsiteY122" fmla="*/ 1859280 h 2781300"/>
              <a:gd name="connsiteX123" fmla="*/ 3101340 w 4000550"/>
              <a:gd name="connsiteY123" fmla="*/ 1836420 h 2781300"/>
              <a:gd name="connsiteX124" fmla="*/ 3017520 w 4000550"/>
              <a:gd name="connsiteY124" fmla="*/ 1783080 h 2781300"/>
              <a:gd name="connsiteX125" fmla="*/ 2971800 w 4000550"/>
              <a:gd name="connsiteY125" fmla="*/ 1752600 h 2781300"/>
              <a:gd name="connsiteX126" fmla="*/ 2948940 w 4000550"/>
              <a:gd name="connsiteY126" fmla="*/ 1729740 h 2781300"/>
              <a:gd name="connsiteX127" fmla="*/ 2926080 w 4000550"/>
              <a:gd name="connsiteY127" fmla="*/ 1714500 h 2781300"/>
              <a:gd name="connsiteX128" fmla="*/ 2842260 w 4000550"/>
              <a:gd name="connsiteY128" fmla="*/ 1638300 h 2781300"/>
              <a:gd name="connsiteX129" fmla="*/ 2834640 w 4000550"/>
              <a:gd name="connsiteY129" fmla="*/ 1615440 h 2781300"/>
              <a:gd name="connsiteX130" fmla="*/ 2804160 w 4000550"/>
              <a:gd name="connsiteY130" fmla="*/ 1569720 h 2781300"/>
              <a:gd name="connsiteX131" fmla="*/ 2766060 w 4000550"/>
              <a:gd name="connsiteY131" fmla="*/ 1516380 h 2781300"/>
              <a:gd name="connsiteX132" fmla="*/ 2743200 w 4000550"/>
              <a:gd name="connsiteY132" fmla="*/ 1470660 h 2781300"/>
              <a:gd name="connsiteX133" fmla="*/ 2667000 w 4000550"/>
              <a:gd name="connsiteY133" fmla="*/ 1394460 h 2781300"/>
              <a:gd name="connsiteX134" fmla="*/ 2644140 w 4000550"/>
              <a:gd name="connsiteY134" fmla="*/ 1371600 h 2781300"/>
              <a:gd name="connsiteX135" fmla="*/ 2529840 w 4000550"/>
              <a:gd name="connsiteY135" fmla="*/ 1310640 h 2781300"/>
              <a:gd name="connsiteX136" fmla="*/ 2499360 w 4000550"/>
              <a:gd name="connsiteY136" fmla="*/ 1287780 h 2781300"/>
              <a:gd name="connsiteX137" fmla="*/ 2453640 w 4000550"/>
              <a:gd name="connsiteY137" fmla="*/ 1272540 h 2781300"/>
              <a:gd name="connsiteX138" fmla="*/ 2377440 w 4000550"/>
              <a:gd name="connsiteY138" fmla="*/ 1219200 h 2781300"/>
              <a:gd name="connsiteX139" fmla="*/ 2324100 w 4000550"/>
              <a:gd name="connsiteY139" fmla="*/ 1196340 h 2781300"/>
              <a:gd name="connsiteX140" fmla="*/ 2301240 w 4000550"/>
              <a:gd name="connsiteY140" fmla="*/ 1165860 h 2781300"/>
              <a:gd name="connsiteX141" fmla="*/ 2179320 w 4000550"/>
              <a:gd name="connsiteY141" fmla="*/ 1082040 h 2781300"/>
              <a:gd name="connsiteX142" fmla="*/ 2141220 w 4000550"/>
              <a:gd name="connsiteY142" fmla="*/ 1051560 h 2781300"/>
              <a:gd name="connsiteX143" fmla="*/ 2049780 w 4000550"/>
              <a:gd name="connsiteY143" fmla="*/ 998220 h 2781300"/>
              <a:gd name="connsiteX144" fmla="*/ 2019300 w 4000550"/>
              <a:gd name="connsiteY144" fmla="*/ 990600 h 2781300"/>
              <a:gd name="connsiteX145" fmla="*/ 1943100 w 4000550"/>
              <a:gd name="connsiteY145" fmla="*/ 914400 h 2781300"/>
              <a:gd name="connsiteX146" fmla="*/ 1920240 w 4000550"/>
              <a:gd name="connsiteY146" fmla="*/ 891540 h 2781300"/>
              <a:gd name="connsiteX147" fmla="*/ 1844040 w 4000550"/>
              <a:gd name="connsiteY147" fmla="*/ 815340 h 2781300"/>
              <a:gd name="connsiteX148" fmla="*/ 1760220 w 4000550"/>
              <a:gd name="connsiteY148" fmla="*/ 769620 h 2781300"/>
              <a:gd name="connsiteX149" fmla="*/ 1714500 w 4000550"/>
              <a:gd name="connsiteY149" fmla="*/ 708660 h 2781300"/>
              <a:gd name="connsiteX150" fmla="*/ 1699260 w 4000550"/>
              <a:gd name="connsiteY150" fmla="*/ 678180 h 2781300"/>
              <a:gd name="connsiteX151" fmla="*/ 1684020 w 4000550"/>
              <a:gd name="connsiteY151" fmla="*/ 655320 h 2781300"/>
              <a:gd name="connsiteX152" fmla="*/ 1676400 w 4000550"/>
              <a:gd name="connsiteY152" fmla="*/ 624840 h 2781300"/>
              <a:gd name="connsiteX153" fmla="*/ 1661160 w 4000550"/>
              <a:gd name="connsiteY153" fmla="*/ 601980 h 2781300"/>
              <a:gd name="connsiteX154" fmla="*/ 1645920 w 4000550"/>
              <a:gd name="connsiteY154" fmla="*/ 563880 h 2781300"/>
              <a:gd name="connsiteX155" fmla="*/ 1638300 w 4000550"/>
              <a:gd name="connsiteY155" fmla="*/ 533400 h 2781300"/>
              <a:gd name="connsiteX156" fmla="*/ 1623060 w 4000550"/>
              <a:gd name="connsiteY156" fmla="*/ 495300 h 2781300"/>
              <a:gd name="connsiteX157" fmla="*/ 1600200 w 4000550"/>
              <a:gd name="connsiteY157" fmla="*/ 449580 h 2781300"/>
              <a:gd name="connsiteX158" fmla="*/ 1577340 w 4000550"/>
              <a:gd name="connsiteY158" fmla="*/ 434340 h 2781300"/>
              <a:gd name="connsiteX159" fmla="*/ 1455420 w 4000550"/>
              <a:gd name="connsiteY159" fmla="*/ 472440 h 2781300"/>
              <a:gd name="connsiteX160" fmla="*/ 1386840 w 4000550"/>
              <a:gd name="connsiteY160" fmla="*/ 495300 h 2781300"/>
              <a:gd name="connsiteX161" fmla="*/ 1363980 w 4000550"/>
              <a:gd name="connsiteY161" fmla="*/ 487680 h 2781300"/>
              <a:gd name="connsiteX162" fmla="*/ 1325880 w 4000550"/>
              <a:gd name="connsiteY162" fmla="*/ 441960 h 2781300"/>
              <a:gd name="connsiteX163" fmla="*/ 1303020 w 4000550"/>
              <a:gd name="connsiteY163" fmla="*/ 426720 h 2781300"/>
              <a:gd name="connsiteX164" fmla="*/ 1249680 w 4000550"/>
              <a:gd name="connsiteY164" fmla="*/ 342900 h 2781300"/>
              <a:gd name="connsiteX165" fmla="*/ 1234440 w 4000550"/>
              <a:gd name="connsiteY165" fmla="*/ 320040 h 2781300"/>
              <a:gd name="connsiteX166" fmla="*/ 1211580 w 4000550"/>
              <a:gd name="connsiteY166" fmla="*/ 289560 h 2781300"/>
              <a:gd name="connsiteX167" fmla="*/ 1181100 w 4000550"/>
              <a:gd name="connsiteY167" fmla="*/ 243840 h 2781300"/>
              <a:gd name="connsiteX168" fmla="*/ 1150620 w 4000550"/>
              <a:gd name="connsiteY168" fmla="*/ 213360 h 2781300"/>
              <a:gd name="connsiteX169" fmla="*/ 1120140 w 4000550"/>
              <a:gd name="connsiteY169" fmla="*/ 190500 h 2781300"/>
              <a:gd name="connsiteX170" fmla="*/ 1104900 w 4000550"/>
              <a:gd name="connsiteY170" fmla="*/ 167640 h 2781300"/>
              <a:gd name="connsiteX171" fmla="*/ 1028700 w 4000550"/>
              <a:gd name="connsiteY171" fmla="*/ 121920 h 2781300"/>
              <a:gd name="connsiteX172" fmla="*/ 929640 w 4000550"/>
              <a:gd name="connsiteY172" fmla="*/ 45720 h 2781300"/>
              <a:gd name="connsiteX173" fmla="*/ 830580 w 4000550"/>
              <a:gd name="connsiteY173" fmla="*/ 15240 h 2781300"/>
              <a:gd name="connsiteX174" fmla="*/ 769620 w 4000550"/>
              <a:gd name="connsiteY174" fmla="*/ 0 h 2781300"/>
              <a:gd name="connsiteX175" fmla="*/ 701040 w 4000550"/>
              <a:gd name="connsiteY175" fmla="*/ 7620 h 2781300"/>
              <a:gd name="connsiteX0" fmla="*/ 701040 w 4000550"/>
              <a:gd name="connsiteY0" fmla="*/ 7620 h 2781300"/>
              <a:gd name="connsiteX1" fmla="*/ 670560 w 4000550"/>
              <a:gd name="connsiteY1" fmla="*/ 45720 h 2781300"/>
              <a:gd name="connsiteX2" fmla="*/ 647700 w 4000550"/>
              <a:gd name="connsiteY2" fmla="*/ 68580 h 2781300"/>
              <a:gd name="connsiteX3" fmla="*/ 617220 w 4000550"/>
              <a:gd name="connsiteY3" fmla="*/ 114300 h 2781300"/>
              <a:gd name="connsiteX4" fmla="*/ 601980 w 4000550"/>
              <a:gd name="connsiteY4" fmla="*/ 137160 h 2781300"/>
              <a:gd name="connsiteX5" fmla="*/ 594360 w 4000550"/>
              <a:gd name="connsiteY5" fmla="*/ 160020 h 2781300"/>
              <a:gd name="connsiteX6" fmla="*/ 571500 w 4000550"/>
              <a:gd name="connsiteY6" fmla="*/ 175260 h 2781300"/>
              <a:gd name="connsiteX7" fmla="*/ 533400 w 4000550"/>
              <a:gd name="connsiteY7" fmla="*/ 243840 h 2781300"/>
              <a:gd name="connsiteX8" fmla="*/ 487680 w 4000550"/>
              <a:gd name="connsiteY8" fmla="*/ 312420 h 2781300"/>
              <a:gd name="connsiteX9" fmla="*/ 464820 w 4000550"/>
              <a:gd name="connsiteY9" fmla="*/ 358140 h 2781300"/>
              <a:gd name="connsiteX10" fmla="*/ 426720 w 4000550"/>
              <a:gd name="connsiteY10" fmla="*/ 403860 h 2781300"/>
              <a:gd name="connsiteX11" fmla="*/ 396240 w 4000550"/>
              <a:gd name="connsiteY11" fmla="*/ 441960 h 2781300"/>
              <a:gd name="connsiteX12" fmla="*/ 388620 w 4000550"/>
              <a:gd name="connsiteY12" fmla="*/ 464820 h 2781300"/>
              <a:gd name="connsiteX13" fmla="*/ 365760 w 4000550"/>
              <a:gd name="connsiteY13" fmla="*/ 495300 h 2781300"/>
              <a:gd name="connsiteX14" fmla="*/ 320040 w 4000550"/>
              <a:gd name="connsiteY14" fmla="*/ 541020 h 2781300"/>
              <a:gd name="connsiteX15" fmla="*/ 274320 w 4000550"/>
              <a:gd name="connsiteY15" fmla="*/ 594360 h 2781300"/>
              <a:gd name="connsiteX16" fmla="*/ 243840 w 4000550"/>
              <a:gd name="connsiteY16" fmla="*/ 617220 h 2781300"/>
              <a:gd name="connsiteX17" fmla="*/ 228600 w 4000550"/>
              <a:gd name="connsiteY17" fmla="*/ 640080 h 2781300"/>
              <a:gd name="connsiteX18" fmla="*/ 205740 w 4000550"/>
              <a:gd name="connsiteY18" fmla="*/ 662940 h 2781300"/>
              <a:gd name="connsiteX19" fmla="*/ 175260 w 4000550"/>
              <a:gd name="connsiteY19" fmla="*/ 716280 h 2781300"/>
              <a:gd name="connsiteX20" fmla="*/ 144780 w 4000550"/>
              <a:gd name="connsiteY20" fmla="*/ 762000 h 2781300"/>
              <a:gd name="connsiteX21" fmla="*/ 137160 w 4000550"/>
              <a:gd name="connsiteY21" fmla="*/ 784860 h 2781300"/>
              <a:gd name="connsiteX22" fmla="*/ 99060 w 4000550"/>
              <a:gd name="connsiteY22" fmla="*/ 830580 h 2781300"/>
              <a:gd name="connsiteX23" fmla="*/ 91440 w 4000550"/>
              <a:gd name="connsiteY23" fmla="*/ 853440 h 2781300"/>
              <a:gd name="connsiteX24" fmla="*/ 76200 w 4000550"/>
              <a:gd name="connsiteY24" fmla="*/ 876300 h 2781300"/>
              <a:gd name="connsiteX25" fmla="*/ 60960 w 4000550"/>
              <a:gd name="connsiteY25" fmla="*/ 922020 h 2781300"/>
              <a:gd name="connsiteX26" fmla="*/ 30480 w 4000550"/>
              <a:gd name="connsiteY26" fmla="*/ 998220 h 2781300"/>
              <a:gd name="connsiteX27" fmla="*/ 22860 w 4000550"/>
              <a:gd name="connsiteY27" fmla="*/ 1021080 h 2781300"/>
              <a:gd name="connsiteX28" fmla="*/ 15240 w 4000550"/>
              <a:gd name="connsiteY28" fmla="*/ 1059180 h 2781300"/>
              <a:gd name="connsiteX29" fmla="*/ 0 w 4000550"/>
              <a:gd name="connsiteY29" fmla="*/ 1104900 h 2781300"/>
              <a:gd name="connsiteX30" fmla="*/ 7620 w 4000550"/>
              <a:gd name="connsiteY30" fmla="*/ 1158240 h 2781300"/>
              <a:gd name="connsiteX31" fmla="*/ 30480 w 4000550"/>
              <a:gd name="connsiteY31" fmla="*/ 1173480 h 2781300"/>
              <a:gd name="connsiteX32" fmla="*/ 76200 w 4000550"/>
              <a:gd name="connsiteY32" fmla="*/ 1219200 h 2781300"/>
              <a:gd name="connsiteX33" fmla="*/ 99060 w 4000550"/>
              <a:gd name="connsiteY33" fmla="*/ 1242060 h 2781300"/>
              <a:gd name="connsiteX34" fmla="*/ 121920 w 4000550"/>
              <a:gd name="connsiteY34" fmla="*/ 1264920 h 2781300"/>
              <a:gd name="connsiteX35" fmla="*/ 175260 w 4000550"/>
              <a:gd name="connsiteY35" fmla="*/ 1295400 h 2781300"/>
              <a:gd name="connsiteX36" fmla="*/ 198120 w 4000550"/>
              <a:gd name="connsiteY36" fmla="*/ 1303020 h 2781300"/>
              <a:gd name="connsiteX37" fmla="*/ 251460 w 4000550"/>
              <a:gd name="connsiteY37" fmla="*/ 1341120 h 2781300"/>
              <a:gd name="connsiteX38" fmla="*/ 274320 w 4000550"/>
              <a:gd name="connsiteY38" fmla="*/ 1356360 h 2781300"/>
              <a:gd name="connsiteX39" fmla="*/ 327660 w 4000550"/>
              <a:gd name="connsiteY39" fmla="*/ 1371600 h 2781300"/>
              <a:gd name="connsiteX40" fmla="*/ 365760 w 4000550"/>
              <a:gd name="connsiteY40" fmla="*/ 1386840 h 2781300"/>
              <a:gd name="connsiteX41" fmla="*/ 388620 w 4000550"/>
              <a:gd name="connsiteY41" fmla="*/ 1409700 h 2781300"/>
              <a:gd name="connsiteX42" fmla="*/ 419100 w 4000550"/>
              <a:gd name="connsiteY42" fmla="*/ 1417320 h 2781300"/>
              <a:gd name="connsiteX43" fmla="*/ 441960 w 4000550"/>
              <a:gd name="connsiteY43" fmla="*/ 1424940 h 2781300"/>
              <a:gd name="connsiteX44" fmla="*/ 502920 w 4000550"/>
              <a:gd name="connsiteY44" fmla="*/ 1455420 h 2781300"/>
              <a:gd name="connsiteX45" fmla="*/ 525780 w 4000550"/>
              <a:gd name="connsiteY45" fmla="*/ 1463040 h 2781300"/>
              <a:gd name="connsiteX46" fmla="*/ 548640 w 4000550"/>
              <a:gd name="connsiteY46" fmla="*/ 1478280 h 2781300"/>
              <a:gd name="connsiteX47" fmla="*/ 601980 w 4000550"/>
              <a:gd name="connsiteY47" fmla="*/ 1524000 h 2781300"/>
              <a:gd name="connsiteX48" fmla="*/ 624840 w 4000550"/>
              <a:gd name="connsiteY48" fmla="*/ 1592580 h 2781300"/>
              <a:gd name="connsiteX49" fmla="*/ 632460 w 4000550"/>
              <a:gd name="connsiteY49" fmla="*/ 1615440 h 2781300"/>
              <a:gd name="connsiteX50" fmla="*/ 640080 w 4000550"/>
              <a:gd name="connsiteY50" fmla="*/ 1676400 h 2781300"/>
              <a:gd name="connsiteX51" fmla="*/ 647700 w 4000550"/>
              <a:gd name="connsiteY51" fmla="*/ 1714500 h 2781300"/>
              <a:gd name="connsiteX52" fmla="*/ 640080 w 4000550"/>
              <a:gd name="connsiteY52" fmla="*/ 1912620 h 2781300"/>
              <a:gd name="connsiteX53" fmla="*/ 632460 w 4000550"/>
              <a:gd name="connsiteY53" fmla="*/ 1935480 h 2781300"/>
              <a:gd name="connsiteX54" fmla="*/ 617220 w 4000550"/>
              <a:gd name="connsiteY54" fmla="*/ 1988820 h 2781300"/>
              <a:gd name="connsiteX55" fmla="*/ 586740 w 4000550"/>
              <a:gd name="connsiteY55" fmla="*/ 2034540 h 2781300"/>
              <a:gd name="connsiteX56" fmla="*/ 563880 w 4000550"/>
              <a:gd name="connsiteY56" fmla="*/ 2087880 h 2781300"/>
              <a:gd name="connsiteX57" fmla="*/ 548640 w 4000550"/>
              <a:gd name="connsiteY57" fmla="*/ 2110740 h 2781300"/>
              <a:gd name="connsiteX58" fmla="*/ 525780 w 4000550"/>
              <a:gd name="connsiteY58" fmla="*/ 2156460 h 2781300"/>
              <a:gd name="connsiteX59" fmla="*/ 502920 w 4000550"/>
              <a:gd name="connsiteY59" fmla="*/ 2240280 h 2781300"/>
              <a:gd name="connsiteX60" fmla="*/ 495300 w 4000550"/>
              <a:gd name="connsiteY60" fmla="*/ 2316480 h 2781300"/>
              <a:gd name="connsiteX61" fmla="*/ 480060 w 4000550"/>
              <a:gd name="connsiteY61" fmla="*/ 2415540 h 2781300"/>
              <a:gd name="connsiteX62" fmla="*/ 487680 w 4000550"/>
              <a:gd name="connsiteY62" fmla="*/ 2606040 h 2781300"/>
              <a:gd name="connsiteX63" fmla="*/ 502920 w 4000550"/>
              <a:gd name="connsiteY63" fmla="*/ 2628900 h 2781300"/>
              <a:gd name="connsiteX64" fmla="*/ 548640 w 4000550"/>
              <a:gd name="connsiteY64" fmla="*/ 2667000 h 2781300"/>
              <a:gd name="connsiteX65" fmla="*/ 601980 w 4000550"/>
              <a:gd name="connsiteY65" fmla="*/ 2689860 h 2781300"/>
              <a:gd name="connsiteX66" fmla="*/ 670560 w 4000550"/>
              <a:gd name="connsiteY66" fmla="*/ 2705100 h 2781300"/>
              <a:gd name="connsiteX67" fmla="*/ 701040 w 4000550"/>
              <a:gd name="connsiteY67" fmla="*/ 2712720 h 2781300"/>
              <a:gd name="connsiteX68" fmla="*/ 769620 w 4000550"/>
              <a:gd name="connsiteY68" fmla="*/ 2720340 h 2781300"/>
              <a:gd name="connsiteX69" fmla="*/ 906780 w 4000550"/>
              <a:gd name="connsiteY69" fmla="*/ 2735580 h 2781300"/>
              <a:gd name="connsiteX70" fmla="*/ 944880 w 4000550"/>
              <a:gd name="connsiteY70" fmla="*/ 2743200 h 2781300"/>
              <a:gd name="connsiteX71" fmla="*/ 975360 w 4000550"/>
              <a:gd name="connsiteY71" fmla="*/ 2750820 h 2781300"/>
              <a:gd name="connsiteX72" fmla="*/ 1196340 w 4000550"/>
              <a:gd name="connsiteY72" fmla="*/ 2735580 h 2781300"/>
              <a:gd name="connsiteX73" fmla="*/ 1356360 w 4000550"/>
              <a:gd name="connsiteY73" fmla="*/ 2735580 h 2781300"/>
              <a:gd name="connsiteX74" fmla="*/ 1417320 w 4000550"/>
              <a:gd name="connsiteY74" fmla="*/ 2750820 h 2781300"/>
              <a:gd name="connsiteX75" fmla="*/ 1516380 w 4000550"/>
              <a:gd name="connsiteY75" fmla="*/ 2743200 h 2781300"/>
              <a:gd name="connsiteX76" fmla="*/ 1577340 w 4000550"/>
              <a:gd name="connsiteY76" fmla="*/ 2735580 h 2781300"/>
              <a:gd name="connsiteX77" fmla="*/ 1889760 w 4000550"/>
              <a:gd name="connsiteY77" fmla="*/ 2743200 h 2781300"/>
              <a:gd name="connsiteX78" fmla="*/ 2141220 w 4000550"/>
              <a:gd name="connsiteY78" fmla="*/ 2758440 h 2781300"/>
              <a:gd name="connsiteX79" fmla="*/ 2164080 w 4000550"/>
              <a:gd name="connsiteY79" fmla="*/ 2766060 h 2781300"/>
              <a:gd name="connsiteX80" fmla="*/ 2301240 w 4000550"/>
              <a:gd name="connsiteY80" fmla="*/ 2781300 h 2781300"/>
              <a:gd name="connsiteX81" fmla="*/ 2811780 w 4000550"/>
              <a:gd name="connsiteY81" fmla="*/ 2667000 h 2781300"/>
              <a:gd name="connsiteX82" fmla="*/ 3009900 w 4000550"/>
              <a:gd name="connsiteY82" fmla="*/ 2766060 h 2781300"/>
              <a:gd name="connsiteX83" fmla="*/ 3063240 w 4000550"/>
              <a:gd name="connsiteY83" fmla="*/ 2750820 h 2781300"/>
              <a:gd name="connsiteX84" fmla="*/ 3108960 w 4000550"/>
              <a:gd name="connsiteY84" fmla="*/ 2705100 h 2781300"/>
              <a:gd name="connsiteX85" fmla="*/ 3131820 w 4000550"/>
              <a:gd name="connsiteY85" fmla="*/ 2689860 h 2781300"/>
              <a:gd name="connsiteX86" fmla="*/ 3208020 w 4000550"/>
              <a:gd name="connsiteY86" fmla="*/ 2682240 h 2781300"/>
              <a:gd name="connsiteX87" fmla="*/ 3497580 w 4000550"/>
              <a:gd name="connsiteY87" fmla="*/ 2689860 h 2781300"/>
              <a:gd name="connsiteX88" fmla="*/ 3558540 w 4000550"/>
              <a:gd name="connsiteY88" fmla="*/ 2705100 h 2781300"/>
              <a:gd name="connsiteX89" fmla="*/ 3596640 w 4000550"/>
              <a:gd name="connsiteY89" fmla="*/ 2712720 h 2781300"/>
              <a:gd name="connsiteX90" fmla="*/ 3627120 w 4000550"/>
              <a:gd name="connsiteY90" fmla="*/ 2720340 h 2781300"/>
              <a:gd name="connsiteX91" fmla="*/ 3749040 w 4000550"/>
              <a:gd name="connsiteY91" fmla="*/ 2689860 h 2781300"/>
              <a:gd name="connsiteX92" fmla="*/ 3810000 w 4000550"/>
              <a:gd name="connsiteY92" fmla="*/ 2674620 h 2781300"/>
              <a:gd name="connsiteX93" fmla="*/ 3832860 w 4000550"/>
              <a:gd name="connsiteY93" fmla="*/ 2659380 h 2781300"/>
              <a:gd name="connsiteX94" fmla="*/ 3886200 w 4000550"/>
              <a:gd name="connsiteY94" fmla="*/ 2644140 h 2781300"/>
              <a:gd name="connsiteX95" fmla="*/ 3909060 w 4000550"/>
              <a:gd name="connsiteY95" fmla="*/ 2621280 h 2781300"/>
              <a:gd name="connsiteX96" fmla="*/ 3939540 w 4000550"/>
              <a:gd name="connsiteY96" fmla="*/ 2598420 h 2781300"/>
              <a:gd name="connsiteX97" fmla="*/ 3962400 w 4000550"/>
              <a:gd name="connsiteY97" fmla="*/ 2583180 h 2781300"/>
              <a:gd name="connsiteX98" fmla="*/ 3985260 w 4000550"/>
              <a:gd name="connsiteY98" fmla="*/ 2560320 h 2781300"/>
              <a:gd name="connsiteX99" fmla="*/ 3992880 w 4000550"/>
              <a:gd name="connsiteY99" fmla="*/ 2529840 h 2781300"/>
              <a:gd name="connsiteX100" fmla="*/ 4000500 w 4000550"/>
              <a:gd name="connsiteY100" fmla="*/ 2506980 h 2781300"/>
              <a:gd name="connsiteX101" fmla="*/ 3985260 w 4000550"/>
              <a:gd name="connsiteY101" fmla="*/ 2438400 h 2781300"/>
              <a:gd name="connsiteX102" fmla="*/ 3947160 w 4000550"/>
              <a:gd name="connsiteY102" fmla="*/ 2400300 h 2781300"/>
              <a:gd name="connsiteX103" fmla="*/ 3893820 w 4000550"/>
              <a:gd name="connsiteY103" fmla="*/ 2362200 h 2781300"/>
              <a:gd name="connsiteX104" fmla="*/ 3878580 w 4000550"/>
              <a:gd name="connsiteY104" fmla="*/ 2339340 h 2781300"/>
              <a:gd name="connsiteX105" fmla="*/ 3848100 w 4000550"/>
              <a:gd name="connsiteY105" fmla="*/ 2331720 h 2781300"/>
              <a:gd name="connsiteX106" fmla="*/ 3817620 w 4000550"/>
              <a:gd name="connsiteY106" fmla="*/ 2316480 h 2781300"/>
              <a:gd name="connsiteX107" fmla="*/ 3771900 w 4000550"/>
              <a:gd name="connsiteY107" fmla="*/ 2286000 h 2781300"/>
              <a:gd name="connsiteX108" fmla="*/ 3749040 w 4000550"/>
              <a:gd name="connsiteY108" fmla="*/ 2263140 h 2781300"/>
              <a:gd name="connsiteX109" fmla="*/ 3695700 w 4000550"/>
              <a:gd name="connsiteY109" fmla="*/ 2240280 h 2781300"/>
              <a:gd name="connsiteX110" fmla="*/ 3619500 w 4000550"/>
              <a:gd name="connsiteY110" fmla="*/ 2171700 h 2781300"/>
              <a:gd name="connsiteX111" fmla="*/ 3566160 w 4000550"/>
              <a:gd name="connsiteY111" fmla="*/ 2110740 h 2781300"/>
              <a:gd name="connsiteX112" fmla="*/ 3543300 w 4000550"/>
              <a:gd name="connsiteY112" fmla="*/ 2103120 h 2781300"/>
              <a:gd name="connsiteX113" fmla="*/ 3512820 w 4000550"/>
              <a:gd name="connsiteY113" fmla="*/ 2087880 h 2781300"/>
              <a:gd name="connsiteX114" fmla="*/ 3451860 w 4000550"/>
              <a:gd name="connsiteY114" fmla="*/ 2042160 h 2781300"/>
              <a:gd name="connsiteX115" fmla="*/ 3398520 w 4000550"/>
              <a:gd name="connsiteY115" fmla="*/ 2019300 h 2781300"/>
              <a:gd name="connsiteX116" fmla="*/ 3360420 w 4000550"/>
              <a:gd name="connsiteY116" fmla="*/ 1988820 h 2781300"/>
              <a:gd name="connsiteX117" fmla="*/ 3337560 w 4000550"/>
              <a:gd name="connsiteY117" fmla="*/ 1981200 h 2781300"/>
              <a:gd name="connsiteX118" fmla="*/ 3299460 w 4000550"/>
              <a:gd name="connsiteY118" fmla="*/ 1965960 h 2781300"/>
              <a:gd name="connsiteX119" fmla="*/ 3208020 w 4000550"/>
              <a:gd name="connsiteY119" fmla="*/ 1920240 h 2781300"/>
              <a:gd name="connsiteX120" fmla="*/ 3185160 w 4000550"/>
              <a:gd name="connsiteY120" fmla="*/ 1905000 h 2781300"/>
              <a:gd name="connsiteX121" fmla="*/ 3162300 w 4000550"/>
              <a:gd name="connsiteY121" fmla="*/ 1882140 h 2781300"/>
              <a:gd name="connsiteX122" fmla="*/ 3124200 w 4000550"/>
              <a:gd name="connsiteY122" fmla="*/ 1859280 h 2781300"/>
              <a:gd name="connsiteX123" fmla="*/ 3101340 w 4000550"/>
              <a:gd name="connsiteY123" fmla="*/ 1836420 h 2781300"/>
              <a:gd name="connsiteX124" fmla="*/ 3017520 w 4000550"/>
              <a:gd name="connsiteY124" fmla="*/ 1783080 h 2781300"/>
              <a:gd name="connsiteX125" fmla="*/ 2971800 w 4000550"/>
              <a:gd name="connsiteY125" fmla="*/ 1752600 h 2781300"/>
              <a:gd name="connsiteX126" fmla="*/ 2948940 w 4000550"/>
              <a:gd name="connsiteY126" fmla="*/ 1729740 h 2781300"/>
              <a:gd name="connsiteX127" fmla="*/ 2926080 w 4000550"/>
              <a:gd name="connsiteY127" fmla="*/ 1714500 h 2781300"/>
              <a:gd name="connsiteX128" fmla="*/ 2842260 w 4000550"/>
              <a:gd name="connsiteY128" fmla="*/ 1638300 h 2781300"/>
              <a:gd name="connsiteX129" fmla="*/ 2834640 w 4000550"/>
              <a:gd name="connsiteY129" fmla="*/ 1615440 h 2781300"/>
              <a:gd name="connsiteX130" fmla="*/ 2804160 w 4000550"/>
              <a:gd name="connsiteY130" fmla="*/ 1569720 h 2781300"/>
              <a:gd name="connsiteX131" fmla="*/ 2766060 w 4000550"/>
              <a:gd name="connsiteY131" fmla="*/ 1516380 h 2781300"/>
              <a:gd name="connsiteX132" fmla="*/ 2743200 w 4000550"/>
              <a:gd name="connsiteY132" fmla="*/ 1470660 h 2781300"/>
              <a:gd name="connsiteX133" fmla="*/ 2667000 w 4000550"/>
              <a:gd name="connsiteY133" fmla="*/ 1394460 h 2781300"/>
              <a:gd name="connsiteX134" fmla="*/ 2644140 w 4000550"/>
              <a:gd name="connsiteY134" fmla="*/ 1371600 h 2781300"/>
              <a:gd name="connsiteX135" fmla="*/ 2529840 w 4000550"/>
              <a:gd name="connsiteY135" fmla="*/ 1310640 h 2781300"/>
              <a:gd name="connsiteX136" fmla="*/ 2499360 w 4000550"/>
              <a:gd name="connsiteY136" fmla="*/ 1287780 h 2781300"/>
              <a:gd name="connsiteX137" fmla="*/ 2453640 w 4000550"/>
              <a:gd name="connsiteY137" fmla="*/ 1272540 h 2781300"/>
              <a:gd name="connsiteX138" fmla="*/ 2377440 w 4000550"/>
              <a:gd name="connsiteY138" fmla="*/ 1219200 h 2781300"/>
              <a:gd name="connsiteX139" fmla="*/ 2324100 w 4000550"/>
              <a:gd name="connsiteY139" fmla="*/ 1196340 h 2781300"/>
              <a:gd name="connsiteX140" fmla="*/ 2301240 w 4000550"/>
              <a:gd name="connsiteY140" fmla="*/ 1165860 h 2781300"/>
              <a:gd name="connsiteX141" fmla="*/ 2179320 w 4000550"/>
              <a:gd name="connsiteY141" fmla="*/ 1082040 h 2781300"/>
              <a:gd name="connsiteX142" fmla="*/ 2141220 w 4000550"/>
              <a:gd name="connsiteY142" fmla="*/ 1051560 h 2781300"/>
              <a:gd name="connsiteX143" fmla="*/ 2049780 w 4000550"/>
              <a:gd name="connsiteY143" fmla="*/ 998220 h 2781300"/>
              <a:gd name="connsiteX144" fmla="*/ 2019300 w 4000550"/>
              <a:gd name="connsiteY144" fmla="*/ 990600 h 2781300"/>
              <a:gd name="connsiteX145" fmla="*/ 1943100 w 4000550"/>
              <a:gd name="connsiteY145" fmla="*/ 914400 h 2781300"/>
              <a:gd name="connsiteX146" fmla="*/ 1920240 w 4000550"/>
              <a:gd name="connsiteY146" fmla="*/ 891540 h 2781300"/>
              <a:gd name="connsiteX147" fmla="*/ 1844040 w 4000550"/>
              <a:gd name="connsiteY147" fmla="*/ 815340 h 2781300"/>
              <a:gd name="connsiteX148" fmla="*/ 1760220 w 4000550"/>
              <a:gd name="connsiteY148" fmla="*/ 769620 h 2781300"/>
              <a:gd name="connsiteX149" fmla="*/ 1714500 w 4000550"/>
              <a:gd name="connsiteY149" fmla="*/ 708660 h 2781300"/>
              <a:gd name="connsiteX150" fmla="*/ 1699260 w 4000550"/>
              <a:gd name="connsiteY150" fmla="*/ 678180 h 2781300"/>
              <a:gd name="connsiteX151" fmla="*/ 1684020 w 4000550"/>
              <a:gd name="connsiteY151" fmla="*/ 655320 h 2781300"/>
              <a:gd name="connsiteX152" fmla="*/ 1676400 w 4000550"/>
              <a:gd name="connsiteY152" fmla="*/ 624840 h 2781300"/>
              <a:gd name="connsiteX153" fmla="*/ 1661160 w 4000550"/>
              <a:gd name="connsiteY153" fmla="*/ 601980 h 2781300"/>
              <a:gd name="connsiteX154" fmla="*/ 1645920 w 4000550"/>
              <a:gd name="connsiteY154" fmla="*/ 563880 h 2781300"/>
              <a:gd name="connsiteX155" fmla="*/ 1638300 w 4000550"/>
              <a:gd name="connsiteY155" fmla="*/ 533400 h 2781300"/>
              <a:gd name="connsiteX156" fmla="*/ 1623060 w 4000550"/>
              <a:gd name="connsiteY156" fmla="*/ 495300 h 2781300"/>
              <a:gd name="connsiteX157" fmla="*/ 1600200 w 4000550"/>
              <a:gd name="connsiteY157" fmla="*/ 449580 h 2781300"/>
              <a:gd name="connsiteX158" fmla="*/ 1577340 w 4000550"/>
              <a:gd name="connsiteY158" fmla="*/ 434340 h 2781300"/>
              <a:gd name="connsiteX159" fmla="*/ 1455420 w 4000550"/>
              <a:gd name="connsiteY159" fmla="*/ 472440 h 2781300"/>
              <a:gd name="connsiteX160" fmla="*/ 1386840 w 4000550"/>
              <a:gd name="connsiteY160" fmla="*/ 495300 h 2781300"/>
              <a:gd name="connsiteX161" fmla="*/ 1363980 w 4000550"/>
              <a:gd name="connsiteY161" fmla="*/ 487680 h 2781300"/>
              <a:gd name="connsiteX162" fmla="*/ 1325880 w 4000550"/>
              <a:gd name="connsiteY162" fmla="*/ 441960 h 2781300"/>
              <a:gd name="connsiteX163" fmla="*/ 1303020 w 4000550"/>
              <a:gd name="connsiteY163" fmla="*/ 426720 h 2781300"/>
              <a:gd name="connsiteX164" fmla="*/ 1249680 w 4000550"/>
              <a:gd name="connsiteY164" fmla="*/ 342900 h 2781300"/>
              <a:gd name="connsiteX165" fmla="*/ 1234440 w 4000550"/>
              <a:gd name="connsiteY165" fmla="*/ 320040 h 2781300"/>
              <a:gd name="connsiteX166" fmla="*/ 1211580 w 4000550"/>
              <a:gd name="connsiteY166" fmla="*/ 289560 h 2781300"/>
              <a:gd name="connsiteX167" fmla="*/ 1181100 w 4000550"/>
              <a:gd name="connsiteY167" fmla="*/ 243840 h 2781300"/>
              <a:gd name="connsiteX168" fmla="*/ 1150620 w 4000550"/>
              <a:gd name="connsiteY168" fmla="*/ 213360 h 2781300"/>
              <a:gd name="connsiteX169" fmla="*/ 1120140 w 4000550"/>
              <a:gd name="connsiteY169" fmla="*/ 190500 h 2781300"/>
              <a:gd name="connsiteX170" fmla="*/ 1104900 w 4000550"/>
              <a:gd name="connsiteY170" fmla="*/ 167640 h 2781300"/>
              <a:gd name="connsiteX171" fmla="*/ 1028700 w 4000550"/>
              <a:gd name="connsiteY171" fmla="*/ 121920 h 2781300"/>
              <a:gd name="connsiteX172" fmla="*/ 929640 w 4000550"/>
              <a:gd name="connsiteY172" fmla="*/ 45720 h 2781300"/>
              <a:gd name="connsiteX173" fmla="*/ 830580 w 4000550"/>
              <a:gd name="connsiteY173" fmla="*/ 15240 h 2781300"/>
              <a:gd name="connsiteX174" fmla="*/ 769620 w 4000550"/>
              <a:gd name="connsiteY174" fmla="*/ 0 h 2781300"/>
              <a:gd name="connsiteX175" fmla="*/ 701040 w 4000550"/>
              <a:gd name="connsiteY175" fmla="*/ 7620 h 2781300"/>
              <a:gd name="connsiteX0" fmla="*/ 701040 w 4000550"/>
              <a:gd name="connsiteY0" fmla="*/ 7620 h 2781300"/>
              <a:gd name="connsiteX1" fmla="*/ 670560 w 4000550"/>
              <a:gd name="connsiteY1" fmla="*/ 45720 h 2781300"/>
              <a:gd name="connsiteX2" fmla="*/ 647700 w 4000550"/>
              <a:gd name="connsiteY2" fmla="*/ 68580 h 2781300"/>
              <a:gd name="connsiteX3" fmla="*/ 617220 w 4000550"/>
              <a:gd name="connsiteY3" fmla="*/ 114300 h 2781300"/>
              <a:gd name="connsiteX4" fmla="*/ 601980 w 4000550"/>
              <a:gd name="connsiteY4" fmla="*/ 137160 h 2781300"/>
              <a:gd name="connsiteX5" fmla="*/ 594360 w 4000550"/>
              <a:gd name="connsiteY5" fmla="*/ 160020 h 2781300"/>
              <a:gd name="connsiteX6" fmla="*/ 571500 w 4000550"/>
              <a:gd name="connsiteY6" fmla="*/ 175260 h 2781300"/>
              <a:gd name="connsiteX7" fmla="*/ 533400 w 4000550"/>
              <a:gd name="connsiteY7" fmla="*/ 243840 h 2781300"/>
              <a:gd name="connsiteX8" fmla="*/ 487680 w 4000550"/>
              <a:gd name="connsiteY8" fmla="*/ 312420 h 2781300"/>
              <a:gd name="connsiteX9" fmla="*/ 464820 w 4000550"/>
              <a:gd name="connsiteY9" fmla="*/ 358140 h 2781300"/>
              <a:gd name="connsiteX10" fmla="*/ 426720 w 4000550"/>
              <a:gd name="connsiteY10" fmla="*/ 403860 h 2781300"/>
              <a:gd name="connsiteX11" fmla="*/ 396240 w 4000550"/>
              <a:gd name="connsiteY11" fmla="*/ 441960 h 2781300"/>
              <a:gd name="connsiteX12" fmla="*/ 388620 w 4000550"/>
              <a:gd name="connsiteY12" fmla="*/ 464820 h 2781300"/>
              <a:gd name="connsiteX13" fmla="*/ 365760 w 4000550"/>
              <a:gd name="connsiteY13" fmla="*/ 495300 h 2781300"/>
              <a:gd name="connsiteX14" fmla="*/ 320040 w 4000550"/>
              <a:gd name="connsiteY14" fmla="*/ 541020 h 2781300"/>
              <a:gd name="connsiteX15" fmla="*/ 274320 w 4000550"/>
              <a:gd name="connsiteY15" fmla="*/ 594360 h 2781300"/>
              <a:gd name="connsiteX16" fmla="*/ 243840 w 4000550"/>
              <a:gd name="connsiteY16" fmla="*/ 617220 h 2781300"/>
              <a:gd name="connsiteX17" fmla="*/ 228600 w 4000550"/>
              <a:gd name="connsiteY17" fmla="*/ 640080 h 2781300"/>
              <a:gd name="connsiteX18" fmla="*/ 205740 w 4000550"/>
              <a:gd name="connsiteY18" fmla="*/ 662940 h 2781300"/>
              <a:gd name="connsiteX19" fmla="*/ 175260 w 4000550"/>
              <a:gd name="connsiteY19" fmla="*/ 716280 h 2781300"/>
              <a:gd name="connsiteX20" fmla="*/ 144780 w 4000550"/>
              <a:gd name="connsiteY20" fmla="*/ 762000 h 2781300"/>
              <a:gd name="connsiteX21" fmla="*/ 137160 w 4000550"/>
              <a:gd name="connsiteY21" fmla="*/ 784860 h 2781300"/>
              <a:gd name="connsiteX22" fmla="*/ 99060 w 4000550"/>
              <a:gd name="connsiteY22" fmla="*/ 830580 h 2781300"/>
              <a:gd name="connsiteX23" fmla="*/ 91440 w 4000550"/>
              <a:gd name="connsiteY23" fmla="*/ 853440 h 2781300"/>
              <a:gd name="connsiteX24" fmla="*/ 76200 w 4000550"/>
              <a:gd name="connsiteY24" fmla="*/ 876300 h 2781300"/>
              <a:gd name="connsiteX25" fmla="*/ 60960 w 4000550"/>
              <a:gd name="connsiteY25" fmla="*/ 922020 h 2781300"/>
              <a:gd name="connsiteX26" fmla="*/ 30480 w 4000550"/>
              <a:gd name="connsiteY26" fmla="*/ 998220 h 2781300"/>
              <a:gd name="connsiteX27" fmla="*/ 22860 w 4000550"/>
              <a:gd name="connsiteY27" fmla="*/ 1021080 h 2781300"/>
              <a:gd name="connsiteX28" fmla="*/ 15240 w 4000550"/>
              <a:gd name="connsiteY28" fmla="*/ 1059180 h 2781300"/>
              <a:gd name="connsiteX29" fmla="*/ 0 w 4000550"/>
              <a:gd name="connsiteY29" fmla="*/ 1104900 h 2781300"/>
              <a:gd name="connsiteX30" fmla="*/ 7620 w 4000550"/>
              <a:gd name="connsiteY30" fmla="*/ 1158240 h 2781300"/>
              <a:gd name="connsiteX31" fmla="*/ 30480 w 4000550"/>
              <a:gd name="connsiteY31" fmla="*/ 1173480 h 2781300"/>
              <a:gd name="connsiteX32" fmla="*/ 76200 w 4000550"/>
              <a:gd name="connsiteY32" fmla="*/ 1219200 h 2781300"/>
              <a:gd name="connsiteX33" fmla="*/ 99060 w 4000550"/>
              <a:gd name="connsiteY33" fmla="*/ 1242060 h 2781300"/>
              <a:gd name="connsiteX34" fmla="*/ 121920 w 4000550"/>
              <a:gd name="connsiteY34" fmla="*/ 1264920 h 2781300"/>
              <a:gd name="connsiteX35" fmla="*/ 175260 w 4000550"/>
              <a:gd name="connsiteY35" fmla="*/ 1295400 h 2781300"/>
              <a:gd name="connsiteX36" fmla="*/ 198120 w 4000550"/>
              <a:gd name="connsiteY36" fmla="*/ 1303020 h 2781300"/>
              <a:gd name="connsiteX37" fmla="*/ 251460 w 4000550"/>
              <a:gd name="connsiteY37" fmla="*/ 1341120 h 2781300"/>
              <a:gd name="connsiteX38" fmla="*/ 274320 w 4000550"/>
              <a:gd name="connsiteY38" fmla="*/ 1356360 h 2781300"/>
              <a:gd name="connsiteX39" fmla="*/ 327660 w 4000550"/>
              <a:gd name="connsiteY39" fmla="*/ 1371600 h 2781300"/>
              <a:gd name="connsiteX40" fmla="*/ 365760 w 4000550"/>
              <a:gd name="connsiteY40" fmla="*/ 1386840 h 2781300"/>
              <a:gd name="connsiteX41" fmla="*/ 388620 w 4000550"/>
              <a:gd name="connsiteY41" fmla="*/ 1409700 h 2781300"/>
              <a:gd name="connsiteX42" fmla="*/ 419100 w 4000550"/>
              <a:gd name="connsiteY42" fmla="*/ 1417320 h 2781300"/>
              <a:gd name="connsiteX43" fmla="*/ 441960 w 4000550"/>
              <a:gd name="connsiteY43" fmla="*/ 1424940 h 2781300"/>
              <a:gd name="connsiteX44" fmla="*/ 502920 w 4000550"/>
              <a:gd name="connsiteY44" fmla="*/ 1455420 h 2781300"/>
              <a:gd name="connsiteX45" fmla="*/ 525780 w 4000550"/>
              <a:gd name="connsiteY45" fmla="*/ 1463040 h 2781300"/>
              <a:gd name="connsiteX46" fmla="*/ 548640 w 4000550"/>
              <a:gd name="connsiteY46" fmla="*/ 1478280 h 2781300"/>
              <a:gd name="connsiteX47" fmla="*/ 601980 w 4000550"/>
              <a:gd name="connsiteY47" fmla="*/ 1524000 h 2781300"/>
              <a:gd name="connsiteX48" fmla="*/ 624840 w 4000550"/>
              <a:gd name="connsiteY48" fmla="*/ 1592580 h 2781300"/>
              <a:gd name="connsiteX49" fmla="*/ 632460 w 4000550"/>
              <a:gd name="connsiteY49" fmla="*/ 1615440 h 2781300"/>
              <a:gd name="connsiteX50" fmla="*/ 640080 w 4000550"/>
              <a:gd name="connsiteY50" fmla="*/ 1676400 h 2781300"/>
              <a:gd name="connsiteX51" fmla="*/ 647700 w 4000550"/>
              <a:gd name="connsiteY51" fmla="*/ 1714500 h 2781300"/>
              <a:gd name="connsiteX52" fmla="*/ 640080 w 4000550"/>
              <a:gd name="connsiteY52" fmla="*/ 1912620 h 2781300"/>
              <a:gd name="connsiteX53" fmla="*/ 632460 w 4000550"/>
              <a:gd name="connsiteY53" fmla="*/ 1935480 h 2781300"/>
              <a:gd name="connsiteX54" fmla="*/ 617220 w 4000550"/>
              <a:gd name="connsiteY54" fmla="*/ 1988820 h 2781300"/>
              <a:gd name="connsiteX55" fmla="*/ 586740 w 4000550"/>
              <a:gd name="connsiteY55" fmla="*/ 2034540 h 2781300"/>
              <a:gd name="connsiteX56" fmla="*/ 563880 w 4000550"/>
              <a:gd name="connsiteY56" fmla="*/ 2087880 h 2781300"/>
              <a:gd name="connsiteX57" fmla="*/ 548640 w 4000550"/>
              <a:gd name="connsiteY57" fmla="*/ 2110740 h 2781300"/>
              <a:gd name="connsiteX58" fmla="*/ 525780 w 4000550"/>
              <a:gd name="connsiteY58" fmla="*/ 2156460 h 2781300"/>
              <a:gd name="connsiteX59" fmla="*/ 502920 w 4000550"/>
              <a:gd name="connsiteY59" fmla="*/ 2240280 h 2781300"/>
              <a:gd name="connsiteX60" fmla="*/ 495300 w 4000550"/>
              <a:gd name="connsiteY60" fmla="*/ 2316480 h 2781300"/>
              <a:gd name="connsiteX61" fmla="*/ 480060 w 4000550"/>
              <a:gd name="connsiteY61" fmla="*/ 2415540 h 2781300"/>
              <a:gd name="connsiteX62" fmla="*/ 487680 w 4000550"/>
              <a:gd name="connsiteY62" fmla="*/ 2606040 h 2781300"/>
              <a:gd name="connsiteX63" fmla="*/ 502920 w 4000550"/>
              <a:gd name="connsiteY63" fmla="*/ 2628900 h 2781300"/>
              <a:gd name="connsiteX64" fmla="*/ 548640 w 4000550"/>
              <a:gd name="connsiteY64" fmla="*/ 2667000 h 2781300"/>
              <a:gd name="connsiteX65" fmla="*/ 601980 w 4000550"/>
              <a:gd name="connsiteY65" fmla="*/ 2689860 h 2781300"/>
              <a:gd name="connsiteX66" fmla="*/ 670560 w 4000550"/>
              <a:gd name="connsiteY66" fmla="*/ 2705100 h 2781300"/>
              <a:gd name="connsiteX67" fmla="*/ 701040 w 4000550"/>
              <a:gd name="connsiteY67" fmla="*/ 2712720 h 2781300"/>
              <a:gd name="connsiteX68" fmla="*/ 769620 w 4000550"/>
              <a:gd name="connsiteY68" fmla="*/ 2720340 h 2781300"/>
              <a:gd name="connsiteX69" fmla="*/ 906780 w 4000550"/>
              <a:gd name="connsiteY69" fmla="*/ 2735580 h 2781300"/>
              <a:gd name="connsiteX70" fmla="*/ 944880 w 4000550"/>
              <a:gd name="connsiteY70" fmla="*/ 2743200 h 2781300"/>
              <a:gd name="connsiteX71" fmla="*/ 975360 w 4000550"/>
              <a:gd name="connsiteY71" fmla="*/ 2750820 h 2781300"/>
              <a:gd name="connsiteX72" fmla="*/ 1196340 w 4000550"/>
              <a:gd name="connsiteY72" fmla="*/ 2735580 h 2781300"/>
              <a:gd name="connsiteX73" fmla="*/ 1356360 w 4000550"/>
              <a:gd name="connsiteY73" fmla="*/ 2735580 h 2781300"/>
              <a:gd name="connsiteX74" fmla="*/ 1417320 w 4000550"/>
              <a:gd name="connsiteY74" fmla="*/ 2750820 h 2781300"/>
              <a:gd name="connsiteX75" fmla="*/ 1516380 w 4000550"/>
              <a:gd name="connsiteY75" fmla="*/ 2743200 h 2781300"/>
              <a:gd name="connsiteX76" fmla="*/ 1577340 w 4000550"/>
              <a:gd name="connsiteY76" fmla="*/ 2735580 h 2781300"/>
              <a:gd name="connsiteX77" fmla="*/ 1889760 w 4000550"/>
              <a:gd name="connsiteY77" fmla="*/ 2743200 h 2781300"/>
              <a:gd name="connsiteX78" fmla="*/ 2141220 w 4000550"/>
              <a:gd name="connsiteY78" fmla="*/ 2758440 h 2781300"/>
              <a:gd name="connsiteX79" fmla="*/ 2164080 w 4000550"/>
              <a:gd name="connsiteY79" fmla="*/ 2766060 h 2781300"/>
              <a:gd name="connsiteX80" fmla="*/ 2301240 w 4000550"/>
              <a:gd name="connsiteY80" fmla="*/ 2781300 h 2781300"/>
              <a:gd name="connsiteX81" fmla="*/ 2811780 w 4000550"/>
              <a:gd name="connsiteY81" fmla="*/ 2667000 h 2781300"/>
              <a:gd name="connsiteX82" fmla="*/ 3025140 w 4000550"/>
              <a:gd name="connsiteY82" fmla="*/ 2644140 h 2781300"/>
              <a:gd name="connsiteX83" fmla="*/ 3063240 w 4000550"/>
              <a:gd name="connsiteY83" fmla="*/ 2750820 h 2781300"/>
              <a:gd name="connsiteX84" fmla="*/ 3108960 w 4000550"/>
              <a:gd name="connsiteY84" fmla="*/ 2705100 h 2781300"/>
              <a:gd name="connsiteX85" fmla="*/ 3131820 w 4000550"/>
              <a:gd name="connsiteY85" fmla="*/ 2689860 h 2781300"/>
              <a:gd name="connsiteX86" fmla="*/ 3208020 w 4000550"/>
              <a:gd name="connsiteY86" fmla="*/ 2682240 h 2781300"/>
              <a:gd name="connsiteX87" fmla="*/ 3497580 w 4000550"/>
              <a:gd name="connsiteY87" fmla="*/ 2689860 h 2781300"/>
              <a:gd name="connsiteX88" fmla="*/ 3558540 w 4000550"/>
              <a:gd name="connsiteY88" fmla="*/ 2705100 h 2781300"/>
              <a:gd name="connsiteX89" fmla="*/ 3596640 w 4000550"/>
              <a:gd name="connsiteY89" fmla="*/ 2712720 h 2781300"/>
              <a:gd name="connsiteX90" fmla="*/ 3627120 w 4000550"/>
              <a:gd name="connsiteY90" fmla="*/ 2720340 h 2781300"/>
              <a:gd name="connsiteX91" fmla="*/ 3749040 w 4000550"/>
              <a:gd name="connsiteY91" fmla="*/ 2689860 h 2781300"/>
              <a:gd name="connsiteX92" fmla="*/ 3810000 w 4000550"/>
              <a:gd name="connsiteY92" fmla="*/ 2674620 h 2781300"/>
              <a:gd name="connsiteX93" fmla="*/ 3832860 w 4000550"/>
              <a:gd name="connsiteY93" fmla="*/ 2659380 h 2781300"/>
              <a:gd name="connsiteX94" fmla="*/ 3886200 w 4000550"/>
              <a:gd name="connsiteY94" fmla="*/ 2644140 h 2781300"/>
              <a:gd name="connsiteX95" fmla="*/ 3909060 w 4000550"/>
              <a:gd name="connsiteY95" fmla="*/ 2621280 h 2781300"/>
              <a:gd name="connsiteX96" fmla="*/ 3939540 w 4000550"/>
              <a:gd name="connsiteY96" fmla="*/ 2598420 h 2781300"/>
              <a:gd name="connsiteX97" fmla="*/ 3962400 w 4000550"/>
              <a:gd name="connsiteY97" fmla="*/ 2583180 h 2781300"/>
              <a:gd name="connsiteX98" fmla="*/ 3985260 w 4000550"/>
              <a:gd name="connsiteY98" fmla="*/ 2560320 h 2781300"/>
              <a:gd name="connsiteX99" fmla="*/ 3992880 w 4000550"/>
              <a:gd name="connsiteY99" fmla="*/ 2529840 h 2781300"/>
              <a:gd name="connsiteX100" fmla="*/ 4000500 w 4000550"/>
              <a:gd name="connsiteY100" fmla="*/ 2506980 h 2781300"/>
              <a:gd name="connsiteX101" fmla="*/ 3985260 w 4000550"/>
              <a:gd name="connsiteY101" fmla="*/ 2438400 h 2781300"/>
              <a:gd name="connsiteX102" fmla="*/ 3947160 w 4000550"/>
              <a:gd name="connsiteY102" fmla="*/ 2400300 h 2781300"/>
              <a:gd name="connsiteX103" fmla="*/ 3893820 w 4000550"/>
              <a:gd name="connsiteY103" fmla="*/ 2362200 h 2781300"/>
              <a:gd name="connsiteX104" fmla="*/ 3878580 w 4000550"/>
              <a:gd name="connsiteY104" fmla="*/ 2339340 h 2781300"/>
              <a:gd name="connsiteX105" fmla="*/ 3848100 w 4000550"/>
              <a:gd name="connsiteY105" fmla="*/ 2331720 h 2781300"/>
              <a:gd name="connsiteX106" fmla="*/ 3817620 w 4000550"/>
              <a:gd name="connsiteY106" fmla="*/ 2316480 h 2781300"/>
              <a:gd name="connsiteX107" fmla="*/ 3771900 w 4000550"/>
              <a:gd name="connsiteY107" fmla="*/ 2286000 h 2781300"/>
              <a:gd name="connsiteX108" fmla="*/ 3749040 w 4000550"/>
              <a:gd name="connsiteY108" fmla="*/ 2263140 h 2781300"/>
              <a:gd name="connsiteX109" fmla="*/ 3695700 w 4000550"/>
              <a:gd name="connsiteY109" fmla="*/ 2240280 h 2781300"/>
              <a:gd name="connsiteX110" fmla="*/ 3619500 w 4000550"/>
              <a:gd name="connsiteY110" fmla="*/ 2171700 h 2781300"/>
              <a:gd name="connsiteX111" fmla="*/ 3566160 w 4000550"/>
              <a:gd name="connsiteY111" fmla="*/ 2110740 h 2781300"/>
              <a:gd name="connsiteX112" fmla="*/ 3543300 w 4000550"/>
              <a:gd name="connsiteY112" fmla="*/ 2103120 h 2781300"/>
              <a:gd name="connsiteX113" fmla="*/ 3512820 w 4000550"/>
              <a:gd name="connsiteY113" fmla="*/ 2087880 h 2781300"/>
              <a:gd name="connsiteX114" fmla="*/ 3451860 w 4000550"/>
              <a:gd name="connsiteY114" fmla="*/ 2042160 h 2781300"/>
              <a:gd name="connsiteX115" fmla="*/ 3398520 w 4000550"/>
              <a:gd name="connsiteY115" fmla="*/ 2019300 h 2781300"/>
              <a:gd name="connsiteX116" fmla="*/ 3360420 w 4000550"/>
              <a:gd name="connsiteY116" fmla="*/ 1988820 h 2781300"/>
              <a:gd name="connsiteX117" fmla="*/ 3337560 w 4000550"/>
              <a:gd name="connsiteY117" fmla="*/ 1981200 h 2781300"/>
              <a:gd name="connsiteX118" fmla="*/ 3299460 w 4000550"/>
              <a:gd name="connsiteY118" fmla="*/ 1965960 h 2781300"/>
              <a:gd name="connsiteX119" fmla="*/ 3208020 w 4000550"/>
              <a:gd name="connsiteY119" fmla="*/ 1920240 h 2781300"/>
              <a:gd name="connsiteX120" fmla="*/ 3185160 w 4000550"/>
              <a:gd name="connsiteY120" fmla="*/ 1905000 h 2781300"/>
              <a:gd name="connsiteX121" fmla="*/ 3162300 w 4000550"/>
              <a:gd name="connsiteY121" fmla="*/ 1882140 h 2781300"/>
              <a:gd name="connsiteX122" fmla="*/ 3124200 w 4000550"/>
              <a:gd name="connsiteY122" fmla="*/ 1859280 h 2781300"/>
              <a:gd name="connsiteX123" fmla="*/ 3101340 w 4000550"/>
              <a:gd name="connsiteY123" fmla="*/ 1836420 h 2781300"/>
              <a:gd name="connsiteX124" fmla="*/ 3017520 w 4000550"/>
              <a:gd name="connsiteY124" fmla="*/ 1783080 h 2781300"/>
              <a:gd name="connsiteX125" fmla="*/ 2971800 w 4000550"/>
              <a:gd name="connsiteY125" fmla="*/ 1752600 h 2781300"/>
              <a:gd name="connsiteX126" fmla="*/ 2948940 w 4000550"/>
              <a:gd name="connsiteY126" fmla="*/ 1729740 h 2781300"/>
              <a:gd name="connsiteX127" fmla="*/ 2926080 w 4000550"/>
              <a:gd name="connsiteY127" fmla="*/ 1714500 h 2781300"/>
              <a:gd name="connsiteX128" fmla="*/ 2842260 w 4000550"/>
              <a:gd name="connsiteY128" fmla="*/ 1638300 h 2781300"/>
              <a:gd name="connsiteX129" fmla="*/ 2834640 w 4000550"/>
              <a:gd name="connsiteY129" fmla="*/ 1615440 h 2781300"/>
              <a:gd name="connsiteX130" fmla="*/ 2804160 w 4000550"/>
              <a:gd name="connsiteY130" fmla="*/ 1569720 h 2781300"/>
              <a:gd name="connsiteX131" fmla="*/ 2766060 w 4000550"/>
              <a:gd name="connsiteY131" fmla="*/ 1516380 h 2781300"/>
              <a:gd name="connsiteX132" fmla="*/ 2743200 w 4000550"/>
              <a:gd name="connsiteY132" fmla="*/ 1470660 h 2781300"/>
              <a:gd name="connsiteX133" fmla="*/ 2667000 w 4000550"/>
              <a:gd name="connsiteY133" fmla="*/ 1394460 h 2781300"/>
              <a:gd name="connsiteX134" fmla="*/ 2644140 w 4000550"/>
              <a:gd name="connsiteY134" fmla="*/ 1371600 h 2781300"/>
              <a:gd name="connsiteX135" fmla="*/ 2529840 w 4000550"/>
              <a:gd name="connsiteY135" fmla="*/ 1310640 h 2781300"/>
              <a:gd name="connsiteX136" fmla="*/ 2499360 w 4000550"/>
              <a:gd name="connsiteY136" fmla="*/ 1287780 h 2781300"/>
              <a:gd name="connsiteX137" fmla="*/ 2453640 w 4000550"/>
              <a:gd name="connsiteY137" fmla="*/ 1272540 h 2781300"/>
              <a:gd name="connsiteX138" fmla="*/ 2377440 w 4000550"/>
              <a:gd name="connsiteY138" fmla="*/ 1219200 h 2781300"/>
              <a:gd name="connsiteX139" fmla="*/ 2324100 w 4000550"/>
              <a:gd name="connsiteY139" fmla="*/ 1196340 h 2781300"/>
              <a:gd name="connsiteX140" fmla="*/ 2301240 w 4000550"/>
              <a:gd name="connsiteY140" fmla="*/ 1165860 h 2781300"/>
              <a:gd name="connsiteX141" fmla="*/ 2179320 w 4000550"/>
              <a:gd name="connsiteY141" fmla="*/ 1082040 h 2781300"/>
              <a:gd name="connsiteX142" fmla="*/ 2141220 w 4000550"/>
              <a:gd name="connsiteY142" fmla="*/ 1051560 h 2781300"/>
              <a:gd name="connsiteX143" fmla="*/ 2049780 w 4000550"/>
              <a:gd name="connsiteY143" fmla="*/ 998220 h 2781300"/>
              <a:gd name="connsiteX144" fmla="*/ 2019300 w 4000550"/>
              <a:gd name="connsiteY144" fmla="*/ 990600 h 2781300"/>
              <a:gd name="connsiteX145" fmla="*/ 1943100 w 4000550"/>
              <a:gd name="connsiteY145" fmla="*/ 914400 h 2781300"/>
              <a:gd name="connsiteX146" fmla="*/ 1920240 w 4000550"/>
              <a:gd name="connsiteY146" fmla="*/ 891540 h 2781300"/>
              <a:gd name="connsiteX147" fmla="*/ 1844040 w 4000550"/>
              <a:gd name="connsiteY147" fmla="*/ 815340 h 2781300"/>
              <a:gd name="connsiteX148" fmla="*/ 1760220 w 4000550"/>
              <a:gd name="connsiteY148" fmla="*/ 769620 h 2781300"/>
              <a:gd name="connsiteX149" fmla="*/ 1714500 w 4000550"/>
              <a:gd name="connsiteY149" fmla="*/ 708660 h 2781300"/>
              <a:gd name="connsiteX150" fmla="*/ 1699260 w 4000550"/>
              <a:gd name="connsiteY150" fmla="*/ 678180 h 2781300"/>
              <a:gd name="connsiteX151" fmla="*/ 1684020 w 4000550"/>
              <a:gd name="connsiteY151" fmla="*/ 655320 h 2781300"/>
              <a:gd name="connsiteX152" fmla="*/ 1676400 w 4000550"/>
              <a:gd name="connsiteY152" fmla="*/ 624840 h 2781300"/>
              <a:gd name="connsiteX153" fmla="*/ 1661160 w 4000550"/>
              <a:gd name="connsiteY153" fmla="*/ 601980 h 2781300"/>
              <a:gd name="connsiteX154" fmla="*/ 1645920 w 4000550"/>
              <a:gd name="connsiteY154" fmla="*/ 563880 h 2781300"/>
              <a:gd name="connsiteX155" fmla="*/ 1638300 w 4000550"/>
              <a:gd name="connsiteY155" fmla="*/ 533400 h 2781300"/>
              <a:gd name="connsiteX156" fmla="*/ 1623060 w 4000550"/>
              <a:gd name="connsiteY156" fmla="*/ 495300 h 2781300"/>
              <a:gd name="connsiteX157" fmla="*/ 1600200 w 4000550"/>
              <a:gd name="connsiteY157" fmla="*/ 449580 h 2781300"/>
              <a:gd name="connsiteX158" fmla="*/ 1577340 w 4000550"/>
              <a:gd name="connsiteY158" fmla="*/ 434340 h 2781300"/>
              <a:gd name="connsiteX159" fmla="*/ 1455420 w 4000550"/>
              <a:gd name="connsiteY159" fmla="*/ 472440 h 2781300"/>
              <a:gd name="connsiteX160" fmla="*/ 1386840 w 4000550"/>
              <a:gd name="connsiteY160" fmla="*/ 495300 h 2781300"/>
              <a:gd name="connsiteX161" fmla="*/ 1363980 w 4000550"/>
              <a:gd name="connsiteY161" fmla="*/ 487680 h 2781300"/>
              <a:gd name="connsiteX162" fmla="*/ 1325880 w 4000550"/>
              <a:gd name="connsiteY162" fmla="*/ 441960 h 2781300"/>
              <a:gd name="connsiteX163" fmla="*/ 1303020 w 4000550"/>
              <a:gd name="connsiteY163" fmla="*/ 426720 h 2781300"/>
              <a:gd name="connsiteX164" fmla="*/ 1249680 w 4000550"/>
              <a:gd name="connsiteY164" fmla="*/ 342900 h 2781300"/>
              <a:gd name="connsiteX165" fmla="*/ 1234440 w 4000550"/>
              <a:gd name="connsiteY165" fmla="*/ 320040 h 2781300"/>
              <a:gd name="connsiteX166" fmla="*/ 1211580 w 4000550"/>
              <a:gd name="connsiteY166" fmla="*/ 289560 h 2781300"/>
              <a:gd name="connsiteX167" fmla="*/ 1181100 w 4000550"/>
              <a:gd name="connsiteY167" fmla="*/ 243840 h 2781300"/>
              <a:gd name="connsiteX168" fmla="*/ 1150620 w 4000550"/>
              <a:gd name="connsiteY168" fmla="*/ 213360 h 2781300"/>
              <a:gd name="connsiteX169" fmla="*/ 1120140 w 4000550"/>
              <a:gd name="connsiteY169" fmla="*/ 190500 h 2781300"/>
              <a:gd name="connsiteX170" fmla="*/ 1104900 w 4000550"/>
              <a:gd name="connsiteY170" fmla="*/ 167640 h 2781300"/>
              <a:gd name="connsiteX171" fmla="*/ 1028700 w 4000550"/>
              <a:gd name="connsiteY171" fmla="*/ 121920 h 2781300"/>
              <a:gd name="connsiteX172" fmla="*/ 929640 w 4000550"/>
              <a:gd name="connsiteY172" fmla="*/ 45720 h 2781300"/>
              <a:gd name="connsiteX173" fmla="*/ 830580 w 4000550"/>
              <a:gd name="connsiteY173" fmla="*/ 15240 h 2781300"/>
              <a:gd name="connsiteX174" fmla="*/ 769620 w 4000550"/>
              <a:gd name="connsiteY174" fmla="*/ 0 h 2781300"/>
              <a:gd name="connsiteX175" fmla="*/ 701040 w 4000550"/>
              <a:gd name="connsiteY175" fmla="*/ 7620 h 2781300"/>
              <a:gd name="connsiteX0" fmla="*/ 701040 w 4000550"/>
              <a:gd name="connsiteY0" fmla="*/ 7620 h 2781300"/>
              <a:gd name="connsiteX1" fmla="*/ 670560 w 4000550"/>
              <a:gd name="connsiteY1" fmla="*/ 45720 h 2781300"/>
              <a:gd name="connsiteX2" fmla="*/ 647700 w 4000550"/>
              <a:gd name="connsiteY2" fmla="*/ 68580 h 2781300"/>
              <a:gd name="connsiteX3" fmla="*/ 617220 w 4000550"/>
              <a:gd name="connsiteY3" fmla="*/ 114300 h 2781300"/>
              <a:gd name="connsiteX4" fmla="*/ 601980 w 4000550"/>
              <a:gd name="connsiteY4" fmla="*/ 137160 h 2781300"/>
              <a:gd name="connsiteX5" fmla="*/ 594360 w 4000550"/>
              <a:gd name="connsiteY5" fmla="*/ 160020 h 2781300"/>
              <a:gd name="connsiteX6" fmla="*/ 571500 w 4000550"/>
              <a:gd name="connsiteY6" fmla="*/ 175260 h 2781300"/>
              <a:gd name="connsiteX7" fmla="*/ 533400 w 4000550"/>
              <a:gd name="connsiteY7" fmla="*/ 243840 h 2781300"/>
              <a:gd name="connsiteX8" fmla="*/ 487680 w 4000550"/>
              <a:gd name="connsiteY8" fmla="*/ 312420 h 2781300"/>
              <a:gd name="connsiteX9" fmla="*/ 464820 w 4000550"/>
              <a:gd name="connsiteY9" fmla="*/ 358140 h 2781300"/>
              <a:gd name="connsiteX10" fmla="*/ 426720 w 4000550"/>
              <a:gd name="connsiteY10" fmla="*/ 403860 h 2781300"/>
              <a:gd name="connsiteX11" fmla="*/ 396240 w 4000550"/>
              <a:gd name="connsiteY11" fmla="*/ 441960 h 2781300"/>
              <a:gd name="connsiteX12" fmla="*/ 388620 w 4000550"/>
              <a:gd name="connsiteY12" fmla="*/ 464820 h 2781300"/>
              <a:gd name="connsiteX13" fmla="*/ 365760 w 4000550"/>
              <a:gd name="connsiteY13" fmla="*/ 495300 h 2781300"/>
              <a:gd name="connsiteX14" fmla="*/ 320040 w 4000550"/>
              <a:gd name="connsiteY14" fmla="*/ 541020 h 2781300"/>
              <a:gd name="connsiteX15" fmla="*/ 274320 w 4000550"/>
              <a:gd name="connsiteY15" fmla="*/ 594360 h 2781300"/>
              <a:gd name="connsiteX16" fmla="*/ 243840 w 4000550"/>
              <a:gd name="connsiteY16" fmla="*/ 617220 h 2781300"/>
              <a:gd name="connsiteX17" fmla="*/ 228600 w 4000550"/>
              <a:gd name="connsiteY17" fmla="*/ 640080 h 2781300"/>
              <a:gd name="connsiteX18" fmla="*/ 205740 w 4000550"/>
              <a:gd name="connsiteY18" fmla="*/ 662940 h 2781300"/>
              <a:gd name="connsiteX19" fmla="*/ 175260 w 4000550"/>
              <a:gd name="connsiteY19" fmla="*/ 716280 h 2781300"/>
              <a:gd name="connsiteX20" fmla="*/ 144780 w 4000550"/>
              <a:gd name="connsiteY20" fmla="*/ 762000 h 2781300"/>
              <a:gd name="connsiteX21" fmla="*/ 137160 w 4000550"/>
              <a:gd name="connsiteY21" fmla="*/ 784860 h 2781300"/>
              <a:gd name="connsiteX22" fmla="*/ 99060 w 4000550"/>
              <a:gd name="connsiteY22" fmla="*/ 830580 h 2781300"/>
              <a:gd name="connsiteX23" fmla="*/ 91440 w 4000550"/>
              <a:gd name="connsiteY23" fmla="*/ 853440 h 2781300"/>
              <a:gd name="connsiteX24" fmla="*/ 76200 w 4000550"/>
              <a:gd name="connsiteY24" fmla="*/ 876300 h 2781300"/>
              <a:gd name="connsiteX25" fmla="*/ 60960 w 4000550"/>
              <a:gd name="connsiteY25" fmla="*/ 922020 h 2781300"/>
              <a:gd name="connsiteX26" fmla="*/ 30480 w 4000550"/>
              <a:gd name="connsiteY26" fmla="*/ 998220 h 2781300"/>
              <a:gd name="connsiteX27" fmla="*/ 22860 w 4000550"/>
              <a:gd name="connsiteY27" fmla="*/ 1021080 h 2781300"/>
              <a:gd name="connsiteX28" fmla="*/ 15240 w 4000550"/>
              <a:gd name="connsiteY28" fmla="*/ 1059180 h 2781300"/>
              <a:gd name="connsiteX29" fmla="*/ 0 w 4000550"/>
              <a:gd name="connsiteY29" fmla="*/ 1104900 h 2781300"/>
              <a:gd name="connsiteX30" fmla="*/ 7620 w 4000550"/>
              <a:gd name="connsiteY30" fmla="*/ 1158240 h 2781300"/>
              <a:gd name="connsiteX31" fmla="*/ 30480 w 4000550"/>
              <a:gd name="connsiteY31" fmla="*/ 1173480 h 2781300"/>
              <a:gd name="connsiteX32" fmla="*/ 76200 w 4000550"/>
              <a:gd name="connsiteY32" fmla="*/ 1219200 h 2781300"/>
              <a:gd name="connsiteX33" fmla="*/ 99060 w 4000550"/>
              <a:gd name="connsiteY33" fmla="*/ 1242060 h 2781300"/>
              <a:gd name="connsiteX34" fmla="*/ 121920 w 4000550"/>
              <a:gd name="connsiteY34" fmla="*/ 1264920 h 2781300"/>
              <a:gd name="connsiteX35" fmla="*/ 175260 w 4000550"/>
              <a:gd name="connsiteY35" fmla="*/ 1295400 h 2781300"/>
              <a:gd name="connsiteX36" fmla="*/ 198120 w 4000550"/>
              <a:gd name="connsiteY36" fmla="*/ 1303020 h 2781300"/>
              <a:gd name="connsiteX37" fmla="*/ 251460 w 4000550"/>
              <a:gd name="connsiteY37" fmla="*/ 1341120 h 2781300"/>
              <a:gd name="connsiteX38" fmla="*/ 274320 w 4000550"/>
              <a:gd name="connsiteY38" fmla="*/ 1356360 h 2781300"/>
              <a:gd name="connsiteX39" fmla="*/ 327660 w 4000550"/>
              <a:gd name="connsiteY39" fmla="*/ 1371600 h 2781300"/>
              <a:gd name="connsiteX40" fmla="*/ 365760 w 4000550"/>
              <a:gd name="connsiteY40" fmla="*/ 1386840 h 2781300"/>
              <a:gd name="connsiteX41" fmla="*/ 388620 w 4000550"/>
              <a:gd name="connsiteY41" fmla="*/ 1409700 h 2781300"/>
              <a:gd name="connsiteX42" fmla="*/ 419100 w 4000550"/>
              <a:gd name="connsiteY42" fmla="*/ 1417320 h 2781300"/>
              <a:gd name="connsiteX43" fmla="*/ 441960 w 4000550"/>
              <a:gd name="connsiteY43" fmla="*/ 1424940 h 2781300"/>
              <a:gd name="connsiteX44" fmla="*/ 502920 w 4000550"/>
              <a:gd name="connsiteY44" fmla="*/ 1455420 h 2781300"/>
              <a:gd name="connsiteX45" fmla="*/ 525780 w 4000550"/>
              <a:gd name="connsiteY45" fmla="*/ 1463040 h 2781300"/>
              <a:gd name="connsiteX46" fmla="*/ 548640 w 4000550"/>
              <a:gd name="connsiteY46" fmla="*/ 1478280 h 2781300"/>
              <a:gd name="connsiteX47" fmla="*/ 601980 w 4000550"/>
              <a:gd name="connsiteY47" fmla="*/ 1524000 h 2781300"/>
              <a:gd name="connsiteX48" fmla="*/ 624840 w 4000550"/>
              <a:gd name="connsiteY48" fmla="*/ 1592580 h 2781300"/>
              <a:gd name="connsiteX49" fmla="*/ 632460 w 4000550"/>
              <a:gd name="connsiteY49" fmla="*/ 1615440 h 2781300"/>
              <a:gd name="connsiteX50" fmla="*/ 640080 w 4000550"/>
              <a:gd name="connsiteY50" fmla="*/ 1676400 h 2781300"/>
              <a:gd name="connsiteX51" fmla="*/ 647700 w 4000550"/>
              <a:gd name="connsiteY51" fmla="*/ 1714500 h 2781300"/>
              <a:gd name="connsiteX52" fmla="*/ 640080 w 4000550"/>
              <a:gd name="connsiteY52" fmla="*/ 1912620 h 2781300"/>
              <a:gd name="connsiteX53" fmla="*/ 632460 w 4000550"/>
              <a:gd name="connsiteY53" fmla="*/ 1935480 h 2781300"/>
              <a:gd name="connsiteX54" fmla="*/ 617220 w 4000550"/>
              <a:gd name="connsiteY54" fmla="*/ 1988820 h 2781300"/>
              <a:gd name="connsiteX55" fmla="*/ 586740 w 4000550"/>
              <a:gd name="connsiteY55" fmla="*/ 2034540 h 2781300"/>
              <a:gd name="connsiteX56" fmla="*/ 563880 w 4000550"/>
              <a:gd name="connsiteY56" fmla="*/ 2087880 h 2781300"/>
              <a:gd name="connsiteX57" fmla="*/ 548640 w 4000550"/>
              <a:gd name="connsiteY57" fmla="*/ 2110740 h 2781300"/>
              <a:gd name="connsiteX58" fmla="*/ 525780 w 4000550"/>
              <a:gd name="connsiteY58" fmla="*/ 2156460 h 2781300"/>
              <a:gd name="connsiteX59" fmla="*/ 502920 w 4000550"/>
              <a:gd name="connsiteY59" fmla="*/ 2240280 h 2781300"/>
              <a:gd name="connsiteX60" fmla="*/ 495300 w 4000550"/>
              <a:gd name="connsiteY60" fmla="*/ 2316480 h 2781300"/>
              <a:gd name="connsiteX61" fmla="*/ 480060 w 4000550"/>
              <a:gd name="connsiteY61" fmla="*/ 2415540 h 2781300"/>
              <a:gd name="connsiteX62" fmla="*/ 487680 w 4000550"/>
              <a:gd name="connsiteY62" fmla="*/ 2606040 h 2781300"/>
              <a:gd name="connsiteX63" fmla="*/ 502920 w 4000550"/>
              <a:gd name="connsiteY63" fmla="*/ 2628900 h 2781300"/>
              <a:gd name="connsiteX64" fmla="*/ 548640 w 4000550"/>
              <a:gd name="connsiteY64" fmla="*/ 2667000 h 2781300"/>
              <a:gd name="connsiteX65" fmla="*/ 601980 w 4000550"/>
              <a:gd name="connsiteY65" fmla="*/ 2689860 h 2781300"/>
              <a:gd name="connsiteX66" fmla="*/ 670560 w 4000550"/>
              <a:gd name="connsiteY66" fmla="*/ 2705100 h 2781300"/>
              <a:gd name="connsiteX67" fmla="*/ 701040 w 4000550"/>
              <a:gd name="connsiteY67" fmla="*/ 2712720 h 2781300"/>
              <a:gd name="connsiteX68" fmla="*/ 769620 w 4000550"/>
              <a:gd name="connsiteY68" fmla="*/ 2720340 h 2781300"/>
              <a:gd name="connsiteX69" fmla="*/ 906780 w 4000550"/>
              <a:gd name="connsiteY69" fmla="*/ 2735580 h 2781300"/>
              <a:gd name="connsiteX70" fmla="*/ 944880 w 4000550"/>
              <a:gd name="connsiteY70" fmla="*/ 2743200 h 2781300"/>
              <a:gd name="connsiteX71" fmla="*/ 975360 w 4000550"/>
              <a:gd name="connsiteY71" fmla="*/ 2750820 h 2781300"/>
              <a:gd name="connsiteX72" fmla="*/ 1196340 w 4000550"/>
              <a:gd name="connsiteY72" fmla="*/ 2735580 h 2781300"/>
              <a:gd name="connsiteX73" fmla="*/ 1356360 w 4000550"/>
              <a:gd name="connsiteY73" fmla="*/ 2735580 h 2781300"/>
              <a:gd name="connsiteX74" fmla="*/ 1417320 w 4000550"/>
              <a:gd name="connsiteY74" fmla="*/ 2750820 h 2781300"/>
              <a:gd name="connsiteX75" fmla="*/ 1516380 w 4000550"/>
              <a:gd name="connsiteY75" fmla="*/ 2743200 h 2781300"/>
              <a:gd name="connsiteX76" fmla="*/ 1577340 w 4000550"/>
              <a:gd name="connsiteY76" fmla="*/ 2735580 h 2781300"/>
              <a:gd name="connsiteX77" fmla="*/ 1889760 w 4000550"/>
              <a:gd name="connsiteY77" fmla="*/ 2743200 h 2781300"/>
              <a:gd name="connsiteX78" fmla="*/ 2141220 w 4000550"/>
              <a:gd name="connsiteY78" fmla="*/ 2758440 h 2781300"/>
              <a:gd name="connsiteX79" fmla="*/ 2164080 w 4000550"/>
              <a:gd name="connsiteY79" fmla="*/ 2766060 h 2781300"/>
              <a:gd name="connsiteX80" fmla="*/ 2301240 w 4000550"/>
              <a:gd name="connsiteY80" fmla="*/ 2781300 h 2781300"/>
              <a:gd name="connsiteX81" fmla="*/ 2811780 w 4000550"/>
              <a:gd name="connsiteY81" fmla="*/ 2667000 h 2781300"/>
              <a:gd name="connsiteX82" fmla="*/ 3025140 w 4000550"/>
              <a:gd name="connsiteY82" fmla="*/ 2644140 h 2781300"/>
              <a:gd name="connsiteX83" fmla="*/ 3063240 w 4000550"/>
              <a:gd name="connsiteY83" fmla="*/ 2750820 h 2781300"/>
              <a:gd name="connsiteX84" fmla="*/ 3162300 w 4000550"/>
              <a:gd name="connsiteY84" fmla="*/ 2636520 h 2781300"/>
              <a:gd name="connsiteX85" fmla="*/ 3131820 w 4000550"/>
              <a:gd name="connsiteY85" fmla="*/ 2689860 h 2781300"/>
              <a:gd name="connsiteX86" fmla="*/ 3208020 w 4000550"/>
              <a:gd name="connsiteY86" fmla="*/ 2682240 h 2781300"/>
              <a:gd name="connsiteX87" fmla="*/ 3497580 w 4000550"/>
              <a:gd name="connsiteY87" fmla="*/ 2689860 h 2781300"/>
              <a:gd name="connsiteX88" fmla="*/ 3558540 w 4000550"/>
              <a:gd name="connsiteY88" fmla="*/ 2705100 h 2781300"/>
              <a:gd name="connsiteX89" fmla="*/ 3596640 w 4000550"/>
              <a:gd name="connsiteY89" fmla="*/ 2712720 h 2781300"/>
              <a:gd name="connsiteX90" fmla="*/ 3627120 w 4000550"/>
              <a:gd name="connsiteY90" fmla="*/ 2720340 h 2781300"/>
              <a:gd name="connsiteX91" fmla="*/ 3749040 w 4000550"/>
              <a:gd name="connsiteY91" fmla="*/ 2689860 h 2781300"/>
              <a:gd name="connsiteX92" fmla="*/ 3810000 w 4000550"/>
              <a:gd name="connsiteY92" fmla="*/ 2674620 h 2781300"/>
              <a:gd name="connsiteX93" fmla="*/ 3832860 w 4000550"/>
              <a:gd name="connsiteY93" fmla="*/ 2659380 h 2781300"/>
              <a:gd name="connsiteX94" fmla="*/ 3886200 w 4000550"/>
              <a:gd name="connsiteY94" fmla="*/ 2644140 h 2781300"/>
              <a:gd name="connsiteX95" fmla="*/ 3909060 w 4000550"/>
              <a:gd name="connsiteY95" fmla="*/ 2621280 h 2781300"/>
              <a:gd name="connsiteX96" fmla="*/ 3939540 w 4000550"/>
              <a:gd name="connsiteY96" fmla="*/ 2598420 h 2781300"/>
              <a:gd name="connsiteX97" fmla="*/ 3962400 w 4000550"/>
              <a:gd name="connsiteY97" fmla="*/ 2583180 h 2781300"/>
              <a:gd name="connsiteX98" fmla="*/ 3985260 w 4000550"/>
              <a:gd name="connsiteY98" fmla="*/ 2560320 h 2781300"/>
              <a:gd name="connsiteX99" fmla="*/ 3992880 w 4000550"/>
              <a:gd name="connsiteY99" fmla="*/ 2529840 h 2781300"/>
              <a:gd name="connsiteX100" fmla="*/ 4000500 w 4000550"/>
              <a:gd name="connsiteY100" fmla="*/ 2506980 h 2781300"/>
              <a:gd name="connsiteX101" fmla="*/ 3985260 w 4000550"/>
              <a:gd name="connsiteY101" fmla="*/ 2438400 h 2781300"/>
              <a:gd name="connsiteX102" fmla="*/ 3947160 w 4000550"/>
              <a:gd name="connsiteY102" fmla="*/ 2400300 h 2781300"/>
              <a:gd name="connsiteX103" fmla="*/ 3893820 w 4000550"/>
              <a:gd name="connsiteY103" fmla="*/ 2362200 h 2781300"/>
              <a:gd name="connsiteX104" fmla="*/ 3878580 w 4000550"/>
              <a:gd name="connsiteY104" fmla="*/ 2339340 h 2781300"/>
              <a:gd name="connsiteX105" fmla="*/ 3848100 w 4000550"/>
              <a:gd name="connsiteY105" fmla="*/ 2331720 h 2781300"/>
              <a:gd name="connsiteX106" fmla="*/ 3817620 w 4000550"/>
              <a:gd name="connsiteY106" fmla="*/ 2316480 h 2781300"/>
              <a:gd name="connsiteX107" fmla="*/ 3771900 w 4000550"/>
              <a:gd name="connsiteY107" fmla="*/ 2286000 h 2781300"/>
              <a:gd name="connsiteX108" fmla="*/ 3749040 w 4000550"/>
              <a:gd name="connsiteY108" fmla="*/ 2263140 h 2781300"/>
              <a:gd name="connsiteX109" fmla="*/ 3695700 w 4000550"/>
              <a:gd name="connsiteY109" fmla="*/ 2240280 h 2781300"/>
              <a:gd name="connsiteX110" fmla="*/ 3619500 w 4000550"/>
              <a:gd name="connsiteY110" fmla="*/ 2171700 h 2781300"/>
              <a:gd name="connsiteX111" fmla="*/ 3566160 w 4000550"/>
              <a:gd name="connsiteY111" fmla="*/ 2110740 h 2781300"/>
              <a:gd name="connsiteX112" fmla="*/ 3543300 w 4000550"/>
              <a:gd name="connsiteY112" fmla="*/ 2103120 h 2781300"/>
              <a:gd name="connsiteX113" fmla="*/ 3512820 w 4000550"/>
              <a:gd name="connsiteY113" fmla="*/ 2087880 h 2781300"/>
              <a:gd name="connsiteX114" fmla="*/ 3451860 w 4000550"/>
              <a:gd name="connsiteY114" fmla="*/ 2042160 h 2781300"/>
              <a:gd name="connsiteX115" fmla="*/ 3398520 w 4000550"/>
              <a:gd name="connsiteY115" fmla="*/ 2019300 h 2781300"/>
              <a:gd name="connsiteX116" fmla="*/ 3360420 w 4000550"/>
              <a:gd name="connsiteY116" fmla="*/ 1988820 h 2781300"/>
              <a:gd name="connsiteX117" fmla="*/ 3337560 w 4000550"/>
              <a:gd name="connsiteY117" fmla="*/ 1981200 h 2781300"/>
              <a:gd name="connsiteX118" fmla="*/ 3299460 w 4000550"/>
              <a:gd name="connsiteY118" fmla="*/ 1965960 h 2781300"/>
              <a:gd name="connsiteX119" fmla="*/ 3208020 w 4000550"/>
              <a:gd name="connsiteY119" fmla="*/ 1920240 h 2781300"/>
              <a:gd name="connsiteX120" fmla="*/ 3185160 w 4000550"/>
              <a:gd name="connsiteY120" fmla="*/ 1905000 h 2781300"/>
              <a:gd name="connsiteX121" fmla="*/ 3162300 w 4000550"/>
              <a:gd name="connsiteY121" fmla="*/ 1882140 h 2781300"/>
              <a:gd name="connsiteX122" fmla="*/ 3124200 w 4000550"/>
              <a:gd name="connsiteY122" fmla="*/ 1859280 h 2781300"/>
              <a:gd name="connsiteX123" fmla="*/ 3101340 w 4000550"/>
              <a:gd name="connsiteY123" fmla="*/ 1836420 h 2781300"/>
              <a:gd name="connsiteX124" fmla="*/ 3017520 w 4000550"/>
              <a:gd name="connsiteY124" fmla="*/ 1783080 h 2781300"/>
              <a:gd name="connsiteX125" fmla="*/ 2971800 w 4000550"/>
              <a:gd name="connsiteY125" fmla="*/ 1752600 h 2781300"/>
              <a:gd name="connsiteX126" fmla="*/ 2948940 w 4000550"/>
              <a:gd name="connsiteY126" fmla="*/ 1729740 h 2781300"/>
              <a:gd name="connsiteX127" fmla="*/ 2926080 w 4000550"/>
              <a:gd name="connsiteY127" fmla="*/ 1714500 h 2781300"/>
              <a:gd name="connsiteX128" fmla="*/ 2842260 w 4000550"/>
              <a:gd name="connsiteY128" fmla="*/ 1638300 h 2781300"/>
              <a:gd name="connsiteX129" fmla="*/ 2834640 w 4000550"/>
              <a:gd name="connsiteY129" fmla="*/ 1615440 h 2781300"/>
              <a:gd name="connsiteX130" fmla="*/ 2804160 w 4000550"/>
              <a:gd name="connsiteY130" fmla="*/ 1569720 h 2781300"/>
              <a:gd name="connsiteX131" fmla="*/ 2766060 w 4000550"/>
              <a:gd name="connsiteY131" fmla="*/ 1516380 h 2781300"/>
              <a:gd name="connsiteX132" fmla="*/ 2743200 w 4000550"/>
              <a:gd name="connsiteY132" fmla="*/ 1470660 h 2781300"/>
              <a:gd name="connsiteX133" fmla="*/ 2667000 w 4000550"/>
              <a:gd name="connsiteY133" fmla="*/ 1394460 h 2781300"/>
              <a:gd name="connsiteX134" fmla="*/ 2644140 w 4000550"/>
              <a:gd name="connsiteY134" fmla="*/ 1371600 h 2781300"/>
              <a:gd name="connsiteX135" fmla="*/ 2529840 w 4000550"/>
              <a:gd name="connsiteY135" fmla="*/ 1310640 h 2781300"/>
              <a:gd name="connsiteX136" fmla="*/ 2499360 w 4000550"/>
              <a:gd name="connsiteY136" fmla="*/ 1287780 h 2781300"/>
              <a:gd name="connsiteX137" fmla="*/ 2453640 w 4000550"/>
              <a:gd name="connsiteY137" fmla="*/ 1272540 h 2781300"/>
              <a:gd name="connsiteX138" fmla="*/ 2377440 w 4000550"/>
              <a:gd name="connsiteY138" fmla="*/ 1219200 h 2781300"/>
              <a:gd name="connsiteX139" fmla="*/ 2324100 w 4000550"/>
              <a:gd name="connsiteY139" fmla="*/ 1196340 h 2781300"/>
              <a:gd name="connsiteX140" fmla="*/ 2301240 w 4000550"/>
              <a:gd name="connsiteY140" fmla="*/ 1165860 h 2781300"/>
              <a:gd name="connsiteX141" fmla="*/ 2179320 w 4000550"/>
              <a:gd name="connsiteY141" fmla="*/ 1082040 h 2781300"/>
              <a:gd name="connsiteX142" fmla="*/ 2141220 w 4000550"/>
              <a:gd name="connsiteY142" fmla="*/ 1051560 h 2781300"/>
              <a:gd name="connsiteX143" fmla="*/ 2049780 w 4000550"/>
              <a:gd name="connsiteY143" fmla="*/ 998220 h 2781300"/>
              <a:gd name="connsiteX144" fmla="*/ 2019300 w 4000550"/>
              <a:gd name="connsiteY144" fmla="*/ 990600 h 2781300"/>
              <a:gd name="connsiteX145" fmla="*/ 1943100 w 4000550"/>
              <a:gd name="connsiteY145" fmla="*/ 914400 h 2781300"/>
              <a:gd name="connsiteX146" fmla="*/ 1920240 w 4000550"/>
              <a:gd name="connsiteY146" fmla="*/ 891540 h 2781300"/>
              <a:gd name="connsiteX147" fmla="*/ 1844040 w 4000550"/>
              <a:gd name="connsiteY147" fmla="*/ 815340 h 2781300"/>
              <a:gd name="connsiteX148" fmla="*/ 1760220 w 4000550"/>
              <a:gd name="connsiteY148" fmla="*/ 769620 h 2781300"/>
              <a:gd name="connsiteX149" fmla="*/ 1714500 w 4000550"/>
              <a:gd name="connsiteY149" fmla="*/ 708660 h 2781300"/>
              <a:gd name="connsiteX150" fmla="*/ 1699260 w 4000550"/>
              <a:gd name="connsiteY150" fmla="*/ 678180 h 2781300"/>
              <a:gd name="connsiteX151" fmla="*/ 1684020 w 4000550"/>
              <a:gd name="connsiteY151" fmla="*/ 655320 h 2781300"/>
              <a:gd name="connsiteX152" fmla="*/ 1676400 w 4000550"/>
              <a:gd name="connsiteY152" fmla="*/ 624840 h 2781300"/>
              <a:gd name="connsiteX153" fmla="*/ 1661160 w 4000550"/>
              <a:gd name="connsiteY153" fmla="*/ 601980 h 2781300"/>
              <a:gd name="connsiteX154" fmla="*/ 1645920 w 4000550"/>
              <a:gd name="connsiteY154" fmla="*/ 563880 h 2781300"/>
              <a:gd name="connsiteX155" fmla="*/ 1638300 w 4000550"/>
              <a:gd name="connsiteY155" fmla="*/ 533400 h 2781300"/>
              <a:gd name="connsiteX156" fmla="*/ 1623060 w 4000550"/>
              <a:gd name="connsiteY156" fmla="*/ 495300 h 2781300"/>
              <a:gd name="connsiteX157" fmla="*/ 1600200 w 4000550"/>
              <a:gd name="connsiteY157" fmla="*/ 449580 h 2781300"/>
              <a:gd name="connsiteX158" fmla="*/ 1577340 w 4000550"/>
              <a:gd name="connsiteY158" fmla="*/ 434340 h 2781300"/>
              <a:gd name="connsiteX159" fmla="*/ 1455420 w 4000550"/>
              <a:gd name="connsiteY159" fmla="*/ 472440 h 2781300"/>
              <a:gd name="connsiteX160" fmla="*/ 1386840 w 4000550"/>
              <a:gd name="connsiteY160" fmla="*/ 495300 h 2781300"/>
              <a:gd name="connsiteX161" fmla="*/ 1363980 w 4000550"/>
              <a:gd name="connsiteY161" fmla="*/ 487680 h 2781300"/>
              <a:gd name="connsiteX162" fmla="*/ 1325880 w 4000550"/>
              <a:gd name="connsiteY162" fmla="*/ 441960 h 2781300"/>
              <a:gd name="connsiteX163" fmla="*/ 1303020 w 4000550"/>
              <a:gd name="connsiteY163" fmla="*/ 426720 h 2781300"/>
              <a:gd name="connsiteX164" fmla="*/ 1249680 w 4000550"/>
              <a:gd name="connsiteY164" fmla="*/ 342900 h 2781300"/>
              <a:gd name="connsiteX165" fmla="*/ 1234440 w 4000550"/>
              <a:gd name="connsiteY165" fmla="*/ 320040 h 2781300"/>
              <a:gd name="connsiteX166" fmla="*/ 1211580 w 4000550"/>
              <a:gd name="connsiteY166" fmla="*/ 289560 h 2781300"/>
              <a:gd name="connsiteX167" fmla="*/ 1181100 w 4000550"/>
              <a:gd name="connsiteY167" fmla="*/ 243840 h 2781300"/>
              <a:gd name="connsiteX168" fmla="*/ 1150620 w 4000550"/>
              <a:gd name="connsiteY168" fmla="*/ 213360 h 2781300"/>
              <a:gd name="connsiteX169" fmla="*/ 1120140 w 4000550"/>
              <a:gd name="connsiteY169" fmla="*/ 190500 h 2781300"/>
              <a:gd name="connsiteX170" fmla="*/ 1104900 w 4000550"/>
              <a:gd name="connsiteY170" fmla="*/ 167640 h 2781300"/>
              <a:gd name="connsiteX171" fmla="*/ 1028700 w 4000550"/>
              <a:gd name="connsiteY171" fmla="*/ 121920 h 2781300"/>
              <a:gd name="connsiteX172" fmla="*/ 929640 w 4000550"/>
              <a:gd name="connsiteY172" fmla="*/ 45720 h 2781300"/>
              <a:gd name="connsiteX173" fmla="*/ 830580 w 4000550"/>
              <a:gd name="connsiteY173" fmla="*/ 15240 h 2781300"/>
              <a:gd name="connsiteX174" fmla="*/ 769620 w 4000550"/>
              <a:gd name="connsiteY174" fmla="*/ 0 h 2781300"/>
              <a:gd name="connsiteX175" fmla="*/ 701040 w 4000550"/>
              <a:gd name="connsiteY175" fmla="*/ 7620 h 2781300"/>
              <a:gd name="connsiteX0" fmla="*/ 701040 w 4000550"/>
              <a:gd name="connsiteY0" fmla="*/ 7620 h 2781300"/>
              <a:gd name="connsiteX1" fmla="*/ 670560 w 4000550"/>
              <a:gd name="connsiteY1" fmla="*/ 45720 h 2781300"/>
              <a:gd name="connsiteX2" fmla="*/ 647700 w 4000550"/>
              <a:gd name="connsiteY2" fmla="*/ 68580 h 2781300"/>
              <a:gd name="connsiteX3" fmla="*/ 617220 w 4000550"/>
              <a:gd name="connsiteY3" fmla="*/ 114300 h 2781300"/>
              <a:gd name="connsiteX4" fmla="*/ 601980 w 4000550"/>
              <a:gd name="connsiteY4" fmla="*/ 137160 h 2781300"/>
              <a:gd name="connsiteX5" fmla="*/ 594360 w 4000550"/>
              <a:gd name="connsiteY5" fmla="*/ 160020 h 2781300"/>
              <a:gd name="connsiteX6" fmla="*/ 571500 w 4000550"/>
              <a:gd name="connsiteY6" fmla="*/ 175260 h 2781300"/>
              <a:gd name="connsiteX7" fmla="*/ 533400 w 4000550"/>
              <a:gd name="connsiteY7" fmla="*/ 243840 h 2781300"/>
              <a:gd name="connsiteX8" fmla="*/ 487680 w 4000550"/>
              <a:gd name="connsiteY8" fmla="*/ 312420 h 2781300"/>
              <a:gd name="connsiteX9" fmla="*/ 464820 w 4000550"/>
              <a:gd name="connsiteY9" fmla="*/ 358140 h 2781300"/>
              <a:gd name="connsiteX10" fmla="*/ 426720 w 4000550"/>
              <a:gd name="connsiteY10" fmla="*/ 403860 h 2781300"/>
              <a:gd name="connsiteX11" fmla="*/ 396240 w 4000550"/>
              <a:gd name="connsiteY11" fmla="*/ 441960 h 2781300"/>
              <a:gd name="connsiteX12" fmla="*/ 388620 w 4000550"/>
              <a:gd name="connsiteY12" fmla="*/ 464820 h 2781300"/>
              <a:gd name="connsiteX13" fmla="*/ 365760 w 4000550"/>
              <a:gd name="connsiteY13" fmla="*/ 495300 h 2781300"/>
              <a:gd name="connsiteX14" fmla="*/ 320040 w 4000550"/>
              <a:gd name="connsiteY14" fmla="*/ 541020 h 2781300"/>
              <a:gd name="connsiteX15" fmla="*/ 274320 w 4000550"/>
              <a:gd name="connsiteY15" fmla="*/ 594360 h 2781300"/>
              <a:gd name="connsiteX16" fmla="*/ 243840 w 4000550"/>
              <a:gd name="connsiteY16" fmla="*/ 617220 h 2781300"/>
              <a:gd name="connsiteX17" fmla="*/ 228600 w 4000550"/>
              <a:gd name="connsiteY17" fmla="*/ 640080 h 2781300"/>
              <a:gd name="connsiteX18" fmla="*/ 205740 w 4000550"/>
              <a:gd name="connsiteY18" fmla="*/ 662940 h 2781300"/>
              <a:gd name="connsiteX19" fmla="*/ 175260 w 4000550"/>
              <a:gd name="connsiteY19" fmla="*/ 716280 h 2781300"/>
              <a:gd name="connsiteX20" fmla="*/ 144780 w 4000550"/>
              <a:gd name="connsiteY20" fmla="*/ 762000 h 2781300"/>
              <a:gd name="connsiteX21" fmla="*/ 137160 w 4000550"/>
              <a:gd name="connsiteY21" fmla="*/ 784860 h 2781300"/>
              <a:gd name="connsiteX22" fmla="*/ 99060 w 4000550"/>
              <a:gd name="connsiteY22" fmla="*/ 830580 h 2781300"/>
              <a:gd name="connsiteX23" fmla="*/ 91440 w 4000550"/>
              <a:gd name="connsiteY23" fmla="*/ 853440 h 2781300"/>
              <a:gd name="connsiteX24" fmla="*/ 76200 w 4000550"/>
              <a:gd name="connsiteY24" fmla="*/ 876300 h 2781300"/>
              <a:gd name="connsiteX25" fmla="*/ 60960 w 4000550"/>
              <a:gd name="connsiteY25" fmla="*/ 922020 h 2781300"/>
              <a:gd name="connsiteX26" fmla="*/ 30480 w 4000550"/>
              <a:gd name="connsiteY26" fmla="*/ 998220 h 2781300"/>
              <a:gd name="connsiteX27" fmla="*/ 22860 w 4000550"/>
              <a:gd name="connsiteY27" fmla="*/ 1021080 h 2781300"/>
              <a:gd name="connsiteX28" fmla="*/ 15240 w 4000550"/>
              <a:gd name="connsiteY28" fmla="*/ 1059180 h 2781300"/>
              <a:gd name="connsiteX29" fmla="*/ 0 w 4000550"/>
              <a:gd name="connsiteY29" fmla="*/ 1104900 h 2781300"/>
              <a:gd name="connsiteX30" fmla="*/ 7620 w 4000550"/>
              <a:gd name="connsiteY30" fmla="*/ 1158240 h 2781300"/>
              <a:gd name="connsiteX31" fmla="*/ 30480 w 4000550"/>
              <a:gd name="connsiteY31" fmla="*/ 1173480 h 2781300"/>
              <a:gd name="connsiteX32" fmla="*/ 76200 w 4000550"/>
              <a:gd name="connsiteY32" fmla="*/ 1219200 h 2781300"/>
              <a:gd name="connsiteX33" fmla="*/ 99060 w 4000550"/>
              <a:gd name="connsiteY33" fmla="*/ 1242060 h 2781300"/>
              <a:gd name="connsiteX34" fmla="*/ 121920 w 4000550"/>
              <a:gd name="connsiteY34" fmla="*/ 1264920 h 2781300"/>
              <a:gd name="connsiteX35" fmla="*/ 175260 w 4000550"/>
              <a:gd name="connsiteY35" fmla="*/ 1295400 h 2781300"/>
              <a:gd name="connsiteX36" fmla="*/ 198120 w 4000550"/>
              <a:gd name="connsiteY36" fmla="*/ 1303020 h 2781300"/>
              <a:gd name="connsiteX37" fmla="*/ 251460 w 4000550"/>
              <a:gd name="connsiteY37" fmla="*/ 1341120 h 2781300"/>
              <a:gd name="connsiteX38" fmla="*/ 274320 w 4000550"/>
              <a:gd name="connsiteY38" fmla="*/ 1356360 h 2781300"/>
              <a:gd name="connsiteX39" fmla="*/ 327660 w 4000550"/>
              <a:gd name="connsiteY39" fmla="*/ 1371600 h 2781300"/>
              <a:gd name="connsiteX40" fmla="*/ 365760 w 4000550"/>
              <a:gd name="connsiteY40" fmla="*/ 1386840 h 2781300"/>
              <a:gd name="connsiteX41" fmla="*/ 388620 w 4000550"/>
              <a:gd name="connsiteY41" fmla="*/ 1409700 h 2781300"/>
              <a:gd name="connsiteX42" fmla="*/ 419100 w 4000550"/>
              <a:gd name="connsiteY42" fmla="*/ 1417320 h 2781300"/>
              <a:gd name="connsiteX43" fmla="*/ 441960 w 4000550"/>
              <a:gd name="connsiteY43" fmla="*/ 1424940 h 2781300"/>
              <a:gd name="connsiteX44" fmla="*/ 502920 w 4000550"/>
              <a:gd name="connsiteY44" fmla="*/ 1455420 h 2781300"/>
              <a:gd name="connsiteX45" fmla="*/ 525780 w 4000550"/>
              <a:gd name="connsiteY45" fmla="*/ 1463040 h 2781300"/>
              <a:gd name="connsiteX46" fmla="*/ 548640 w 4000550"/>
              <a:gd name="connsiteY46" fmla="*/ 1478280 h 2781300"/>
              <a:gd name="connsiteX47" fmla="*/ 601980 w 4000550"/>
              <a:gd name="connsiteY47" fmla="*/ 1524000 h 2781300"/>
              <a:gd name="connsiteX48" fmla="*/ 624840 w 4000550"/>
              <a:gd name="connsiteY48" fmla="*/ 1592580 h 2781300"/>
              <a:gd name="connsiteX49" fmla="*/ 632460 w 4000550"/>
              <a:gd name="connsiteY49" fmla="*/ 1615440 h 2781300"/>
              <a:gd name="connsiteX50" fmla="*/ 640080 w 4000550"/>
              <a:gd name="connsiteY50" fmla="*/ 1676400 h 2781300"/>
              <a:gd name="connsiteX51" fmla="*/ 647700 w 4000550"/>
              <a:gd name="connsiteY51" fmla="*/ 1714500 h 2781300"/>
              <a:gd name="connsiteX52" fmla="*/ 640080 w 4000550"/>
              <a:gd name="connsiteY52" fmla="*/ 1912620 h 2781300"/>
              <a:gd name="connsiteX53" fmla="*/ 632460 w 4000550"/>
              <a:gd name="connsiteY53" fmla="*/ 1935480 h 2781300"/>
              <a:gd name="connsiteX54" fmla="*/ 617220 w 4000550"/>
              <a:gd name="connsiteY54" fmla="*/ 1988820 h 2781300"/>
              <a:gd name="connsiteX55" fmla="*/ 586740 w 4000550"/>
              <a:gd name="connsiteY55" fmla="*/ 2034540 h 2781300"/>
              <a:gd name="connsiteX56" fmla="*/ 563880 w 4000550"/>
              <a:gd name="connsiteY56" fmla="*/ 2087880 h 2781300"/>
              <a:gd name="connsiteX57" fmla="*/ 548640 w 4000550"/>
              <a:gd name="connsiteY57" fmla="*/ 2110740 h 2781300"/>
              <a:gd name="connsiteX58" fmla="*/ 525780 w 4000550"/>
              <a:gd name="connsiteY58" fmla="*/ 2156460 h 2781300"/>
              <a:gd name="connsiteX59" fmla="*/ 502920 w 4000550"/>
              <a:gd name="connsiteY59" fmla="*/ 2240280 h 2781300"/>
              <a:gd name="connsiteX60" fmla="*/ 495300 w 4000550"/>
              <a:gd name="connsiteY60" fmla="*/ 2316480 h 2781300"/>
              <a:gd name="connsiteX61" fmla="*/ 480060 w 4000550"/>
              <a:gd name="connsiteY61" fmla="*/ 2415540 h 2781300"/>
              <a:gd name="connsiteX62" fmla="*/ 487680 w 4000550"/>
              <a:gd name="connsiteY62" fmla="*/ 2606040 h 2781300"/>
              <a:gd name="connsiteX63" fmla="*/ 502920 w 4000550"/>
              <a:gd name="connsiteY63" fmla="*/ 2628900 h 2781300"/>
              <a:gd name="connsiteX64" fmla="*/ 548640 w 4000550"/>
              <a:gd name="connsiteY64" fmla="*/ 2667000 h 2781300"/>
              <a:gd name="connsiteX65" fmla="*/ 601980 w 4000550"/>
              <a:gd name="connsiteY65" fmla="*/ 2689860 h 2781300"/>
              <a:gd name="connsiteX66" fmla="*/ 670560 w 4000550"/>
              <a:gd name="connsiteY66" fmla="*/ 2705100 h 2781300"/>
              <a:gd name="connsiteX67" fmla="*/ 701040 w 4000550"/>
              <a:gd name="connsiteY67" fmla="*/ 2712720 h 2781300"/>
              <a:gd name="connsiteX68" fmla="*/ 769620 w 4000550"/>
              <a:gd name="connsiteY68" fmla="*/ 2720340 h 2781300"/>
              <a:gd name="connsiteX69" fmla="*/ 906780 w 4000550"/>
              <a:gd name="connsiteY69" fmla="*/ 2735580 h 2781300"/>
              <a:gd name="connsiteX70" fmla="*/ 944880 w 4000550"/>
              <a:gd name="connsiteY70" fmla="*/ 2743200 h 2781300"/>
              <a:gd name="connsiteX71" fmla="*/ 975360 w 4000550"/>
              <a:gd name="connsiteY71" fmla="*/ 2750820 h 2781300"/>
              <a:gd name="connsiteX72" fmla="*/ 1196340 w 4000550"/>
              <a:gd name="connsiteY72" fmla="*/ 2735580 h 2781300"/>
              <a:gd name="connsiteX73" fmla="*/ 1356360 w 4000550"/>
              <a:gd name="connsiteY73" fmla="*/ 2735580 h 2781300"/>
              <a:gd name="connsiteX74" fmla="*/ 1417320 w 4000550"/>
              <a:gd name="connsiteY74" fmla="*/ 2750820 h 2781300"/>
              <a:gd name="connsiteX75" fmla="*/ 1516380 w 4000550"/>
              <a:gd name="connsiteY75" fmla="*/ 2743200 h 2781300"/>
              <a:gd name="connsiteX76" fmla="*/ 1577340 w 4000550"/>
              <a:gd name="connsiteY76" fmla="*/ 2735580 h 2781300"/>
              <a:gd name="connsiteX77" fmla="*/ 1889760 w 4000550"/>
              <a:gd name="connsiteY77" fmla="*/ 2743200 h 2781300"/>
              <a:gd name="connsiteX78" fmla="*/ 2141220 w 4000550"/>
              <a:gd name="connsiteY78" fmla="*/ 2758440 h 2781300"/>
              <a:gd name="connsiteX79" fmla="*/ 2164080 w 4000550"/>
              <a:gd name="connsiteY79" fmla="*/ 2766060 h 2781300"/>
              <a:gd name="connsiteX80" fmla="*/ 2301240 w 4000550"/>
              <a:gd name="connsiteY80" fmla="*/ 2781300 h 2781300"/>
              <a:gd name="connsiteX81" fmla="*/ 2811780 w 4000550"/>
              <a:gd name="connsiteY81" fmla="*/ 2667000 h 2781300"/>
              <a:gd name="connsiteX82" fmla="*/ 3025140 w 4000550"/>
              <a:gd name="connsiteY82" fmla="*/ 2644140 h 2781300"/>
              <a:gd name="connsiteX83" fmla="*/ 3086100 w 4000550"/>
              <a:gd name="connsiteY83" fmla="*/ 2682240 h 2781300"/>
              <a:gd name="connsiteX84" fmla="*/ 3162300 w 4000550"/>
              <a:gd name="connsiteY84" fmla="*/ 2636520 h 2781300"/>
              <a:gd name="connsiteX85" fmla="*/ 3131820 w 4000550"/>
              <a:gd name="connsiteY85" fmla="*/ 2689860 h 2781300"/>
              <a:gd name="connsiteX86" fmla="*/ 3208020 w 4000550"/>
              <a:gd name="connsiteY86" fmla="*/ 2682240 h 2781300"/>
              <a:gd name="connsiteX87" fmla="*/ 3497580 w 4000550"/>
              <a:gd name="connsiteY87" fmla="*/ 2689860 h 2781300"/>
              <a:gd name="connsiteX88" fmla="*/ 3558540 w 4000550"/>
              <a:gd name="connsiteY88" fmla="*/ 2705100 h 2781300"/>
              <a:gd name="connsiteX89" fmla="*/ 3596640 w 4000550"/>
              <a:gd name="connsiteY89" fmla="*/ 2712720 h 2781300"/>
              <a:gd name="connsiteX90" fmla="*/ 3627120 w 4000550"/>
              <a:gd name="connsiteY90" fmla="*/ 2720340 h 2781300"/>
              <a:gd name="connsiteX91" fmla="*/ 3749040 w 4000550"/>
              <a:gd name="connsiteY91" fmla="*/ 2689860 h 2781300"/>
              <a:gd name="connsiteX92" fmla="*/ 3810000 w 4000550"/>
              <a:gd name="connsiteY92" fmla="*/ 2674620 h 2781300"/>
              <a:gd name="connsiteX93" fmla="*/ 3832860 w 4000550"/>
              <a:gd name="connsiteY93" fmla="*/ 2659380 h 2781300"/>
              <a:gd name="connsiteX94" fmla="*/ 3886200 w 4000550"/>
              <a:gd name="connsiteY94" fmla="*/ 2644140 h 2781300"/>
              <a:gd name="connsiteX95" fmla="*/ 3909060 w 4000550"/>
              <a:gd name="connsiteY95" fmla="*/ 2621280 h 2781300"/>
              <a:gd name="connsiteX96" fmla="*/ 3939540 w 4000550"/>
              <a:gd name="connsiteY96" fmla="*/ 2598420 h 2781300"/>
              <a:gd name="connsiteX97" fmla="*/ 3962400 w 4000550"/>
              <a:gd name="connsiteY97" fmla="*/ 2583180 h 2781300"/>
              <a:gd name="connsiteX98" fmla="*/ 3985260 w 4000550"/>
              <a:gd name="connsiteY98" fmla="*/ 2560320 h 2781300"/>
              <a:gd name="connsiteX99" fmla="*/ 3992880 w 4000550"/>
              <a:gd name="connsiteY99" fmla="*/ 2529840 h 2781300"/>
              <a:gd name="connsiteX100" fmla="*/ 4000500 w 4000550"/>
              <a:gd name="connsiteY100" fmla="*/ 2506980 h 2781300"/>
              <a:gd name="connsiteX101" fmla="*/ 3985260 w 4000550"/>
              <a:gd name="connsiteY101" fmla="*/ 2438400 h 2781300"/>
              <a:gd name="connsiteX102" fmla="*/ 3947160 w 4000550"/>
              <a:gd name="connsiteY102" fmla="*/ 2400300 h 2781300"/>
              <a:gd name="connsiteX103" fmla="*/ 3893820 w 4000550"/>
              <a:gd name="connsiteY103" fmla="*/ 2362200 h 2781300"/>
              <a:gd name="connsiteX104" fmla="*/ 3878580 w 4000550"/>
              <a:gd name="connsiteY104" fmla="*/ 2339340 h 2781300"/>
              <a:gd name="connsiteX105" fmla="*/ 3848100 w 4000550"/>
              <a:gd name="connsiteY105" fmla="*/ 2331720 h 2781300"/>
              <a:gd name="connsiteX106" fmla="*/ 3817620 w 4000550"/>
              <a:gd name="connsiteY106" fmla="*/ 2316480 h 2781300"/>
              <a:gd name="connsiteX107" fmla="*/ 3771900 w 4000550"/>
              <a:gd name="connsiteY107" fmla="*/ 2286000 h 2781300"/>
              <a:gd name="connsiteX108" fmla="*/ 3749040 w 4000550"/>
              <a:gd name="connsiteY108" fmla="*/ 2263140 h 2781300"/>
              <a:gd name="connsiteX109" fmla="*/ 3695700 w 4000550"/>
              <a:gd name="connsiteY109" fmla="*/ 2240280 h 2781300"/>
              <a:gd name="connsiteX110" fmla="*/ 3619500 w 4000550"/>
              <a:gd name="connsiteY110" fmla="*/ 2171700 h 2781300"/>
              <a:gd name="connsiteX111" fmla="*/ 3566160 w 4000550"/>
              <a:gd name="connsiteY111" fmla="*/ 2110740 h 2781300"/>
              <a:gd name="connsiteX112" fmla="*/ 3543300 w 4000550"/>
              <a:gd name="connsiteY112" fmla="*/ 2103120 h 2781300"/>
              <a:gd name="connsiteX113" fmla="*/ 3512820 w 4000550"/>
              <a:gd name="connsiteY113" fmla="*/ 2087880 h 2781300"/>
              <a:gd name="connsiteX114" fmla="*/ 3451860 w 4000550"/>
              <a:gd name="connsiteY114" fmla="*/ 2042160 h 2781300"/>
              <a:gd name="connsiteX115" fmla="*/ 3398520 w 4000550"/>
              <a:gd name="connsiteY115" fmla="*/ 2019300 h 2781300"/>
              <a:gd name="connsiteX116" fmla="*/ 3360420 w 4000550"/>
              <a:gd name="connsiteY116" fmla="*/ 1988820 h 2781300"/>
              <a:gd name="connsiteX117" fmla="*/ 3337560 w 4000550"/>
              <a:gd name="connsiteY117" fmla="*/ 1981200 h 2781300"/>
              <a:gd name="connsiteX118" fmla="*/ 3299460 w 4000550"/>
              <a:gd name="connsiteY118" fmla="*/ 1965960 h 2781300"/>
              <a:gd name="connsiteX119" fmla="*/ 3208020 w 4000550"/>
              <a:gd name="connsiteY119" fmla="*/ 1920240 h 2781300"/>
              <a:gd name="connsiteX120" fmla="*/ 3185160 w 4000550"/>
              <a:gd name="connsiteY120" fmla="*/ 1905000 h 2781300"/>
              <a:gd name="connsiteX121" fmla="*/ 3162300 w 4000550"/>
              <a:gd name="connsiteY121" fmla="*/ 1882140 h 2781300"/>
              <a:gd name="connsiteX122" fmla="*/ 3124200 w 4000550"/>
              <a:gd name="connsiteY122" fmla="*/ 1859280 h 2781300"/>
              <a:gd name="connsiteX123" fmla="*/ 3101340 w 4000550"/>
              <a:gd name="connsiteY123" fmla="*/ 1836420 h 2781300"/>
              <a:gd name="connsiteX124" fmla="*/ 3017520 w 4000550"/>
              <a:gd name="connsiteY124" fmla="*/ 1783080 h 2781300"/>
              <a:gd name="connsiteX125" fmla="*/ 2971800 w 4000550"/>
              <a:gd name="connsiteY125" fmla="*/ 1752600 h 2781300"/>
              <a:gd name="connsiteX126" fmla="*/ 2948940 w 4000550"/>
              <a:gd name="connsiteY126" fmla="*/ 1729740 h 2781300"/>
              <a:gd name="connsiteX127" fmla="*/ 2926080 w 4000550"/>
              <a:gd name="connsiteY127" fmla="*/ 1714500 h 2781300"/>
              <a:gd name="connsiteX128" fmla="*/ 2842260 w 4000550"/>
              <a:gd name="connsiteY128" fmla="*/ 1638300 h 2781300"/>
              <a:gd name="connsiteX129" fmla="*/ 2834640 w 4000550"/>
              <a:gd name="connsiteY129" fmla="*/ 1615440 h 2781300"/>
              <a:gd name="connsiteX130" fmla="*/ 2804160 w 4000550"/>
              <a:gd name="connsiteY130" fmla="*/ 1569720 h 2781300"/>
              <a:gd name="connsiteX131" fmla="*/ 2766060 w 4000550"/>
              <a:gd name="connsiteY131" fmla="*/ 1516380 h 2781300"/>
              <a:gd name="connsiteX132" fmla="*/ 2743200 w 4000550"/>
              <a:gd name="connsiteY132" fmla="*/ 1470660 h 2781300"/>
              <a:gd name="connsiteX133" fmla="*/ 2667000 w 4000550"/>
              <a:gd name="connsiteY133" fmla="*/ 1394460 h 2781300"/>
              <a:gd name="connsiteX134" fmla="*/ 2644140 w 4000550"/>
              <a:gd name="connsiteY134" fmla="*/ 1371600 h 2781300"/>
              <a:gd name="connsiteX135" fmla="*/ 2529840 w 4000550"/>
              <a:gd name="connsiteY135" fmla="*/ 1310640 h 2781300"/>
              <a:gd name="connsiteX136" fmla="*/ 2499360 w 4000550"/>
              <a:gd name="connsiteY136" fmla="*/ 1287780 h 2781300"/>
              <a:gd name="connsiteX137" fmla="*/ 2453640 w 4000550"/>
              <a:gd name="connsiteY137" fmla="*/ 1272540 h 2781300"/>
              <a:gd name="connsiteX138" fmla="*/ 2377440 w 4000550"/>
              <a:gd name="connsiteY138" fmla="*/ 1219200 h 2781300"/>
              <a:gd name="connsiteX139" fmla="*/ 2324100 w 4000550"/>
              <a:gd name="connsiteY139" fmla="*/ 1196340 h 2781300"/>
              <a:gd name="connsiteX140" fmla="*/ 2301240 w 4000550"/>
              <a:gd name="connsiteY140" fmla="*/ 1165860 h 2781300"/>
              <a:gd name="connsiteX141" fmla="*/ 2179320 w 4000550"/>
              <a:gd name="connsiteY141" fmla="*/ 1082040 h 2781300"/>
              <a:gd name="connsiteX142" fmla="*/ 2141220 w 4000550"/>
              <a:gd name="connsiteY142" fmla="*/ 1051560 h 2781300"/>
              <a:gd name="connsiteX143" fmla="*/ 2049780 w 4000550"/>
              <a:gd name="connsiteY143" fmla="*/ 998220 h 2781300"/>
              <a:gd name="connsiteX144" fmla="*/ 2019300 w 4000550"/>
              <a:gd name="connsiteY144" fmla="*/ 990600 h 2781300"/>
              <a:gd name="connsiteX145" fmla="*/ 1943100 w 4000550"/>
              <a:gd name="connsiteY145" fmla="*/ 914400 h 2781300"/>
              <a:gd name="connsiteX146" fmla="*/ 1920240 w 4000550"/>
              <a:gd name="connsiteY146" fmla="*/ 891540 h 2781300"/>
              <a:gd name="connsiteX147" fmla="*/ 1844040 w 4000550"/>
              <a:gd name="connsiteY147" fmla="*/ 815340 h 2781300"/>
              <a:gd name="connsiteX148" fmla="*/ 1760220 w 4000550"/>
              <a:gd name="connsiteY148" fmla="*/ 769620 h 2781300"/>
              <a:gd name="connsiteX149" fmla="*/ 1714500 w 4000550"/>
              <a:gd name="connsiteY149" fmla="*/ 708660 h 2781300"/>
              <a:gd name="connsiteX150" fmla="*/ 1699260 w 4000550"/>
              <a:gd name="connsiteY150" fmla="*/ 678180 h 2781300"/>
              <a:gd name="connsiteX151" fmla="*/ 1684020 w 4000550"/>
              <a:gd name="connsiteY151" fmla="*/ 655320 h 2781300"/>
              <a:gd name="connsiteX152" fmla="*/ 1676400 w 4000550"/>
              <a:gd name="connsiteY152" fmla="*/ 624840 h 2781300"/>
              <a:gd name="connsiteX153" fmla="*/ 1661160 w 4000550"/>
              <a:gd name="connsiteY153" fmla="*/ 601980 h 2781300"/>
              <a:gd name="connsiteX154" fmla="*/ 1645920 w 4000550"/>
              <a:gd name="connsiteY154" fmla="*/ 563880 h 2781300"/>
              <a:gd name="connsiteX155" fmla="*/ 1638300 w 4000550"/>
              <a:gd name="connsiteY155" fmla="*/ 533400 h 2781300"/>
              <a:gd name="connsiteX156" fmla="*/ 1623060 w 4000550"/>
              <a:gd name="connsiteY156" fmla="*/ 495300 h 2781300"/>
              <a:gd name="connsiteX157" fmla="*/ 1600200 w 4000550"/>
              <a:gd name="connsiteY157" fmla="*/ 449580 h 2781300"/>
              <a:gd name="connsiteX158" fmla="*/ 1577340 w 4000550"/>
              <a:gd name="connsiteY158" fmla="*/ 434340 h 2781300"/>
              <a:gd name="connsiteX159" fmla="*/ 1455420 w 4000550"/>
              <a:gd name="connsiteY159" fmla="*/ 472440 h 2781300"/>
              <a:gd name="connsiteX160" fmla="*/ 1386840 w 4000550"/>
              <a:gd name="connsiteY160" fmla="*/ 495300 h 2781300"/>
              <a:gd name="connsiteX161" fmla="*/ 1363980 w 4000550"/>
              <a:gd name="connsiteY161" fmla="*/ 487680 h 2781300"/>
              <a:gd name="connsiteX162" fmla="*/ 1325880 w 4000550"/>
              <a:gd name="connsiteY162" fmla="*/ 441960 h 2781300"/>
              <a:gd name="connsiteX163" fmla="*/ 1303020 w 4000550"/>
              <a:gd name="connsiteY163" fmla="*/ 426720 h 2781300"/>
              <a:gd name="connsiteX164" fmla="*/ 1249680 w 4000550"/>
              <a:gd name="connsiteY164" fmla="*/ 342900 h 2781300"/>
              <a:gd name="connsiteX165" fmla="*/ 1234440 w 4000550"/>
              <a:gd name="connsiteY165" fmla="*/ 320040 h 2781300"/>
              <a:gd name="connsiteX166" fmla="*/ 1211580 w 4000550"/>
              <a:gd name="connsiteY166" fmla="*/ 289560 h 2781300"/>
              <a:gd name="connsiteX167" fmla="*/ 1181100 w 4000550"/>
              <a:gd name="connsiteY167" fmla="*/ 243840 h 2781300"/>
              <a:gd name="connsiteX168" fmla="*/ 1150620 w 4000550"/>
              <a:gd name="connsiteY168" fmla="*/ 213360 h 2781300"/>
              <a:gd name="connsiteX169" fmla="*/ 1120140 w 4000550"/>
              <a:gd name="connsiteY169" fmla="*/ 190500 h 2781300"/>
              <a:gd name="connsiteX170" fmla="*/ 1104900 w 4000550"/>
              <a:gd name="connsiteY170" fmla="*/ 167640 h 2781300"/>
              <a:gd name="connsiteX171" fmla="*/ 1028700 w 4000550"/>
              <a:gd name="connsiteY171" fmla="*/ 121920 h 2781300"/>
              <a:gd name="connsiteX172" fmla="*/ 929640 w 4000550"/>
              <a:gd name="connsiteY172" fmla="*/ 45720 h 2781300"/>
              <a:gd name="connsiteX173" fmla="*/ 830580 w 4000550"/>
              <a:gd name="connsiteY173" fmla="*/ 15240 h 2781300"/>
              <a:gd name="connsiteX174" fmla="*/ 769620 w 4000550"/>
              <a:gd name="connsiteY174" fmla="*/ 0 h 2781300"/>
              <a:gd name="connsiteX175" fmla="*/ 701040 w 4000550"/>
              <a:gd name="connsiteY175" fmla="*/ 7620 h 2781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4000550" h="2781300">
                <a:moveTo>
                  <a:pt x="701040" y="7620"/>
                </a:moveTo>
                <a:cubicBezTo>
                  <a:pt x="690880" y="20320"/>
                  <a:pt x="681270" y="33480"/>
                  <a:pt x="670560" y="45720"/>
                </a:cubicBezTo>
                <a:cubicBezTo>
                  <a:pt x="663464" y="53830"/>
                  <a:pt x="654316" y="60074"/>
                  <a:pt x="647700" y="68580"/>
                </a:cubicBezTo>
                <a:cubicBezTo>
                  <a:pt x="636455" y="83038"/>
                  <a:pt x="627380" y="99060"/>
                  <a:pt x="617220" y="114300"/>
                </a:cubicBezTo>
                <a:cubicBezTo>
                  <a:pt x="612140" y="121920"/>
                  <a:pt x="604876" y="128472"/>
                  <a:pt x="601980" y="137160"/>
                </a:cubicBezTo>
                <a:cubicBezTo>
                  <a:pt x="599440" y="144780"/>
                  <a:pt x="599378" y="153748"/>
                  <a:pt x="594360" y="160020"/>
                </a:cubicBezTo>
                <a:cubicBezTo>
                  <a:pt x="588639" y="167171"/>
                  <a:pt x="579120" y="170180"/>
                  <a:pt x="571500" y="175260"/>
                </a:cubicBezTo>
                <a:cubicBezTo>
                  <a:pt x="558088" y="215496"/>
                  <a:pt x="568335" y="191437"/>
                  <a:pt x="533400" y="243840"/>
                </a:cubicBezTo>
                <a:lnTo>
                  <a:pt x="487680" y="312420"/>
                </a:lnTo>
                <a:cubicBezTo>
                  <a:pt x="444004" y="377934"/>
                  <a:pt x="496368" y="295044"/>
                  <a:pt x="464820" y="358140"/>
                </a:cubicBezTo>
                <a:cubicBezTo>
                  <a:pt x="454211" y="379358"/>
                  <a:pt x="443572" y="387008"/>
                  <a:pt x="426720" y="403860"/>
                </a:cubicBezTo>
                <a:cubicBezTo>
                  <a:pt x="407567" y="461319"/>
                  <a:pt x="435631" y="392721"/>
                  <a:pt x="396240" y="441960"/>
                </a:cubicBezTo>
                <a:cubicBezTo>
                  <a:pt x="391222" y="448232"/>
                  <a:pt x="392605" y="457846"/>
                  <a:pt x="388620" y="464820"/>
                </a:cubicBezTo>
                <a:cubicBezTo>
                  <a:pt x="382319" y="475847"/>
                  <a:pt x="374256" y="485860"/>
                  <a:pt x="365760" y="495300"/>
                </a:cubicBezTo>
                <a:cubicBezTo>
                  <a:pt x="351342" y="511320"/>
                  <a:pt x="332972" y="523778"/>
                  <a:pt x="320040" y="541020"/>
                </a:cubicBezTo>
                <a:cubicBezTo>
                  <a:pt x="301971" y="565111"/>
                  <a:pt x="296608" y="575256"/>
                  <a:pt x="274320" y="594360"/>
                </a:cubicBezTo>
                <a:cubicBezTo>
                  <a:pt x="264677" y="602625"/>
                  <a:pt x="252820" y="608240"/>
                  <a:pt x="243840" y="617220"/>
                </a:cubicBezTo>
                <a:cubicBezTo>
                  <a:pt x="237364" y="623696"/>
                  <a:pt x="234463" y="633045"/>
                  <a:pt x="228600" y="640080"/>
                </a:cubicBezTo>
                <a:cubicBezTo>
                  <a:pt x="221701" y="648359"/>
                  <a:pt x="212639" y="654661"/>
                  <a:pt x="205740" y="662940"/>
                </a:cubicBezTo>
                <a:cubicBezTo>
                  <a:pt x="186912" y="685534"/>
                  <a:pt x="191231" y="689662"/>
                  <a:pt x="175260" y="716280"/>
                </a:cubicBezTo>
                <a:cubicBezTo>
                  <a:pt x="165836" y="731986"/>
                  <a:pt x="150572" y="744624"/>
                  <a:pt x="144780" y="762000"/>
                </a:cubicBezTo>
                <a:cubicBezTo>
                  <a:pt x="142240" y="769620"/>
                  <a:pt x="141615" y="778177"/>
                  <a:pt x="137160" y="784860"/>
                </a:cubicBezTo>
                <a:cubicBezTo>
                  <a:pt x="103455" y="835417"/>
                  <a:pt x="123991" y="780719"/>
                  <a:pt x="99060" y="830580"/>
                </a:cubicBezTo>
                <a:cubicBezTo>
                  <a:pt x="95468" y="837764"/>
                  <a:pt x="95032" y="846256"/>
                  <a:pt x="91440" y="853440"/>
                </a:cubicBezTo>
                <a:cubicBezTo>
                  <a:pt x="87344" y="861631"/>
                  <a:pt x="79919" y="867931"/>
                  <a:pt x="76200" y="876300"/>
                </a:cubicBezTo>
                <a:cubicBezTo>
                  <a:pt x="69676" y="890980"/>
                  <a:pt x="68144" y="907652"/>
                  <a:pt x="60960" y="922020"/>
                </a:cubicBezTo>
                <a:cubicBezTo>
                  <a:pt x="38536" y="966868"/>
                  <a:pt x="49312" y="941724"/>
                  <a:pt x="30480" y="998220"/>
                </a:cubicBezTo>
                <a:cubicBezTo>
                  <a:pt x="27940" y="1005840"/>
                  <a:pt x="24435" y="1013204"/>
                  <a:pt x="22860" y="1021080"/>
                </a:cubicBezTo>
                <a:cubicBezTo>
                  <a:pt x="20320" y="1033780"/>
                  <a:pt x="18648" y="1046685"/>
                  <a:pt x="15240" y="1059180"/>
                </a:cubicBezTo>
                <a:cubicBezTo>
                  <a:pt x="11013" y="1074678"/>
                  <a:pt x="0" y="1104900"/>
                  <a:pt x="0" y="1104900"/>
                </a:cubicBezTo>
                <a:cubicBezTo>
                  <a:pt x="2540" y="1122680"/>
                  <a:pt x="326" y="1141827"/>
                  <a:pt x="7620" y="1158240"/>
                </a:cubicBezTo>
                <a:cubicBezTo>
                  <a:pt x="11339" y="1166609"/>
                  <a:pt x="23635" y="1167396"/>
                  <a:pt x="30480" y="1173480"/>
                </a:cubicBezTo>
                <a:cubicBezTo>
                  <a:pt x="46589" y="1187799"/>
                  <a:pt x="60960" y="1203960"/>
                  <a:pt x="76200" y="1219200"/>
                </a:cubicBezTo>
                <a:lnTo>
                  <a:pt x="99060" y="1242060"/>
                </a:lnTo>
                <a:cubicBezTo>
                  <a:pt x="106680" y="1249680"/>
                  <a:pt x="112954" y="1258942"/>
                  <a:pt x="121920" y="1264920"/>
                </a:cubicBezTo>
                <a:cubicBezTo>
                  <a:pt x="144878" y="1280225"/>
                  <a:pt x="148190" y="1283799"/>
                  <a:pt x="175260" y="1295400"/>
                </a:cubicBezTo>
                <a:cubicBezTo>
                  <a:pt x="182643" y="1298564"/>
                  <a:pt x="190500" y="1300480"/>
                  <a:pt x="198120" y="1303020"/>
                </a:cubicBezTo>
                <a:cubicBezTo>
                  <a:pt x="235355" y="1340255"/>
                  <a:pt x="204655" y="1314374"/>
                  <a:pt x="251460" y="1341120"/>
                </a:cubicBezTo>
                <a:cubicBezTo>
                  <a:pt x="259411" y="1345664"/>
                  <a:pt x="266129" y="1352264"/>
                  <a:pt x="274320" y="1356360"/>
                </a:cubicBezTo>
                <a:cubicBezTo>
                  <a:pt x="288997" y="1363698"/>
                  <a:pt x="313011" y="1366717"/>
                  <a:pt x="327660" y="1371600"/>
                </a:cubicBezTo>
                <a:cubicBezTo>
                  <a:pt x="340636" y="1375925"/>
                  <a:pt x="353060" y="1381760"/>
                  <a:pt x="365760" y="1386840"/>
                </a:cubicBezTo>
                <a:cubicBezTo>
                  <a:pt x="373380" y="1394460"/>
                  <a:pt x="379264" y="1404353"/>
                  <a:pt x="388620" y="1409700"/>
                </a:cubicBezTo>
                <a:cubicBezTo>
                  <a:pt x="397713" y="1414896"/>
                  <a:pt x="409030" y="1414443"/>
                  <a:pt x="419100" y="1417320"/>
                </a:cubicBezTo>
                <a:cubicBezTo>
                  <a:pt x="426823" y="1419527"/>
                  <a:pt x="434648" y="1421616"/>
                  <a:pt x="441960" y="1424940"/>
                </a:cubicBezTo>
                <a:cubicBezTo>
                  <a:pt x="462642" y="1434341"/>
                  <a:pt x="481367" y="1448236"/>
                  <a:pt x="502920" y="1455420"/>
                </a:cubicBezTo>
                <a:cubicBezTo>
                  <a:pt x="510540" y="1457960"/>
                  <a:pt x="518596" y="1459448"/>
                  <a:pt x="525780" y="1463040"/>
                </a:cubicBezTo>
                <a:cubicBezTo>
                  <a:pt x="533971" y="1467136"/>
                  <a:pt x="541188" y="1472957"/>
                  <a:pt x="548640" y="1478280"/>
                </a:cubicBezTo>
                <a:cubicBezTo>
                  <a:pt x="582853" y="1502718"/>
                  <a:pt x="574287" y="1496307"/>
                  <a:pt x="601980" y="1524000"/>
                </a:cubicBezTo>
                <a:lnTo>
                  <a:pt x="624840" y="1592580"/>
                </a:lnTo>
                <a:lnTo>
                  <a:pt x="632460" y="1615440"/>
                </a:lnTo>
                <a:cubicBezTo>
                  <a:pt x="635000" y="1635760"/>
                  <a:pt x="636966" y="1656160"/>
                  <a:pt x="640080" y="1676400"/>
                </a:cubicBezTo>
                <a:cubicBezTo>
                  <a:pt x="642049" y="1689201"/>
                  <a:pt x="647700" y="1701548"/>
                  <a:pt x="647700" y="1714500"/>
                </a:cubicBezTo>
                <a:cubicBezTo>
                  <a:pt x="647700" y="1780589"/>
                  <a:pt x="644627" y="1846688"/>
                  <a:pt x="640080" y="1912620"/>
                </a:cubicBezTo>
                <a:cubicBezTo>
                  <a:pt x="639527" y="1920633"/>
                  <a:pt x="634667" y="1927757"/>
                  <a:pt x="632460" y="1935480"/>
                </a:cubicBezTo>
                <a:cubicBezTo>
                  <a:pt x="630139" y="1943604"/>
                  <a:pt x="622594" y="1979148"/>
                  <a:pt x="617220" y="1988820"/>
                </a:cubicBezTo>
                <a:cubicBezTo>
                  <a:pt x="608325" y="2004831"/>
                  <a:pt x="592532" y="2017164"/>
                  <a:pt x="586740" y="2034540"/>
                </a:cubicBezTo>
                <a:cubicBezTo>
                  <a:pt x="578191" y="2060187"/>
                  <a:pt x="578946" y="2061515"/>
                  <a:pt x="563880" y="2087880"/>
                </a:cubicBezTo>
                <a:cubicBezTo>
                  <a:pt x="559336" y="2095831"/>
                  <a:pt x="552736" y="2102549"/>
                  <a:pt x="548640" y="2110740"/>
                </a:cubicBezTo>
                <a:cubicBezTo>
                  <a:pt x="517092" y="2173836"/>
                  <a:pt x="569456" y="2090946"/>
                  <a:pt x="525780" y="2156460"/>
                </a:cubicBezTo>
                <a:cubicBezTo>
                  <a:pt x="508592" y="2225212"/>
                  <a:pt x="517164" y="2197549"/>
                  <a:pt x="502920" y="2240280"/>
                </a:cubicBezTo>
                <a:cubicBezTo>
                  <a:pt x="500380" y="2265680"/>
                  <a:pt x="498283" y="2291128"/>
                  <a:pt x="495300" y="2316480"/>
                </a:cubicBezTo>
                <a:cubicBezTo>
                  <a:pt x="491378" y="2349817"/>
                  <a:pt x="485572" y="2382468"/>
                  <a:pt x="480060" y="2415540"/>
                </a:cubicBezTo>
                <a:cubicBezTo>
                  <a:pt x="482600" y="2479040"/>
                  <a:pt x="480910" y="2542851"/>
                  <a:pt x="487680" y="2606040"/>
                </a:cubicBezTo>
                <a:cubicBezTo>
                  <a:pt x="488656" y="2615146"/>
                  <a:pt x="497057" y="2621865"/>
                  <a:pt x="502920" y="2628900"/>
                </a:cubicBezTo>
                <a:cubicBezTo>
                  <a:pt x="514957" y="2643345"/>
                  <a:pt x="531514" y="2658437"/>
                  <a:pt x="548640" y="2667000"/>
                </a:cubicBezTo>
                <a:cubicBezTo>
                  <a:pt x="565942" y="2675651"/>
                  <a:pt x="583801" y="2683249"/>
                  <a:pt x="601980" y="2689860"/>
                </a:cubicBezTo>
                <a:cubicBezTo>
                  <a:pt x="616581" y="2695170"/>
                  <a:pt x="657367" y="2702168"/>
                  <a:pt x="670560" y="2705100"/>
                </a:cubicBezTo>
                <a:cubicBezTo>
                  <a:pt x="680783" y="2707372"/>
                  <a:pt x="690689" y="2711128"/>
                  <a:pt x="701040" y="2712720"/>
                </a:cubicBezTo>
                <a:cubicBezTo>
                  <a:pt x="723773" y="2716217"/>
                  <a:pt x="746821" y="2717300"/>
                  <a:pt x="769620" y="2720340"/>
                </a:cubicBezTo>
                <a:cubicBezTo>
                  <a:pt x="896102" y="2737204"/>
                  <a:pt x="699788" y="2718331"/>
                  <a:pt x="906780" y="2735580"/>
                </a:cubicBezTo>
                <a:cubicBezTo>
                  <a:pt x="919480" y="2738120"/>
                  <a:pt x="932237" y="2740390"/>
                  <a:pt x="944880" y="2743200"/>
                </a:cubicBezTo>
                <a:cubicBezTo>
                  <a:pt x="955103" y="2745472"/>
                  <a:pt x="964892" y="2751137"/>
                  <a:pt x="975360" y="2750820"/>
                </a:cubicBezTo>
                <a:cubicBezTo>
                  <a:pt x="1049161" y="2748584"/>
                  <a:pt x="1122680" y="2740660"/>
                  <a:pt x="1196340" y="2735580"/>
                </a:cubicBezTo>
                <a:cubicBezTo>
                  <a:pt x="1260738" y="2714114"/>
                  <a:pt x="1222027" y="2723899"/>
                  <a:pt x="1356360" y="2735580"/>
                </a:cubicBezTo>
                <a:cubicBezTo>
                  <a:pt x="1381241" y="2737744"/>
                  <a:pt x="1395256" y="2743465"/>
                  <a:pt x="1417320" y="2750820"/>
                </a:cubicBezTo>
                <a:lnTo>
                  <a:pt x="1516380" y="2743200"/>
                </a:lnTo>
                <a:cubicBezTo>
                  <a:pt x="1536766" y="2741258"/>
                  <a:pt x="1556862" y="2735580"/>
                  <a:pt x="1577340" y="2735580"/>
                </a:cubicBezTo>
                <a:cubicBezTo>
                  <a:pt x="1681511" y="2735580"/>
                  <a:pt x="1785620" y="2740660"/>
                  <a:pt x="1889760" y="2743200"/>
                </a:cubicBezTo>
                <a:cubicBezTo>
                  <a:pt x="1987443" y="2775761"/>
                  <a:pt x="1880930" y="2742665"/>
                  <a:pt x="2141220" y="2758440"/>
                </a:cubicBezTo>
                <a:cubicBezTo>
                  <a:pt x="2149237" y="2758926"/>
                  <a:pt x="2156118" y="2764998"/>
                  <a:pt x="2164080" y="2766060"/>
                </a:cubicBezTo>
                <a:cubicBezTo>
                  <a:pt x="2431172" y="2801672"/>
                  <a:pt x="2144398" y="2755160"/>
                  <a:pt x="2301240" y="2781300"/>
                </a:cubicBezTo>
                <a:cubicBezTo>
                  <a:pt x="2471420" y="2743200"/>
                  <a:pt x="2691130" y="2689860"/>
                  <a:pt x="2811780" y="2667000"/>
                </a:cubicBezTo>
                <a:cubicBezTo>
                  <a:pt x="2932430" y="2644140"/>
                  <a:pt x="2979420" y="2641600"/>
                  <a:pt x="3025140" y="2644140"/>
                </a:cubicBezTo>
                <a:cubicBezTo>
                  <a:pt x="3070860" y="2646680"/>
                  <a:pt x="3071933" y="2686962"/>
                  <a:pt x="3086100" y="2682240"/>
                </a:cubicBezTo>
                <a:cubicBezTo>
                  <a:pt x="3107145" y="2650672"/>
                  <a:pt x="3154680" y="2635250"/>
                  <a:pt x="3162300" y="2636520"/>
                </a:cubicBezTo>
                <a:cubicBezTo>
                  <a:pt x="3169920" y="2637790"/>
                  <a:pt x="3124200" y="2682240"/>
                  <a:pt x="3131820" y="2689860"/>
                </a:cubicBezTo>
                <a:cubicBezTo>
                  <a:pt x="3139440" y="2697480"/>
                  <a:pt x="3182620" y="2684780"/>
                  <a:pt x="3208020" y="2682240"/>
                </a:cubicBezTo>
                <a:cubicBezTo>
                  <a:pt x="3304540" y="2684780"/>
                  <a:pt x="3401131" y="2685374"/>
                  <a:pt x="3497580" y="2689860"/>
                </a:cubicBezTo>
                <a:cubicBezTo>
                  <a:pt x="3532086" y="2691465"/>
                  <a:pt x="3530507" y="2698092"/>
                  <a:pt x="3558540" y="2705100"/>
                </a:cubicBezTo>
                <a:cubicBezTo>
                  <a:pt x="3571105" y="2708241"/>
                  <a:pt x="3583997" y="2709910"/>
                  <a:pt x="3596640" y="2712720"/>
                </a:cubicBezTo>
                <a:cubicBezTo>
                  <a:pt x="3606863" y="2714992"/>
                  <a:pt x="3616960" y="2717800"/>
                  <a:pt x="3627120" y="2720340"/>
                </a:cubicBezTo>
                <a:cubicBezTo>
                  <a:pt x="3782042" y="2689356"/>
                  <a:pt x="3639694" y="2721102"/>
                  <a:pt x="3749040" y="2689860"/>
                </a:cubicBezTo>
                <a:cubicBezTo>
                  <a:pt x="3769179" y="2684106"/>
                  <a:pt x="3810000" y="2674620"/>
                  <a:pt x="3810000" y="2674620"/>
                </a:cubicBezTo>
                <a:cubicBezTo>
                  <a:pt x="3817620" y="2669540"/>
                  <a:pt x="3824357" y="2662781"/>
                  <a:pt x="3832860" y="2659380"/>
                </a:cubicBezTo>
                <a:cubicBezTo>
                  <a:pt x="3850029" y="2652512"/>
                  <a:pt x="3869661" y="2652410"/>
                  <a:pt x="3886200" y="2644140"/>
                </a:cubicBezTo>
                <a:cubicBezTo>
                  <a:pt x="3895839" y="2639321"/>
                  <a:pt x="3900878" y="2628293"/>
                  <a:pt x="3909060" y="2621280"/>
                </a:cubicBezTo>
                <a:cubicBezTo>
                  <a:pt x="3918703" y="2613015"/>
                  <a:pt x="3929206" y="2605802"/>
                  <a:pt x="3939540" y="2598420"/>
                </a:cubicBezTo>
                <a:cubicBezTo>
                  <a:pt x="3946992" y="2593097"/>
                  <a:pt x="3955365" y="2589043"/>
                  <a:pt x="3962400" y="2583180"/>
                </a:cubicBezTo>
                <a:cubicBezTo>
                  <a:pt x="3970679" y="2576281"/>
                  <a:pt x="3977640" y="2567940"/>
                  <a:pt x="3985260" y="2560320"/>
                </a:cubicBezTo>
                <a:cubicBezTo>
                  <a:pt x="3987800" y="2550160"/>
                  <a:pt x="3990003" y="2539910"/>
                  <a:pt x="3992880" y="2529840"/>
                </a:cubicBezTo>
                <a:cubicBezTo>
                  <a:pt x="3995087" y="2522117"/>
                  <a:pt x="4001167" y="2514984"/>
                  <a:pt x="4000500" y="2506980"/>
                </a:cubicBezTo>
                <a:cubicBezTo>
                  <a:pt x="3998555" y="2483643"/>
                  <a:pt x="3992665" y="2460616"/>
                  <a:pt x="3985260" y="2438400"/>
                </a:cubicBezTo>
                <a:cubicBezTo>
                  <a:pt x="3977640" y="2415540"/>
                  <a:pt x="3964940" y="2413000"/>
                  <a:pt x="3947160" y="2400300"/>
                </a:cubicBezTo>
                <a:cubicBezTo>
                  <a:pt x="3880999" y="2353042"/>
                  <a:pt x="3947694" y="2398116"/>
                  <a:pt x="3893820" y="2362200"/>
                </a:cubicBezTo>
                <a:cubicBezTo>
                  <a:pt x="3888740" y="2354580"/>
                  <a:pt x="3886200" y="2344420"/>
                  <a:pt x="3878580" y="2339340"/>
                </a:cubicBezTo>
                <a:cubicBezTo>
                  <a:pt x="3869866" y="2333531"/>
                  <a:pt x="3857906" y="2335397"/>
                  <a:pt x="3848100" y="2331720"/>
                </a:cubicBezTo>
                <a:cubicBezTo>
                  <a:pt x="3837464" y="2327732"/>
                  <a:pt x="3827780" y="2321560"/>
                  <a:pt x="3817620" y="2316480"/>
                </a:cubicBezTo>
                <a:cubicBezTo>
                  <a:pt x="3784655" y="2267033"/>
                  <a:pt x="3824891" y="2316281"/>
                  <a:pt x="3771900" y="2286000"/>
                </a:cubicBezTo>
                <a:cubicBezTo>
                  <a:pt x="3762544" y="2280653"/>
                  <a:pt x="3757809" y="2269404"/>
                  <a:pt x="3749040" y="2263140"/>
                </a:cubicBezTo>
                <a:cubicBezTo>
                  <a:pt x="3732562" y="2251370"/>
                  <a:pt x="3714355" y="2246498"/>
                  <a:pt x="3695700" y="2240280"/>
                </a:cubicBezTo>
                <a:cubicBezTo>
                  <a:pt x="3666396" y="2218302"/>
                  <a:pt x="3642943" y="2202957"/>
                  <a:pt x="3619500" y="2171700"/>
                </a:cubicBezTo>
                <a:cubicBezTo>
                  <a:pt x="3604117" y="2151189"/>
                  <a:pt x="3587408" y="2125917"/>
                  <a:pt x="3566160" y="2110740"/>
                </a:cubicBezTo>
                <a:cubicBezTo>
                  <a:pt x="3559624" y="2106071"/>
                  <a:pt x="3550683" y="2106284"/>
                  <a:pt x="3543300" y="2103120"/>
                </a:cubicBezTo>
                <a:cubicBezTo>
                  <a:pt x="3532859" y="2098645"/>
                  <a:pt x="3522271" y="2094181"/>
                  <a:pt x="3512820" y="2087880"/>
                </a:cubicBezTo>
                <a:cubicBezTo>
                  <a:pt x="3491686" y="2073791"/>
                  <a:pt x="3475957" y="2050192"/>
                  <a:pt x="3451860" y="2042160"/>
                </a:cubicBezTo>
                <a:cubicBezTo>
                  <a:pt x="3431540" y="2035387"/>
                  <a:pt x="3417352" y="2031855"/>
                  <a:pt x="3398520" y="2019300"/>
                </a:cubicBezTo>
                <a:cubicBezTo>
                  <a:pt x="3384988" y="2010278"/>
                  <a:pt x="3374212" y="1997440"/>
                  <a:pt x="3360420" y="1988820"/>
                </a:cubicBezTo>
                <a:cubicBezTo>
                  <a:pt x="3353609" y="1984563"/>
                  <a:pt x="3345081" y="1984020"/>
                  <a:pt x="3337560" y="1981200"/>
                </a:cubicBezTo>
                <a:cubicBezTo>
                  <a:pt x="3324753" y="1976397"/>
                  <a:pt x="3311836" y="1971784"/>
                  <a:pt x="3299460" y="1965960"/>
                </a:cubicBezTo>
                <a:cubicBezTo>
                  <a:pt x="3268626" y="1951450"/>
                  <a:pt x="3236374" y="1939143"/>
                  <a:pt x="3208020" y="1920240"/>
                </a:cubicBezTo>
                <a:cubicBezTo>
                  <a:pt x="3200400" y="1915160"/>
                  <a:pt x="3192195" y="1910863"/>
                  <a:pt x="3185160" y="1905000"/>
                </a:cubicBezTo>
                <a:cubicBezTo>
                  <a:pt x="3176881" y="1898101"/>
                  <a:pt x="3170921" y="1888606"/>
                  <a:pt x="3162300" y="1882140"/>
                </a:cubicBezTo>
                <a:cubicBezTo>
                  <a:pt x="3150452" y="1873254"/>
                  <a:pt x="3136048" y="1868166"/>
                  <a:pt x="3124200" y="1859280"/>
                </a:cubicBezTo>
                <a:cubicBezTo>
                  <a:pt x="3115579" y="1852814"/>
                  <a:pt x="3109680" y="1843244"/>
                  <a:pt x="3101340" y="1836420"/>
                </a:cubicBezTo>
                <a:cubicBezTo>
                  <a:pt x="3043430" y="1789039"/>
                  <a:pt x="3061480" y="1797733"/>
                  <a:pt x="3017520" y="1783080"/>
                </a:cubicBezTo>
                <a:cubicBezTo>
                  <a:pt x="2944594" y="1710154"/>
                  <a:pt x="3037967" y="1796711"/>
                  <a:pt x="2971800" y="1752600"/>
                </a:cubicBezTo>
                <a:cubicBezTo>
                  <a:pt x="2962834" y="1746622"/>
                  <a:pt x="2957219" y="1736639"/>
                  <a:pt x="2948940" y="1729740"/>
                </a:cubicBezTo>
                <a:cubicBezTo>
                  <a:pt x="2941905" y="1723877"/>
                  <a:pt x="2932856" y="1720660"/>
                  <a:pt x="2926080" y="1714500"/>
                </a:cubicBezTo>
                <a:cubicBezTo>
                  <a:pt x="2833356" y="1630205"/>
                  <a:pt x="2897090" y="1674853"/>
                  <a:pt x="2842260" y="1638300"/>
                </a:cubicBezTo>
                <a:cubicBezTo>
                  <a:pt x="2839720" y="1630680"/>
                  <a:pt x="2838541" y="1622461"/>
                  <a:pt x="2834640" y="1615440"/>
                </a:cubicBezTo>
                <a:cubicBezTo>
                  <a:pt x="2825745" y="1599429"/>
                  <a:pt x="2814320" y="1584960"/>
                  <a:pt x="2804160" y="1569720"/>
                </a:cubicBezTo>
                <a:cubicBezTo>
                  <a:pt x="2781875" y="1536293"/>
                  <a:pt x="2794415" y="1554186"/>
                  <a:pt x="2766060" y="1516380"/>
                </a:cubicBezTo>
                <a:cubicBezTo>
                  <a:pt x="2757271" y="1490014"/>
                  <a:pt x="2760926" y="1494295"/>
                  <a:pt x="2743200" y="1470660"/>
                </a:cubicBezTo>
                <a:cubicBezTo>
                  <a:pt x="2687704" y="1396665"/>
                  <a:pt x="2716565" y="1410982"/>
                  <a:pt x="2667000" y="1394460"/>
                </a:cubicBezTo>
                <a:cubicBezTo>
                  <a:pt x="2659380" y="1386840"/>
                  <a:pt x="2652419" y="1378499"/>
                  <a:pt x="2644140" y="1371600"/>
                </a:cubicBezTo>
                <a:cubicBezTo>
                  <a:pt x="2618263" y="1350036"/>
                  <a:pt x="2535189" y="1313649"/>
                  <a:pt x="2529840" y="1310640"/>
                </a:cubicBezTo>
                <a:cubicBezTo>
                  <a:pt x="2518771" y="1304414"/>
                  <a:pt x="2510719" y="1293460"/>
                  <a:pt x="2499360" y="1287780"/>
                </a:cubicBezTo>
                <a:cubicBezTo>
                  <a:pt x="2484992" y="1280596"/>
                  <a:pt x="2453640" y="1272540"/>
                  <a:pt x="2453640" y="1272540"/>
                </a:cubicBezTo>
                <a:cubicBezTo>
                  <a:pt x="2428240" y="1254760"/>
                  <a:pt x="2404164" y="1234920"/>
                  <a:pt x="2377440" y="1219200"/>
                </a:cubicBezTo>
                <a:cubicBezTo>
                  <a:pt x="2360767" y="1209392"/>
                  <a:pt x="2339947" y="1207433"/>
                  <a:pt x="2324100" y="1196340"/>
                </a:cubicBezTo>
                <a:cubicBezTo>
                  <a:pt x="2313696" y="1189057"/>
                  <a:pt x="2310798" y="1174223"/>
                  <a:pt x="2301240" y="1165860"/>
                </a:cubicBezTo>
                <a:cubicBezTo>
                  <a:pt x="2216400" y="1091625"/>
                  <a:pt x="2237732" y="1101511"/>
                  <a:pt x="2179320" y="1082040"/>
                </a:cubicBezTo>
                <a:cubicBezTo>
                  <a:pt x="2151631" y="1040507"/>
                  <a:pt x="2179779" y="1072592"/>
                  <a:pt x="2141220" y="1051560"/>
                </a:cubicBezTo>
                <a:cubicBezTo>
                  <a:pt x="2117991" y="1038890"/>
                  <a:pt x="2079240" y="1009267"/>
                  <a:pt x="2049780" y="998220"/>
                </a:cubicBezTo>
                <a:cubicBezTo>
                  <a:pt x="2039974" y="994543"/>
                  <a:pt x="2029460" y="993140"/>
                  <a:pt x="2019300" y="990600"/>
                </a:cubicBezTo>
                <a:lnTo>
                  <a:pt x="1943100" y="914400"/>
                </a:lnTo>
                <a:cubicBezTo>
                  <a:pt x="1935480" y="906780"/>
                  <a:pt x="1926218" y="900506"/>
                  <a:pt x="1920240" y="891540"/>
                </a:cubicBezTo>
                <a:cubicBezTo>
                  <a:pt x="1894275" y="852593"/>
                  <a:pt x="1899354" y="855904"/>
                  <a:pt x="1844040" y="815340"/>
                </a:cubicBezTo>
                <a:cubicBezTo>
                  <a:pt x="1824692" y="801152"/>
                  <a:pt x="1784690" y="781855"/>
                  <a:pt x="1760220" y="769620"/>
                </a:cubicBezTo>
                <a:cubicBezTo>
                  <a:pt x="1743657" y="719932"/>
                  <a:pt x="1765576" y="774329"/>
                  <a:pt x="1714500" y="708660"/>
                </a:cubicBezTo>
                <a:cubicBezTo>
                  <a:pt x="1707526" y="699694"/>
                  <a:pt x="1704896" y="688043"/>
                  <a:pt x="1699260" y="678180"/>
                </a:cubicBezTo>
                <a:cubicBezTo>
                  <a:pt x="1694716" y="670229"/>
                  <a:pt x="1689100" y="662940"/>
                  <a:pt x="1684020" y="655320"/>
                </a:cubicBezTo>
                <a:cubicBezTo>
                  <a:pt x="1681480" y="645160"/>
                  <a:pt x="1680525" y="634466"/>
                  <a:pt x="1676400" y="624840"/>
                </a:cubicBezTo>
                <a:cubicBezTo>
                  <a:pt x="1672792" y="616422"/>
                  <a:pt x="1665256" y="610171"/>
                  <a:pt x="1661160" y="601980"/>
                </a:cubicBezTo>
                <a:cubicBezTo>
                  <a:pt x="1655043" y="589746"/>
                  <a:pt x="1650245" y="576856"/>
                  <a:pt x="1645920" y="563880"/>
                </a:cubicBezTo>
                <a:cubicBezTo>
                  <a:pt x="1642608" y="553945"/>
                  <a:pt x="1641612" y="543335"/>
                  <a:pt x="1638300" y="533400"/>
                </a:cubicBezTo>
                <a:cubicBezTo>
                  <a:pt x="1633975" y="520424"/>
                  <a:pt x="1627863" y="508107"/>
                  <a:pt x="1623060" y="495300"/>
                </a:cubicBezTo>
                <a:cubicBezTo>
                  <a:pt x="1615623" y="475468"/>
                  <a:pt x="1616385" y="465765"/>
                  <a:pt x="1600200" y="449580"/>
                </a:cubicBezTo>
                <a:cubicBezTo>
                  <a:pt x="1593724" y="443104"/>
                  <a:pt x="1584960" y="439420"/>
                  <a:pt x="1577340" y="434340"/>
                </a:cubicBezTo>
                <a:cubicBezTo>
                  <a:pt x="1401414" y="450333"/>
                  <a:pt x="1559433" y="420434"/>
                  <a:pt x="1455420" y="472440"/>
                </a:cubicBezTo>
                <a:cubicBezTo>
                  <a:pt x="1433867" y="483216"/>
                  <a:pt x="1386840" y="495300"/>
                  <a:pt x="1386840" y="495300"/>
                </a:cubicBezTo>
                <a:cubicBezTo>
                  <a:pt x="1379220" y="492760"/>
                  <a:pt x="1370663" y="492135"/>
                  <a:pt x="1363980" y="487680"/>
                </a:cubicBezTo>
                <a:cubicBezTo>
                  <a:pt x="1326530" y="462713"/>
                  <a:pt x="1353993" y="470073"/>
                  <a:pt x="1325880" y="441960"/>
                </a:cubicBezTo>
                <a:cubicBezTo>
                  <a:pt x="1319404" y="435484"/>
                  <a:pt x="1310640" y="431800"/>
                  <a:pt x="1303020" y="426720"/>
                </a:cubicBezTo>
                <a:cubicBezTo>
                  <a:pt x="1270736" y="372914"/>
                  <a:pt x="1288375" y="400943"/>
                  <a:pt x="1249680" y="342900"/>
                </a:cubicBezTo>
                <a:cubicBezTo>
                  <a:pt x="1244600" y="335280"/>
                  <a:pt x="1239935" y="327366"/>
                  <a:pt x="1234440" y="320040"/>
                </a:cubicBezTo>
                <a:cubicBezTo>
                  <a:pt x="1226820" y="309880"/>
                  <a:pt x="1218863" y="299964"/>
                  <a:pt x="1211580" y="289560"/>
                </a:cubicBezTo>
                <a:cubicBezTo>
                  <a:pt x="1201076" y="274555"/>
                  <a:pt x="1194052" y="256792"/>
                  <a:pt x="1181100" y="243840"/>
                </a:cubicBezTo>
                <a:cubicBezTo>
                  <a:pt x="1170940" y="233680"/>
                  <a:pt x="1161433" y="222822"/>
                  <a:pt x="1150620" y="213360"/>
                </a:cubicBezTo>
                <a:cubicBezTo>
                  <a:pt x="1141062" y="204997"/>
                  <a:pt x="1129120" y="199480"/>
                  <a:pt x="1120140" y="190500"/>
                </a:cubicBezTo>
                <a:cubicBezTo>
                  <a:pt x="1113664" y="184024"/>
                  <a:pt x="1112226" y="173135"/>
                  <a:pt x="1104900" y="167640"/>
                </a:cubicBezTo>
                <a:cubicBezTo>
                  <a:pt x="1081203" y="149867"/>
                  <a:pt x="1050992" y="141426"/>
                  <a:pt x="1028700" y="121920"/>
                </a:cubicBezTo>
                <a:cubicBezTo>
                  <a:pt x="1005089" y="101261"/>
                  <a:pt x="964292" y="59196"/>
                  <a:pt x="929640" y="45720"/>
                </a:cubicBezTo>
                <a:cubicBezTo>
                  <a:pt x="897441" y="33198"/>
                  <a:pt x="864457" y="22015"/>
                  <a:pt x="830580" y="15240"/>
                </a:cubicBezTo>
                <a:cubicBezTo>
                  <a:pt x="784604" y="6045"/>
                  <a:pt x="804767" y="11716"/>
                  <a:pt x="769620" y="0"/>
                </a:cubicBezTo>
                <a:lnTo>
                  <a:pt x="701040" y="7620"/>
                </a:lnTo>
                <a:close/>
              </a:path>
            </a:pathLst>
          </a:custGeom>
          <a:solidFill>
            <a:schemeClr val="accent1">
              <a:alpha val="32000"/>
            </a:schemeClr>
          </a:solidFill>
          <a:ln w="63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TextBox 6"/>
          <p:cNvSpPr txBox="1"/>
          <p:nvPr/>
        </p:nvSpPr>
        <p:spPr>
          <a:xfrm>
            <a:off x="7803688" y="987518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800" dirty="0">
                <a:solidFill>
                  <a:schemeClr val="bg1"/>
                </a:solidFill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942628" y="1554361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800" dirty="0">
                <a:solidFill>
                  <a:schemeClr val="bg1"/>
                </a:solidFill>
                <a:latin typeface="Arial Black" panose="020B0A04020102020204" pitchFamily="34" charset="0"/>
              </a:rPr>
              <a:t>2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025685" y="1931395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800" dirty="0">
                <a:solidFill>
                  <a:schemeClr val="bg1"/>
                </a:solidFill>
                <a:latin typeface="Arial Black" panose="020B0A04020102020204" pitchFamily="34" charset="0"/>
              </a:rPr>
              <a:t>3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590006" y="2785515"/>
            <a:ext cx="4355874" cy="3798339"/>
            <a:chOff x="4590006" y="2785515"/>
            <a:chExt cx="4355874" cy="379833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5F49835-912F-4594-908B-F407B257B4B0}"/>
                </a:ext>
              </a:extLst>
            </p:cNvPr>
            <p:cNvSpPr/>
            <p:nvPr/>
          </p:nvSpPr>
          <p:spPr>
            <a:xfrm>
              <a:off x="4590006" y="2785515"/>
              <a:ext cx="4355874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AU" b="1" dirty="0">
                  <a:solidFill>
                    <a:srgbClr val="002060"/>
                  </a:solidFill>
                </a:rPr>
                <a:t>Colluvium</a:t>
              </a:r>
              <a:r>
                <a:rPr lang="en-AU" dirty="0">
                  <a:solidFill>
                    <a:srgbClr val="002060"/>
                  </a:solidFill>
                </a:rPr>
                <a:t> = poorly sorted (i.e. made up of different sizes), angular, and unconsolidated material. Deposited at the base of a hillslope…</a:t>
              </a:r>
            </a:p>
          </p:txBody>
        </p:sp>
        <p:pic>
          <p:nvPicPr>
            <p:cNvPr id="24" name="Picture 23"/>
            <p:cNvPicPr>
              <a:picLocks noChangeAspect="1"/>
            </p:cNvPicPr>
            <p:nvPr/>
          </p:nvPicPr>
          <p:blipFill rotWithShape="1">
            <a:blip r:embed="rId6"/>
            <a:srcRect t="8713" b="11249"/>
            <a:stretch/>
          </p:blipFill>
          <p:spPr>
            <a:xfrm>
              <a:off x="4743838" y="4099734"/>
              <a:ext cx="4134031" cy="2484120"/>
            </a:xfrm>
            <a:prstGeom prst="rect">
              <a:avLst/>
            </a:prstGeom>
          </p:spPr>
        </p:pic>
      </p:grpSp>
      <p:sp>
        <p:nvSpPr>
          <p:cNvPr id="3" name="TextBox 2"/>
          <p:cNvSpPr txBox="1"/>
          <p:nvPr/>
        </p:nvSpPr>
        <p:spPr>
          <a:xfrm>
            <a:off x="1528685" y="4972462"/>
            <a:ext cx="1338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Talus slope</a:t>
            </a:r>
          </a:p>
        </p:txBody>
      </p:sp>
    </p:spTree>
    <p:extLst>
      <p:ext uri="{BB962C8B-B14F-4D97-AF65-F5344CB8AC3E}">
        <p14:creationId xmlns:p14="http://schemas.microsoft.com/office/powerpoint/2010/main" val="3984909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9FC7C5C-7AA0-4FB1-A9B9-4ADC27D685E8}"/>
              </a:ext>
            </a:extLst>
          </p:cNvPr>
          <p:cNvSpPr/>
          <p:nvPr/>
        </p:nvSpPr>
        <p:spPr>
          <a:xfrm>
            <a:off x="991248" y="1519217"/>
            <a:ext cx="2599653" cy="41648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6" name="Picture 5" descr="npo0000db">
            <a:extLst>
              <a:ext uri="{FF2B5EF4-FFF2-40B4-BE49-F238E27FC236}">
                <a16:creationId xmlns:a16="http://schemas.microsoft.com/office/drawing/2014/main" id="{F2551719-0B4C-4497-981B-030C3D80E2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08886" y="3712561"/>
            <a:ext cx="1804773" cy="1971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Rectangle 12">
            <a:extLst>
              <a:ext uri="{FF2B5EF4-FFF2-40B4-BE49-F238E27FC236}">
                <a16:creationId xmlns:a16="http://schemas.microsoft.com/office/drawing/2014/main" id="{04786829-6CD6-4AA3-A7F9-27ED774A19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1248" y="4980146"/>
            <a:ext cx="480298" cy="6874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AU"/>
          </a:p>
        </p:txBody>
      </p:sp>
      <p:sp>
        <p:nvSpPr>
          <p:cNvPr id="18" name="Rectangle 12">
            <a:extLst>
              <a:ext uri="{FF2B5EF4-FFF2-40B4-BE49-F238E27FC236}">
                <a16:creationId xmlns:a16="http://schemas.microsoft.com/office/drawing/2014/main" id="{1662E07C-6045-4BE4-850C-EEA75119AE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36203" y="5431952"/>
            <a:ext cx="452981" cy="21428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AU"/>
          </a:p>
        </p:txBody>
      </p:sp>
      <p:sp>
        <p:nvSpPr>
          <p:cNvPr id="4" name="TextBox 3"/>
          <p:cNvSpPr txBox="1"/>
          <p:nvPr/>
        </p:nvSpPr>
        <p:spPr>
          <a:xfrm>
            <a:off x="166965" y="870940"/>
            <a:ext cx="4236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What determines slope stability... 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82968" y="6610663"/>
            <a:ext cx="166103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1200" dirty="0">
                <a:solidFill>
                  <a:schemeClr val="bg1"/>
                </a:solidFill>
              </a:rPr>
              <a:t>Grotzinger et al. 2008</a:t>
            </a:r>
          </a:p>
        </p:txBody>
      </p:sp>
      <p:pic>
        <p:nvPicPr>
          <p:cNvPr id="20" name="Picture 4" descr="npo0000da">
            <a:extLst>
              <a:ext uri="{FF2B5EF4-FFF2-40B4-BE49-F238E27FC236}">
                <a16:creationId xmlns:a16="http://schemas.microsoft.com/office/drawing/2014/main" id="{C8C64B18-BEF5-4E7D-82DE-39822820B0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12775" y="1519217"/>
            <a:ext cx="2396997" cy="197076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675738" y="1326844"/>
            <a:ext cx="1762021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Shear strength </a:t>
            </a:r>
          </a:p>
          <a:p>
            <a:r>
              <a:rPr lang="de-DE" dirty="0">
                <a:solidFill>
                  <a:srgbClr val="002060"/>
                </a:solidFill>
              </a:rPr>
              <a:t>(F</a:t>
            </a:r>
            <a:r>
              <a:rPr lang="de-DE" baseline="-25000" dirty="0">
                <a:solidFill>
                  <a:srgbClr val="002060"/>
                </a:solidFill>
              </a:rPr>
              <a:t>R</a:t>
            </a:r>
            <a:r>
              <a:rPr lang="de-DE" dirty="0">
                <a:solidFill>
                  <a:srgbClr val="002060"/>
                </a:solidFill>
              </a:rPr>
              <a:t> resistance)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782510" y="2886494"/>
            <a:ext cx="1544012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Shear stress </a:t>
            </a:r>
          </a:p>
          <a:p>
            <a:pPr algn="ctr"/>
            <a:r>
              <a:rPr lang="de-DE" dirty="0">
                <a:solidFill>
                  <a:srgbClr val="002060"/>
                </a:solidFill>
              </a:rPr>
              <a:t>(F</a:t>
            </a:r>
            <a:r>
              <a:rPr lang="de-DE" baseline="-25000" dirty="0">
                <a:solidFill>
                  <a:srgbClr val="002060"/>
                </a:solidFill>
              </a:rPr>
              <a:t>D</a:t>
            </a:r>
            <a:r>
              <a:rPr lang="de-DE" dirty="0">
                <a:solidFill>
                  <a:srgbClr val="002060"/>
                </a:solidFill>
              </a:rPr>
              <a:t> driver)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41735" y="5059181"/>
            <a:ext cx="1454244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</a:rPr>
              <a:t>Gravity</a:t>
            </a:r>
          </a:p>
          <a:p>
            <a:r>
              <a:rPr lang="de-DE" b="1" dirty="0">
                <a:solidFill>
                  <a:srgbClr val="002060"/>
                </a:solidFill>
              </a:rPr>
              <a:t>(i.e. weight)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97490" y="5959464"/>
            <a:ext cx="3952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Factor of Safety (FS) F</a:t>
            </a:r>
            <a:r>
              <a:rPr lang="de-DE" baseline="-25000" dirty="0">
                <a:solidFill>
                  <a:srgbClr val="002060"/>
                </a:solidFill>
              </a:rPr>
              <a:t>D</a:t>
            </a:r>
            <a:r>
              <a:rPr lang="de-DE" dirty="0">
                <a:solidFill>
                  <a:srgbClr val="002060"/>
                </a:solidFill>
              </a:rPr>
              <a:t> / F</a:t>
            </a:r>
            <a:r>
              <a:rPr lang="de-DE" baseline="-25000" dirty="0">
                <a:solidFill>
                  <a:srgbClr val="002060"/>
                </a:solidFill>
              </a:rPr>
              <a:t>R  </a:t>
            </a:r>
            <a:r>
              <a:rPr lang="de-DE" dirty="0">
                <a:solidFill>
                  <a:srgbClr val="002060"/>
                </a:solidFill>
              </a:rPr>
              <a:t>&gt; 1 leads to movement / event...</a:t>
            </a:r>
          </a:p>
        </p:txBody>
      </p:sp>
      <p:sp>
        <p:nvSpPr>
          <p:cNvPr id="8" name="Rectangle 7"/>
          <p:cNvSpPr/>
          <p:nvPr/>
        </p:nvSpPr>
        <p:spPr>
          <a:xfrm>
            <a:off x="2602331" y="4980146"/>
            <a:ext cx="907441" cy="2987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" name="Group 4"/>
          <p:cNvGrpSpPr/>
          <p:nvPr/>
        </p:nvGrpSpPr>
        <p:grpSpPr>
          <a:xfrm>
            <a:off x="2739663" y="3655872"/>
            <a:ext cx="1793409" cy="2202704"/>
            <a:chOff x="2739663" y="3655872"/>
            <a:chExt cx="1793409" cy="2202704"/>
          </a:xfrm>
        </p:grpSpPr>
        <p:sp>
          <p:nvSpPr>
            <p:cNvPr id="27" name="Freeform 26"/>
            <p:cNvSpPr/>
            <p:nvPr/>
          </p:nvSpPr>
          <p:spPr>
            <a:xfrm flipV="1">
              <a:off x="3922531" y="3655872"/>
              <a:ext cx="324255" cy="1004529"/>
            </a:xfrm>
            <a:custGeom>
              <a:avLst/>
              <a:gdLst>
                <a:gd name="connsiteX0" fmla="*/ 324255 w 324255"/>
                <a:gd name="connsiteY0" fmla="*/ 415046 h 415046"/>
                <a:gd name="connsiteX1" fmla="*/ 259404 w 324255"/>
                <a:gd name="connsiteY1" fmla="*/ 155642 h 415046"/>
                <a:gd name="connsiteX2" fmla="*/ 0 w 324255"/>
                <a:gd name="connsiteY2" fmla="*/ 0 h 415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4255" h="415046">
                  <a:moveTo>
                    <a:pt x="324255" y="415046"/>
                  </a:moveTo>
                  <a:cubicBezTo>
                    <a:pt x="318850" y="319931"/>
                    <a:pt x="313446" y="224816"/>
                    <a:pt x="259404" y="155642"/>
                  </a:cubicBezTo>
                  <a:cubicBezTo>
                    <a:pt x="205361" y="86468"/>
                    <a:pt x="102680" y="43234"/>
                    <a:pt x="0" y="0"/>
                  </a:cubicBezTo>
                </a:path>
              </a:pathLst>
            </a:custGeom>
            <a:noFill/>
            <a:ln w="15875">
              <a:solidFill>
                <a:schemeClr val="bg1"/>
              </a:solidFill>
              <a:headEnd type="arrow"/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rgbClr val="002060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3989333" y="5212245"/>
              <a:ext cx="543739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6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A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2739663" y="4852774"/>
              <a:ext cx="1402948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Slope angle</a:t>
              </a: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4675260" y="2200030"/>
            <a:ext cx="3638224" cy="923330"/>
            <a:chOff x="4675260" y="2200030"/>
            <a:chExt cx="3638224" cy="923330"/>
          </a:xfrm>
        </p:grpSpPr>
        <p:sp>
          <p:nvSpPr>
            <p:cNvPr id="24" name="TextBox 23"/>
            <p:cNvSpPr txBox="1"/>
            <p:nvPr/>
          </p:nvSpPr>
          <p:spPr>
            <a:xfrm>
              <a:off x="4888753" y="2200030"/>
              <a:ext cx="342473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FF0000"/>
                  </a:solidFill>
                </a:rPr>
                <a:t>Abrupt</a:t>
              </a:r>
              <a:r>
                <a:rPr lang="de-DE" dirty="0">
                  <a:solidFill>
                    <a:srgbClr val="002060"/>
                  </a:solidFill>
                </a:rPr>
                <a:t>, event-based change („trigger“), e.g. earthquake, strong rainfall</a:t>
              </a:r>
            </a:p>
          </p:txBody>
        </p:sp>
        <p:cxnSp>
          <p:nvCxnSpPr>
            <p:cNvPr id="33" name="Straight Connector 32"/>
            <p:cNvCxnSpPr/>
            <p:nvPr/>
          </p:nvCxnSpPr>
          <p:spPr>
            <a:xfrm flipV="1">
              <a:off x="4675260" y="2645715"/>
              <a:ext cx="478604" cy="219416"/>
            </a:xfrm>
            <a:prstGeom prst="line">
              <a:avLst/>
            </a:prstGeom>
            <a:ln w="127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Group 13"/>
          <p:cNvGrpSpPr/>
          <p:nvPr/>
        </p:nvGrpSpPr>
        <p:grpSpPr>
          <a:xfrm>
            <a:off x="4584970" y="1163952"/>
            <a:ext cx="4210752" cy="2765427"/>
            <a:chOff x="4584970" y="1163952"/>
            <a:chExt cx="4210752" cy="2765427"/>
          </a:xfrm>
        </p:grpSpPr>
        <p:grpSp>
          <p:nvGrpSpPr>
            <p:cNvPr id="13" name="Group 12"/>
            <p:cNvGrpSpPr/>
            <p:nvPr/>
          </p:nvGrpSpPr>
          <p:grpSpPr>
            <a:xfrm>
              <a:off x="4584970" y="1163952"/>
              <a:ext cx="4210752" cy="923330"/>
              <a:chOff x="4584970" y="1163952"/>
              <a:chExt cx="4210752" cy="923330"/>
            </a:xfrm>
          </p:grpSpPr>
          <p:sp>
            <p:nvSpPr>
              <p:cNvPr id="19" name="TextBox 18"/>
              <p:cNvSpPr txBox="1"/>
              <p:nvPr/>
            </p:nvSpPr>
            <p:spPr>
              <a:xfrm>
                <a:off x="4878063" y="1163952"/>
                <a:ext cx="3917659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de-DE" dirty="0">
                    <a:solidFill>
                      <a:srgbClr val="00B050"/>
                    </a:solidFill>
                  </a:rPr>
                  <a:t>Gradual</a:t>
                </a:r>
                <a:r>
                  <a:rPr lang="de-DE" dirty="0">
                    <a:solidFill>
                      <a:srgbClr val="92D050"/>
                    </a:solidFill>
                  </a:rPr>
                  <a:t> </a:t>
                </a:r>
                <a:r>
                  <a:rPr lang="de-DE" dirty="0">
                    <a:solidFill>
                      <a:srgbClr val="002060"/>
                    </a:solidFill>
                  </a:rPr>
                  <a:t>change over time („disposition“) = de-stabilization (e.g. weathering)</a:t>
                </a:r>
              </a:p>
            </p:txBody>
          </p:sp>
          <p:cxnSp>
            <p:nvCxnSpPr>
              <p:cNvPr id="11" name="Straight Connector 10"/>
              <p:cNvCxnSpPr/>
              <p:nvPr/>
            </p:nvCxnSpPr>
            <p:spPr>
              <a:xfrm flipV="1">
                <a:off x="4584970" y="1571666"/>
                <a:ext cx="568894" cy="39713"/>
              </a:xfrm>
              <a:prstGeom prst="line">
                <a:avLst/>
              </a:prstGeom>
              <a:ln w="12700"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Group 11"/>
            <p:cNvGrpSpPr/>
            <p:nvPr/>
          </p:nvGrpSpPr>
          <p:grpSpPr>
            <a:xfrm>
              <a:off x="5337419" y="2834650"/>
              <a:ext cx="3252310" cy="1094729"/>
              <a:chOff x="5337419" y="2834650"/>
              <a:chExt cx="3252310" cy="1094729"/>
            </a:xfrm>
          </p:grpSpPr>
          <p:grpSp>
            <p:nvGrpSpPr>
              <p:cNvPr id="29" name="Group 28"/>
              <p:cNvGrpSpPr/>
              <p:nvPr/>
            </p:nvGrpSpPr>
            <p:grpSpPr>
              <a:xfrm>
                <a:off x="7482968" y="2834650"/>
                <a:ext cx="1106761" cy="1094729"/>
                <a:chOff x="4721157" y="4830833"/>
                <a:chExt cx="1504544" cy="1539499"/>
              </a:xfrm>
            </p:grpSpPr>
            <p:sp>
              <p:nvSpPr>
                <p:cNvPr id="30" name="Rectangle 29">
                  <a:extLst>
                    <a:ext uri="{FF2B5EF4-FFF2-40B4-BE49-F238E27FC236}">
                      <a16:creationId xmlns:a16="http://schemas.microsoft.com/office/drawing/2014/main" id="{0674AA6C-8969-481F-9CEF-00A67C6F69F8}"/>
                    </a:ext>
                  </a:extLst>
                </p:cNvPr>
                <p:cNvSpPr/>
                <p:nvPr/>
              </p:nvSpPr>
              <p:spPr>
                <a:xfrm>
                  <a:off x="4721157" y="4830833"/>
                  <a:ext cx="1504544" cy="1539499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AU"/>
                </a:p>
              </p:txBody>
            </p:sp>
            <p:pic>
              <p:nvPicPr>
                <p:cNvPr id="31" name="Picture 2" descr="Nicht verfügbar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841810" y="4996627"/>
                  <a:ext cx="1243385" cy="1218518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32" name="TextBox 31"/>
              <p:cNvSpPr txBox="1"/>
              <p:nvPr/>
            </p:nvSpPr>
            <p:spPr>
              <a:xfrm>
                <a:off x="7790430" y="3087535"/>
                <a:ext cx="423497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DE" sz="3600" dirty="0">
                    <a:solidFill>
                      <a:srgbClr val="002060"/>
                    </a:solidFill>
                    <a:latin typeface="Arial Black" panose="020B0A04020102020204" pitchFamily="34" charset="0"/>
                  </a:rPr>
                  <a:t>B</a:t>
                </a:r>
              </a:p>
            </p:txBody>
          </p:sp>
          <p:sp>
            <p:nvSpPr>
              <p:cNvPr id="39" name="TextBox 38"/>
              <p:cNvSpPr txBox="1"/>
              <p:nvPr/>
            </p:nvSpPr>
            <p:spPr>
              <a:xfrm>
                <a:off x="5337419" y="3283048"/>
                <a:ext cx="20421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de-DE" dirty="0">
                    <a:solidFill>
                      <a:srgbClr val="002060"/>
                    </a:solidFill>
                  </a:rPr>
                  <a:t>Change over time</a:t>
                </a:r>
              </a:p>
            </p:txBody>
          </p:sp>
        </p:grpSp>
      </p:grpSp>
      <p:grpSp>
        <p:nvGrpSpPr>
          <p:cNvPr id="10" name="Group 9"/>
          <p:cNvGrpSpPr/>
          <p:nvPr/>
        </p:nvGrpSpPr>
        <p:grpSpPr>
          <a:xfrm>
            <a:off x="4765572" y="3919323"/>
            <a:ext cx="4122408" cy="2614490"/>
            <a:chOff x="4765572" y="3919323"/>
            <a:chExt cx="4122408" cy="2614490"/>
          </a:xfrm>
        </p:grpSpPr>
        <p:pic>
          <p:nvPicPr>
            <p:cNvPr id="42" name="Picture 41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452" t="10196" r="6738" b="24008"/>
            <a:stretch/>
          </p:blipFill>
          <p:spPr>
            <a:xfrm>
              <a:off x="4765572" y="3919323"/>
              <a:ext cx="4122408" cy="2614490"/>
            </a:xfrm>
            <a:prstGeom prst="rect">
              <a:avLst/>
            </a:prstGeom>
          </p:spPr>
        </p:pic>
        <p:sp>
          <p:nvSpPr>
            <p:cNvPr id="43" name="TextBox 42"/>
            <p:cNvSpPr txBox="1"/>
            <p:nvPr/>
          </p:nvSpPr>
          <p:spPr>
            <a:xfrm>
              <a:off x="5913120" y="3936921"/>
              <a:ext cx="293896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de-DE" dirty="0">
                  <a:solidFill>
                    <a:srgbClr val="002060"/>
                  </a:solidFill>
                </a:rPr>
                <a:t>High mountain areas potentially most affected...</a:t>
              </a:r>
            </a:p>
          </p:txBody>
        </p:sp>
      </p:grpSp>
      <p:sp>
        <p:nvSpPr>
          <p:cNvPr id="36" name="TextBox 35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 stability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3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1" t="2922" r="16600" b="54935"/>
          <a:stretch/>
        </p:blipFill>
        <p:spPr>
          <a:xfrm>
            <a:off x="4326522" y="132440"/>
            <a:ext cx="4678538" cy="941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955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F9EDAA5A-731D-42DA-9066-D6BF622018CB}"/>
              </a:ext>
            </a:extLst>
          </p:cNvPr>
          <p:cNvSpPr/>
          <p:nvPr/>
        </p:nvSpPr>
        <p:spPr>
          <a:xfrm>
            <a:off x="258165" y="4789040"/>
            <a:ext cx="1844321" cy="199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C1C3018-2F64-40E0-B3F8-1D1BBBC9A29C}"/>
              </a:ext>
            </a:extLst>
          </p:cNvPr>
          <p:cNvSpPr txBox="1"/>
          <p:nvPr/>
        </p:nvSpPr>
        <p:spPr>
          <a:xfrm>
            <a:off x="7330440" y="6638726"/>
            <a:ext cx="1783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AU" sz="800" dirty="0">
                <a:solidFill>
                  <a:srgbClr val="002060"/>
                </a:solidFill>
              </a:rPr>
              <a:t>NOAA (2000), NASA (2019)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37DEA62-459C-457E-A00C-0437678DE7E5}"/>
              </a:ext>
            </a:extLst>
          </p:cNvPr>
          <p:cNvSpPr txBox="1"/>
          <p:nvPr/>
        </p:nvSpPr>
        <p:spPr>
          <a:xfrm>
            <a:off x="315771" y="5882255"/>
            <a:ext cx="41053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000" spc="-10" dirty="0">
                <a:solidFill>
                  <a:srgbClr val="002060"/>
                </a:solidFill>
              </a:rPr>
              <a:t>Higher relief (≠ elevation) – steep slope more likely to fail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Slopes and topographic relief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165" y="849051"/>
            <a:ext cx="8325889" cy="4938352"/>
          </a:xfrm>
          <a:prstGeom prst="ellipse">
            <a:avLst/>
          </a:prstGeom>
        </p:spPr>
      </p:pic>
      <p:grpSp>
        <p:nvGrpSpPr>
          <p:cNvPr id="3" name="Group 2"/>
          <p:cNvGrpSpPr/>
          <p:nvPr/>
        </p:nvGrpSpPr>
        <p:grpSpPr>
          <a:xfrm>
            <a:off x="258165" y="834685"/>
            <a:ext cx="8325889" cy="4950714"/>
            <a:chOff x="258165" y="834685"/>
            <a:chExt cx="8325889" cy="4950714"/>
          </a:xfrm>
        </p:grpSpPr>
        <p:grpSp>
          <p:nvGrpSpPr>
            <p:cNvPr id="21" name="Group 20"/>
            <p:cNvGrpSpPr/>
            <p:nvPr/>
          </p:nvGrpSpPr>
          <p:grpSpPr>
            <a:xfrm>
              <a:off x="258165" y="834685"/>
              <a:ext cx="8325889" cy="4950714"/>
              <a:chOff x="2725290" y="924306"/>
              <a:chExt cx="5858764" cy="3489387"/>
            </a:xfrm>
          </p:grpSpPr>
          <p:pic>
            <p:nvPicPr>
              <p:cNvPr id="43" name="Picture 6" descr="https://eoimages.gsfc.nasa.gov/images/imagerecords/89000/89937/globalsuseptibility_mod_2000-2013_lrg.jpg">
                <a:extLst>
                  <a:ext uri="{FF2B5EF4-FFF2-40B4-BE49-F238E27FC236}">
                    <a16:creationId xmlns:a16="http://schemas.microsoft.com/office/drawing/2014/main" id="{CF9F1D4E-86EC-4A9E-BB87-3268D4753BD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092" r="3216" b="4034"/>
              <a:stretch/>
            </p:blipFill>
            <p:spPr bwMode="auto">
              <a:xfrm>
                <a:off x="2725290" y="924306"/>
                <a:ext cx="5858764" cy="3489387"/>
              </a:xfrm>
              <a:prstGeom prst="ellipse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7" name="Picture 16"/>
              <p:cNvPicPr>
                <a:picLocks noChangeAspect="1"/>
              </p:cNvPicPr>
              <p:nvPr/>
            </p:nvPicPr>
            <p:blipFill rotWithShape="1">
              <a:blip r:embed="rId5"/>
              <a:srcRect r="41841"/>
              <a:stretch/>
            </p:blipFill>
            <p:spPr>
              <a:xfrm>
                <a:off x="3001955" y="2669001"/>
                <a:ext cx="1021148" cy="1217398"/>
              </a:xfrm>
              <a:prstGeom prst="rect">
                <a:avLst/>
              </a:prstGeom>
              <a:solidFill>
                <a:schemeClr val="bg1"/>
              </a:solidFill>
            </p:spPr>
          </p:pic>
          <p:sp>
            <p:nvSpPr>
              <p:cNvPr id="44" name="TextBox 43">
                <a:extLst>
                  <a:ext uri="{FF2B5EF4-FFF2-40B4-BE49-F238E27FC236}">
                    <a16:creationId xmlns:a16="http://schemas.microsoft.com/office/drawing/2014/main" id="{E2109749-C7B3-45C7-9878-086C440C660C}"/>
                  </a:ext>
                </a:extLst>
              </p:cNvPr>
              <p:cNvSpPr txBox="1"/>
              <p:nvPr/>
            </p:nvSpPr>
            <p:spPr>
              <a:xfrm>
                <a:off x="4806707" y="3632231"/>
                <a:ext cx="276229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AU" dirty="0">
                    <a:solidFill>
                      <a:srgbClr val="002060"/>
                    </a:solidFill>
                  </a:rPr>
                  <a:t>Global landslide potential</a:t>
                </a:r>
              </a:p>
            </p:txBody>
          </p:sp>
        </p:grpSp>
        <p:sp>
          <p:nvSpPr>
            <p:cNvPr id="48" name="TextBox 47"/>
            <p:cNvSpPr txBox="1"/>
            <p:nvPr/>
          </p:nvSpPr>
          <p:spPr>
            <a:xfrm>
              <a:off x="728726" y="2406532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5282143" y="4717672"/>
            <a:ext cx="2802380" cy="2028776"/>
            <a:chOff x="5282143" y="4717672"/>
            <a:chExt cx="2802380" cy="2028776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22EE112B-4F97-4E83-A257-F5346DFD943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346858" y="4717672"/>
              <a:ext cx="1737665" cy="1730825"/>
            </a:xfrm>
            <a:prstGeom prst="rect">
              <a:avLst/>
            </a:prstGeom>
          </p:spPr>
        </p:pic>
        <p:sp>
          <p:nvSpPr>
            <p:cNvPr id="20" name="TextBox 19"/>
            <p:cNvSpPr txBox="1"/>
            <p:nvPr/>
          </p:nvSpPr>
          <p:spPr>
            <a:xfrm>
              <a:off x="5282143" y="6100117"/>
              <a:ext cx="262383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Earthquakes &amp; Seismic shaking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7349990" y="4789040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86494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6D80BA-2B29-4A07-82AE-64F4E9B8808D}"/>
              </a:ext>
            </a:extLst>
          </p:cNvPr>
          <p:cNvSpPr/>
          <p:nvPr/>
        </p:nvSpPr>
        <p:spPr>
          <a:xfrm>
            <a:off x="224733" y="806289"/>
            <a:ext cx="418724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000" b="1" dirty="0">
                <a:solidFill>
                  <a:srgbClr val="00B050"/>
                </a:solidFill>
              </a:rPr>
              <a:t>The good: </a:t>
            </a:r>
            <a:r>
              <a:rPr lang="en-AU" sz="2000" dirty="0">
                <a:solidFill>
                  <a:srgbClr val="002060"/>
                </a:solidFill>
              </a:rPr>
              <a:t>roots stabilise soil - hold hillslopes in place; and vegetation intercepts rain drop erosion (rain splash)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2790ED-7723-4A4F-9F6D-EDEC74A7ED1C}"/>
              </a:ext>
            </a:extLst>
          </p:cNvPr>
          <p:cNvSpPr txBox="1"/>
          <p:nvPr/>
        </p:nvSpPr>
        <p:spPr>
          <a:xfrm>
            <a:off x="8149817" y="6611779"/>
            <a:ext cx="99418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AU" sz="1000" dirty="0">
                <a:solidFill>
                  <a:srgbClr val="002060"/>
                </a:solidFill>
              </a:rPr>
              <a:t>Phillips (1999)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197893" y="2306230"/>
            <a:ext cx="4084547" cy="4288645"/>
            <a:chOff x="197893" y="2306230"/>
            <a:chExt cx="4084547" cy="4288645"/>
          </a:xfrm>
        </p:grpSpPr>
        <p:pic>
          <p:nvPicPr>
            <p:cNvPr id="54274" name="Picture 2" descr="https://www.researchgate.net/profile/Christopher_Phillips9/publication/226608885/figure/fig1/AS:302269414297600@1449078052501/A-generalized-representation-of-a-part-forested-slope-The-forces-resisting-failure_W640.jpg">
              <a:extLst>
                <a:ext uri="{FF2B5EF4-FFF2-40B4-BE49-F238E27FC236}">
                  <a16:creationId xmlns:a16="http://schemas.microsoft.com/office/drawing/2014/main" id="{7CD5485B-BCAB-48D3-AF78-40FCDE5A351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426"/>
            <a:stretch/>
          </p:blipFill>
          <p:spPr bwMode="auto">
            <a:xfrm>
              <a:off x="197893" y="3516662"/>
              <a:ext cx="2908962" cy="3078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6543667-DDCE-45B5-B27C-C4D0C1606A0B}"/>
                </a:ext>
              </a:extLst>
            </p:cNvPr>
            <p:cNvSpPr/>
            <p:nvPr/>
          </p:nvSpPr>
          <p:spPr>
            <a:xfrm>
              <a:off x="197893" y="2306230"/>
              <a:ext cx="4084547" cy="1015663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342900" indent="-342900">
                <a:spcAft>
                  <a:spcPts val="400"/>
                </a:spcAft>
                <a:buFont typeface="Arial" panose="020B0604020202020204" pitchFamily="34" charset="0"/>
                <a:buChar char="•"/>
              </a:pPr>
              <a:r>
                <a:rPr lang="en-AU" sz="2000" b="1" dirty="0">
                  <a:solidFill>
                    <a:srgbClr val="FF0000"/>
                  </a:solidFill>
                </a:rPr>
                <a:t>The bad: </a:t>
              </a:r>
              <a:r>
                <a:rPr lang="en-AU" sz="2000" dirty="0">
                  <a:solidFill>
                    <a:srgbClr val="002060"/>
                  </a:solidFill>
                </a:rPr>
                <a:t>excess weight of soil and trees; and added wind force</a:t>
              </a: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B8A10694-6B3A-4A84-ADA4-C2EA6BFBB70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75" t="2991" r="1459" b="6936"/>
          <a:stretch/>
        </p:blipFill>
        <p:spPr>
          <a:xfrm>
            <a:off x="4391187" y="841796"/>
            <a:ext cx="4512278" cy="29641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 stability vs vegetation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/>
          <p:cNvGrpSpPr/>
          <p:nvPr/>
        </p:nvGrpSpPr>
        <p:grpSpPr>
          <a:xfrm>
            <a:off x="3276599" y="3945329"/>
            <a:ext cx="2994661" cy="2631960"/>
            <a:chOff x="3276599" y="3945329"/>
            <a:chExt cx="2994661" cy="2631960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3CC5FE4E-C04C-4634-887D-50A205D0B35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21063" t="8031" r="16438" b="21304"/>
            <a:stretch/>
          </p:blipFill>
          <p:spPr>
            <a:xfrm>
              <a:off x="3276599" y="3945329"/>
              <a:ext cx="2994661" cy="2631960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3756334" y="4852835"/>
              <a:ext cx="18825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Human impact...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4019395" y="4342510"/>
              <a:ext cx="58381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A</a:t>
              </a: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6349221" y="3964212"/>
            <a:ext cx="2600489" cy="2612396"/>
            <a:chOff x="6349221" y="3964212"/>
            <a:chExt cx="2600489" cy="2612396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67CC62B5-4E2B-4A91-A14E-7888336A8D8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12471" r="36170"/>
            <a:stretch/>
          </p:blipFill>
          <p:spPr>
            <a:xfrm>
              <a:off x="6349221" y="3964212"/>
              <a:ext cx="2600489" cy="2612396"/>
            </a:xfrm>
            <a:prstGeom prst="rect">
              <a:avLst/>
            </a:prstGeom>
          </p:spPr>
        </p:pic>
        <p:sp>
          <p:nvSpPr>
            <p:cNvPr id="18" name="TextBox 17"/>
            <p:cNvSpPr txBox="1"/>
            <p:nvPr/>
          </p:nvSpPr>
          <p:spPr>
            <a:xfrm>
              <a:off x="7263943" y="3973178"/>
              <a:ext cx="148953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Fire...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6384273" y="3973178"/>
              <a:ext cx="58381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B</a:t>
              </a: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8120802" y="2614007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chemeClr val="bg1"/>
                </a:solidFill>
                <a:latin typeface="Arial Black" panose="020B0A04020102020204" pitchFamily="34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829584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3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chemeClr val="bg1"/>
                </a:solidFill>
              </a:rPr>
              <a:t>Slope stability vs water content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7194577" y="6429494"/>
            <a:ext cx="18262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Main Arm, NSW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4663441" y="1165663"/>
            <a:ext cx="3956274" cy="1582957"/>
            <a:chOff x="4663441" y="1165663"/>
            <a:chExt cx="3956274" cy="1582957"/>
          </a:xfrm>
        </p:grpSpPr>
        <p:cxnSp>
          <p:nvCxnSpPr>
            <p:cNvPr id="8" name="Straight Arrow Connector 7"/>
            <p:cNvCxnSpPr/>
            <p:nvPr/>
          </p:nvCxnSpPr>
          <p:spPr>
            <a:xfrm flipH="1">
              <a:off x="4663441" y="1775460"/>
              <a:ext cx="876299" cy="973160"/>
            </a:xfrm>
            <a:prstGeom prst="straightConnector1">
              <a:avLst/>
            </a:prstGeom>
            <a:ln w="1270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4853941" y="1165663"/>
              <a:ext cx="376577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400" dirty="0">
                  <a:solidFill>
                    <a:schemeClr val="bg1"/>
                  </a:solidFill>
                </a:rPr>
                <a:t>Deeply weathered regolith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5951479" y="1648706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4</a:t>
              </a: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434341" y="3321739"/>
            <a:ext cx="4419600" cy="2963141"/>
            <a:chOff x="434341" y="3321739"/>
            <a:chExt cx="4419600" cy="2963141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4341" y="3321739"/>
              <a:ext cx="4419600" cy="2963141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853441" y="3700265"/>
              <a:ext cx="233934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000" dirty="0">
                  <a:solidFill>
                    <a:srgbClr val="002060"/>
                  </a:solidFill>
                </a:rPr>
                <a:t>+ wettest summer on record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1193546" y="4340768"/>
              <a:ext cx="103906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5.1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96868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 stability vs water content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2">
            <a:extLst>
              <a:ext uri="{FF2B5EF4-FFF2-40B4-BE49-F238E27FC236}">
                <a16:creationId xmlns:a16="http://schemas.microsoft.com/office/drawing/2014/main" id="{C4BBA82C-7CC5-4459-8EEE-620D0C6968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71" y="858395"/>
            <a:ext cx="3525863" cy="1909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CC94105-D3B5-45AC-A5B4-54DA4D6F022E}"/>
              </a:ext>
            </a:extLst>
          </p:cNvPr>
          <p:cNvSpPr txBox="1"/>
          <p:nvPr/>
        </p:nvSpPr>
        <p:spPr>
          <a:xfrm>
            <a:off x="4046220" y="774575"/>
            <a:ext cx="49911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2060"/>
                </a:solidFill>
              </a:rPr>
              <a:t>Dry unconsolidated grains</a:t>
            </a:r>
            <a:r>
              <a:rPr lang="en-US" sz="2000" dirty="0">
                <a:solidFill>
                  <a:srgbClr val="002060"/>
                </a:solidFill>
              </a:rPr>
              <a:t> form a pile with the slope angle determined by the angle of repose [no cohesion]</a:t>
            </a:r>
            <a:endParaRPr lang="en-AU" sz="2000" dirty="0">
              <a:solidFill>
                <a:srgbClr val="002060"/>
              </a:solidFill>
            </a:endParaRPr>
          </a:p>
        </p:txBody>
      </p:sp>
      <p:cxnSp>
        <p:nvCxnSpPr>
          <p:cNvPr id="13" name="Straight Arrow Connector 12"/>
          <p:cNvCxnSpPr/>
          <p:nvPr/>
        </p:nvCxnSpPr>
        <p:spPr>
          <a:xfrm flipH="1">
            <a:off x="3665220" y="1379220"/>
            <a:ext cx="609600" cy="53340"/>
          </a:xfrm>
          <a:prstGeom prst="straightConnector1">
            <a:avLst/>
          </a:prstGeom>
          <a:ln w="952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/>
          <p:cNvGrpSpPr/>
          <p:nvPr/>
        </p:nvGrpSpPr>
        <p:grpSpPr>
          <a:xfrm>
            <a:off x="304971" y="1881253"/>
            <a:ext cx="8679009" cy="2876823"/>
            <a:chOff x="304971" y="1881253"/>
            <a:chExt cx="8679009" cy="2876823"/>
          </a:xfrm>
        </p:grpSpPr>
        <p:sp>
          <p:nvSpPr>
            <p:cNvPr id="4" name="Rectangle 3"/>
            <p:cNvSpPr/>
            <p:nvPr/>
          </p:nvSpPr>
          <p:spPr>
            <a:xfrm>
              <a:off x="4046220" y="1881253"/>
              <a:ext cx="4937760" cy="132343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b="1" dirty="0">
                  <a:solidFill>
                    <a:srgbClr val="00B050"/>
                  </a:solidFill>
                </a:rPr>
                <a:t>The good: </a:t>
              </a:r>
              <a:r>
                <a:rPr lang="en-US" sz="2000" dirty="0">
                  <a:solidFill>
                    <a:srgbClr val="002060"/>
                  </a:solidFill>
                </a:rPr>
                <a:t>Moisture increases the cohesion of soil grains via surface tension (e.g. a wet sandcastle can be more stable than a dry one)</a:t>
              </a:r>
            </a:p>
          </p:txBody>
        </p:sp>
        <p:pic>
          <p:nvPicPr>
            <p:cNvPr id="8" name="Picture 4">
              <a:extLst>
                <a:ext uri="{FF2B5EF4-FFF2-40B4-BE49-F238E27FC236}">
                  <a16:creationId xmlns:a16="http://schemas.microsoft.com/office/drawing/2014/main" id="{75895D20-6745-4417-927E-E048C1A1876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4971" y="2848464"/>
              <a:ext cx="3573145" cy="19096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4" name="Straight Arrow Connector 13"/>
            <p:cNvCxnSpPr/>
            <p:nvPr/>
          </p:nvCxnSpPr>
          <p:spPr>
            <a:xfrm flipH="1">
              <a:off x="3413760" y="2705100"/>
              <a:ext cx="861060" cy="499592"/>
            </a:xfrm>
            <a:prstGeom prst="straightConnector1">
              <a:avLst/>
            </a:prstGeom>
            <a:ln w="9525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/>
          <p:cNvGrpSpPr/>
          <p:nvPr/>
        </p:nvGrpSpPr>
        <p:grpSpPr>
          <a:xfrm>
            <a:off x="3124200" y="3295707"/>
            <a:ext cx="5859780" cy="1015663"/>
            <a:chOff x="3124200" y="3295707"/>
            <a:chExt cx="5859780" cy="1015663"/>
          </a:xfrm>
        </p:grpSpPr>
        <p:sp>
          <p:nvSpPr>
            <p:cNvPr id="6" name="Rectangle 5"/>
            <p:cNvSpPr/>
            <p:nvPr/>
          </p:nvSpPr>
          <p:spPr>
            <a:xfrm>
              <a:off x="4046220" y="3295707"/>
              <a:ext cx="4937760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spcAft>
                  <a:spcPts val="400"/>
                </a:spcAft>
                <a:buFont typeface="Arial" panose="020B0604020202020204" pitchFamily="34" charset="0"/>
                <a:buChar char="•"/>
              </a:pPr>
              <a:r>
                <a:rPr lang="en-AU" sz="2000" b="1" dirty="0">
                  <a:solidFill>
                    <a:srgbClr val="FF0000"/>
                  </a:solidFill>
                </a:rPr>
                <a:t>The bad: </a:t>
              </a:r>
              <a:r>
                <a:rPr lang="en-AU" sz="2000" dirty="0">
                  <a:solidFill>
                    <a:srgbClr val="002060"/>
                  </a:solidFill>
                </a:rPr>
                <a:t>wet (saturated) sand flows like a fluid; </a:t>
              </a:r>
              <a:r>
                <a:rPr lang="en-US" sz="2000" dirty="0">
                  <a:solidFill>
                    <a:srgbClr val="002060"/>
                  </a:solidFill>
                </a:rPr>
                <a:t>water seeps into soil pores vs air (adds weight)</a:t>
              </a:r>
            </a:p>
          </p:txBody>
        </p:sp>
        <p:cxnSp>
          <p:nvCxnSpPr>
            <p:cNvPr id="17" name="Straight Arrow Connector 16"/>
            <p:cNvCxnSpPr/>
            <p:nvPr/>
          </p:nvCxnSpPr>
          <p:spPr>
            <a:xfrm flipH="1" flipV="1">
              <a:off x="3124200" y="3636943"/>
              <a:ext cx="1150620" cy="279738"/>
            </a:xfrm>
            <a:prstGeom prst="straightConnector1">
              <a:avLst/>
            </a:prstGeom>
            <a:ln w="9525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Rectangle 20"/>
          <p:cNvSpPr/>
          <p:nvPr/>
        </p:nvSpPr>
        <p:spPr>
          <a:xfrm>
            <a:off x="4411980" y="5915830"/>
            <a:ext cx="48082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rgbClr val="002060"/>
                </a:solidFill>
              </a:rPr>
              <a:t>High intensity rainfall events commonly trigger slope failure</a:t>
            </a:r>
            <a:endParaRPr lang="de-DE" sz="2000" dirty="0">
              <a:solidFill>
                <a:srgbClr val="002060"/>
              </a:solidFill>
            </a:endParaRPr>
          </a:p>
        </p:txBody>
      </p:sp>
      <p:grpSp>
        <p:nvGrpSpPr>
          <p:cNvPr id="15" name="Group 14"/>
          <p:cNvGrpSpPr/>
          <p:nvPr/>
        </p:nvGrpSpPr>
        <p:grpSpPr>
          <a:xfrm>
            <a:off x="304971" y="4501376"/>
            <a:ext cx="8732349" cy="2246769"/>
            <a:chOff x="304971" y="4501376"/>
            <a:chExt cx="8732349" cy="2246769"/>
          </a:xfrm>
        </p:grpSpPr>
        <p:pic>
          <p:nvPicPr>
            <p:cNvPr id="9" name="Picture 6">
              <a:extLst>
                <a:ext uri="{FF2B5EF4-FFF2-40B4-BE49-F238E27FC236}">
                  <a16:creationId xmlns:a16="http://schemas.microsoft.com/office/drawing/2014/main" id="{01F197B5-4388-4E90-B4F9-C737DB51558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4971" y="4838533"/>
              <a:ext cx="3505600" cy="19096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7520A300-39D3-4A5D-A7EA-DF6E1675F33D}"/>
                </a:ext>
              </a:extLst>
            </p:cNvPr>
            <p:cNvSpPr txBox="1"/>
            <p:nvPr/>
          </p:nvSpPr>
          <p:spPr>
            <a:xfrm>
              <a:off x="4046220" y="4501376"/>
              <a:ext cx="4991100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b="1" dirty="0">
                  <a:solidFill>
                    <a:srgbClr val="002060"/>
                  </a:solidFill>
                </a:rPr>
                <a:t>The ugly: </a:t>
              </a:r>
              <a:r>
                <a:rPr lang="en-US" sz="2000" dirty="0">
                  <a:solidFill>
                    <a:srgbClr val="002060"/>
                  </a:solidFill>
                </a:rPr>
                <a:t>full saturation eliminates the grain-to-grain frictional contact, leading to very low angle of repose commonly triggering slope failure</a:t>
              </a:r>
              <a:endParaRPr lang="en-AU" sz="2000" dirty="0">
                <a:solidFill>
                  <a:srgbClr val="002060"/>
                </a:solidFill>
              </a:endParaRPr>
            </a:p>
          </p:txBody>
        </p:sp>
        <p:cxnSp>
          <p:nvCxnSpPr>
            <p:cNvPr id="22" name="Straight Arrow Connector 21"/>
            <p:cNvCxnSpPr/>
            <p:nvPr/>
          </p:nvCxnSpPr>
          <p:spPr>
            <a:xfrm flipH="1">
              <a:off x="3200400" y="4849091"/>
              <a:ext cx="1074421" cy="553489"/>
            </a:xfrm>
            <a:prstGeom prst="straightConnector1">
              <a:avLst/>
            </a:prstGeom>
            <a:ln w="9525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94803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149156" y="833177"/>
            <a:ext cx="49546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View into the past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41803" y="6581001"/>
            <a:ext cx="10021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1200" dirty="0">
                <a:solidFill>
                  <a:srgbClr val="002060"/>
                </a:solidFill>
              </a:rPr>
              <a:t>Panek 2019</a:t>
            </a:r>
          </a:p>
        </p:txBody>
      </p:sp>
      <p:sp>
        <p:nvSpPr>
          <p:cNvPr id="2" name="Rectangle 1"/>
          <p:cNvSpPr/>
          <p:nvPr/>
        </p:nvSpPr>
        <p:spPr>
          <a:xfrm>
            <a:off x="149156" y="1339991"/>
            <a:ext cx="428966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Wet climate phases affect stability (e.g. Himalaya) – variability in total rainfall and intensities...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1678556" y="2544024"/>
            <a:ext cx="2724011" cy="3945841"/>
            <a:chOff x="5367518" y="947944"/>
            <a:chExt cx="2724011" cy="3945841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2"/>
            <a:srcRect l="51271"/>
            <a:stretch/>
          </p:blipFill>
          <p:spPr>
            <a:xfrm>
              <a:off x="5367518" y="947944"/>
              <a:ext cx="2724011" cy="3945841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367518" y="968064"/>
              <a:ext cx="239942" cy="33838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u="sng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5367518" y="2807034"/>
              <a:ext cx="308035" cy="63007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u="sng"/>
            </a:p>
          </p:txBody>
        </p:sp>
      </p:grpSp>
      <p:sp>
        <p:nvSpPr>
          <p:cNvPr id="26" name="TextBox 25"/>
          <p:cNvSpPr txBox="1"/>
          <p:nvPr/>
        </p:nvSpPr>
        <p:spPr>
          <a:xfrm>
            <a:off x="3766802" y="4949355"/>
            <a:ext cx="5437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600" dirty="0">
                <a:solidFill>
                  <a:srgbClr val="002060"/>
                </a:solidFill>
                <a:latin typeface="Arial Black" panose="020B0A04020102020204" pitchFamily="34" charset="0"/>
              </a:rPr>
              <a:t>A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0" y="5566535"/>
            <a:ext cx="188100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frequency = strong monsoon ?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156937" y="3949356"/>
            <a:ext cx="1412665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Many small events (volume)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Landslides and climate change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/>
          <p:cNvGrpSpPr/>
          <p:nvPr/>
        </p:nvGrpSpPr>
        <p:grpSpPr>
          <a:xfrm>
            <a:off x="4524934" y="741030"/>
            <a:ext cx="4482753" cy="5443633"/>
            <a:chOff x="4524934" y="741030"/>
            <a:chExt cx="4482753" cy="5443633"/>
          </a:xfrm>
        </p:grpSpPr>
        <p:grpSp>
          <p:nvGrpSpPr>
            <p:cNvPr id="4" name="Group 3"/>
            <p:cNvGrpSpPr/>
            <p:nvPr/>
          </p:nvGrpSpPr>
          <p:grpSpPr>
            <a:xfrm>
              <a:off x="4524934" y="741030"/>
              <a:ext cx="3260179" cy="4037988"/>
              <a:chOff x="4524934" y="741030"/>
              <a:chExt cx="3260179" cy="4037988"/>
            </a:xfrm>
          </p:grpSpPr>
          <p:grpSp>
            <p:nvGrpSpPr>
              <p:cNvPr id="25" name="Group 24"/>
              <p:cNvGrpSpPr/>
              <p:nvPr/>
            </p:nvGrpSpPr>
            <p:grpSpPr>
              <a:xfrm>
                <a:off x="4524934" y="833177"/>
                <a:ext cx="2632953" cy="3945841"/>
                <a:chOff x="583660" y="2012050"/>
                <a:chExt cx="2632953" cy="3945841"/>
              </a:xfrm>
            </p:grpSpPr>
            <p:pic>
              <p:nvPicPr>
                <p:cNvPr id="21" name="Picture 20"/>
                <p:cNvPicPr>
                  <a:picLocks noChangeAspect="1"/>
                </p:cNvPicPr>
                <p:nvPr/>
              </p:nvPicPr>
              <p:blipFill rotWithShape="1">
                <a:blip r:embed="rId2"/>
                <a:srcRect l="1189" r="51712"/>
                <a:stretch/>
              </p:blipFill>
              <p:spPr>
                <a:xfrm>
                  <a:off x="583660" y="2012050"/>
                  <a:ext cx="2632953" cy="3945841"/>
                </a:xfrm>
                <a:prstGeom prst="rect">
                  <a:avLst/>
                </a:prstGeom>
              </p:spPr>
            </p:pic>
            <p:sp>
              <p:nvSpPr>
                <p:cNvPr id="23" name="Rectangle 22"/>
                <p:cNvSpPr/>
                <p:nvPr/>
              </p:nvSpPr>
              <p:spPr>
                <a:xfrm>
                  <a:off x="583660" y="2012050"/>
                  <a:ext cx="365958" cy="338380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 u="sng"/>
                </a:p>
              </p:txBody>
            </p:sp>
            <p:sp>
              <p:nvSpPr>
                <p:cNvPr id="24" name="Rectangle 23"/>
                <p:cNvSpPr/>
                <p:nvPr/>
              </p:nvSpPr>
              <p:spPr>
                <a:xfrm>
                  <a:off x="2989633" y="4051615"/>
                  <a:ext cx="226979" cy="455533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 u="sng"/>
                </a:p>
              </p:txBody>
            </p:sp>
          </p:grpSp>
          <p:sp>
            <p:nvSpPr>
              <p:cNvPr id="35" name="TextBox 34"/>
              <p:cNvSpPr txBox="1"/>
              <p:nvPr/>
            </p:nvSpPr>
            <p:spPr>
              <a:xfrm>
                <a:off x="7241374" y="741030"/>
                <a:ext cx="543739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3600" dirty="0">
                    <a:solidFill>
                      <a:srgbClr val="002060"/>
                    </a:solidFill>
                    <a:latin typeface="Arial Black" panose="020B0A04020102020204" pitchFamily="34" charset="0"/>
                  </a:rPr>
                  <a:t>B</a:t>
                </a:r>
              </a:p>
            </p:txBody>
          </p:sp>
        </p:grpSp>
        <p:grpSp>
          <p:nvGrpSpPr>
            <p:cNvPr id="6" name="Group 5"/>
            <p:cNvGrpSpPr/>
            <p:nvPr/>
          </p:nvGrpSpPr>
          <p:grpSpPr>
            <a:xfrm>
              <a:off x="4890892" y="3724613"/>
              <a:ext cx="4116795" cy="2460050"/>
              <a:chOff x="4890892" y="3724613"/>
              <a:chExt cx="4116795" cy="2460050"/>
            </a:xfrm>
          </p:grpSpPr>
          <p:sp>
            <p:nvSpPr>
              <p:cNvPr id="27" name="Rectangle 26"/>
              <p:cNvSpPr/>
              <p:nvPr/>
            </p:nvSpPr>
            <p:spPr>
              <a:xfrm>
                <a:off x="4890892" y="5261333"/>
                <a:ext cx="3506005" cy="92333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285750" indent="-285750" algn="ctr">
                  <a:spcAft>
                    <a:spcPts val="600"/>
                  </a:spcAft>
                  <a:buFont typeface="Arial" panose="020B0604020202020204" pitchFamily="34" charset="0"/>
                  <a:buChar char="•"/>
                </a:pPr>
                <a:r>
                  <a:rPr lang="de-DE" dirty="0">
                    <a:solidFill>
                      <a:srgbClr val="002060"/>
                    </a:solidFill>
                  </a:rPr>
                  <a:t>Disappearence of glaciers (due to climate warming) as important factor?</a:t>
                </a:r>
              </a:p>
            </p:txBody>
          </p:sp>
          <p:sp>
            <p:nvSpPr>
              <p:cNvPr id="36" name="TextBox 35"/>
              <p:cNvSpPr txBox="1"/>
              <p:nvPr/>
            </p:nvSpPr>
            <p:spPr>
              <a:xfrm>
                <a:off x="7298155" y="3724613"/>
                <a:ext cx="1709532" cy="92333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de-DE" dirty="0">
                    <a:solidFill>
                      <a:srgbClr val="002060"/>
                    </a:solidFill>
                  </a:rPr>
                  <a:t>Few large events dominate</a:t>
                </a:r>
              </a:p>
            </p:txBody>
          </p:sp>
        </p:grpSp>
      </p:grpSp>
      <p:sp>
        <p:nvSpPr>
          <p:cNvPr id="37" name="TextBox 36"/>
          <p:cNvSpPr txBox="1"/>
          <p:nvPr/>
        </p:nvSpPr>
        <p:spPr>
          <a:xfrm>
            <a:off x="7298155" y="1255251"/>
            <a:ext cx="1745334" cy="20313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Strong increase (volumen) at transition Pleistocene – Holocene (temperature?)</a:t>
            </a:r>
          </a:p>
        </p:txBody>
      </p:sp>
    </p:spTree>
    <p:extLst>
      <p:ext uri="{BB962C8B-B14F-4D97-AF65-F5344CB8AC3E}">
        <p14:creationId xmlns:p14="http://schemas.microsoft.com/office/powerpoint/2010/main" val="541022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60EB33-222D-4006-B00F-3C02629D803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5909"/>
          <a:stretch/>
        </p:blipFill>
        <p:spPr>
          <a:xfrm>
            <a:off x="209550" y="2056599"/>
            <a:ext cx="8668319" cy="3524276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4A242C5-1BBF-4881-AAA6-90E5961360F9}"/>
              </a:ext>
            </a:extLst>
          </p:cNvPr>
          <p:cNvSpPr/>
          <p:nvPr/>
        </p:nvSpPr>
        <p:spPr>
          <a:xfrm>
            <a:off x="7737991" y="6657945"/>
            <a:ext cx="144623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AU" sz="1000" dirty="0" err="1">
                <a:solidFill>
                  <a:srgbClr val="002060"/>
                </a:solidFill>
              </a:rPr>
              <a:t>Wieczorek</a:t>
            </a:r>
            <a:r>
              <a:rPr lang="en-AU" sz="1000" dirty="0">
                <a:solidFill>
                  <a:srgbClr val="002060"/>
                </a:solidFill>
              </a:rPr>
              <a:t> et al., 2008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C70BF-9926-4E04-B55B-4EA9EBBA7282}"/>
              </a:ext>
            </a:extLst>
          </p:cNvPr>
          <p:cNvSpPr/>
          <p:nvPr/>
        </p:nvSpPr>
        <p:spPr>
          <a:xfrm>
            <a:off x="197893" y="862248"/>
            <a:ext cx="5235701" cy="101566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</a:rPr>
              <a:t>Larger rock falls outside summer months = wet + cold (moisture and temperature as combined climatic control)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 stability vs climate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7664" y="334284"/>
            <a:ext cx="3408667" cy="1997435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1566926" y="3320932"/>
            <a:ext cx="10390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rgbClr val="002060"/>
                </a:solidFill>
                <a:latin typeface="Arial Black" panose="020B0A04020102020204" pitchFamily="34" charset="0"/>
              </a:rPr>
              <a:t>5.2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197893" y="4744197"/>
            <a:ext cx="8498257" cy="1868240"/>
            <a:chOff x="197893" y="4744197"/>
            <a:chExt cx="8498257" cy="186824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68C70BF-9926-4E04-B55B-4EA9EBBA7282}"/>
                </a:ext>
              </a:extLst>
            </p:cNvPr>
            <p:cNvSpPr/>
            <p:nvPr/>
          </p:nvSpPr>
          <p:spPr>
            <a:xfrm>
              <a:off x="197893" y="5701801"/>
              <a:ext cx="4275048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AU" sz="2000" dirty="0">
                  <a:solidFill>
                    <a:srgbClr val="002060"/>
                  </a:solidFill>
                </a:rPr>
                <a:t>Rock type and structure play key role</a:t>
              </a:r>
            </a:p>
          </p:txBody>
        </p:sp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451" b="26681"/>
            <a:stretch/>
          </p:blipFill>
          <p:spPr>
            <a:xfrm>
              <a:off x="5327664" y="4744197"/>
              <a:ext cx="3368486" cy="1822732"/>
            </a:xfrm>
            <a:prstGeom prst="rect">
              <a:avLst/>
            </a:prstGeom>
          </p:spPr>
        </p:pic>
        <p:sp>
          <p:nvSpPr>
            <p:cNvPr id="19" name="TextBox 18"/>
            <p:cNvSpPr txBox="1"/>
            <p:nvPr/>
          </p:nvSpPr>
          <p:spPr>
            <a:xfrm>
              <a:off x="7211885" y="5904551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49701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169710" y="848414"/>
            <a:ext cx="453183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b="1" dirty="0">
                <a:solidFill>
                  <a:srgbClr val="002060"/>
                </a:solidFill>
              </a:rPr>
              <a:t>Definition: </a:t>
            </a:r>
            <a:r>
              <a:rPr lang="en-US" sz="2000" i="1" dirty="0">
                <a:solidFill>
                  <a:srgbClr val="002060"/>
                </a:solidFill>
              </a:rPr>
              <a:t>movement of rock or soil down slope under the force of gravity (without the help of other agencies, e.g. water, wind, ice)</a:t>
            </a:r>
            <a:endParaRPr lang="de-DE" sz="2000" i="1" dirty="0">
              <a:solidFill>
                <a:srgbClr val="002060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69710" y="2325696"/>
            <a:ext cx="294687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Large spectrum of processes over many spatial and temporal scales </a:t>
            </a:r>
            <a:endParaRPr lang="de-DE" sz="2000" i="1" dirty="0">
              <a:solidFill>
                <a:srgbClr val="00206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Mass movements…</a:t>
            </a:r>
          </a:p>
        </p:txBody>
      </p:sp>
    </p:spTree>
    <p:extLst>
      <p:ext uri="{BB962C8B-B14F-4D97-AF65-F5344CB8AC3E}">
        <p14:creationId xmlns:p14="http://schemas.microsoft.com/office/powerpoint/2010/main" val="2029702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Amazing Footage of Debris Flow in Illgraben">
            <a:hlinkClick r:id="" action="ppaction://media"/>
            <a:extLst>
              <a:ext uri="{FF2B5EF4-FFF2-40B4-BE49-F238E27FC236}">
                <a16:creationId xmlns:a16="http://schemas.microsoft.com/office/drawing/2014/main" id="{BAA546E8-37EE-4063-938B-C70378E0A7B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0392" end="24507.5333"/>
                </p14:media>
              </p:ext>
            </p:extLst>
          </p:nvPr>
        </p:nvPicPr>
        <p:blipFill rotWithShape="1">
          <a:blip r:embed="rId6"/>
          <a:srcRect l="7902" r="5914"/>
          <a:stretch>
            <a:fillRect/>
          </a:stretch>
        </p:blipFill>
        <p:spPr>
          <a:xfrm>
            <a:off x="4997136" y="151023"/>
            <a:ext cx="3971603" cy="2592177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5147652" y="178099"/>
            <a:ext cx="367057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1200" dirty="0">
                <a:solidFill>
                  <a:schemeClr val="bg1"/>
                </a:solidFill>
              </a:rPr>
              <a:t>https://www.youtube.com/watch?v=Fsh5E9m3PrM</a:t>
            </a:r>
          </a:p>
        </p:txBody>
      </p:sp>
      <p:pic>
        <p:nvPicPr>
          <p:cNvPr id="21" name="Spectacular Landslide at Papamoa Hills Regional Park in New Zealand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st="1025" end="34743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599659" y="2525768"/>
            <a:ext cx="5055344" cy="284363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175557" y="5057817"/>
            <a:ext cx="387355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1200" dirty="0">
                <a:solidFill>
                  <a:schemeClr val="bg1"/>
                </a:solidFill>
              </a:rPr>
              <a:t>https://www.youtube.com/watch?v=Etm6c94eX-Y</a:t>
            </a:r>
          </a:p>
        </p:txBody>
      </p:sp>
      <p:sp>
        <p:nvSpPr>
          <p:cNvPr id="10" name="Rectangle 9"/>
          <p:cNvSpPr/>
          <p:nvPr/>
        </p:nvSpPr>
        <p:spPr>
          <a:xfrm>
            <a:off x="169710" y="848414"/>
            <a:ext cx="453183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b="1" dirty="0">
                <a:solidFill>
                  <a:srgbClr val="002060"/>
                </a:solidFill>
              </a:rPr>
              <a:t>Definition: </a:t>
            </a:r>
            <a:r>
              <a:rPr lang="en-US" sz="2000" i="1" dirty="0">
                <a:solidFill>
                  <a:srgbClr val="002060"/>
                </a:solidFill>
              </a:rPr>
              <a:t>movement of rock or soil down slopes under the force of gravity (without the help of other agencies, e.g. water, wind, ice)</a:t>
            </a:r>
            <a:endParaRPr lang="de-DE" sz="2000" i="1" dirty="0">
              <a:solidFill>
                <a:srgbClr val="002060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69710" y="2325696"/>
            <a:ext cx="294687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Large spectrum of processes over many spatial and temporal scales </a:t>
            </a:r>
            <a:endParaRPr lang="de-DE" sz="2000" i="1" dirty="0">
              <a:solidFill>
                <a:srgbClr val="002060"/>
              </a:solidFill>
            </a:endParaRPr>
          </a:p>
        </p:txBody>
      </p:sp>
      <p:pic>
        <p:nvPicPr>
          <p:cNvPr id="18" name="Landslide sweeps Norway homes into the sea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4">
                  <p14:trim st="15282" end="119442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74634" y="4142856"/>
            <a:ext cx="4355622" cy="2450037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274634" y="4142856"/>
            <a:ext cx="3693668" cy="2796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1200" dirty="0">
                <a:solidFill>
                  <a:schemeClr val="bg1"/>
                </a:solidFill>
              </a:rPr>
              <a:t>https://www.youtube.com/watch?v=DopB8CtSn3E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968240" y="5577231"/>
            <a:ext cx="415142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... And large range of resulting forms and deposits with differing risk potential</a:t>
            </a:r>
            <a:endParaRPr lang="de-DE" sz="2000" i="1" dirty="0">
              <a:solidFill>
                <a:srgbClr val="00206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Mass movements…</a:t>
            </a:r>
          </a:p>
        </p:txBody>
      </p:sp>
    </p:spTree>
    <p:extLst>
      <p:ext uri="{BB962C8B-B14F-4D97-AF65-F5344CB8AC3E}">
        <p14:creationId xmlns:p14="http://schemas.microsoft.com/office/powerpoint/2010/main" val="1485210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43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943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1354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8297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8288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8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 mute="1">
                <p:cTn id="19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video>
              <p:cMediaNode vol="80000" mute="1">
                <p:cTn id="20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</p:childTnLst>
        </p:cTn>
      </p:par>
    </p:tnLst>
    <p:bldLst>
      <p:bldP spid="2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Mass movements </a:t>
            </a:r>
            <a:r>
              <a:rPr lang="en-AU" sz="3200" dirty="0">
                <a:solidFill>
                  <a:srgbClr val="002060"/>
                </a:solidFill>
              </a:rPr>
              <a:t>(cont.)…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razy Rock Fall - Taiwan Badouzi - August 31, 2013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4663" end="32963"/>
                </p14:media>
              </p:ext>
            </p:extLst>
          </p:nvPr>
        </p:nvPicPr>
        <p:blipFill rotWithShape="1">
          <a:blip r:embed="rId5"/>
          <a:srcRect l="7902"/>
          <a:stretch/>
        </p:blipFill>
        <p:spPr>
          <a:xfrm>
            <a:off x="197893" y="3832031"/>
            <a:ext cx="4432657" cy="2707325"/>
          </a:xfrm>
          <a:prstGeom prst="rect">
            <a:avLst/>
          </a:prstGeom>
        </p:spPr>
      </p:pic>
      <p:pic>
        <p:nvPicPr>
          <p:cNvPr id="7" name="Impressive Rockfall In Switzerland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st="15843" end="47627"/>
                </p14:media>
              </p:ext>
            </p:extLst>
          </p:nvPr>
        </p:nvPicPr>
        <p:blipFill rotWithShape="1">
          <a:blip r:embed="rId6"/>
          <a:srcRect l="8573" t="3748" b="4449"/>
          <a:stretch/>
        </p:blipFill>
        <p:spPr>
          <a:xfrm>
            <a:off x="249050" y="1011302"/>
            <a:ext cx="4381500" cy="2639721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379613" y="1046845"/>
            <a:ext cx="225093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200" dirty="0">
                <a:solidFill>
                  <a:schemeClr val="bg1"/>
                </a:solidFill>
              </a:rPr>
              <a:t>https://youtu.be/0XCuk5Q4i6E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864923" y="1185344"/>
            <a:ext cx="4038671" cy="4908167"/>
            <a:chOff x="4864923" y="1185344"/>
            <a:chExt cx="4038671" cy="4908167"/>
          </a:xfrm>
        </p:grpSpPr>
        <p:pic>
          <p:nvPicPr>
            <p:cNvPr id="9" name="Picture 2" descr="Hillslope processes — EarthSurface 0.0.1 documentation">
              <a:extLst>
                <a:ext uri="{FF2B5EF4-FFF2-40B4-BE49-F238E27FC236}">
                  <a16:creationId xmlns:a16="http://schemas.microsoft.com/office/drawing/2014/main" id="{ECB74D62-1D44-4279-B6A4-5EAD1EDF54D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4923" y="1866666"/>
              <a:ext cx="4038671" cy="32387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Rectangle 9"/>
            <p:cNvSpPr/>
            <p:nvPr/>
          </p:nvSpPr>
          <p:spPr>
            <a:xfrm>
              <a:off x="5677469" y="1185344"/>
              <a:ext cx="3200400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rgbClr val="002060"/>
                  </a:solidFill>
                </a:rPr>
                <a:t>Defined by…</a:t>
              </a: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318348" y="5447180"/>
              <a:ext cx="313182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… type of movement and the material moved</a:t>
              </a:r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6968078" y="3078480"/>
            <a:ext cx="1802542" cy="1691640"/>
            <a:chOff x="6968078" y="3078480"/>
            <a:chExt cx="1802542" cy="1691640"/>
          </a:xfrm>
        </p:grpSpPr>
        <p:sp>
          <p:nvSpPr>
            <p:cNvPr id="12" name="Oval 11"/>
            <p:cNvSpPr/>
            <p:nvPr/>
          </p:nvSpPr>
          <p:spPr>
            <a:xfrm>
              <a:off x="6968078" y="3078480"/>
              <a:ext cx="1802542" cy="1691640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8153400" y="3486033"/>
              <a:ext cx="41229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solidFill>
                    <a:srgbClr val="FF0000"/>
                  </a:solidFill>
                </a:rPr>
                <a:t>?</a:t>
              </a:r>
            </a:p>
          </p:txBody>
        </p:sp>
      </p:grpSp>
      <p:sp>
        <p:nvSpPr>
          <p:cNvPr id="14" name="Rectangle 13"/>
          <p:cNvSpPr/>
          <p:nvPr/>
        </p:nvSpPr>
        <p:spPr>
          <a:xfrm>
            <a:off x="292923" y="620717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de-DE" sz="1200" dirty="0">
                <a:solidFill>
                  <a:schemeClr val="bg1"/>
                </a:solidFill>
              </a:rPr>
              <a:t>https://www.youtube.com/watch?v=uOJfcTZME0U</a:t>
            </a:r>
          </a:p>
        </p:txBody>
      </p:sp>
    </p:spTree>
    <p:extLst>
      <p:ext uri="{BB962C8B-B14F-4D97-AF65-F5344CB8AC3E}">
        <p14:creationId xmlns:p14="http://schemas.microsoft.com/office/powerpoint/2010/main" val="1955590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9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7096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145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0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video>
              <p:cMediaNode vol="80000" mute="1">
                <p:cTn id="2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 descr="Related image">
            <a:extLst>
              <a:ext uri="{FF2B5EF4-FFF2-40B4-BE49-F238E27FC236}">
                <a16:creationId xmlns:a16="http://schemas.microsoft.com/office/drawing/2014/main" id="{AF4CC1EE-2CB6-4423-B597-984ACA74F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ACBC44D-23B3-4C67-998F-13F72D809F45}"/>
              </a:ext>
            </a:extLst>
          </p:cNvPr>
          <p:cNvSpPr/>
          <p:nvPr/>
        </p:nvSpPr>
        <p:spPr>
          <a:xfrm>
            <a:off x="169301" y="870137"/>
            <a:ext cx="843836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</a:rPr>
              <a:t>Creep - slow downward progression of material on low grade slopes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56DC3F-1CA5-4D55-8229-F7DEF3E0934B}"/>
              </a:ext>
            </a:extLst>
          </p:cNvPr>
          <p:cNvSpPr txBox="1"/>
          <p:nvPr/>
        </p:nvSpPr>
        <p:spPr>
          <a:xfrm>
            <a:off x="4572000" y="2154444"/>
            <a:ext cx="43734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AU" sz="2000" dirty="0" err="1">
                <a:solidFill>
                  <a:schemeClr val="bg1"/>
                </a:solidFill>
              </a:rPr>
              <a:t>Terracettes</a:t>
            </a:r>
            <a:r>
              <a:rPr lang="en-AU" sz="2000" dirty="0">
                <a:solidFill>
                  <a:schemeClr val="bg1"/>
                </a:solidFill>
              </a:rPr>
              <a:t> – expansion and contraction from wetting and drying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C6636D-FED0-4FB3-A66C-724B3F005106}"/>
              </a:ext>
            </a:extLst>
          </p:cNvPr>
          <p:cNvSpPr/>
          <p:nvPr/>
        </p:nvSpPr>
        <p:spPr>
          <a:xfrm>
            <a:off x="169301" y="1286887"/>
            <a:ext cx="418362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</a:rPr>
              <a:t>Rates: 1-3 mm/year (temperate)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Mass movements </a:t>
            </a:r>
            <a:r>
              <a:rPr lang="en-AU" sz="3200" dirty="0">
                <a:solidFill>
                  <a:srgbClr val="002060"/>
                </a:solidFill>
              </a:rPr>
              <a:t>– slow…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2" descr="Image result for soil creep effects">
            <a:extLst>
              <a:ext uri="{FF2B5EF4-FFF2-40B4-BE49-F238E27FC236}">
                <a16:creationId xmlns:a16="http://schemas.microsoft.com/office/drawing/2014/main" id="{FF8A1F09-B9EF-4F10-9F9C-8E4329826C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751" y="3746527"/>
            <a:ext cx="4503419" cy="2883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5"/>
          <a:srcRect b="22223"/>
          <a:stretch/>
        </p:blipFill>
        <p:spPr>
          <a:xfrm>
            <a:off x="5152921" y="3725309"/>
            <a:ext cx="3539469" cy="2865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326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60" b="19115"/>
          <a:stretch/>
        </p:blipFill>
        <p:spPr>
          <a:xfrm>
            <a:off x="0" y="2842260"/>
            <a:ext cx="4958348" cy="3764280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807720" y="3970020"/>
            <a:ext cx="3139440" cy="403860"/>
          </a:xfrm>
          <a:prstGeom prst="line">
            <a:avLst/>
          </a:prstGeom>
          <a:ln w="12700"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Slopes and drainage networks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79880" y="787799"/>
            <a:ext cx="33825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Creep = (sub-)surface movement through</a:t>
            </a:r>
          </a:p>
        </p:txBody>
      </p:sp>
      <p:pic>
        <p:nvPicPr>
          <p:cNvPr id="10" name="Picture 8" descr="Image result for sheet erosion">
            <a:extLst>
              <a:ext uri="{FF2B5EF4-FFF2-40B4-BE49-F238E27FC236}">
                <a16:creationId xmlns:a16="http://schemas.microsoft.com/office/drawing/2014/main" id="{43E499CC-4B60-4DE7-B654-DCB671B107E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7" t="5812" b="21486"/>
          <a:stretch/>
        </p:blipFill>
        <p:spPr bwMode="auto">
          <a:xfrm>
            <a:off x="3462438" y="836895"/>
            <a:ext cx="2936321" cy="2139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Group 5"/>
          <p:cNvGrpSpPr/>
          <p:nvPr/>
        </p:nvGrpSpPr>
        <p:grpSpPr>
          <a:xfrm>
            <a:off x="4205902" y="2415753"/>
            <a:ext cx="4214884" cy="2308647"/>
            <a:chOff x="4205902" y="2415753"/>
            <a:chExt cx="4214884" cy="2308647"/>
          </a:xfrm>
        </p:grpSpPr>
        <p:pic>
          <p:nvPicPr>
            <p:cNvPr id="15" name="Picture 14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80" r="19933"/>
            <a:stretch/>
          </p:blipFill>
          <p:spPr>
            <a:xfrm>
              <a:off x="5045091" y="2415753"/>
              <a:ext cx="3375695" cy="2308647"/>
            </a:xfrm>
            <a:prstGeom prst="rect">
              <a:avLst/>
            </a:prstGeom>
          </p:spPr>
        </p:pic>
        <p:sp>
          <p:nvSpPr>
            <p:cNvPr id="16" name="TextBox 15"/>
            <p:cNvSpPr txBox="1"/>
            <p:nvPr/>
          </p:nvSpPr>
          <p:spPr>
            <a:xfrm>
              <a:off x="4205902" y="2504259"/>
              <a:ext cx="38552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chemeClr val="bg1"/>
                  </a:solidFill>
                </a:rPr>
                <a:t>sheetflow / sheetflood...</a:t>
              </a:r>
            </a:p>
          </p:txBody>
        </p:sp>
      </p:grpSp>
      <p:sp>
        <p:nvSpPr>
          <p:cNvPr id="19" name="TextBox 18"/>
          <p:cNvSpPr txBox="1"/>
          <p:nvPr/>
        </p:nvSpPr>
        <p:spPr>
          <a:xfrm>
            <a:off x="434339" y="1482456"/>
            <a:ext cx="32161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Symbol" panose="05050102010706020507" pitchFamily="18" charset="2"/>
              <a:buChar char="-"/>
            </a:pPr>
            <a:r>
              <a:rPr lang="de-DE" dirty="0">
                <a:solidFill>
                  <a:srgbClr val="002060"/>
                </a:solidFill>
              </a:rPr>
              <a:t>Roots</a:t>
            </a:r>
          </a:p>
          <a:p>
            <a:pPr marL="342900" indent="-342900">
              <a:buFont typeface="Symbol" panose="05050102010706020507" pitchFamily="18" charset="2"/>
              <a:buChar char="-"/>
            </a:pPr>
            <a:r>
              <a:rPr lang="de-DE" dirty="0">
                <a:solidFill>
                  <a:srgbClr val="002060"/>
                </a:solidFill>
              </a:rPr>
              <a:t>Soil Fauna</a:t>
            </a:r>
          </a:p>
          <a:p>
            <a:pPr marL="342900" indent="-342900">
              <a:buFont typeface="Symbol" panose="05050102010706020507" pitchFamily="18" charset="2"/>
              <a:buChar char="-"/>
            </a:pPr>
            <a:r>
              <a:rPr lang="de-DE" dirty="0">
                <a:solidFill>
                  <a:srgbClr val="002060"/>
                </a:solidFill>
              </a:rPr>
              <a:t>Wetting / Drying</a:t>
            </a:r>
          </a:p>
          <a:p>
            <a:pPr marL="342900" indent="-342900">
              <a:buFont typeface="Symbol" panose="05050102010706020507" pitchFamily="18" charset="2"/>
              <a:buChar char="-"/>
            </a:pPr>
            <a:r>
              <a:rPr lang="de-DE" dirty="0">
                <a:solidFill>
                  <a:srgbClr val="002060"/>
                </a:solidFill>
              </a:rPr>
              <a:t>Freezing / Thawing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4720421" y="3398521"/>
            <a:ext cx="4258978" cy="3373519"/>
            <a:chOff x="4720421" y="3398521"/>
            <a:chExt cx="4258978" cy="3373519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C19320B2-2092-4B26-A12F-20A786161D2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11666" r="33161"/>
            <a:stretch/>
          </p:blipFill>
          <p:spPr>
            <a:xfrm>
              <a:off x="7102825" y="4081275"/>
              <a:ext cx="1876574" cy="2664504"/>
            </a:xfrm>
            <a:prstGeom prst="rect">
              <a:avLst/>
            </a:prstGeom>
            <a:ln w="57150">
              <a:noFill/>
              <a:miter lim="800000"/>
            </a:ln>
          </p:spPr>
        </p:pic>
        <p:sp>
          <p:nvSpPr>
            <p:cNvPr id="18" name="TextBox 17"/>
            <p:cNvSpPr txBox="1"/>
            <p:nvPr/>
          </p:nvSpPr>
          <p:spPr>
            <a:xfrm>
              <a:off x="7097085" y="4842672"/>
              <a:ext cx="16209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Channel head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4720421" y="4833048"/>
              <a:ext cx="2238594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sz="2000" dirty="0">
                  <a:solidFill>
                    <a:srgbClr val="002060"/>
                  </a:solidFill>
                </a:rPr>
                <a:t>Non-channelized vs channelized sediment transport through water</a:t>
              </a:r>
            </a:p>
          </p:txBody>
        </p:sp>
        <p:cxnSp>
          <p:nvCxnSpPr>
            <p:cNvPr id="23" name="Straight Arrow Connector 22"/>
            <p:cNvCxnSpPr/>
            <p:nvPr/>
          </p:nvCxnSpPr>
          <p:spPr>
            <a:xfrm>
              <a:off x="6650405" y="5681749"/>
              <a:ext cx="617220" cy="53340"/>
            </a:xfrm>
            <a:prstGeom prst="straightConnector1">
              <a:avLst/>
            </a:prstGeom>
            <a:ln w="15875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/>
            <p:nvPr/>
          </p:nvCxnSpPr>
          <p:spPr>
            <a:xfrm flipV="1">
              <a:off x="6091637" y="3398521"/>
              <a:ext cx="867378" cy="1554479"/>
            </a:xfrm>
            <a:prstGeom prst="straightConnector1">
              <a:avLst/>
            </a:prstGeom>
            <a:ln w="15875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Group 4"/>
          <p:cNvGrpSpPr/>
          <p:nvPr/>
        </p:nvGrpSpPr>
        <p:grpSpPr>
          <a:xfrm>
            <a:off x="6280746" y="162015"/>
            <a:ext cx="2698653" cy="2147246"/>
            <a:chOff x="6280746" y="162015"/>
            <a:chExt cx="2698653" cy="2147246"/>
          </a:xfrm>
        </p:grpSpPr>
        <p:pic>
          <p:nvPicPr>
            <p:cNvPr id="11" name="Picture 4" descr="Image result for rain splash">
              <a:extLst>
                <a:ext uri="{FF2B5EF4-FFF2-40B4-BE49-F238E27FC236}">
                  <a16:creationId xmlns:a16="http://schemas.microsoft.com/office/drawing/2014/main" id="{2F631165-ABC9-4B63-8F46-7DBC0C3A9A6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4769" t="19840" r="12255" b="9065"/>
            <a:stretch/>
          </p:blipFill>
          <p:spPr bwMode="auto">
            <a:xfrm>
              <a:off x="6280746" y="162015"/>
              <a:ext cx="2672072" cy="21413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Box 20"/>
            <p:cNvSpPr txBox="1"/>
            <p:nvPr/>
          </p:nvSpPr>
          <p:spPr>
            <a:xfrm>
              <a:off x="6526969" y="1939929"/>
              <a:ext cx="24524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chemeClr val="bg1"/>
                  </a:solidFill>
                </a:rPr>
                <a:t>Rain splash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6466405" y="249210"/>
              <a:ext cx="208262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b="1" dirty="0">
                  <a:solidFill>
                    <a:schemeClr val="bg1"/>
                  </a:solidFill>
                </a:rPr>
                <a:t>On the surface??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7794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437289" y="4832164"/>
            <a:ext cx="8033851" cy="1805894"/>
            <a:chOff x="437289" y="4832164"/>
            <a:chExt cx="8033851" cy="1805894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E10DF68D-F385-4B12-990D-AD4051F0FDCA}"/>
                </a:ext>
              </a:extLst>
            </p:cNvPr>
            <p:cNvSpPr/>
            <p:nvPr/>
          </p:nvSpPr>
          <p:spPr>
            <a:xfrm>
              <a:off x="437289" y="4995051"/>
              <a:ext cx="4465060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AU" sz="2000" dirty="0">
                  <a:solidFill>
                    <a:srgbClr val="002060"/>
                  </a:solidFill>
                </a:rPr>
                <a:t>The </a:t>
              </a:r>
              <a:r>
                <a:rPr lang="en-AU" sz="2000" b="1" dirty="0">
                  <a:solidFill>
                    <a:srgbClr val="002060"/>
                  </a:solidFill>
                </a:rPr>
                <a:t>rollover </a:t>
              </a:r>
              <a:r>
                <a:rPr lang="en-AU" sz="2000" dirty="0">
                  <a:solidFill>
                    <a:srgbClr val="002060"/>
                  </a:solidFill>
                </a:rPr>
                <a:t>marks hillslope to channel transition = transition between the positive and negative change in slope of the curve</a:t>
              </a:r>
            </a:p>
          </p:txBody>
        </p:sp>
        <p:pic>
          <p:nvPicPr>
            <p:cNvPr id="33" name="Picture 4" descr="http://gis4geomorphology.com/wp-content/uploads/2013/11/12.jpg">
              <a:extLst>
                <a:ext uri="{FF2B5EF4-FFF2-40B4-BE49-F238E27FC236}">
                  <a16:creationId xmlns:a16="http://schemas.microsoft.com/office/drawing/2014/main" id="{C9E45F81-784A-4055-BF77-144F4156022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299" b="3612"/>
            <a:stretch/>
          </p:blipFill>
          <p:spPr bwMode="auto">
            <a:xfrm>
              <a:off x="5280975" y="4832164"/>
              <a:ext cx="3190165" cy="1805894"/>
            </a:xfrm>
            <a:prstGeom prst="rect">
              <a:avLst/>
            </a:prstGeom>
            <a:solidFill>
              <a:schemeClr val="bg1"/>
            </a:solidFill>
          </p:spPr>
        </p:pic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A4EBD69F-0914-451E-ACD0-88CA30400A6E}"/>
                </a:ext>
              </a:extLst>
            </p:cNvPr>
            <p:cNvSpPr txBox="1"/>
            <p:nvPr/>
          </p:nvSpPr>
          <p:spPr>
            <a:xfrm>
              <a:off x="6108926" y="5656770"/>
              <a:ext cx="115728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AU" b="1" dirty="0">
                  <a:solidFill>
                    <a:srgbClr val="C00000"/>
                  </a:solidFill>
                </a:rPr>
                <a:t>Rollover</a:t>
              </a:r>
            </a:p>
          </p:txBody>
        </p: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CB5907A7-4FE3-4090-9157-9EDA1EC0D99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"/>
                    </a14:imgEffect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b="54722"/>
          <a:stretch/>
        </p:blipFill>
        <p:spPr>
          <a:xfrm>
            <a:off x="643096" y="990760"/>
            <a:ext cx="7445248" cy="335796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779DDC0-46F9-49D0-AB82-27847A68FE50}"/>
              </a:ext>
            </a:extLst>
          </p:cNvPr>
          <p:cNvSpPr txBox="1"/>
          <p:nvPr/>
        </p:nvSpPr>
        <p:spPr>
          <a:xfrm>
            <a:off x="443165" y="4390387"/>
            <a:ext cx="95893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2000" dirty="0">
                <a:solidFill>
                  <a:srgbClr val="002060"/>
                </a:solidFill>
              </a:rPr>
              <a:t>What determines position of the </a:t>
            </a:r>
            <a:r>
              <a:rPr lang="en-AU" sz="2000" b="1" dirty="0">
                <a:solidFill>
                  <a:srgbClr val="002060"/>
                </a:solidFill>
              </a:rPr>
              <a:t>channel head </a:t>
            </a:r>
            <a:r>
              <a:rPr lang="en-AU" sz="2000" dirty="0">
                <a:solidFill>
                  <a:srgbClr val="002060"/>
                </a:solidFill>
              </a:rPr>
              <a:t>(start of fluvial channel)?</a:t>
            </a:r>
            <a:endParaRPr lang="en-AU" sz="2000" b="1" dirty="0">
              <a:solidFill>
                <a:srgbClr val="00206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Slopes and drainage networks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>
          <a:xfrm>
            <a:off x="4062046" y="3710354"/>
            <a:ext cx="2814011" cy="190086"/>
          </a:xfrm>
          <a:prstGeom prst="rect">
            <a:avLst/>
          </a:prstGeom>
          <a:solidFill>
            <a:srgbClr val="BDC1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5" name="Rectangle 14"/>
          <p:cNvSpPr/>
          <p:nvPr/>
        </p:nvSpPr>
        <p:spPr>
          <a:xfrm>
            <a:off x="1230142" y="3520268"/>
            <a:ext cx="2237678" cy="380172"/>
          </a:xfrm>
          <a:prstGeom prst="rect">
            <a:avLst/>
          </a:prstGeom>
          <a:solidFill>
            <a:srgbClr val="C3B8B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10" name="Group 9"/>
          <p:cNvGrpSpPr/>
          <p:nvPr/>
        </p:nvGrpSpPr>
        <p:grpSpPr>
          <a:xfrm>
            <a:off x="3304210" y="1068961"/>
            <a:ext cx="4472013" cy="1956502"/>
            <a:chOff x="3304210" y="1068961"/>
            <a:chExt cx="4472013" cy="1956502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56F661FB-91C6-45B5-B308-ABE5E0FEDB67}"/>
                </a:ext>
              </a:extLst>
            </p:cNvPr>
            <p:cNvSpPr/>
            <p:nvPr/>
          </p:nvSpPr>
          <p:spPr>
            <a:xfrm>
              <a:off x="3740898" y="1479960"/>
              <a:ext cx="1084018" cy="860612"/>
            </a:xfrm>
            <a:prstGeom prst="ellipse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4" name="Rectangle 3"/>
            <p:cNvSpPr/>
            <p:nvPr/>
          </p:nvSpPr>
          <p:spPr>
            <a:xfrm>
              <a:off x="5065224" y="2379132"/>
              <a:ext cx="2710999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r"/>
              <a:r>
                <a:rPr lang="en-AU" dirty="0">
                  <a:solidFill>
                    <a:srgbClr val="002060"/>
                  </a:solidFill>
                </a:rPr>
                <a:t>fluvial channel </a:t>
              </a:r>
            </a:p>
            <a:p>
              <a:pPr algn="r"/>
              <a:r>
                <a:rPr lang="en-AU" dirty="0">
                  <a:solidFill>
                    <a:srgbClr val="002060"/>
                  </a:solidFill>
                </a:rPr>
                <a:t>(next week more on this)</a:t>
              </a:r>
              <a:endParaRPr lang="de-DE" dirty="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304210" y="1068961"/>
              <a:ext cx="246734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Evolution over time ??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945936" y="1898423"/>
              <a:ext cx="58381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A</a:t>
              </a: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1156064" y="2669740"/>
            <a:ext cx="2466389" cy="1063609"/>
            <a:chOff x="1156064" y="2669740"/>
            <a:chExt cx="2466389" cy="1063609"/>
          </a:xfrm>
        </p:grpSpPr>
        <p:sp>
          <p:nvSpPr>
            <p:cNvPr id="5" name="Rectangle 4"/>
            <p:cNvSpPr/>
            <p:nvPr/>
          </p:nvSpPr>
          <p:spPr>
            <a:xfrm>
              <a:off x="1290161" y="2669740"/>
              <a:ext cx="2332292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AU" dirty="0">
                  <a:solidFill>
                    <a:srgbClr val="C00000"/>
                  </a:solidFill>
                </a:rPr>
                <a:t>Hillslope processes and evolution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1156064" y="3025463"/>
              <a:ext cx="58381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C00000"/>
                  </a:solidFill>
                  <a:latin typeface="Arial Black" panose="020B0A04020102020204" pitchFamily="34" charset="0"/>
                </a:rPr>
                <a:t>B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36344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Image result for erosion">
            <a:extLst>
              <a:ext uri="{FF2B5EF4-FFF2-40B4-BE49-F238E27FC236}">
                <a16:creationId xmlns:a16="http://schemas.microsoft.com/office/drawing/2014/main" id="{7CAB9A1D-FDBF-4906-A05D-1A29284A64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3" r="5584"/>
          <a:stretch/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37D0D66-5A8A-4746-B028-CA07D6B3D07D}"/>
              </a:ext>
            </a:extLst>
          </p:cNvPr>
          <p:cNvSpPr txBox="1"/>
          <p:nvPr/>
        </p:nvSpPr>
        <p:spPr>
          <a:xfrm>
            <a:off x="438320" y="4818782"/>
            <a:ext cx="8199121" cy="707886"/>
          </a:xfrm>
          <a:prstGeom prst="rect">
            <a:avLst/>
          </a:prstGeom>
          <a:solidFill>
            <a:schemeClr val="bg1">
              <a:alpha val="4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AU" sz="2000" dirty="0">
                <a:solidFill>
                  <a:srgbClr val="002060"/>
                </a:solidFill>
              </a:rPr>
              <a:t>Gullies = concentration of flow into channels and rapid </a:t>
            </a:r>
            <a:r>
              <a:rPr lang="en-AU" sz="2000" dirty="0" err="1">
                <a:solidFill>
                  <a:srgbClr val="002060"/>
                </a:solidFill>
              </a:rPr>
              <a:t>headward</a:t>
            </a:r>
            <a:r>
              <a:rPr lang="en-AU" sz="2000" dirty="0">
                <a:solidFill>
                  <a:srgbClr val="002060"/>
                </a:solidFill>
              </a:rPr>
              <a:t> migration of channel head = incision (the ugly..?)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Slopes and gullies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989A75DC-9B34-4817-8AC5-665E1B23A73D}"/>
              </a:ext>
            </a:extLst>
          </p:cNvPr>
          <p:cNvSpPr txBox="1"/>
          <p:nvPr/>
        </p:nvSpPr>
        <p:spPr>
          <a:xfrm>
            <a:off x="438321" y="5732855"/>
            <a:ext cx="8199120" cy="707886"/>
          </a:xfrm>
          <a:prstGeom prst="rect">
            <a:avLst/>
          </a:prstGeom>
          <a:solidFill>
            <a:schemeClr val="bg1">
              <a:alpha val="46000"/>
            </a:schemeClr>
          </a:solidFill>
        </p:spPr>
        <p:txBody>
          <a:bodyPr wrap="square" rtlCol="0">
            <a:spAutoFit/>
          </a:bodyPr>
          <a:lstStyle/>
          <a:p>
            <a:r>
              <a:rPr lang="en-AU" sz="2000" dirty="0">
                <a:solidFill>
                  <a:srgbClr val="002060"/>
                </a:solidFill>
              </a:rPr>
              <a:t>… but part of a </a:t>
            </a:r>
            <a:r>
              <a:rPr lang="en-AU" sz="2000" b="1" dirty="0">
                <a:solidFill>
                  <a:srgbClr val="002060"/>
                </a:solidFill>
              </a:rPr>
              <a:t>natural transition point between hillslopes, and channels</a:t>
            </a:r>
            <a:r>
              <a:rPr lang="en-AU" sz="2000" dirty="0">
                <a:solidFill>
                  <a:srgbClr val="002060"/>
                </a:solidFill>
              </a:rPr>
              <a:t> - so are they really the bad guy?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38321" y="1013460"/>
            <a:ext cx="8199120" cy="3558540"/>
            <a:chOff x="438321" y="1013460"/>
            <a:chExt cx="8199120" cy="3558540"/>
          </a:xfrm>
        </p:grpSpPr>
        <p:pic>
          <p:nvPicPr>
            <p:cNvPr id="6" name="Picture 5" descr="A picture containing outdoor, sky, tree, ground&#10;&#10;Description automatically generated">
              <a:extLst>
                <a:ext uri="{FF2B5EF4-FFF2-40B4-BE49-F238E27FC236}">
                  <a16:creationId xmlns:a16="http://schemas.microsoft.com/office/drawing/2014/main" id="{58F0C7F6-C8BD-4891-959F-2E1C7F7A334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750" t="8814" r="7583" b="24033"/>
            <a:stretch/>
          </p:blipFill>
          <p:spPr>
            <a:xfrm>
              <a:off x="438321" y="1013460"/>
              <a:ext cx="8199120" cy="3558540"/>
            </a:xfrm>
            <a:prstGeom prst="rect">
              <a:avLst/>
            </a:prstGeom>
            <a:solidFill>
              <a:srgbClr val="EAF2FA"/>
            </a:solidFill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6BA99205-947F-4D6F-81A6-527B75A509AF}"/>
                </a:ext>
              </a:extLst>
            </p:cNvPr>
            <p:cNvSpPr txBox="1"/>
            <p:nvPr/>
          </p:nvSpPr>
          <p:spPr>
            <a:xfrm>
              <a:off x="1986168" y="1614185"/>
              <a:ext cx="19928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Prior land surface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4720249-C135-48D6-B8C8-CD28204DBEDF}"/>
                </a:ext>
              </a:extLst>
            </p:cNvPr>
            <p:cNvSpPr txBox="1"/>
            <p:nvPr/>
          </p:nvSpPr>
          <p:spPr>
            <a:xfrm>
              <a:off x="4093874" y="1076049"/>
              <a:ext cx="445987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000" dirty="0">
                  <a:solidFill>
                    <a:srgbClr val="002060"/>
                  </a:solidFill>
                </a:rPr>
                <a:t>Bowen River catchment gullies (QLD)</a:t>
              </a:r>
            </a:p>
          </p:txBody>
        </p:sp>
        <p:cxnSp>
          <p:nvCxnSpPr>
            <p:cNvPr id="3" name="Straight Connector 2"/>
            <p:cNvCxnSpPr/>
            <p:nvPr/>
          </p:nvCxnSpPr>
          <p:spPr>
            <a:xfrm>
              <a:off x="3323701" y="2327690"/>
              <a:ext cx="655320" cy="0"/>
            </a:xfrm>
            <a:prstGeom prst="line">
              <a:avLst/>
            </a:prstGeom>
            <a:ln w="15875"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741074" y="2007650"/>
              <a:ext cx="655320" cy="0"/>
            </a:xfrm>
            <a:prstGeom prst="line">
              <a:avLst/>
            </a:prstGeom>
            <a:ln w="15875"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V="1">
              <a:off x="1303020" y="1798851"/>
              <a:ext cx="624840" cy="7130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 flipV="1">
              <a:off x="3323701" y="2007650"/>
              <a:ext cx="112919" cy="20234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Box 13"/>
          <p:cNvSpPr txBox="1"/>
          <p:nvPr/>
        </p:nvSpPr>
        <p:spPr>
          <a:xfrm>
            <a:off x="7969935" y="4818782"/>
            <a:ext cx="5838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rgbClr val="002060"/>
                </a:solidFill>
                <a:latin typeface="Arial Black" panose="020B0A04020102020204" pitchFamily="34" charset="0"/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2957162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8792" y="742541"/>
            <a:ext cx="79560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Hillslope profiles: convex vs concave (up) – soil mantled vs non soil-mantled</a:t>
            </a:r>
          </a:p>
          <a:p>
            <a:endParaRPr lang="de-DE" dirty="0"/>
          </a:p>
          <a:p>
            <a:r>
              <a:rPr lang="de-DE" dirty="0"/>
              <a:t>Map view: convergent – planar – divergent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24853"/>
            <a:ext cx="8431710" cy="480032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Hillslope Morphology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19130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Hillslopes - Summary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238" y="1336397"/>
            <a:ext cx="7207242" cy="4400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2199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C303HW Erosion Road (Earthcache) in Michigan, United States ...">
            <a:extLst>
              <a:ext uri="{FF2B5EF4-FFF2-40B4-BE49-F238E27FC236}">
                <a16:creationId xmlns:a16="http://schemas.microsoft.com/office/drawing/2014/main" id="{6CB02C86-9A7B-4CF8-B062-8D54D1E7B7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171"/>
          <a:stretch/>
        </p:blipFill>
        <p:spPr bwMode="auto">
          <a:xfrm>
            <a:off x="1074466" y="1733933"/>
            <a:ext cx="4409920" cy="2872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 morphology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>
            <a:off x="5577993" y="3383780"/>
            <a:ext cx="3210819" cy="3194880"/>
            <a:chOff x="5577993" y="3383780"/>
            <a:chExt cx="3210819" cy="3194880"/>
          </a:xfrm>
        </p:grpSpPr>
        <p:pic>
          <p:nvPicPr>
            <p:cNvPr id="39" name="Picture 38"/>
            <p:cNvPicPr>
              <a:picLocks noChangeAspect="1"/>
            </p:cNvPicPr>
            <p:nvPr/>
          </p:nvPicPr>
          <p:blipFill rotWithShape="1">
            <a:blip r:embed="rId4"/>
            <a:srcRect l="1962" r="36644" b="2629"/>
            <a:stretch/>
          </p:blipFill>
          <p:spPr>
            <a:xfrm>
              <a:off x="5577993" y="3383780"/>
              <a:ext cx="3210819" cy="3194880"/>
            </a:xfrm>
            <a:prstGeom prst="rect">
              <a:avLst/>
            </a:prstGeom>
          </p:spPr>
        </p:pic>
        <p:pic>
          <p:nvPicPr>
            <p:cNvPr id="40" name="Picture 39"/>
            <p:cNvPicPr>
              <a:picLocks noChangeAspect="1"/>
            </p:cNvPicPr>
            <p:nvPr/>
          </p:nvPicPr>
          <p:blipFill rotWithShape="1">
            <a:blip r:embed="rId4"/>
            <a:srcRect l="80739" t="71942" r="1507" b="3054"/>
            <a:stretch/>
          </p:blipFill>
          <p:spPr>
            <a:xfrm>
              <a:off x="7894319" y="3516247"/>
              <a:ext cx="815341" cy="662941"/>
            </a:xfrm>
            <a:prstGeom prst="rect">
              <a:avLst/>
            </a:prstGeom>
          </p:spPr>
        </p:pic>
      </p:grpSp>
      <p:sp>
        <p:nvSpPr>
          <p:cNvPr id="49" name="TextBox 48"/>
          <p:cNvSpPr txBox="1"/>
          <p:nvPr/>
        </p:nvSpPr>
        <p:spPr>
          <a:xfrm>
            <a:off x="311849" y="1024080"/>
            <a:ext cx="42308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Diffusive vs advective processes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97893" y="3307080"/>
            <a:ext cx="4564607" cy="3401011"/>
            <a:chOff x="197893" y="3307080"/>
            <a:chExt cx="4564607" cy="3401011"/>
          </a:xfrm>
        </p:grpSpPr>
        <p:cxnSp>
          <p:nvCxnSpPr>
            <p:cNvPr id="6" name="Straight Connector 5"/>
            <p:cNvCxnSpPr/>
            <p:nvPr/>
          </p:nvCxnSpPr>
          <p:spPr>
            <a:xfrm flipV="1">
              <a:off x="693420" y="3307080"/>
              <a:ext cx="1744980" cy="1384560"/>
            </a:xfrm>
            <a:prstGeom prst="line">
              <a:avLst/>
            </a:prstGeom>
            <a:ln w="12700"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7666" t="52334"/>
            <a:stretch/>
          </p:blipFill>
          <p:spPr>
            <a:xfrm>
              <a:off x="197893" y="4823460"/>
              <a:ext cx="3742659" cy="1884631"/>
            </a:xfrm>
            <a:prstGeom prst="rect">
              <a:avLst/>
            </a:prstGeom>
          </p:spPr>
        </p:pic>
        <p:cxnSp>
          <p:nvCxnSpPr>
            <p:cNvPr id="21" name="Straight Connector 20"/>
            <p:cNvCxnSpPr/>
            <p:nvPr/>
          </p:nvCxnSpPr>
          <p:spPr>
            <a:xfrm flipV="1">
              <a:off x="4034159" y="4328160"/>
              <a:ext cx="728341" cy="2087882"/>
            </a:xfrm>
            <a:prstGeom prst="line">
              <a:avLst/>
            </a:prstGeom>
            <a:ln w="12700"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Rectangle 37"/>
            <p:cNvSpPr/>
            <p:nvPr/>
          </p:nvSpPr>
          <p:spPr>
            <a:xfrm>
              <a:off x="1112520" y="6416042"/>
              <a:ext cx="833445" cy="205740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0" name="Rectangle 49"/>
            <p:cNvSpPr/>
            <p:nvPr/>
          </p:nvSpPr>
          <p:spPr>
            <a:xfrm>
              <a:off x="830580" y="4776726"/>
              <a:ext cx="1668780" cy="214373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221527" y="300155"/>
            <a:ext cx="4746887" cy="2499889"/>
            <a:chOff x="4221527" y="300155"/>
            <a:chExt cx="4746887" cy="2499889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7666" b="49699"/>
            <a:stretch/>
          </p:blipFill>
          <p:spPr>
            <a:xfrm>
              <a:off x="4922474" y="300155"/>
              <a:ext cx="4045940" cy="2149981"/>
            </a:xfrm>
            <a:prstGeom prst="rect">
              <a:avLst/>
            </a:prstGeom>
          </p:spPr>
        </p:pic>
        <p:cxnSp>
          <p:nvCxnSpPr>
            <p:cNvPr id="25" name="Straight Connector 24"/>
            <p:cNvCxnSpPr/>
            <p:nvPr/>
          </p:nvCxnSpPr>
          <p:spPr>
            <a:xfrm flipV="1">
              <a:off x="5225754" y="2450136"/>
              <a:ext cx="3552486" cy="349908"/>
            </a:xfrm>
            <a:prstGeom prst="line">
              <a:avLst/>
            </a:prstGeom>
            <a:ln w="12700"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>
              <a:cxnSpLocks/>
            </p:cNvCxnSpPr>
            <p:nvPr/>
          </p:nvCxnSpPr>
          <p:spPr>
            <a:xfrm flipV="1">
              <a:off x="4221527" y="975946"/>
              <a:ext cx="700947" cy="1378113"/>
            </a:xfrm>
            <a:prstGeom prst="line">
              <a:avLst/>
            </a:prstGeom>
            <a:ln w="12700"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36"/>
            <p:cNvSpPr/>
            <p:nvPr/>
          </p:nvSpPr>
          <p:spPr>
            <a:xfrm>
              <a:off x="5951220" y="2160322"/>
              <a:ext cx="833445" cy="205740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1" name="Rectangle 50"/>
            <p:cNvSpPr/>
            <p:nvPr/>
          </p:nvSpPr>
          <p:spPr>
            <a:xfrm>
              <a:off x="5692140" y="385112"/>
              <a:ext cx="1234440" cy="214373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213132" y="1646173"/>
            <a:ext cx="5838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rgbClr val="002060"/>
                </a:solidFill>
                <a:latin typeface="Arial Black" panose="020B0A04020102020204" pitchFamily="34" charset="0"/>
              </a:rPr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2186902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2"/>
          <a:srcRect r="62111"/>
          <a:stretch/>
        </p:blipFill>
        <p:spPr>
          <a:xfrm>
            <a:off x="13425" y="1795531"/>
            <a:ext cx="3428516" cy="18292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86944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Hillslope evolution and landforms…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33187" y="812570"/>
            <a:ext cx="33355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6B7B65"/>
                </a:solidFill>
              </a:rPr>
              <a:t>Humid regions </a:t>
            </a:r>
            <a:r>
              <a:rPr lang="de-DE" dirty="0">
                <a:solidFill>
                  <a:srgbClr val="6B7B65"/>
                </a:solidFill>
              </a:rPr>
              <a:t>= soil mantled, erosion via slope-dependent diffusive processes</a:t>
            </a:r>
          </a:p>
        </p:txBody>
      </p:sp>
      <p:grpSp>
        <p:nvGrpSpPr>
          <p:cNvPr id="25" name="Group 24"/>
          <p:cNvGrpSpPr/>
          <p:nvPr/>
        </p:nvGrpSpPr>
        <p:grpSpPr>
          <a:xfrm>
            <a:off x="3220117" y="3783931"/>
            <a:ext cx="3166423" cy="2919712"/>
            <a:chOff x="3220117" y="3783931"/>
            <a:chExt cx="3166423" cy="2919712"/>
          </a:xfrm>
        </p:grpSpPr>
        <p:sp>
          <p:nvSpPr>
            <p:cNvPr id="7" name="TextBox 6"/>
            <p:cNvSpPr txBox="1"/>
            <p:nvPr/>
          </p:nvSpPr>
          <p:spPr>
            <a:xfrm>
              <a:off x="3220117" y="5226315"/>
              <a:ext cx="3166423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rgbClr val="B49E3A"/>
                  </a:solidFill>
                </a:rPr>
                <a:t>Parallel retreat  (Penck)</a:t>
              </a:r>
            </a:p>
            <a:p>
              <a:pPr algn="ctr"/>
              <a:r>
                <a:rPr lang="de-DE" dirty="0">
                  <a:solidFill>
                    <a:srgbClr val="B49E3A"/>
                  </a:solidFill>
                </a:rPr>
                <a:t>Slope angle/length remain uniform as slope retreats parallel to itself – hillslopes essentially free of sediment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3495202" y="3783931"/>
              <a:ext cx="264777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dirty="0">
                  <a:solidFill>
                    <a:srgbClr val="B49E3A"/>
                  </a:solidFill>
                </a:rPr>
                <a:t>Erosion via progressive backwearing – parallel slope retreat</a:t>
              </a:r>
            </a:p>
          </p:txBody>
        </p:sp>
        <p:sp>
          <p:nvSpPr>
            <p:cNvPr id="16" name="Down Arrow 15"/>
            <p:cNvSpPr/>
            <p:nvPr/>
          </p:nvSpPr>
          <p:spPr>
            <a:xfrm>
              <a:off x="4321457" y="4780639"/>
              <a:ext cx="906780" cy="357057"/>
            </a:xfrm>
            <a:prstGeom prst="downArrow">
              <a:avLst/>
            </a:prstGeom>
            <a:noFill/>
            <a:ln>
              <a:solidFill>
                <a:srgbClr val="B49E3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6250338" y="3783931"/>
            <a:ext cx="2893661" cy="2951275"/>
            <a:chOff x="6250338" y="3783931"/>
            <a:chExt cx="2893661" cy="2951275"/>
          </a:xfrm>
        </p:grpSpPr>
        <p:sp>
          <p:nvSpPr>
            <p:cNvPr id="8" name="TextBox 7"/>
            <p:cNvSpPr txBox="1"/>
            <p:nvPr/>
          </p:nvSpPr>
          <p:spPr>
            <a:xfrm>
              <a:off x="6250338" y="5257878"/>
              <a:ext cx="2893661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chemeClr val="accent2">
                      <a:lumMod val="75000"/>
                    </a:schemeClr>
                  </a:solidFill>
                </a:rPr>
                <a:t>Replacement (King)</a:t>
              </a:r>
            </a:p>
            <a:p>
              <a:pPr algn="ctr"/>
              <a:r>
                <a:rPr lang="de-DE" dirty="0">
                  <a:solidFill>
                    <a:schemeClr val="accent2">
                      <a:lumMod val="75000"/>
                    </a:schemeClr>
                  </a:solidFill>
                </a:rPr>
                <a:t>upper slope retreats parallel to itself while replacement of the lower slope forms pediment</a:t>
              </a: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386540" y="3783931"/>
              <a:ext cx="240694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de-DE" dirty="0">
                  <a:solidFill>
                    <a:schemeClr val="accent2">
                      <a:lumMod val="75000"/>
                    </a:schemeClr>
                  </a:solidFill>
                </a:rPr>
                <a:t>Cliff replaced by talus slope</a:t>
              </a:r>
            </a:p>
          </p:txBody>
        </p:sp>
        <p:sp>
          <p:nvSpPr>
            <p:cNvPr id="17" name="Down Arrow 16"/>
            <p:cNvSpPr/>
            <p:nvPr/>
          </p:nvSpPr>
          <p:spPr>
            <a:xfrm>
              <a:off x="7136620" y="4758726"/>
              <a:ext cx="906780" cy="357057"/>
            </a:xfrm>
            <a:prstGeom prst="downArrow">
              <a:avLst/>
            </a:prstGeom>
            <a:noFill/>
            <a:ln>
              <a:solidFill>
                <a:srgbClr val="C55A1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133186" y="3750046"/>
            <a:ext cx="3063405" cy="2923039"/>
            <a:chOff x="133186" y="3750046"/>
            <a:chExt cx="3063405" cy="2923039"/>
          </a:xfrm>
        </p:grpSpPr>
        <p:sp>
          <p:nvSpPr>
            <p:cNvPr id="10" name="TextBox 9"/>
            <p:cNvSpPr txBox="1"/>
            <p:nvPr/>
          </p:nvSpPr>
          <p:spPr>
            <a:xfrm>
              <a:off x="336939" y="3750046"/>
              <a:ext cx="2859652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dirty="0">
                  <a:solidFill>
                    <a:srgbClr val="6B7B65"/>
                  </a:solidFill>
                </a:rPr>
                <a:t>Progressive rounding, lowering of profiles (and gradients decline)</a:t>
              </a:r>
            </a:p>
          </p:txBody>
        </p:sp>
        <p:grpSp>
          <p:nvGrpSpPr>
            <p:cNvPr id="2" name="Group 1"/>
            <p:cNvGrpSpPr/>
            <p:nvPr/>
          </p:nvGrpSpPr>
          <p:grpSpPr>
            <a:xfrm>
              <a:off x="133186" y="4756038"/>
              <a:ext cx="3063405" cy="1917047"/>
              <a:chOff x="133186" y="4756038"/>
              <a:chExt cx="3063405" cy="1917047"/>
            </a:xfrm>
          </p:grpSpPr>
          <p:sp>
            <p:nvSpPr>
              <p:cNvPr id="6" name="TextBox 5"/>
              <p:cNvSpPr txBox="1"/>
              <p:nvPr/>
            </p:nvSpPr>
            <p:spPr>
              <a:xfrm>
                <a:off x="133186" y="5195757"/>
                <a:ext cx="3063405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de-DE" b="1" dirty="0">
                    <a:solidFill>
                      <a:srgbClr val="6B7B65"/>
                    </a:solidFill>
                  </a:rPr>
                  <a:t>Slope decline  (Davis)</a:t>
                </a:r>
              </a:p>
              <a:p>
                <a:pPr algn="ctr"/>
                <a:r>
                  <a:rPr lang="de-DE" dirty="0">
                    <a:solidFill>
                      <a:srgbClr val="6B7B65"/>
                    </a:solidFill>
                  </a:rPr>
                  <a:t>Upper slope weathers and erodes at a fast rate – progressive decline of slope angle over time</a:t>
                </a:r>
              </a:p>
            </p:txBody>
          </p:sp>
          <p:sp>
            <p:nvSpPr>
              <p:cNvPr id="18" name="Down Arrow 17"/>
              <p:cNvSpPr/>
              <p:nvPr/>
            </p:nvSpPr>
            <p:spPr>
              <a:xfrm>
                <a:off x="1415251" y="4756038"/>
                <a:ext cx="906780" cy="357057"/>
              </a:xfrm>
              <a:prstGeom prst="downArrow">
                <a:avLst/>
              </a:prstGeom>
              <a:noFill/>
              <a:ln>
                <a:solidFill>
                  <a:srgbClr val="6B7B65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</p:grpSp>
      <p:sp>
        <p:nvSpPr>
          <p:cNvPr id="19" name="TextBox 18"/>
          <p:cNvSpPr txBox="1"/>
          <p:nvPr/>
        </p:nvSpPr>
        <p:spPr>
          <a:xfrm>
            <a:off x="792480" y="2873722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rgbClr val="A1AB9B"/>
                </a:solidFill>
                <a:latin typeface="Arial Black" panose="020B0A04020102020204" pitchFamily="34" charset="0"/>
              </a:rPr>
              <a:t>1</a:t>
            </a:r>
          </a:p>
        </p:txBody>
      </p:sp>
      <p:grpSp>
        <p:nvGrpSpPr>
          <p:cNvPr id="28" name="Group 27"/>
          <p:cNvGrpSpPr/>
          <p:nvPr/>
        </p:nvGrpSpPr>
        <p:grpSpPr>
          <a:xfrm>
            <a:off x="3314700" y="812570"/>
            <a:ext cx="3111980" cy="2827949"/>
            <a:chOff x="3314700" y="812570"/>
            <a:chExt cx="3111980" cy="2827949"/>
          </a:xfrm>
        </p:grpSpPr>
        <p:pic>
          <p:nvPicPr>
            <p:cNvPr id="22" name="Picture 21"/>
            <p:cNvPicPr>
              <a:picLocks noChangeAspect="1"/>
            </p:cNvPicPr>
            <p:nvPr/>
          </p:nvPicPr>
          <p:blipFill rotWithShape="1">
            <a:blip r:embed="rId2"/>
            <a:srcRect l="38281" r="30260"/>
            <a:stretch/>
          </p:blipFill>
          <p:spPr>
            <a:xfrm>
              <a:off x="3579963" y="1811312"/>
              <a:ext cx="2846717" cy="1829207"/>
            </a:xfrm>
            <a:prstGeom prst="rect">
              <a:avLst/>
            </a:prstGeom>
          </p:spPr>
        </p:pic>
        <p:sp>
          <p:nvSpPr>
            <p:cNvPr id="11" name="TextBox 10"/>
            <p:cNvSpPr txBox="1"/>
            <p:nvPr/>
          </p:nvSpPr>
          <p:spPr>
            <a:xfrm>
              <a:off x="3314700" y="812570"/>
              <a:ext cx="293563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rgbClr val="B49E3A"/>
                  </a:solidFill>
                </a:rPr>
                <a:t>Arid regions </a:t>
              </a:r>
              <a:r>
                <a:rPr lang="de-DE" dirty="0">
                  <a:solidFill>
                    <a:srgbClr val="B49E3A"/>
                  </a:solidFill>
                </a:rPr>
                <a:t>= weathering-limited bedrock slopes (rock strength!)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3784747" y="2873722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E0D6B6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6142978" y="852957"/>
            <a:ext cx="2919358" cy="2776653"/>
            <a:chOff x="6142978" y="852957"/>
            <a:chExt cx="2919358" cy="2776653"/>
          </a:xfrm>
        </p:grpSpPr>
        <p:pic>
          <p:nvPicPr>
            <p:cNvPr id="23" name="Picture 22"/>
            <p:cNvPicPr>
              <a:picLocks noChangeAspect="1"/>
            </p:cNvPicPr>
            <p:nvPr/>
          </p:nvPicPr>
          <p:blipFill rotWithShape="1">
            <a:blip r:embed="rId2"/>
            <a:srcRect l="68405" r="1852"/>
            <a:stretch/>
          </p:blipFill>
          <p:spPr>
            <a:xfrm>
              <a:off x="6305909" y="1800403"/>
              <a:ext cx="2691442" cy="1829207"/>
            </a:xfrm>
            <a:prstGeom prst="rect">
              <a:avLst/>
            </a:prstGeom>
          </p:spPr>
        </p:pic>
        <p:sp>
          <p:nvSpPr>
            <p:cNvPr id="13" name="TextBox 12"/>
            <p:cNvSpPr txBox="1"/>
            <p:nvPr/>
          </p:nvSpPr>
          <p:spPr>
            <a:xfrm>
              <a:off x="6142978" y="852957"/>
              <a:ext cx="291935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chemeClr val="accent2">
                      <a:lumMod val="75000"/>
                    </a:schemeClr>
                  </a:solidFill>
                </a:rPr>
                <a:t>Steep terrain </a:t>
              </a:r>
              <a:r>
                <a:rPr lang="de-DE" dirty="0">
                  <a:solidFill>
                    <a:schemeClr val="accent2">
                      <a:lumMod val="75000"/>
                    </a:schemeClr>
                  </a:solidFill>
                </a:rPr>
                <a:t>– high accumulation of debris cannot be removed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6509687" y="2617808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E3C39A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22214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86944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Hillslope landscapes…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36"/>
          <a:stretch/>
        </p:blipFill>
        <p:spPr>
          <a:xfrm>
            <a:off x="1163302" y="927081"/>
            <a:ext cx="3160933" cy="277764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 rot="16200000">
            <a:off x="-2155522" y="3549432"/>
            <a:ext cx="56973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2060"/>
                </a:solidFill>
              </a:rPr>
              <a:t>Sediment transport (mass removal) &lt; regolith production (weathering)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337478" y="2899602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chemeClr val="bg1"/>
                </a:solidFill>
                <a:latin typeface="Arial Black" panose="020B0A04020102020204" pitchFamily="34" charset="0"/>
              </a:rPr>
              <a:t>1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143861" y="3884065"/>
            <a:ext cx="3160933" cy="2776239"/>
            <a:chOff x="1143861" y="3884065"/>
            <a:chExt cx="3160933" cy="2776239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30" r="16775" b="6906"/>
            <a:stretch/>
          </p:blipFill>
          <p:spPr>
            <a:xfrm>
              <a:off x="1143861" y="3884065"/>
              <a:ext cx="3160933" cy="2776239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1238396" y="5903572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4814649" y="927081"/>
            <a:ext cx="3793409" cy="5742118"/>
            <a:chOff x="4814649" y="927081"/>
            <a:chExt cx="3793409" cy="5742118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559304A8-F517-454B-B6DE-A2EB17B3A2F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1217"/>
            <a:stretch/>
          </p:blipFill>
          <p:spPr>
            <a:xfrm>
              <a:off x="4814649" y="927081"/>
              <a:ext cx="3160933" cy="2790937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r="21246"/>
            <a:stretch/>
          </p:blipFill>
          <p:spPr>
            <a:xfrm>
              <a:off x="4814650" y="3878261"/>
              <a:ext cx="3160933" cy="2790938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 rot="5400000">
              <a:off x="5605473" y="3621890"/>
              <a:ext cx="569739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400" dirty="0">
                  <a:solidFill>
                    <a:srgbClr val="002060"/>
                  </a:solidFill>
                </a:rPr>
                <a:t>Sediment transport (mass removal) &gt; regolith production (weathering)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348773" y="5881226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7348773" y="2916822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4814648" y="3878261"/>
            <a:ext cx="3160933" cy="2790938"/>
            <a:chOff x="4814648" y="3878261"/>
            <a:chExt cx="3160933" cy="2790938"/>
          </a:xfrm>
        </p:grpSpPr>
        <p:pic>
          <p:nvPicPr>
            <p:cNvPr id="20" name="Picture 19"/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4532" t="10510" r="4998"/>
            <a:stretch/>
          </p:blipFill>
          <p:spPr>
            <a:xfrm>
              <a:off x="4814648" y="3878261"/>
              <a:ext cx="3160933" cy="2790938"/>
            </a:xfrm>
            <a:prstGeom prst="rect">
              <a:avLst/>
            </a:prstGeom>
          </p:spPr>
        </p:pic>
        <p:sp>
          <p:nvSpPr>
            <p:cNvPr id="21" name="TextBox 20"/>
            <p:cNvSpPr txBox="1"/>
            <p:nvPr/>
          </p:nvSpPr>
          <p:spPr>
            <a:xfrm>
              <a:off x="7348771" y="5926005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4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6694098" y="508751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??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13255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4" r="1995"/>
          <a:stretch/>
        </p:blipFill>
        <p:spPr>
          <a:xfrm>
            <a:off x="0" y="-1"/>
            <a:ext cx="9144000" cy="68580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08A4630-AB89-4A74-BCE6-3808EA0BB581}"/>
              </a:ext>
            </a:extLst>
          </p:cNvPr>
          <p:cNvSpPr txBox="1"/>
          <p:nvPr/>
        </p:nvSpPr>
        <p:spPr>
          <a:xfrm>
            <a:off x="263921" y="1044671"/>
            <a:ext cx="79885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Slope stability driven by shear stress vs strength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216C0E-2FF3-4178-A2D5-BDA5654C3E1D}"/>
              </a:ext>
            </a:extLst>
          </p:cNvPr>
          <p:cNvSpPr txBox="1"/>
          <p:nvPr/>
        </p:nvSpPr>
        <p:spPr>
          <a:xfrm>
            <a:off x="263921" y="1675063"/>
            <a:ext cx="67540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Mass movement can be fast or slow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E6BD67-41BE-4136-B470-BFE8CD5C313A}"/>
              </a:ext>
            </a:extLst>
          </p:cNvPr>
          <p:cNvSpPr txBox="1"/>
          <p:nvPr/>
        </p:nvSpPr>
        <p:spPr>
          <a:xfrm>
            <a:off x="263921" y="2924112"/>
            <a:ext cx="9154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Controls on stability: water content, vegetation etc.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5339C7B-E0E0-47DF-833F-8C6B88E7275B}"/>
              </a:ext>
            </a:extLst>
          </p:cNvPr>
          <p:cNvSpPr txBox="1"/>
          <p:nvPr/>
        </p:nvSpPr>
        <p:spPr>
          <a:xfrm>
            <a:off x="263921" y="3568955"/>
            <a:ext cx="74170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Drainage networks form along hillslopes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F55473D-1B21-4E30-AF3F-A2ED7934E325}"/>
              </a:ext>
            </a:extLst>
          </p:cNvPr>
          <p:cNvSpPr txBox="1"/>
          <p:nvPr/>
        </p:nvSpPr>
        <p:spPr>
          <a:xfrm>
            <a:off x="263921" y="4184897"/>
            <a:ext cx="85295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Channel initiation </a:t>
            </a:r>
            <a:r>
              <a:rPr lang="en-AU" sz="2400" dirty="0">
                <a:solidFill>
                  <a:srgbClr val="002060"/>
                </a:solidFill>
                <a:sym typeface="Wingdings" panose="05000000000000000000" pitchFamily="2" charset="2"/>
              </a:rPr>
              <a:t>- link into fluvial system (maximum efficiency of flow and transport)</a:t>
            </a:r>
            <a:endParaRPr lang="en-AU" sz="2400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1F5FF9F-D5CF-4D1A-B8EB-B1F8C9292819}"/>
              </a:ext>
            </a:extLst>
          </p:cNvPr>
          <p:cNvSpPr txBox="1"/>
          <p:nvPr/>
        </p:nvSpPr>
        <p:spPr>
          <a:xfrm>
            <a:off x="263921" y="2279269"/>
            <a:ext cx="78656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Classification by material and movement</a:t>
            </a:r>
          </a:p>
        </p:txBody>
      </p:sp>
      <p:sp>
        <p:nvSpPr>
          <p:cNvPr id="2" name="Rectangle 1"/>
          <p:cNvSpPr/>
          <p:nvPr/>
        </p:nvSpPr>
        <p:spPr>
          <a:xfrm>
            <a:off x="2515262" y="5839414"/>
            <a:ext cx="6628738" cy="584775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de-DE" sz="3200" dirty="0">
                <a:hlinkClick r:id="rId3"/>
              </a:rPr>
              <a:t>https://blogs.agu.org/landslideblog/</a:t>
            </a:r>
            <a:r>
              <a:rPr lang="de-DE" sz="3200" dirty="0"/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Hillslopes - Summary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AF55473D-1B21-4E30-AF3F-A2ED7934E325}"/>
              </a:ext>
            </a:extLst>
          </p:cNvPr>
          <p:cNvSpPr txBox="1"/>
          <p:nvPr/>
        </p:nvSpPr>
        <p:spPr>
          <a:xfrm>
            <a:off x="307220" y="5164664"/>
            <a:ext cx="85295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Different hillslope evolution models</a:t>
            </a:r>
          </a:p>
        </p:txBody>
      </p:sp>
    </p:spTree>
    <p:extLst>
      <p:ext uri="{BB962C8B-B14F-4D97-AF65-F5344CB8AC3E}">
        <p14:creationId xmlns:p14="http://schemas.microsoft.com/office/powerpoint/2010/main" val="284538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DEA21ED-2F9F-30C0-CA75-5F25B81A1B2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4" r="1995"/>
          <a:stretch/>
        </p:blipFill>
        <p:spPr>
          <a:xfrm>
            <a:off x="0" y="-1"/>
            <a:ext cx="9144000" cy="68580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08A4630-AB89-4A74-BCE6-3808EA0BB581}"/>
              </a:ext>
            </a:extLst>
          </p:cNvPr>
          <p:cNvSpPr txBox="1"/>
          <p:nvPr/>
        </p:nvSpPr>
        <p:spPr>
          <a:xfrm>
            <a:off x="263921" y="1044671"/>
            <a:ext cx="79885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Find an example of a slope issue in S. Wales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216C0E-2FF3-4178-A2D5-BDA5654C3E1D}"/>
              </a:ext>
            </a:extLst>
          </p:cNvPr>
          <p:cNvSpPr txBox="1"/>
          <p:nvPr/>
        </p:nvSpPr>
        <p:spPr>
          <a:xfrm>
            <a:off x="263921" y="1675063"/>
            <a:ext cx="67540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This could be a landslide (for example)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E6BD67-41BE-4136-B470-BFE8CD5C313A}"/>
              </a:ext>
            </a:extLst>
          </p:cNvPr>
          <p:cNvSpPr txBox="1"/>
          <p:nvPr/>
        </p:nvSpPr>
        <p:spPr>
          <a:xfrm>
            <a:off x="263921" y="2924112"/>
            <a:ext cx="9154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What is the main issue? Are there any habitat implications?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5339C7B-E0E0-47DF-833F-8C6B88E7275B}"/>
              </a:ext>
            </a:extLst>
          </p:cNvPr>
          <p:cNvSpPr txBox="1"/>
          <p:nvPr/>
        </p:nvSpPr>
        <p:spPr>
          <a:xfrm>
            <a:off x="263921" y="3568955"/>
            <a:ext cx="9154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Does the surrounding landscape make this worse (and how?)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F55473D-1B21-4E30-AF3F-A2ED7934E325}"/>
              </a:ext>
            </a:extLst>
          </p:cNvPr>
          <p:cNvSpPr txBox="1"/>
          <p:nvPr/>
        </p:nvSpPr>
        <p:spPr>
          <a:xfrm>
            <a:off x="263921" y="4184897"/>
            <a:ext cx="85295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What is being done to minimise the risk?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1F5FF9F-D5CF-4D1A-B8EB-B1F8C9292819}"/>
              </a:ext>
            </a:extLst>
          </p:cNvPr>
          <p:cNvSpPr txBox="1"/>
          <p:nvPr/>
        </p:nvSpPr>
        <p:spPr>
          <a:xfrm>
            <a:off x="263921" y="2279269"/>
            <a:ext cx="78656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</a:rPr>
              <a:t>Answer the following: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Activity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CCA96A06-24D9-293E-84F1-0331E4064C3D}"/>
              </a:ext>
            </a:extLst>
          </p:cNvPr>
          <p:cNvSpPr txBox="1"/>
          <p:nvPr/>
        </p:nvSpPr>
        <p:spPr>
          <a:xfrm>
            <a:off x="263921" y="5851275"/>
            <a:ext cx="88376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1800" dirty="0">
                <a:solidFill>
                  <a:srgbClr val="002060"/>
                </a:solidFill>
              </a:rPr>
              <a:t>If you complete this; have a go at labelling the slope process diagram: </a:t>
            </a:r>
            <a:r>
              <a:rPr lang="en-GB" dirty="0">
                <a:hlinkClick r:id="rId3"/>
              </a:rPr>
              <a:t>Label the slope process diagram. (uwtsd.ac.uk)</a:t>
            </a:r>
            <a:endParaRPr lang="en-AU" sz="1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7259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DEA21ED-2F9F-30C0-CA75-5F25B81A1B2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4" r="1995"/>
          <a:stretch/>
        </p:blipFill>
        <p:spPr>
          <a:xfrm>
            <a:off x="0" y="-1"/>
            <a:ext cx="9144000" cy="685800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5E6BD67-41BE-4136-B470-BFE8CD5C313A}"/>
              </a:ext>
            </a:extLst>
          </p:cNvPr>
          <p:cNvSpPr txBox="1"/>
          <p:nvPr/>
        </p:nvSpPr>
        <p:spPr>
          <a:xfrm>
            <a:off x="197893" y="1416260"/>
            <a:ext cx="915439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hlinkClick r:id="rId3"/>
              </a:rPr>
              <a:t>Hillslope processes — </a:t>
            </a:r>
            <a:r>
              <a:rPr lang="en-GB" sz="2400" dirty="0" err="1">
                <a:hlinkClick r:id="rId3"/>
              </a:rPr>
              <a:t>EarthSurface</a:t>
            </a:r>
            <a:r>
              <a:rPr lang="en-GB" sz="2400" dirty="0">
                <a:hlinkClick r:id="rId3"/>
              </a:rPr>
              <a:t> 0.0.1 documentation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hlinkClick r:id="rId4"/>
              </a:rPr>
              <a:t>Slope Stability (tulane.edu)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hlinkClick r:id="rId5"/>
              </a:rPr>
              <a:t>Introduction to Hillslopes and Hillslope Processes: Creep, Mass Wasting, and Diversity of Forms – </a:t>
            </a:r>
            <a:r>
              <a:rPr lang="en-GB" sz="2400" dirty="0" err="1">
                <a:hlinkClick r:id="rId5"/>
              </a:rPr>
              <a:t>GeomorphOnline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Gervais (2019)  Weathering and Mass Movement pp478-499.</a:t>
            </a:r>
            <a:endParaRPr lang="en-GB" sz="2400" b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AU" sz="2400" dirty="0">
              <a:solidFill>
                <a:srgbClr val="00206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Suggested Reading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5726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77</TotalTime>
  <Words>1556</Words>
  <Application>Microsoft Office PowerPoint</Application>
  <PresentationFormat>On-screen Show (4:3)</PresentationFormat>
  <Paragraphs>229</Paragraphs>
  <Slides>27</Slides>
  <Notes>8</Notes>
  <HiddenSlides>2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Arial Black</vt:lpstr>
      <vt:lpstr>Calibri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Alissa Flatley</dc:creator>
  <cp:lastModifiedBy>Alissa Flatley</cp:lastModifiedBy>
  <cp:revision>66</cp:revision>
  <dcterms:created xsi:type="dcterms:W3CDTF">2022-03-18T04:52:16Z</dcterms:created>
  <dcterms:modified xsi:type="dcterms:W3CDTF">2024-01-21T21:01:56Z</dcterms:modified>
</cp:coreProperties>
</file>