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3"/>
  </p:notesMasterIdLst>
  <p:sldIdLst>
    <p:sldId id="256" r:id="rId2"/>
    <p:sldId id="258" r:id="rId3"/>
    <p:sldId id="257" r:id="rId4"/>
    <p:sldId id="259" r:id="rId5"/>
    <p:sldId id="263" r:id="rId6"/>
    <p:sldId id="262" r:id="rId7"/>
    <p:sldId id="264" r:id="rId8"/>
    <p:sldId id="261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66605" autoAdjust="0"/>
  </p:normalViewPr>
  <p:slideViewPr>
    <p:cSldViewPr snapToGrid="0">
      <p:cViewPr varScale="1">
        <p:scale>
          <a:sx n="48" d="100"/>
          <a:sy n="48" d="100"/>
        </p:scale>
        <p:origin x="15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2C8651-B74D-49F9-BBFC-48BC03DA1E76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1CA6F-2D48-4078-B088-1668C42E4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861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1CA6F-2D48-4078-B088-1668C42E4E3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780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1CA6F-2D48-4078-B088-1668C42E4E3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2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1CA6F-2D48-4078-B088-1668C42E4E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2655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1CA6F-2D48-4078-B088-1668C42E4E3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607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1CA6F-2D48-4078-B088-1668C42E4E3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674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1CA6F-2D48-4078-B088-1668C42E4E3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4033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1CA6F-2D48-4078-B088-1668C42E4E3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331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1CA6F-2D48-4078-B088-1668C42E4E3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826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6633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381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08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698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928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736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927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047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567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237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8420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07133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65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140443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9439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975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989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9702325-F999-44AB-9D7C-97C2C82BA1DA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B769E7F-CAEE-4B50-AD93-077A87BF26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714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c/conflict-theory.asp" TargetMode="External"/><Relationship Id="rId2" Type="http://schemas.openxmlformats.org/officeDocument/2006/relationships/hyperlink" Target="http://www.bbc.co.uk/history/historic_figures/marx_karl.s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oughtco.com/pay-inequality-based-on-gender-3026092" TargetMode="External"/><Relationship Id="rId4" Type="http://schemas.openxmlformats.org/officeDocument/2006/relationships/hyperlink" Target="https://www.thoughtco.com/why-is-global-capitalism-bad-3026085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otes.com/homework-help/what-is-marxism-392686" TargetMode="External"/><Relationship Id="rId2" Type="http://schemas.openxmlformats.org/officeDocument/2006/relationships/hyperlink" Target="https://www.thoughtco.com/conflict-theory-30266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1974/37" TargetMode="Externa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legislation.gov.uk/ukpga/1996/18/content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8/39/content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g.ft.com/gender-pay-gap-UK-2019/" TargetMode="External"/><Relationship Id="rId5" Type="http://schemas.openxmlformats.org/officeDocument/2006/relationships/hyperlink" Target="https://www.nyu.edu/projects/ollman/docs/what_is_marxism.php" TargetMode="External"/><Relationship Id="rId4" Type="http://schemas.openxmlformats.org/officeDocument/2006/relationships/hyperlink" Target="https://www.britannica.com/topic/Marxism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yu.edu/projects/ollman/docs/what_is_marxism.php" TargetMode="External"/><Relationship Id="rId2" Type="http://schemas.openxmlformats.org/officeDocument/2006/relationships/hyperlink" Target="http://www.bbc.co.uk/history/historic_figures/marx_karl.s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E9A19-875C-4E18-8700-0ABE4D169A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5435" y="1490870"/>
            <a:ext cx="10701130" cy="387626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7300" b="1" u="sng" dirty="0">
                <a:solidFill>
                  <a:schemeClr val="bg1"/>
                </a:solidFill>
              </a:rPr>
              <a:t>Describe and explain a theory of your choice, which is not listed in question.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74E67E-9AF2-45D5-843D-FC6407F17F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1183" y="5202238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By Chloe Davies </a:t>
            </a:r>
          </a:p>
          <a:p>
            <a:pPr algn="l"/>
            <a:r>
              <a:rPr lang="en-GB" sz="2400" b="1" dirty="0">
                <a:solidFill>
                  <a:schemeClr val="bg1"/>
                </a:solidFill>
              </a:rPr>
              <a:t>SJSI4017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802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FC6A8-5075-4DDC-84B2-5176C3D37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221" y="0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6600" b="1" u="sng" dirty="0">
                <a:solidFill>
                  <a:schemeClr val="bg1"/>
                </a:solidFill>
              </a:rPr>
              <a:t>Karl Marx </a:t>
            </a:r>
          </a:p>
        </p:txBody>
      </p:sp>
      <p:pic>
        <p:nvPicPr>
          <p:cNvPr id="2050" name="Picture 2" descr="Karl Marx">
            <a:extLst>
              <a:ext uri="{FF2B5EF4-FFF2-40B4-BE49-F238E27FC236}">
                <a16:creationId xmlns:a16="http://schemas.microsoft.com/office/drawing/2014/main" id="{8E5F611A-8E75-463A-856A-9F18D6174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1090" y="1507067"/>
            <a:ext cx="3574659" cy="478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CFE095-1D60-4AAC-9AF2-B8633DA8E599}"/>
              </a:ext>
            </a:extLst>
          </p:cNvPr>
          <p:cNvSpPr txBox="1"/>
          <p:nvPr/>
        </p:nvSpPr>
        <p:spPr>
          <a:xfrm>
            <a:off x="476251" y="1618697"/>
            <a:ext cx="714931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Mid 19</a:t>
            </a:r>
            <a:r>
              <a:rPr lang="en-GB" sz="3200" baseline="30000" dirty="0">
                <a:solidFill>
                  <a:schemeClr val="bg1"/>
                </a:solidFill>
              </a:rPr>
              <a:t>th</a:t>
            </a:r>
            <a:r>
              <a:rPr lang="en-GB" sz="3200" dirty="0">
                <a:solidFill>
                  <a:schemeClr val="bg1"/>
                </a:solidFill>
              </a:rPr>
              <a:t> century (McLellan, and </a:t>
            </a:r>
            <a:r>
              <a:rPr lang="en-GB" sz="3200" dirty="0" err="1">
                <a:solidFill>
                  <a:schemeClr val="bg1"/>
                </a:solidFill>
              </a:rPr>
              <a:t>Chambre</a:t>
            </a:r>
            <a:r>
              <a:rPr lang="en-GB" sz="3200" dirty="0">
                <a:solidFill>
                  <a:schemeClr val="bg1"/>
                </a:solidFill>
              </a:rPr>
              <a:t>, 2019).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Philosopher (BBC, 2014).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The communist manifesto (BBC, 2014).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Das Kapital (BBC, 2014).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976633-3D2D-48F7-A810-0CDA33D8D9E8}"/>
              </a:ext>
            </a:extLst>
          </p:cNvPr>
          <p:cNvSpPr txBox="1"/>
          <p:nvPr/>
        </p:nvSpPr>
        <p:spPr>
          <a:xfrm>
            <a:off x="10585645" y="6294835"/>
            <a:ext cx="3212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(Image 1)</a:t>
            </a:r>
          </a:p>
        </p:txBody>
      </p:sp>
    </p:spTree>
    <p:extLst>
      <p:ext uri="{BB962C8B-B14F-4D97-AF65-F5344CB8AC3E}">
        <p14:creationId xmlns:p14="http://schemas.microsoft.com/office/powerpoint/2010/main" val="1538798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BF079-69C3-4A2A-80E6-E8C433483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855" y="0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6600" b="1" u="sng" dirty="0">
                <a:solidFill>
                  <a:schemeClr val="bg1"/>
                </a:solidFill>
              </a:rPr>
              <a:t>What is Marxism?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327D5E-E63B-40B4-A679-CCF1615E84D0}"/>
              </a:ext>
            </a:extLst>
          </p:cNvPr>
          <p:cNvSpPr txBox="1"/>
          <p:nvPr/>
        </p:nvSpPr>
        <p:spPr>
          <a:xfrm>
            <a:off x="758686" y="1750220"/>
            <a:ext cx="1067462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Capitalist economic systems.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People own their labour.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Labourers can only work in one place at a 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Owners earn money by owning multiple businesses.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Does not allow for corruption (</a:t>
            </a:r>
            <a:r>
              <a:rPr lang="en-GB" sz="3200" dirty="0" err="1">
                <a:solidFill>
                  <a:schemeClr val="bg1"/>
                </a:solidFill>
              </a:rPr>
              <a:t>Enotes</a:t>
            </a:r>
            <a:r>
              <a:rPr lang="en-GB" sz="3200" dirty="0">
                <a:solidFill>
                  <a:schemeClr val="bg1"/>
                </a:solidFill>
              </a:rPr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2543805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B88E5-A933-49B8-B6B3-ED8322847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600" b="1" u="sng" dirty="0">
                <a:solidFill>
                  <a:schemeClr val="bg1"/>
                </a:solidFill>
              </a:rPr>
              <a:t>Conflict theory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D0E76B-DA9D-483F-B26F-84A049BD0575}"/>
              </a:ext>
            </a:extLst>
          </p:cNvPr>
          <p:cNvSpPr txBox="1"/>
          <p:nvPr/>
        </p:nvSpPr>
        <p:spPr>
          <a:xfrm>
            <a:off x="393423" y="1325563"/>
            <a:ext cx="11405153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Suggested by Karl Marx (Crossman, 2019).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Focusses on class conflict (Crossman, 2019).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Suppressing the poor and powerless (</a:t>
            </a:r>
            <a:r>
              <a:rPr lang="en-GB" sz="3200" dirty="0" err="1">
                <a:solidFill>
                  <a:schemeClr val="bg1"/>
                </a:solidFill>
              </a:rPr>
              <a:t>Chepplow</a:t>
            </a:r>
            <a:r>
              <a:rPr lang="en-GB" sz="3200" dirty="0">
                <a:solidFill>
                  <a:schemeClr val="bg1"/>
                </a:solidFill>
              </a:rPr>
              <a:t>, 2019).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Other theory’s drawn from this theory (Crossman, 2019).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Global Capitalism (Cole, 2017).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Gender pay gap (Cole, 2019).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86989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CA6826-032C-4799-B079-15DB2A6C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91F2EC-535C-4A3B-8B56-5F78A4B93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444" y="310644"/>
            <a:ext cx="5477531" cy="48414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u="sng" dirty="0">
                <a:solidFill>
                  <a:schemeClr val="bg1"/>
                </a:solidFill>
              </a:rPr>
              <a:t>Theory of </a:t>
            </a:r>
            <a:br>
              <a:rPr lang="en-US" sz="6600" b="1" u="sng" dirty="0">
                <a:solidFill>
                  <a:schemeClr val="bg1"/>
                </a:solidFill>
              </a:rPr>
            </a:br>
            <a:r>
              <a:rPr lang="en-US" sz="6600" b="1" u="sng" dirty="0">
                <a:solidFill>
                  <a:schemeClr val="bg1"/>
                </a:solidFill>
              </a:rPr>
              <a:t>alienation.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93EC69-3BDD-45EA-9F46-6E9568EAEBE5}"/>
              </a:ext>
            </a:extLst>
          </p:cNvPr>
          <p:cNvSpPr txBox="1"/>
          <p:nvPr/>
        </p:nvSpPr>
        <p:spPr>
          <a:xfrm>
            <a:off x="10767264" y="6267353"/>
            <a:ext cx="1927136" cy="7809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bg1"/>
                </a:solidFill>
              </a:rPr>
              <a:t>(Image 2)</a:t>
            </a:r>
          </a:p>
        </p:txBody>
      </p:sp>
      <p:pic>
        <p:nvPicPr>
          <p:cNvPr id="7" name="Picture 2" descr="https://www.nyu.edu/projects/ollman/images/cartoon01.gif">
            <a:extLst>
              <a:ext uri="{FF2B5EF4-FFF2-40B4-BE49-F238E27FC236}">
                <a16:creationId xmlns:a16="http://schemas.microsoft.com/office/drawing/2014/main" id="{0C009F99-A5D6-4B1A-968C-C5C66784E5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7375" y="87721"/>
            <a:ext cx="5143465" cy="6335700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DD58A807-BD0E-4B1D-A523-2F20E7FE2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33837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C82FD88-0436-4D5C-B5A2-7B9019194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2706DBD-9DBD-49D6-80EB-C896096D2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51C7442-3F0F-49E3-9389-D6B4BAE14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A614368-43A5-4794-BA71-09F8585F9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F42B96B-0C70-40CB-A027-175F2A16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74845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995D95-EE49-4907-A0C6-E32E5CB6CBB4}"/>
              </a:ext>
            </a:extLst>
          </p:cNvPr>
          <p:cNvSpPr txBox="1"/>
          <p:nvPr/>
        </p:nvSpPr>
        <p:spPr>
          <a:xfrm>
            <a:off x="357809" y="1888435"/>
            <a:ext cx="1114507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National Minimum Wage Act 1998. (legislation, 1998)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Employment Rights Act 1996 (legislation, 1996)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Health and Safety at Wort etc. Act 1974 (legislation, 1974)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Equality Act 2010. (legislation, 2010)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FE7017-47D6-4057-98A7-146CA5F0714E}"/>
              </a:ext>
            </a:extLst>
          </p:cNvPr>
          <p:cNvSpPr txBox="1"/>
          <p:nvPr/>
        </p:nvSpPr>
        <p:spPr>
          <a:xfrm>
            <a:off x="357808" y="360796"/>
            <a:ext cx="1091316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u="sng" dirty="0">
                <a:solidFill>
                  <a:schemeClr val="bg1"/>
                </a:solidFill>
              </a:rPr>
              <a:t>Policies</a:t>
            </a:r>
          </a:p>
        </p:txBody>
      </p:sp>
    </p:spTree>
    <p:extLst>
      <p:ext uri="{BB962C8B-B14F-4D97-AF65-F5344CB8AC3E}">
        <p14:creationId xmlns:p14="http://schemas.microsoft.com/office/powerpoint/2010/main" val="3559642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AD62B-E24D-458C-95E5-55C66541A2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7304" y="207962"/>
            <a:ext cx="9144000" cy="1163637"/>
          </a:xfrm>
        </p:spPr>
        <p:txBody>
          <a:bodyPr/>
          <a:lstStyle/>
          <a:p>
            <a:r>
              <a:rPr lang="en-GB" sz="6600" b="1" u="sng" dirty="0">
                <a:solidFill>
                  <a:schemeClr val="bg1"/>
                </a:solidFill>
              </a:rPr>
              <a:t>Conclusion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002EC1-F35A-437E-BE7B-9A76E21AA409}"/>
              </a:ext>
            </a:extLst>
          </p:cNvPr>
          <p:cNvSpPr txBox="1"/>
          <p:nvPr/>
        </p:nvSpPr>
        <p:spPr>
          <a:xfrm>
            <a:off x="993913" y="1729409"/>
            <a:ext cx="983973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Described and explored Marxism.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Conflict theory (Crossman,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Alienation theory (</a:t>
            </a:r>
            <a:r>
              <a:rPr lang="en-GB" sz="3200" dirty="0" err="1">
                <a:solidFill>
                  <a:schemeClr val="bg1"/>
                </a:solidFill>
              </a:rPr>
              <a:t>Ollman</a:t>
            </a:r>
            <a:r>
              <a:rPr lang="en-GB" sz="3200" dirty="0">
                <a:solidFill>
                  <a:schemeClr val="bg1"/>
                </a:solidFill>
              </a:rPr>
              <a:t>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Policies.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Gender pay gap. (</a:t>
            </a:r>
            <a:r>
              <a:rPr lang="en-GB" sz="3200" dirty="0" err="1">
                <a:solidFill>
                  <a:schemeClr val="bg1"/>
                </a:solidFill>
              </a:rPr>
              <a:t>Wisniewska</a:t>
            </a:r>
            <a:r>
              <a:rPr lang="en-GB" sz="3200" dirty="0">
                <a:solidFill>
                  <a:schemeClr val="bg1"/>
                </a:solidFill>
              </a:rPr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3227642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76BEA-333A-44D0-9900-2C9ED4DEE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217" y="6280"/>
            <a:ext cx="10515600" cy="1325563"/>
          </a:xfrm>
        </p:spPr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40CB48-8028-42DE-9B94-6768D07EE8A0}"/>
              </a:ext>
            </a:extLst>
          </p:cNvPr>
          <p:cNvSpPr txBox="1"/>
          <p:nvPr/>
        </p:nvSpPr>
        <p:spPr>
          <a:xfrm>
            <a:off x="425725" y="1032149"/>
            <a:ext cx="1079058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BBC. (2014) 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Karl Marx (1818- 1883).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http://www.bbc.co.uk/history/historic_figures/marx_karl.shtml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 April 2019).</a:t>
            </a:r>
          </a:p>
          <a:p>
            <a:b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Chappelow, J. (2019) 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Conflict Theory.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https://www.investopedia.com/terms/c/conflict-theory.asp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17 April 2019).</a:t>
            </a:r>
          </a:p>
          <a:p>
            <a:b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Cole, N. (2017) 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Critical View on Global Capitalism.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https://www.thoughtco.com/why-is-global-capitalism-bad-3026085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 April 2019).</a:t>
            </a:r>
          </a:p>
          <a:p>
            <a:b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Cole, N. (2019) 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Gender Pay Gap and How it Affects Women.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https://www.thoughtco.com/pay-inequality-based-on-gender-3026092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 April 2019).</a:t>
            </a:r>
          </a:p>
        </p:txBody>
      </p:sp>
    </p:spTree>
    <p:extLst>
      <p:ext uri="{BB962C8B-B14F-4D97-AF65-F5344CB8AC3E}">
        <p14:creationId xmlns:p14="http://schemas.microsoft.com/office/powerpoint/2010/main" val="561537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9A25B-26EE-4FA5-87BB-1914814F9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217" y="0"/>
            <a:ext cx="10515600" cy="1325563"/>
          </a:xfrm>
        </p:spPr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References.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53DEF3-3DDF-4522-8D18-C6F682E3CB32}"/>
              </a:ext>
            </a:extLst>
          </p:cNvPr>
          <p:cNvSpPr txBox="1"/>
          <p:nvPr/>
        </p:nvSpPr>
        <p:spPr>
          <a:xfrm>
            <a:off x="536713" y="1325563"/>
            <a:ext cx="1109207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Crossman, A. (2019) </a:t>
            </a:r>
            <a:r>
              <a:rPr lang="en-GB" sz="2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Conflict Theory.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https://www.thoughtco.com/conflict-theory-3026622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17 April 2019)</a:t>
            </a:r>
            <a:b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Enotes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(2019) </a:t>
            </a:r>
            <a:r>
              <a:rPr lang="en-GB" sz="2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Marxism?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https://www.enotes.com/homework-help/what-is-marxism-392686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 April 2019).</a:t>
            </a:r>
            <a:b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Legislation. (1998) </a:t>
            </a:r>
            <a:r>
              <a:rPr lang="en-GB" sz="2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Employment Rights Act 1998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https://www.legislation.gov.uk/ukpga/1996/18/contents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27 April 2019). </a:t>
            </a:r>
            <a:b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Legislation. (2010) </a:t>
            </a:r>
            <a:r>
              <a:rPr lang="en-GB" sz="2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Equality Act 2010. 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2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27 April 2019).</a:t>
            </a:r>
          </a:p>
          <a:p>
            <a:endParaRPr lang="en-GB" sz="2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Legislation. (1974) </a:t>
            </a:r>
            <a:r>
              <a:rPr lang="en-GB" sz="2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 and Safety at Work etc. Act 1974.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https://www.legislation.gov.uk/ukpga/1974/37</a:t>
            </a: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27 April 2019).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19587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116A8-BC81-4009-8894-35F048504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7449"/>
          </a:xfrm>
        </p:spPr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References.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BE7800-A8A7-4AAC-A5C5-EF2F42690095}"/>
              </a:ext>
            </a:extLst>
          </p:cNvPr>
          <p:cNvSpPr txBox="1"/>
          <p:nvPr/>
        </p:nvSpPr>
        <p:spPr>
          <a:xfrm>
            <a:off x="838200" y="1212574"/>
            <a:ext cx="105156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Legislation. (1998) 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Minimum Wage Act 1988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http://www.legislation.gov.uk/ukpga/1998/39/contents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27 April 2019).</a:t>
            </a:r>
            <a:b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McLellan, D. and </a:t>
            </a:r>
            <a:r>
              <a:rPr lang="en-GB" sz="2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Chambre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H. (2019) 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Marxism.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https://www.britannica.com/topic/Marxism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 April 2019).</a:t>
            </a:r>
            <a:b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Ollman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 (2019) 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Marxism? A Bird’s – Eye View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  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https://www.nyu.edu/projects/ollman/docs/what_is_marxism.php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23 April 2019).</a:t>
            </a:r>
            <a:b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Wisniewska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Ehrenberg-Shannon, B., Tilford, C. and Nevitt, C. (2019)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Gender pay Gap – Women Still Short Changed in the UK. 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https://ig.ft.com/gender-pay-gap-UK-2019/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28 April 2019).</a:t>
            </a:r>
          </a:p>
        </p:txBody>
      </p:sp>
    </p:spTree>
    <p:extLst>
      <p:ext uri="{BB962C8B-B14F-4D97-AF65-F5344CB8AC3E}">
        <p14:creationId xmlns:p14="http://schemas.microsoft.com/office/powerpoint/2010/main" val="2649769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2DD68-C7F3-48D4-A4C0-D566F016D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186" y="-67734"/>
            <a:ext cx="8534400" cy="1507067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for Images.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5B1EB-3788-4B84-A34A-18001744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186" y="1439333"/>
            <a:ext cx="11342136" cy="3615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Image 1: BBC. (2014) 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Karl Marx (1818- 1883).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http://www.bbc.co.uk/history/historic_figures/marx_karl.shtml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 April 2019).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Image 2: </a:t>
            </a:r>
            <a:r>
              <a:rPr lang="en-GB" sz="2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Ollman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 (2019) </a:t>
            </a:r>
            <a:r>
              <a:rPr lang="en-GB" sz="2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Marxism? A Bird’s – Eye View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   </a:t>
            </a:r>
            <a:r>
              <a:rPr lang="en-GB" sz="24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https://www.nyu.edu/projects/ollman/docs/what_is_marxism.php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23 April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87169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458</Words>
  <Application>Microsoft Office PowerPoint</Application>
  <PresentationFormat>Widescreen</PresentationFormat>
  <Paragraphs>85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Gothic</vt:lpstr>
      <vt:lpstr>Times New Roman</vt:lpstr>
      <vt:lpstr>Wingdings 3</vt:lpstr>
      <vt:lpstr>Slice</vt:lpstr>
      <vt:lpstr>Describe and explain a theory of your choice, which is not listed in question. </vt:lpstr>
      <vt:lpstr>Karl Marx </vt:lpstr>
      <vt:lpstr>What is Marxism?</vt:lpstr>
      <vt:lpstr>Conflict theory </vt:lpstr>
      <vt:lpstr>Theory of  alienation. </vt:lpstr>
      <vt:lpstr>PowerPoint Presentation</vt:lpstr>
      <vt:lpstr>Conclusion </vt:lpstr>
      <vt:lpstr>References </vt:lpstr>
      <vt:lpstr>References.</vt:lpstr>
      <vt:lpstr>References.</vt:lpstr>
      <vt:lpstr>References for Images.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Describe and explain a theory of your choice, which is not listed in question. </dc:title>
  <dc:creator>Chloe Davies (1803483)</dc:creator>
  <cp:lastModifiedBy>Chloe Davies (1803483)</cp:lastModifiedBy>
  <cp:revision>2</cp:revision>
  <dcterms:created xsi:type="dcterms:W3CDTF">2019-04-28T16:54:47Z</dcterms:created>
  <dcterms:modified xsi:type="dcterms:W3CDTF">2019-04-28T17:10:32Z</dcterms:modified>
</cp:coreProperties>
</file>