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12" r:id="rId1"/>
  </p:sldMasterIdLst>
  <p:notesMasterIdLst>
    <p:notesMasterId r:id="rId18"/>
  </p:notesMasterIdLst>
  <p:sldIdLst>
    <p:sldId id="257" r:id="rId2"/>
    <p:sldId id="259" r:id="rId3"/>
    <p:sldId id="260" r:id="rId4"/>
    <p:sldId id="261" r:id="rId5"/>
    <p:sldId id="262" r:id="rId6"/>
    <p:sldId id="264" r:id="rId7"/>
    <p:sldId id="265" r:id="rId8"/>
    <p:sldId id="269" r:id="rId9"/>
    <p:sldId id="266" r:id="rId10"/>
    <p:sldId id="267" r:id="rId11"/>
    <p:sldId id="258" r:id="rId12"/>
    <p:sldId id="268" r:id="rId13"/>
    <p:sldId id="272" r:id="rId14"/>
    <p:sldId id="270" r:id="rId15"/>
    <p:sldId id="271"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8" autoAdjust="0"/>
    <p:restoredTop sz="94660"/>
  </p:normalViewPr>
  <p:slideViewPr>
    <p:cSldViewPr snapToGrid="0">
      <p:cViewPr varScale="1">
        <p:scale>
          <a:sx n="62" d="100"/>
          <a:sy n="62" d="100"/>
        </p:scale>
        <p:origin x="85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D3FCC2-FDE9-4A31-8348-800616A4E712}" type="datetimeFigureOut">
              <a:rPr lang="en-GB" smtClean="0"/>
              <a:t>07/01/2020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09EAD-45CA-4EC1-B580-BD17BDBA5E70}" type="slidenum">
              <a:rPr lang="en-GB" smtClean="0"/>
              <a:t>‹#›</a:t>
            </a:fld>
            <a:endParaRPr lang="en-GB"/>
          </a:p>
        </p:txBody>
      </p:sp>
    </p:spTree>
    <p:extLst>
      <p:ext uri="{BB962C8B-B14F-4D97-AF65-F5344CB8AC3E}">
        <p14:creationId xmlns:p14="http://schemas.microsoft.com/office/powerpoint/2010/main" val="13579947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12/22/2019</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12/22/2019</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12/22/2019</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12/22/2019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12/22/2019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12/22/2019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12/22/2019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12/22/2019</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12/22/2019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12/22/2019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12/22/2019</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12/22/2019</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slide" Target="slide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1191" y="1020431"/>
            <a:ext cx="10993549" cy="1475013"/>
          </a:xfrm>
        </p:spPr>
        <p:txBody>
          <a:bodyPr>
            <a:normAutofit/>
          </a:bodyPr>
          <a:lstStyle/>
          <a:p>
            <a:r>
              <a:rPr lang="en-US" sz="2800" b="1" dirty="0">
                <a:latin typeface="Times New Roman" panose="02020603050405020304" pitchFamily="18" charset="0"/>
                <a:cs typeface="Times New Roman" panose="02020603050405020304" pitchFamily="18" charset="0"/>
              </a:rPr>
              <a:t>‘In the 21</a:t>
            </a:r>
            <a:r>
              <a:rPr lang="en-US" sz="2800" b="1" baseline="30000" dirty="0">
                <a:latin typeface="Times New Roman" panose="02020603050405020304" pitchFamily="18" charset="0"/>
                <a:cs typeface="Times New Roman" panose="02020603050405020304" pitchFamily="18" charset="0"/>
              </a:rPr>
              <a:t>st</a:t>
            </a:r>
            <a:r>
              <a:rPr lang="en-US" sz="2800" b="1" dirty="0">
                <a:latin typeface="Times New Roman" panose="02020603050405020304" pitchFamily="18" charset="0"/>
                <a:cs typeface="Times New Roman" panose="02020603050405020304" pitchFamily="18" charset="0"/>
              </a:rPr>
              <a:t> century, the rise of social media means that one’s sense of ‘self’ is now more unstable than ever’. </a:t>
            </a: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1194" y="2495445"/>
            <a:ext cx="10993546" cy="468233"/>
          </a:xfrm>
        </p:spPr>
        <p:txBody>
          <a:bodyPr>
            <a:normAutofit fontScale="55000" lnSpcReduction="20000"/>
          </a:bodyPr>
          <a:lstStyle/>
          <a:p>
            <a:r>
              <a:rPr lang="en-US" sz="2300" dirty="0">
                <a:solidFill>
                  <a:schemeClr val="tx1">
                    <a:lumMod val="95000"/>
                    <a:lumOff val="5000"/>
                  </a:schemeClr>
                </a:solidFill>
                <a:latin typeface="Times New Roman" panose="02020603050405020304" pitchFamily="18" charset="0"/>
                <a:cs typeface="Times New Roman" panose="02020603050405020304" pitchFamily="18" charset="0"/>
              </a:rPr>
              <a:t>Charlotte </a:t>
            </a:r>
            <a:r>
              <a:rPr lang="en-US" sz="2300" dirty="0" err="1">
                <a:solidFill>
                  <a:schemeClr val="tx1">
                    <a:lumMod val="95000"/>
                    <a:lumOff val="5000"/>
                  </a:schemeClr>
                </a:solidFill>
                <a:latin typeface="Times New Roman" panose="02020603050405020304" pitchFamily="18" charset="0"/>
                <a:cs typeface="Times New Roman" panose="02020603050405020304" pitchFamily="18" charset="0"/>
              </a:rPr>
              <a:t>davis</a:t>
            </a:r>
            <a:r>
              <a:rPr lang="en-US" sz="2300" dirty="0">
                <a:solidFill>
                  <a:schemeClr val="tx1">
                    <a:lumMod val="95000"/>
                    <a:lumOff val="5000"/>
                  </a:schemeClr>
                </a:solidFill>
                <a:latin typeface="Times New Roman" panose="02020603050405020304" pitchFamily="18" charset="0"/>
                <a:cs typeface="Times New Roman" panose="02020603050405020304" pitchFamily="18" charset="0"/>
              </a:rPr>
              <a:t> 						                                             									SJSI5018				</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t>
            </a:r>
          </a:p>
        </p:txBody>
      </p:sp>
      <p:sp>
        <p:nvSpPr>
          <p:cNvPr id="20" name="Rectangle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descr="A close up of a logo&#10;&#10;Description automatically generated">
            <a:extLst>
              <a:ext uri="{FF2B5EF4-FFF2-40B4-BE49-F238E27FC236}">
                <a16:creationId xmlns:a16="http://schemas.microsoft.com/office/drawing/2014/main" id="{F1A8C364-94D4-4630-BAD0-78722F347055}"/>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448733" y="3081867"/>
            <a:ext cx="11260667" cy="3310466"/>
          </a:xfrm>
          <a:prstGeom prst="rect">
            <a:avLst/>
          </a:prstGeom>
        </p:spPr>
      </p:pic>
      <mc:AlternateContent xmlns:mc="http://schemas.openxmlformats.org/markup-compatibility/2006">
        <mc:Choice xmlns:pslz="http://schemas.microsoft.com/office/powerpoint/2016/slidezoom" Requires="pslz">
          <p:graphicFrame>
            <p:nvGraphicFramePr>
              <p:cNvPr id="5" name="Slide Zoom 4">
                <a:extLst>
                  <a:ext uri="{FF2B5EF4-FFF2-40B4-BE49-F238E27FC236}">
                    <a16:creationId xmlns:a16="http://schemas.microsoft.com/office/drawing/2014/main" id="{64C14E82-0F84-4B90-B3AB-79714A8F9DC6}"/>
                  </a:ext>
                </a:extLst>
              </p:cNvPr>
              <p:cNvGraphicFramePr>
                <a:graphicFrameLocks noChangeAspect="1"/>
              </p:cNvGraphicFramePr>
              <p:nvPr>
                <p:extLst>
                  <p:ext uri="{D42A27DB-BD31-4B8C-83A1-F6EECF244321}">
                    <p14:modId xmlns:p14="http://schemas.microsoft.com/office/powerpoint/2010/main" val="2633184407"/>
                  </p:ext>
                </p:extLst>
              </p:nvPr>
            </p:nvGraphicFramePr>
            <p:xfrm>
              <a:off x="-3274567" y="969486"/>
              <a:ext cx="3048000" cy="1714500"/>
            </p:xfrm>
            <a:graphic>
              <a:graphicData uri="http://schemas.microsoft.com/office/powerpoint/2016/slidezoom">
                <pslz:sldZm>
                  <pslz:sldZmObj sldId="257" cId="2475805559">
                    <pslz:zmPr id="{5D3477F2-B02E-4807-841E-CF9E8A4398D4}" returnToParent="0" transitionDur="1000">
                      <p166:blipFill xmlns:p166="http://schemas.microsoft.com/office/powerpoint/2016/6/main">
                        <a:blip r:embed="rId3"/>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p:pic>
            <p:nvPicPr>
              <p:cNvPr id="5" name="Slide Zoom 4">
                <a:hlinkClick r:id="rId4" action="ppaction://hlinksldjump"/>
                <a:extLst>
                  <a:ext uri="{FF2B5EF4-FFF2-40B4-BE49-F238E27FC236}">
                    <a16:creationId xmlns:a16="http://schemas.microsoft.com/office/drawing/2014/main" id="{64C14E82-0F84-4B90-B3AB-79714A8F9DC6}"/>
                  </a:ext>
                </a:extLst>
              </p:cNvPr>
              <p:cNvPicPr>
                <a:picLocks noGrp="1" noRot="1" noChangeAspect="1" noMove="1" noResize="1" noEditPoints="1" noAdjustHandles="1" noChangeArrowheads="1" noChangeShapeType="1"/>
              </p:cNvPicPr>
              <p:nvPr/>
            </p:nvPicPr>
            <p:blipFill>
              <a:blip r:embed="rId3"/>
              <a:stretch>
                <a:fillRect/>
              </a:stretch>
            </p:blipFill>
            <p:spPr>
              <a:xfrm>
                <a:off x="-3274567" y="969486"/>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35DA9-BAD0-4113-A712-F6B5906FB4D2}"/>
              </a:ext>
            </a:extLst>
          </p:cNvPr>
          <p:cNvSpPr>
            <a:spLocks noGrp="1"/>
          </p:cNvSpPr>
          <p:nvPr>
            <p:ph type="title"/>
          </p:nvPr>
        </p:nvSpPr>
        <p:spPr>
          <a:xfrm>
            <a:off x="1869074" y="715225"/>
            <a:ext cx="3680842" cy="821493"/>
          </a:xfrm>
        </p:spPr>
        <p:txBody>
          <a:bodyPr>
            <a:normAutofit fontScale="90000"/>
          </a:bodyPr>
          <a:lstStyle/>
          <a:p>
            <a:r>
              <a:rPr lang="en-GB" b="1" u="sng" dirty="0">
                <a:latin typeface="Times New Roman" panose="02020603050405020304" pitchFamily="18" charset="0"/>
                <a:cs typeface="Times New Roman" panose="02020603050405020304" pitchFamily="18" charset="0"/>
              </a:rPr>
              <a:t>What is identity? </a:t>
            </a:r>
          </a:p>
        </p:txBody>
      </p:sp>
      <p:sp>
        <p:nvSpPr>
          <p:cNvPr id="3" name="Content Placeholder 2">
            <a:extLst>
              <a:ext uri="{FF2B5EF4-FFF2-40B4-BE49-F238E27FC236}">
                <a16:creationId xmlns:a16="http://schemas.microsoft.com/office/drawing/2014/main" id="{0F02C024-500E-4AAB-B2E4-05B7198C98F9}"/>
              </a:ext>
            </a:extLst>
          </p:cNvPr>
          <p:cNvSpPr>
            <a:spLocks noGrp="1"/>
          </p:cNvSpPr>
          <p:nvPr>
            <p:ph idx="1"/>
          </p:nvPr>
        </p:nvSpPr>
        <p:spPr>
          <a:xfrm>
            <a:off x="336264" y="1890877"/>
            <a:ext cx="6746462" cy="4020066"/>
          </a:xfrm>
        </p:spPr>
        <p:txBody>
          <a:bodyPr>
            <a:noAutofit/>
          </a:bodyPr>
          <a:lstStyle/>
          <a:p>
            <a:pPr marL="0" indent="0">
              <a:buNone/>
            </a:pPr>
            <a:r>
              <a:rPr lang="en-GB" sz="2400" dirty="0">
                <a:latin typeface="Times New Roman" panose="02020603050405020304" pitchFamily="18" charset="0"/>
                <a:cs typeface="Times New Roman" panose="02020603050405020304" pitchFamily="18" charset="0"/>
              </a:rPr>
              <a:t>Identity is a sense of belonging and having a place within society in groups such as;</a:t>
            </a:r>
          </a:p>
          <a:p>
            <a:pPr marL="0" indent="0">
              <a:buNone/>
            </a:pPr>
            <a:r>
              <a:rPr lang="en-GB" sz="2400" dirty="0">
                <a:latin typeface="Times New Roman" panose="02020603050405020304" pitchFamily="18" charset="0"/>
                <a:cs typeface="Times New Roman" panose="02020603050405020304" pitchFamily="18" charset="0"/>
              </a:rPr>
              <a:t>Ethnicity, Nationality, Religious, Race, Sexuality and Gender </a:t>
            </a:r>
          </a:p>
          <a:p>
            <a:pPr marL="0" indent="0">
              <a:buNone/>
            </a:pPr>
            <a:r>
              <a:rPr lang="en-GB" sz="2400" dirty="0">
                <a:latin typeface="Times New Roman" panose="02020603050405020304" pitchFamily="18" charset="0"/>
                <a:cs typeface="Times New Roman" panose="02020603050405020304" pitchFamily="18" charset="0"/>
              </a:rPr>
              <a:t>Several other various groups are included as socially recognizable by their devotion and energy of their expression in order to fulfil their purpose as a group. (Leve, 2011).</a:t>
            </a:r>
          </a:p>
        </p:txBody>
      </p:sp>
      <p:pic>
        <p:nvPicPr>
          <p:cNvPr id="4" name="Picture 3">
            <a:extLst>
              <a:ext uri="{FF2B5EF4-FFF2-40B4-BE49-F238E27FC236}">
                <a16:creationId xmlns:a16="http://schemas.microsoft.com/office/drawing/2014/main" id="{DC7687D9-2B59-4893-8D03-73B997076CE8}"/>
              </a:ext>
            </a:extLst>
          </p:cNvPr>
          <p:cNvPicPr>
            <a:picLocks noChangeAspect="1"/>
          </p:cNvPicPr>
          <p:nvPr/>
        </p:nvPicPr>
        <p:blipFill>
          <a:blip r:embed="rId2"/>
          <a:stretch>
            <a:fillRect/>
          </a:stretch>
        </p:blipFill>
        <p:spPr>
          <a:xfrm>
            <a:off x="7110935" y="1628047"/>
            <a:ext cx="4499873" cy="3339078"/>
          </a:xfrm>
          <a:prstGeom prst="rect">
            <a:avLst/>
          </a:prstGeom>
        </p:spPr>
      </p:pic>
      <p:sp>
        <p:nvSpPr>
          <p:cNvPr id="5" name="TextBox 4">
            <a:extLst>
              <a:ext uri="{FF2B5EF4-FFF2-40B4-BE49-F238E27FC236}">
                <a16:creationId xmlns:a16="http://schemas.microsoft.com/office/drawing/2014/main" id="{39336637-9F45-4C7A-BAF6-E160DE7E5F13}"/>
              </a:ext>
            </a:extLst>
          </p:cNvPr>
          <p:cNvSpPr txBox="1"/>
          <p:nvPr/>
        </p:nvSpPr>
        <p:spPr>
          <a:xfrm>
            <a:off x="8232178" y="4989647"/>
            <a:ext cx="3378630" cy="369332"/>
          </a:xfrm>
          <a:prstGeom prst="rect">
            <a:avLst/>
          </a:prstGeom>
          <a:noFill/>
        </p:spPr>
        <p:txBody>
          <a:bodyPr wrap="square" rtlCol="0">
            <a:spAutoFit/>
          </a:bodyPr>
          <a:lstStyle/>
          <a:p>
            <a:r>
              <a:rPr lang="en-GB" dirty="0"/>
              <a:t> </a:t>
            </a:r>
            <a:r>
              <a:rPr lang="en-GB" sz="1200" dirty="0">
                <a:latin typeface="Times New Roman" panose="02020603050405020304" pitchFamily="18" charset="0"/>
                <a:cs typeface="Times New Roman" panose="02020603050405020304" pitchFamily="18" charset="0"/>
              </a:rPr>
              <a:t>(Copyright adobe stock, 2018)</a:t>
            </a:r>
          </a:p>
        </p:txBody>
      </p:sp>
    </p:spTree>
    <p:extLst>
      <p:ext uri="{BB962C8B-B14F-4D97-AF65-F5344CB8AC3E}">
        <p14:creationId xmlns:p14="http://schemas.microsoft.com/office/powerpoint/2010/main" val="3096054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1CB8F8-7E43-4A67-89AD-C63B5B02DDAF}"/>
              </a:ext>
            </a:extLst>
          </p:cNvPr>
          <p:cNvSpPr>
            <a:spLocks noGrp="1"/>
          </p:cNvSpPr>
          <p:nvPr>
            <p:ph idx="1"/>
          </p:nvPr>
        </p:nvSpPr>
        <p:spPr>
          <a:xfrm>
            <a:off x="5248759" y="2340244"/>
            <a:ext cx="6563527" cy="3929574"/>
          </a:xfrm>
        </p:spPr>
        <p:txBody>
          <a:bodyPr>
            <a:normAutofit fontScale="92500"/>
          </a:bodyPr>
          <a:lstStyle/>
          <a:p>
            <a:r>
              <a:rPr lang="en-GB" sz="2400" dirty="0">
                <a:latin typeface="Times New Roman" panose="02020603050405020304" pitchFamily="18" charset="0"/>
                <a:cs typeface="Times New Roman" panose="02020603050405020304" pitchFamily="18" charset="0"/>
              </a:rPr>
              <a:t>Through creation of modern-day technology digital identity is now essential to many aspects of daily life proving our own identity through online authentication (World Economic Forum, 2018).</a:t>
            </a:r>
          </a:p>
          <a:p>
            <a:r>
              <a:rPr lang="en-GB" sz="2400" dirty="0">
                <a:latin typeface="Times New Roman" panose="02020603050405020304" pitchFamily="18" charset="0"/>
                <a:cs typeface="Times New Roman" panose="02020603050405020304" pitchFamily="18" charset="0"/>
              </a:rPr>
              <a:t>Social Media sites are so popular in modern society that children going into adolescence feel the need to create an online identity to connect with others and establish themselves as a person  (Bozkurt and Tu, 2016). </a:t>
            </a:r>
          </a:p>
          <a:p>
            <a:endParaRPr lang="en-GB" dirty="0"/>
          </a:p>
          <a:p>
            <a:endParaRPr lang="en-GB" dirty="0"/>
          </a:p>
        </p:txBody>
      </p:sp>
      <p:sp>
        <p:nvSpPr>
          <p:cNvPr id="5" name="Title 4">
            <a:extLst>
              <a:ext uri="{FF2B5EF4-FFF2-40B4-BE49-F238E27FC236}">
                <a16:creationId xmlns:a16="http://schemas.microsoft.com/office/drawing/2014/main" id="{6B1F40FD-7791-4D20-A5EF-360E8126B4D5}"/>
              </a:ext>
            </a:extLst>
          </p:cNvPr>
          <p:cNvSpPr>
            <a:spLocks noGrp="1"/>
          </p:cNvSpPr>
          <p:nvPr>
            <p:ph type="title"/>
          </p:nvPr>
        </p:nvSpPr>
        <p:spPr>
          <a:xfrm>
            <a:off x="4533260" y="407688"/>
            <a:ext cx="3432869" cy="1188720"/>
          </a:xfrm>
        </p:spPr>
        <p:txBody>
          <a:bodyPr>
            <a:normAutofit/>
          </a:bodyPr>
          <a:lstStyle/>
          <a:p>
            <a:r>
              <a:rPr lang="en-GB" sz="2400" dirty="0"/>
              <a:t> </a:t>
            </a:r>
            <a:r>
              <a:rPr lang="en-GB" sz="2400" b="1" u="sng" dirty="0">
                <a:latin typeface="Times New Roman" panose="02020603050405020304" pitchFamily="18" charset="0"/>
                <a:cs typeface="Times New Roman" panose="02020603050405020304" pitchFamily="18" charset="0"/>
              </a:rPr>
              <a:t>Digital identity </a:t>
            </a:r>
          </a:p>
        </p:txBody>
      </p:sp>
      <p:pic>
        <p:nvPicPr>
          <p:cNvPr id="4" name="Picture 3">
            <a:extLst>
              <a:ext uri="{FF2B5EF4-FFF2-40B4-BE49-F238E27FC236}">
                <a16:creationId xmlns:a16="http://schemas.microsoft.com/office/drawing/2014/main" id="{17593D2B-0266-4BA6-8F61-F5F4AF549837}"/>
              </a:ext>
            </a:extLst>
          </p:cNvPr>
          <p:cNvPicPr>
            <a:picLocks noChangeAspect="1"/>
          </p:cNvPicPr>
          <p:nvPr/>
        </p:nvPicPr>
        <p:blipFill>
          <a:blip r:embed="rId2"/>
          <a:stretch>
            <a:fillRect/>
          </a:stretch>
        </p:blipFill>
        <p:spPr>
          <a:xfrm>
            <a:off x="881322" y="2030898"/>
            <a:ext cx="3920068" cy="3054361"/>
          </a:xfrm>
          <a:prstGeom prst="rect">
            <a:avLst/>
          </a:prstGeom>
        </p:spPr>
      </p:pic>
      <p:sp>
        <p:nvSpPr>
          <p:cNvPr id="6" name="TextBox 5">
            <a:extLst>
              <a:ext uri="{FF2B5EF4-FFF2-40B4-BE49-F238E27FC236}">
                <a16:creationId xmlns:a16="http://schemas.microsoft.com/office/drawing/2014/main" id="{4816C52C-DCDB-4573-B666-390482CB8D20}"/>
              </a:ext>
            </a:extLst>
          </p:cNvPr>
          <p:cNvSpPr txBox="1"/>
          <p:nvPr/>
        </p:nvSpPr>
        <p:spPr>
          <a:xfrm>
            <a:off x="2257586" y="5222928"/>
            <a:ext cx="2991173"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a:t>
            </a:r>
            <a:r>
              <a:rPr lang="en-GB" sz="1200" dirty="0" err="1">
                <a:latin typeface="Times New Roman" panose="02020603050405020304" pitchFamily="18" charset="0"/>
                <a:cs typeface="Times New Roman" panose="02020603050405020304" pitchFamily="18" charset="0"/>
              </a:rPr>
              <a:t>Coindesk</a:t>
            </a:r>
            <a:r>
              <a:rPr lang="en-GB" sz="1200" dirty="0">
                <a:latin typeface="Times New Roman" panose="02020603050405020304" pitchFamily="18" charset="0"/>
                <a:cs typeface="Times New Roman" panose="02020603050405020304" pitchFamily="18" charset="0"/>
              </a:rPr>
              <a:t>, 2016)</a:t>
            </a:r>
          </a:p>
        </p:txBody>
      </p:sp>
    </p:spTree>
    <p:extLst>
      <p:ext uri="{BB962C8B-B14F-4D97-AF65-F5344CB8AC3E}">
        <p14:creationId xmlns:p14="http://schemas.microsoft.com/office/powerpoint/2010/main" val="262645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F0B50-293C-4782-AA67-4A471B7C7A14}"/>
              </a:ext>
            </a:extLst>
          </p:cNvPr>
          <p:cNvSpPr>
            <a:spLocks noGrp="1"/>
          </p:cNvSpPr>
          <p:nvPr>
            <p:ph type="title"/>
          </p:nvPr>
        </p:nvSpPr>
        <p:spPr>
          <a:xfrm>
            <a:off x="2859760" y="845715"/>
            <a:ext cx="6472479" cy="759500"/>
          </a:xfrm>
        </p:spPr>
        <p:txBody>
          <a:bodyPr>
            <a:normAutofit/>
          </a:bodyPr>
          <a:lstStyle/>
          <a:p>
            <a:r>
              <a:rPr lang="en-GB" b="1" u="sng" dirty="0">
                <a:latin typeface="Times New Roman" panose="02020603050405020304" pitchFamily="18" charset="0"/>
                <a:cs typeface="Times New Roman" panose="02020603050405020304" pitchFamily="18" charset="0"/>
              </a:rPr>
              <a:t>Digital identity Development </a:t>
            </a:r>
          </a:p>
        </p:txBody>
      </p:sp>
      <p:sp>
        <p:nvSpPr>
          <p:cNvPr id="3" name="Content Placeholder 2">
            <a:extLst>
              <a:ext uri="{FF2B5EF4-FFF2-40B4-BE49-F238E27FC236}">
                <a16:creationId xmlns:a16="http://schemas.microsoft.com/office/drawing/2014/main" id="{BBF32C03-CBF8-487B-88C2-ECDD0CBFE8D7}"/>
              </a:ext>
            </a:extLst>
          </p:cNvPr>
          <p:cNvSpPr>
            <a:spLocks noGrp="1"/>
          </p:cNvSpPr>
          <p:nvPr>
            <p:ph idx="1"/>
          </p:nvPr>
        </p:nvSpPr>
        <p:spPr>
          <a:xfrm>
            <a:off x="1348354" y="1039486"/>
            <a:ext cx="10259878" cy="5445248"/>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Social interaction is essential to meaningful learning and social development that we created technology and it intern re-creates who we are (Yang, 2018).</a:t>
            </a:r>
          </a:p>
          <a:p>
            <a:pPr marL="0" indent="0">
              <a:buNone/>
            </a:pPr>
            <a:r>
              <a:rPr lang="en-GB" sz="2400" dirty="0">
                <a:latin typeface="Times New Roman" panose="02020603050405020304" pitchFamily="18" charset="0"/>
                <a:cs typeface="Times New Roman" panose="02020603050405020304" pitchFamily="18" charset="0"/>
              </a:rPr>
              <a:t>In terms of essential development it appears as a stage of Erikson’s Psychosocial development or Piaget’s stage of Cognitive development that a person must pass for successful cognitive and Psychosocial development (Bozkurt and Tu, 2016).</a:t>
            </a:r>
          </a:p>
        </p:txBody>
      </p:sp>
    </p:spTree>
    <p:extLst>
      <p:ext uri="{BB962C8B-B14F-4D97-AF65-F5344CB8AC3E}">
        <p14:creationId xmlns:p14="http://schemas.microsoft.com/office/powerpoint/2010/main" val="2983365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7D764-1D81-4753-B937-02EC51B7619F}"/>
              </a:ext>
            </a:extLst>
          </p:cNvPr>
          <p:cNvSpPr>
            <a:spLocks noGrp="1"/>
          </p:cNvSpPr>
          <p:nvPr>
            <p:ph type="title"/>
          </p:nvPr>
        </p:nvSpPr>
        <p:spPr>
          <a:xfrm>
            <a:off x="449451" y="709795"/>
            <a:ext cx="11654725" cy="988332"/>
          </a:xfrm>
          <a:prstGeom prst="rect">
            <a:avLst/>
          </a:prstGeom>
        </p:spPr>
        <p:txBody>
          <a:bodyPr anchor="b">
            <a:normAutofit/>
          </a:bodyPr>
          <a:lstStyle/>
          <a:p>
            <a:r>
              <a:rPr lang="en-GB" sz="2400" b="1" u="sng" dirty="0">
                <a:latin typeface="Times New Roman" panose="02020603050405020304" pitchFamily="18" charset="0"/>
                <a:cs typeface="Times New Roman" panose="02020603050405020304" pitchFamily="18" charset="0"/>
              </a:rPr>
              <a:t>Festinger’s Social comparison theory 1954 meets social media </a:t>
            </a:r>
          </a:p>
        </p:txBody>
      </p:sp>
      <p:sp>
        <p:nvSpPr>
          <p:cNvPr id="3" name="Content Placeholder 2">
            <a:extLst>
              <a:ext uri="{FF2B5EF4-FFF2-40B4-BE49-F238E27FC236}">
                <a16:creationId xmlns:a16="http://schemas.microsoft.com/office/drawing/2014/main" id="{C4ABFE89-D7ED-489A-8393-D341CDFB12CB}"/>
              </a:ext>
            </a:extLst>
          </p:cNvPr>
          <p:cNvSpPr>
            <a:spLocks noGrp="1"/>
          </p:cNvSpPr>
          <p:nvPr>
            <p:ph sz="half" idx="1"/>
          </p:nvPr>
        </p:nvSpPr>
        <p:spPr>
          <a:xfrm>
            <a:off x="581193" y="2228003"/>
            <a:ext cx="5695621" cy="3633047"/>
          </a:xfrm>
          <a:prstGeom prst="rect">
            <a:avLst/>
          </a:prstGeom>
        </p:spPr>
        <p:txBody>
          <a:bodyPr anchor="ctr">
            <a:normAutofit/>
          </a:bodyPr>
          <a:lstStyle/>
          <a:p>
            <a:r>
              <a:rPr lang="en-GB" sz="2400" dirty="0">
                <a:latin typeface="Times New Roman" panose="02020603050405020304" pitchFamily="18" charset="0"/>
                <a:cs typeface="Times New Roman" panose="02020603050405020304" pitchFamily="18" charset="0"/>
              </a:rPr>
              <a:t>Social comparison theory is made up of two different components of establishing your own identity and comparing oneself to others.</a:t>
            </a:r>
          </a:p>
          <a:p>
            <a:r>
              <a:rPr lang="en-GB" sz="2400" dirty="0">
                <a:latin typeface="Times New Roman" panose="02020603050405020304" pitchFamily="18" charset="0"/>
                <a:cs typeface="Times New Roman" panose="02020603050405020304" pitchFamily="18" charset="0"/>
              </a:rPr>
              <a:t>Social Comparison by ability </a:t>
            </a:r>
          </a:p>
          <a:p>
            <a:r>
              <a:rPr lang="en-GB" sz="2400" dirty="0">
                <a:latin typeface="Times New Roman" panose="02020603050405020304" pitchFamily="18" charset="0"/>
                <a:cs typeface="Times New Roman" panose="02020603050405020304" pitchFamily="18" charset="0"/>
              </a:rPr>
              <a:t>Social Comparison by onion </a:t>
            </a:r>
          </a:p>
          <a:p>
            <a:pPr marL="0" indent="0">
              <a:buNone/>
            </a:pPr>
            <a:r>
              <a:rPr lang="en-GB" sz="2400" dirty="0">
                <a:latin typeface="Times New Roman" panose="02020603050405020304" pitchFamily="18" charset="0"/>
                <a:cs typeface="Times New Roman" panose="02020603050405020304" pitchFamily="18" charset="0"/>
              </a:rPr>
              <a:t>(Yang, Holden and Carter, 2018).</a:t>
            </a:r>
          </a:p>
          <a:p>
            <a:pPr marL="0" indent="0">
              <a:buNone/>
            </a:pPr>
            <a:endParaRPr lang="en-GB" sz="2400" dirty="0">
              <a:latin typeface="Times New Roman" panose="02020603050405020304" pitchFamily="18" charset="0"/>
              <a:cs typeface="Times New Roman" panose="02020603050405020304" pitchFamily="18" charset="0"/>
            </a:endParaRPr>
          </a:p>
          <a:p>
            <a:endParaRPr lang="en-GB" dirty="0"/>
          </a:p>
        </p:txBody>
      </p:sp>
      <p:pic>
        <p:nvPicPr>
          <p:cNvPr id="4" name="Picture 3" descr="A person wearing glasses posing for the camera&#10;&#10;Description automatically generated">
            <a:extLst>
              <a:ext uri="{FF2B5EF4-FFF2-40B4-BE49-F238E27FC236}">
                <a16:creationId xmlns:a16="http://schemas.microsoft.com/office/drawing/2014/main" id="{9EC40EC5-F4C5-435D-8E90-605D8456C47F}"/>
              </a:ext>
            </a:extLst>
          </p:cNvPr>
          <p:cNvPicPr>
            <a:picLocks noChangeAspect="1"/>
          </p:cNvPicPr>
          <p:nvPr/>
        </p:nvPicPr>
        <p:blipFill rotWithShape="1">
          <a:blip r:embed="rId2"/>
          <a:srcRect t="27473" r="-2" b="21472"/>
          <a:stretch/>
        </p:blipFill>
        <p:spPr>
          <a:xfrm>
            <a:off x="7113464" y="2228003"/>
            <a:ext cx="4192180" cy="2931870"/>
          </a:xfrm>
          <a:prstGeom prst="rect">
            <a:avLst/>
          </a:prstGeom>
          <a:noFill/>
        </p:spPr>
      </p:pic>
      <p:sp>
        <p:nvSpPr>
          <p:cNvPr id="5" name="TextBox 4">
            <a:extLst>
              <a:ext uri="{FF2B5EF4-FFF2-40B4-BE49-F238E27FC236}">
                <a16:creationId xmlns:a16="http://schemas.microsoft.com/office/drawing/2014/main" id="{DA9AF44E-CDA9-4059-89C4-D8BB55FB151F}"/>
              </a:ext>
            </a:extLst>
          </p:cNvPr>
          <p:cNvSpPr txBox="1"/>
          <p:nvPr/>
        </p:nvSpPr>
        <p:spPr>
          <a:xfrm>
            <a:off x="8663553" y="5412750"/>
            <a:ext cx="3239145"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(Unknown, 2009)</a:t>
            </a:r>
          </a:p>
        </p:txBody>
      </p:sp>
    </p:spTree>
    <p:extLst>
      <p:ext uri="{BB962C8B-B14F-4D97-AF65-F5344CB8AC3E}">
        <p14:creationId xmlns:p14="http://schemas.microsoft.com/office/powerpoint/2010/main" val="3971376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1EF5F-0769-4FA9-9043-5C593E30B9B1}"/>
              </a:ext>
            </a:extLst>
          </p:cNvPr>
          <p:cNvSpPr>
            <a:spLocks noGrp="1"/>
          </p:cNvSpPr>
          <p:nvPr>
            <p:ph type="title"/>
          </p:nvPr>
        </p:nvSpPr>
        <p:spPr>
          <a:xfrm>
            <a:off x="922154" y="314698"/>
            <a:ext cx="11029616" cy="1188720"/>
          </a:xfrm>
        </p:spPr>
        <p:txBody>
          <a:bodyPr/>
          <a:lstStyle/>
          <a:p>
            <a:r>
              <a:rPr lang="en-GB" b="1" u="sng" dirty="0">
                <a:latin typeface="Times New Roman" panose="02020603050405020304" pitchFamily="18" charset="0"/>
                <a:cs typeface="Times New Roman" panose="02020603050405020304" pitchFamily="18" charset="0"/>
              </a:rPr>
              <a:t>Social Comparison by ability Meets social media   </a:t>
            </a:r>
          </a:p>
        </p:txBody>
      </p:sp>
      <p:sp>
        <p:nvSpPr>
          <p:cNvPr id="3" name="Content Placeholder 2">
            <a:extLst>
              <a:ext uri="{FF2B5EF4-FFF2-40B4-BE49-F238E27FC236}">
                <a16:creationId xmlns:a16="http://schemas.microsoft.com/office/drawing/2014/main" id="{3EB66379-9439-48AF-9F14-B703C4724337}"/>
              </a:ext>
            </a:extLst>
          </p:cNvPr>
          <p:cNvSpPr>
            <a:spLocks noGrp="1"/>
          </p:cNvSpPr>
          <p:nvPr>
            <p:ph idx="1"/>
          </p:nvPr>
        </p:nvSpPr>
        <p:spPr>
          <a:xfrm>
            <a:off x="1387104" y="2185882"/>
            <a:ext cx="9196950" cy="3634486"/>
          </a:xfrm>
        </p:spPr>
        <p:txBody>
          <a:bodyPr>
            <a:normAutofit fontScale="92500"/>
          </a:bodyPr>
          <a:lstStyle/>
          <a:p>
            <a:r>
              <a:rPr lang="en-GB" sz="2800" dirty="0">
                <a:latin typeface="Times New Roman" panose="02020603050405020304" pitchFamily="18" charset="0"/>
                <a:cs typeface="Times New Roman" panose="02020603050405020304" pitchFamily="18" charset="0"/>
              </a:rPr>
              <a:t>Is an individual or a group motivated to evaluate their opinions and abilities for self-gratification as a self-evaluation to compare themselves to others (Argo, White and Dahl, 2006). </a:t>
            </a:r>
          </a:p>
          <a:p>
            <a:r>
              <a:rPr lang="en-GB" sz="2800" dirty="0">
                <a:latin typeface="Times New Roman" panose="02020603050405020304" pitchFamily="18" charset="0"/>
                <a:cs typeface="Times New Roman" panose="02020603050405020304" pitchFamily="18" charset="0"/>
              </a:rPr>
              <a:t> Social comparison is a process of comparing all areas of another to oneself such as performance, achievement and is naturally judgemental and competitive behaviour (Yang, Holden and Carter, 2018).</a:t>
            </a:r>
          </a:p>
          <a:p>
            <a:endParaRPr lang="en-GB" dirty="0"/>
          </a:p>
        </p:txBody>
      </p:sp>
    </p:spTree>
    <p:extLst>
      <p:ext uri="{BB962C8B-B14F-4D97-AF65-F5344CB8AC3E}">
        <p14:creationId xmlns:p14="http://schemas.microsoft.com/office/powerpoint/2010/main" val="1398669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9A450-5B48-49C3-8CAE-50ED8E61DDC5}"/>
              </a:ext>
            </a:extLst>
          </p:cNvPr>
          <p:cNvSpPr>
            <a:spLocks noGrp="1"/>
          </p:cNvSpPr>
          <p:nvPr>
            <p:ph type="title"/>
          </p:nvPr>
        </p:nvSpPr>
        <p:spPr>
          <a:xfrm>
            <a:off x="1028066" y="679872"/>
            <a:ext cx="11029616" cy="744001"/>
          </a:xfrm>
        </p:spPr>
        <p:txBody>
          <a:bodyPr/>
          <a:lstStyle/>
          <a:p>
            <a:r>
              <a:rPr lang="en-GB" b="1" u="sng" dirty="0">
                <a:latin typeface="Times New Roman" panose="02020603050405020304" pitchFamily="18" charset="0"/>
                <a:cs typeface="Times New Roman" panose="02020603050405020304" pitchFamily="18" charset="0"/>
              </a:rPr>
              <a:t>Social comparison by ability meets social media </a:t>
            </a:r>
          </a:p>
        </p:txBody>
      </p:sp>
      <p:sp>
        <p:nvSpPr>
          <p:cNvPr id="3" name="Content Placeholder 2">
            <a:extLst>
              <a:ext uri="{FF2B5EF4-FFF2-40B4-BE49-F238E27FC236}">
                <a16:creationId xmlns:a16="http://schemas.microsoft.com/office/drawing/2014/main" id="{49DDEF21-313C-4549-A085-D153A3B55BF0}"/>
              </a:ext>
            </a:extLst>
          </p:cNvPr>
          <p:cNvSpPr>
            <a:spLocks noGrp="1"/>
          </p:cNvSpPr>
          <p:nvPr>
            <p:ph idx="1"/>
          </p:nvPr>
        </p:nvSpPr>
        <p:spPr>
          <a:xfrm>
            <a:off x="5083444" y="2293750"/>
            <a:ext cx="6974238" cy="3967648"/>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Social comparison theory is used for the study of societies social interaction and fluence during adolescence regarding body image.</a:t>
            </a:r>
          </a:p>
          <a:p>
            <a:pPr marL="0" indent="0">
              <a:buNone/>
            </a:pPr>
            <a:r>
              <a:rPr lang="en-GB" sz="2400" dirty="0">
                <a:latin typeface="Times New Roman" panose="02020603050405020304" pitchFamily="18" charset="0"/>
                <a:cs typeface="Times New Roman" panose="02020603050405020304" pitchFamily="18" charset="0"/>
              </a:rPr>
              <a:t>(Yang, Holden and Carter, 2018)</a:t>
            </a:r>
          </a:p>
          <a:p>
            <a:pPr marL="0" indent="0">
              <a:buNone/>
            </a:pPr>
            <a:r>
              <a:rPr lang="en-GB" sz="2400" dirty="0">
                <a:latin typeface="Times New Roman" panose="02020603050405020304" pitchFamily="18" charset="0"/>
                <a:cs typeface="Times New Roman" panose="02020603050405020304" pitchFamily="18" charset="0"/>
              </a:rPr>
              <a:t>A comparison process that is used frequently throughout daily life especially with adolescence on social networking sites.</a:t>
            </a:r>
          </a:p>
          <a:p>
            <a:pPr marL="0" indent="0">
              <a:buNone/>
            </a:pPr>
            <a:r>
              <a:rPr lang="en-GB" sz="2400" dirty="0">
                <a:latin typeface="Times New Roman" panose="02020603050405020304" pitchFamily="18" charset="0"/>
                <a:cs typeface="Times New Roman" panose="02020603050405020304" pitchFamily="18" charset="0"/>
              </a:rPr>
              <a:t>(</a:t>
            </a:r>
            <a:r>
              <a:rPr lang="en-GB" sz="2400" dirty="0" err="1">
                <a:latin typeface="Times New Roman" panose="02020603050405020304" pitchFamily="18" charset="0"/>
                <a:cs typeface="Times New Roman" panose="02020603050405020304" pitchFamily="18" charset="0"/>
              </a:rPr>
              <a:t>Krayer</a:t>
            </a:r>
            <a:r>
              <a:rPr lang="en-GB" sz="2400" dirty="0">
                <a:latin typeface="Times New Roman" panose="02020603050405020304" pitchFamily="18" charset="0"/>
                <a:cs typeface="Times New Roman" panose="02020603050405020304" pitchFamily="18" charset="0"/>
              </a:rPr>
              <a:t>, </a:t>
            </a:r>
            <a:r>
              <a:rPr lang="en-GB" sz="2400" dirty="0" err="1">
                <a:latin typeface="Times New Roman" panose="02020603050405020304" pitchFamily="18" charset="0"/>
                <a:cs typeface="Times New Roman" panose="02020603050405020304" pitchFamily="18" charset="0"/>
              </a:rPr>
              <a:t>Ingledew</a:t>
            </a:r>
            <a:r>
              <a:rPr lang="en-GB" sz="2400" dirty="0">
                <a:latin typeface="Times New Roman" panose="02020603050405020304" pitchFamily="18" charset="0"/>
                <a:cs typeface="Times New Roman" panose="02020603050405020304" pitchFamily="18" charset="0"/>
              </a:rPr>
              <a:t> and </a:t>
            </a:r>
            <a:r>
              <a:rPr lang="en-GB" sz="2400" dirty="0" err="1">
                <a:latin typeface="Times New Roman" panose="02020603050405020304" pitchFamily="18" charset="0"/>
                <a:cs typeface="Times New Roman" panose="02020603050405020304" pitchFamily="18" charset="0"/>
              </a:rPr>
              <a:t>Iphofen</a:t>
            </a:r>
            <a:r>
              <a:rPr lang="en-GB" sz="2400" dirty="0">
                <a:latin typeface="Times New Roman" panose="02020603050405020304" pitchFamily="18" charset="0"/>
                <a:cs typeface="Times New Roman" panose="02020603050405020304" pitchFamily="18" charset="0"/>
              </a:rPr>
              <a:t>, 2007)</a:t>
            </a:r>
          </a:p>
          <a:p>
            <a:pPr marL="0" indent="0">
              <a:buNone/>
            </a:pPr>
            <a:endParaRPr lang="en-GB" dirty="0"/>
          </a:p>
        </p:txBody>
      </p:sp>
      <p:pic>
        <p:nvPicPr>
          <p:cNvPr id="4" name="Picture 3">
            <a:extLst>
              <a:ext uri="{FF2B5EF4-FFF2-40B4-BE49-F238E27FC236}">
                <a16:creationId xmlns:a16="http://schemas.microsoft.com/office/drawing/2014/main" id="{2D80A37F-4F3B-4CFB-BC85-E52BBB7D3554}"/>
              </a:ext>
            </a:extLst>
          </p:cNvPr>
          <p:cNvPicPr>
            <a:picLocks noChangeAspect="1"/>
          </p:cNvPicPr>
          <p:nvPr/>
        </p:nvPicPr>
        <p:blipFill>
          <a:blip r:embed="rId2"/>
          <a:stretch>
            <a:fillRect/>
          </a:stretch>
        </p:blipFill>
        <p:spPr>
          <a:xfrm>
            <a:off x="581192" y="2293750"/>
            <a:ext cx="4196503" cy="3197735"/>
          </a:xfrm>
          <a:prstGeom prst="rect">
            <a:avLst/>
          </a:prstGeom>
        </p:spPr>
      </p:pic>
      <p:sp>
        <p:nvSpPr>
          <p:cNvPr id="5" name="TextBox 4">
            <a:extLst>
              <a:ext uri="{FF2B5EF4-FFF2-40B4-BE49-F238E27FC236}">
                <a16:creationId xmlns:a16="http://schemas.microsoft.com/office/drawing/2014/main" id="{031BFB6E-CE3A-46D2-A07B-67D73A442007}"/>
              </a:ext>
            </a:extLst>
          </p:cNvPr>
          <p:cNvSpPr txBox="1"/>
          <p:nvPr/>
        </p:nvSpPr>
        <p:spPr>
          <a:xfrm>
            <a:off x="1534332" y="5617360"/>
            <a:ext cx="3549112"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 (Strategic Social Media Lab, 2019)</a:t>
            </a:r>
          </a:p>
        </p:txBody>
      </p:sp>
    </p:spTree>
    <p:extLst>
      <p:ext uri="{BB962C8B-B14F-4D97-AF65-F5344CB8AC3E}">
        <p14:creationId xmlns:p14="http://schemas.microsoft.com/office/powerpoint/2010/main" val="1286556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D4EF6-1702-4F37-AE5D-BFB44847F205}"/>
              </a:ext>
            </a:extLst>
          </p:cNvPr>
          <p:cNvSpPr>
            <a:spLocks noGrp="1"/>
          </p:cNvSpPr>
          <p:nvPr>
            <p:ph type="title"/>
          </p:nvPr>
        </p:nvSpPr>
        <p:spPr>
          <a:xfrm>
            <a:off x="1008684" y="107796"/>
            <a:ext cx="10174632" cy="1188720"/>
          </a:xfrm>
        </p:spPr>
        <p:txBody>
          <a:bodyPr/>
          <a:lstStyle/>
          <a:p>
            <a:r>
              <a:rPr lang="en-GB" b="1" u="sng" dirty="0">
                <a:latin typeface="Times New Roman" panose="02020603050405020304" pitchFamily="18" charset="0"/>
                <a:cs typeface="Times New Roman" panose="02020603050405020304" pitchFamily="18" charset="0"/>
              </a:rPr>
              <a:t>Is social media a risk to Body health and image? </a:t>
            </a:r>
          </a:p>
        </p:txBody>
      </p:sp>
      <p:sp>
        <p:nvSpPr>
          <p:cNvPr id="3" name="Content Placeholder 2">
            <a:extLst>
              <a:ext uri="{FF2B5EF4-FFF2-40B4-BE49-F238E27FC236}">
                <a16:creationId xmlns:a16="http://schemas.microsoft.com/office/drawing/2014/main" id="{7BB8AAAA-DF5F-452E-9A25-22A9DB2E8E77}"/>
              </a:ext>
            </a:extLst>
          </p:cNvPr>
          <p:cNvSpPr>
            <a:spLocks noGrp="1"/>
          </p:cNvSpPr>
          <p:nvPr>
            <p:ph idx="1"/>
          </p:nvPr>
        </p:nvSpPr>
        <p:spPr>
          <a:xfrm>
            <a:off x="457206" y="1642820"/>
            <a:ext cx="11337004" cy="4513024"/>
          </a:xfrm>
        </p:spPr>
        <p:txBody>
          <a:bodyPr>
            <a:normAutofit/>
          </a:bodyPr>
          <a:lstStyle/>
          <a:p>
            <a:r>
              <a:rPr lang="en-GB" sz="2400" dirty="0">
                <a:latin typeface="Times New Roman" panose="02020603050405020304" pitchFamily="18" charset="0"/>
                <a:cs typeface="Times New Roman" panose="02020603050405020304" pitchFamily="18" charset="0"/>
              </a:rPr>
              <a:t>There are both positive and negative effects of body image regarding social media, this depends on the contents of the feedback (whether positive or negative) and the outcome of action and self-esteem regarding one satisfaction with their image (</a:t>
            </a:r>
            <a:r>
              <a:rPr lang="en-GB" sz="2400" dirty="0" err="1">
                <a:latin typeface="Times New Roman" panose="02020603050405020304" pitchFamily="18" charset="0"/>
                <a:cs typeface="Times New Roman" panose="02020603050405020304" pitchFamily="18" charset="0"/>
              </a:rPr>
              <a:t>Volkenburg</a:t>
            </a:r>
            <a:r>
              <a:rPr lang="en-GB" sz="2400" dirty="0">
                <a:latin typeface="Times New Roman" panose="02020603050405020304" pitchFamily="18" charset="0"/>
                <a:cs typeface="Times New Roman" panose="02020603050405020304" pitchFamily="18" charset="0"/>
              </a:rPr>
              <a:t>, Peter, Schouten, 2006).</a:t>
            </a:r>
          </a:p>
          <a:p>
            <a:r>
              <a:rPr lang="en-GB" sz="2400" dirty="0">
                <a:latin typeface="Times New Roman" panose="02020603050405020304" pitchFamily="18" charset="0"/>
                <a:cs typeface="Times New Roman" panose="02020603050405020304" pitchFamily="18" charset="0"/>
              </a:rPr>
              <a:t>Unfortunately in many cases positive body image have found to be affected due to social media presenting what is believed to be a ‘perfect body’ of slender individuals can create a negative and critical self-</a:t>
            </a:r>
            <a:r>
              <a:rPr lang="en-GB" sz="2400" dirty="0" err="1">
                <a:latin typeface="Times New Roman" panose="02020603050405020304" pitchFamily="18" charset="0"/>
                <a:cs typeface="Times New Roman" panose="02020603050405020304" pitchFamily="18" charset="0"/>
              </a:rPr>
              <a:t>evalution</a:t>
            </a:r>
            <a:r>
              <a:rPr lang="en-GB" sz="2400" dirty="0">
                <a:latin typeface="Times New Roman" panose="02020603050405020304" pitchFamily="18" charset="0"/>
                <a:cs typeface="Times New Roman" panose="02020603050405020304" pitchFamily="18" charset="0"/>
              </a:rPr>
              <a:t> (Gabe, Ward, Hyde, 2008).</a:t>
            </a:r>
          </a:p>
          <a:p>
            <a:endParaRPr lang="en-GB" dirty="0"/>
          </a:p>
        </p:txBody>
      </p:sp>
    </p:spTree>
    <p:extLst>
      <p:ext uri="{BB962C8B-B14F-4D97-AF65-F5344CB8AC3E}">
        <p14:creationId xmlns:p14="http://schemas.microsoft.com/office/powerpoint/2010/main" val="1376733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B8CCF-2468-4F88-8448-FCF080E8E285}"/>
              </a:ext>
            </a:extLst>
          </p:cNvPr>
          <p:cNvSpPr>
            <a:spLocks noGrp="1"/>
          </p:cNvSpPr>
          <p:nvPr>
            <p:ph type="title"/>
          </p:nvPr>
        </p:nvSpPr>
        <p:spPr>
          <a:xfrm>
            <a:off x="581193" y="729658"/>
            <a:ext cx="11029616" cy="988332"/>
          </a:xfrm>
          <a:prstGeom prst="rect">
            <a:avLst/>
          </a:prstGeom>
        </p:spPr>
        <p:txBody>
          <a:bodyPr anchor="b">
            <a:normAutofit/>
          </a:bodyPr>
          <a:lstStyle/>
          <a:p>
            <a:r>
              <a:rPr lang="en-GB" b="1" u="sng"/>
              <a:t>Social comparison theory by opinion </a:t>
            </a:r>
          </a:p>
        </p:txBody>
      </p:sp>
      <p:sp>
        <p:nvSpPr>
          <p:cNvPr id="3" name="Content Placeholder 2">
            <a:extLst>
              <a:ext uri="{FF2B5EF4-FFF2-40B4-BE49-F238E27FC236}">
                <a16:creationId xmlns:a16="http://schemas.microsoft.com/office/drawing/2014/main" id="{7DF803E8-7ABC-4B86-9146-3A47F9D62C33}"/>
              </a:ext>
            </a:extLst>
          </p:cNvPr>
          <p:cNvSpPr>
            <a:spLocks noGrp="1"/>
          </p:cNvSpPr>
          <p:nvPr>
            <p:ph sz="half" idx="1"/>
          </p:nvPr>
        </p:nvSpPr>
        <p:spPr>
          <a:xfrm>
            <a:off x="581193" y="2228003"/>
            <a:ext cx="6408543" cy="3633047"/>
          </a:xfrm>
          <a:prstGeom prst="rect">
            <a:avLst/>
          </a:prstGeom>
        </p:spPr>
        <p:txBody>
          <a:bodyPr anchor="ctr">
            <a:normAutofit/>
          </a:bodyPr>
          <a:lstStyle/>
          <a:p>
            <a:pPr marL="0" indent="0">
              <a:buNone/>
            </a:pPr>
            <a:r>
              <a:rPr lang="en-GB" sz="2400" dirty="0">
                <a:latin typeface="Times New Roman" panose="02020603050405020304" pitchFamily="18" charset="0"/>
                <a:cs typeface="Times New Roman" panose="02020603050405020304" pitchFamily="18" charset="0"/>
              </a:rPr>
              <a:t>When a group or individuals share their thoughts, values, opinions and beliefs freely with others.</a:t>
            </a:r>
          </a:p>
          <a:p>
            <a:pPr marL="0" indent="0">
              <a:buNone/>
            </a:pPr>
            <a:r>
              <a:rPr lang="en-GB" sz="2400" dirty="0">
                <a:latin typeface="Times New Roman" panose="02020603050405020304" pitchFamily="18" charset="0"/>
                <a:cs typeface="Times New Roman" panose="02020603050405020304" pitchFamily="18" charset="0"/>
              </a:rPr>
              <a:t>Social comparison by opinion is normally considered to be less judgemental and competitive compared to comparison by ability.</a:t>
            </a:r>
          </a:p>
          <a:p>
            <a:pPr marL="0" indent="0">
              <a:buNone/>
            </a:pPr>
            <a:r>
              <a:rPr lang="en-GB" sz="2400" dirty="0">
                <a:latin typeface="Times New Roman" panose="02020603050405020304" pitchFamily="18" charset="0"/>
                <a:cs typeface="Times New Roman" panose="02020603050405020304" pitchFamily="18" charset="0"/>
              </a:rPr>
              <a:t>(Yang, Holden and Carter, 2018).</a:t>
            </a:r>
          </a:p>
          <a:p>
            <a:pPr marL="0" indent="0">
              <a:buNone/>
            </a:pPr>
            <a:endParaRPr lang="en-GB" dirty="0"/>
          </a:p>
        </p:txBody>
      </p:sp>
      <p:pic>
        <p:nvPicPr>
          <p:cNvPr id="5" name="Picture 4" descr="A close up of a logo&#10;&#10;Description automatically generated">
            <a:extLst>
              <a:ext uri="{FF2B5EF4-FFF2-40B4-BE49-F238E27FC236}">
                <a16:creationId xmlns:a16="http://schemas.microsoft.com/office/drawing/2014/main" id="{9B65DE16-D300-48A4-9751-AB8B4A378FD1}"/>
              </a:ext>
            </a:extLst>
          </p:cNvPr>
          <p:cNvPicPr>
            <a:picLocks noChangeAspect="1"/>
          </p:cNvPicPr>
          <p:nvPr/>
        </p:nvPicPr>
        <p:blipFill>
          <a:blip r:embed="rId2"/>
          <a:stretch>
            <a:fillRect/>
          </a:stretch>
        </p:blipFill>
        <p:spPr>
          <a:xfrm>
            <a:off x="6877209" y="2228002"/>
            <a:ext cx="4613392" cy="3633047"/>
          </a:xfrm>
          <a:prstGeom prst="rect">
            <a:avLst/>
          </a:prstGeom>
          <a:noFill/>
        </p:spPr>
      </p:pic>
      <p:sp>
        <p:nvSpPr>
          <p:cNvPr id="6" name="TextBox 5">
            <a:extLst>
              <a:ext uri="{FF2B5EF4-FFF2-40B4-BE49-F238E27FC236}">
                <a16:creationId xmlns:a16="http://schemas.microsoft.com/office/drawing/2014/main" id="{A7C8B12D-E0E0-4986-BE59-5A43734CC587}"/>
              </a:ext>
            </a:extLst>
          </p:cNvPr>
          <p:cNvSpPr txBox="1"/>
          <p:nvPr/>
        </p:nvSpPr>
        <p:spPr>
          <a:xfrm>
            <a:off x="8446576" y="5676383"/>
            <a:ext cx="2278251" cy="369332"/>
          </a:xfrm>
          <a:prstGeom prst="rect">
            <a:avLst/>
          </a:prstGeom>
          <a:noFill/>
        </p:spPr>
        <p:txBody>
          <a:bodyPr wrap="square" rtlCol="0">
            <a:spAutoFit/>
          </a:bodyPr>
          <a:lstStyle/>
          <a:p>
            <a:r>
              <a:rPr lang="en-GB" dirty="0"/>
              <a:t> </a:t>
            </a:r>
            <a:r>
              <a:rPr lang="en-GB" sz="1200" dirty="0">
                <a:latin typeface="Times New Roman" panose="02020603050405020304" pitchFamily="18" charset="0"/>
                <a:cs typeface="Times New Roman" panose="02020603050405020304" pitchFamily="18" charset="0"/>
              </a:rPr>
              <a:t>(Crawleynews24, 2019)</a:t>
            </a:r>
          </a:p>
        </p:txBody>
      </p:sp>
    </p:spTree>
    <p:extLst>
      <p:ext uri="{BB962C8B-B14F-4D97-AF65-F5344CB8AC3E}">
        <p14:creationId xmlns:p14="http://schemas.microsoft.com/office/powerpoint/2010/main" val="2379015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5AB3B-4625-4450-B555-9A2C988C53DA}"/>
              </a:ext>
            </a:extLst>
          </p:cNvPr>
          <p:cNvSpPr>
            <a:spLocks noGrp="1"/>
          </p:cNvSpPr>
          <p:nvPr>
            <p:ph type="title"/>
          </p:nvPr>
        </p:nvSpPr>
        <p:spPr>
          <a:xfrm>
            <a:off x="2471985" y="299200"/>
            <a:ext cx="11029616" cy="1188720"/>
          </a:xfrm>
        </p:spPr>
        <p:txBody>
          <a:bodyPr/>
          <a:lstStyle/>
          <a:p>
            <a:r>
              <a:rPr lang="en-GB" b="1" u="sng" dirty="0">
                <a:latin typeface="Times New Roman" panose="02020603050405020304" pitchFamily="18" charset="0"/>
                <a:cs typeface="Times New Roman" panose="02020603050405020304" pitchFamily="18" charset="0"/>
              </a:rPr>
              <a:t>Identity politics and social media </a:t>
            </a:r>
          </a:p>
        </p:txBody>
      </p:sp>
      <p:sp>
        <p:nvSpPr>
          <p:cNvPr id="3" name="Content Placeholder 2">
            <a:extLst>
              <a:ext uri="{FF2B5EF4-FFF2-40B4-BE49-F238E27FC236}">
                <a16:creationId xmlns:a16="http://schemas.microsoft.com/office/drawing/2014/main" id="{98EA0CDC-6A66-4DEF-BD43-2A4D9784C2F0}"/>
              </a:ext>
            </a:extLst>
          </p:cNvPr>
          <p:cNvSpPr>
            <a:spLocks noGrp="1"/>
          </p:cNvSpPr>
          <p:nvPr>
            <p:ph idx="1"/>
          </p:nvPr>
        </p:nvSpPr>
        <p:spPr>
          <a:xfrm>
            <a:off x="1146875" y="1890876"/>
            <a:ext cx="10463933" cy="4264968"/>
          </a:xfrm>
        </p:spPr>
        <p:txBody>
          <a:bodyPr/>
          <a:lstStyle/>
          <a:p>
            <a:pPr marL="0" indent="0">
              <a:buNone/>
            </a:pPr>
            <a:r>
              <a:rPr lang="en-GB" sz="2400" dirty="0">
                <a:latin typeface="Times New Roman" panose="02020603050405020304" pitchFamily="18" charset="0"/>
                <a:cs typeface="Times New Roman" panose="02020603050405020304" pitchFamily="18" charset="0"/>
              </a:rPr>
              <a:t>Involves a group of a race, gender, sexuality, religion or disability expressing and organizing their political views around their interest with the sole purpose of advancing that interest without any regards or concern for other groups in society (What are Identity Politics?, 2017).</a:t>
            </a:r>
          </a:p>
          <a:p>
            <a:pPr marL="0" indent="0">
              <a:buNone/>
            </a:pPr>
            <a:r>
              <a:rPr lang="en-GB" sz="2400" dirty="0">
                <a:latin typeface="Times New Roman" panose="02020603050405020304" pitchFamily="18" charset="0"/>
                <a:cs typeface="Times New Roman" panose="02020603050405020304" pitchFamily="18" charset="0"/>
              </a:rPr>
              <a:t>Social networking allows users to share stories, thoughts and opinions regarding politics in order collaborate and take collective action on political views  (Bennett, 2012).</a:t>
            </a:r>
          </a:p>
          <a:p>
            <a:endParaRPr lang="en-GB" dirty="0"/>
          </a:p>
        </p:txBody>
      </p:sp>
    </p:spTree>
    <p:extLst>
      <p:ext uri="{BB962C8B-B14F-4D97-AF65-F5344CB8AC3E}">
        <p14:creationId xmlns:p14="http://schemas.microsoft.com/office/powerpoint/2010/main" val="1874019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62972-3449-42D1-8185-B4BEFD52AB44}"/>
              </a:ext>
            </a:extLst>
          </p:cNvPr>
          <p:cNvSpPr>
            <a:spLocks noGrp="1"/>
          </p:cNvSpPr>
          <p:nvPr>
            <p:ph type="title"/>
          </p:nvPr>
        </p:nvSpPr>
        <p:spPr>
          <a:xfrm>
            <a:off x="581359" y="603682"/>
            <a:ext cx="11029616" cy="1188720"/>
          </a:xfrm>
        </p:spPr>
        <p:txBody>
          <a:bodyPr>
            <a:normAutofit/>
          </a:bodyPr>
          <a:lstStyle/>
          <a:p>
            <a:br>
              <a:rPr lang="en-US" dirty="0"/>
            </a:br>
            <a:endParaRPr lang="en-US" dirty="0"/>
          </a:p>
        </p:txBody>
      </p:sp>
      <p:sp>
        <p:nvSpPr>
          <p:cNvPr id="5" name="Content Placeholder 4">
            <a:extLst>
              <a:ext uri="{FF2B5EF4-FFF2-40B4-BE49-F238E27FC236}">
                <a16:creationId xmlns:a16="http://schemas.microsoft.com/office/drawing/2014/main" id="{FC68F8F9-AA76-42E6-88BC-5CB1FD08CA13}"/>
              </a:ext>
            </a:extLst>
          </p:cNvPr>
          <p:cNvSpPr>
            <a:spLocks noGrp="1"/>
          </p:cNvSpPr>
          <p:nvPr>
            <p:ph idx="1"/>
          </p:nvPr>
        </p:nvSpPr>
        <p:spPr>
          <a:xfrm>
            <a:off x="699012" y="1369366"/>
            <a:ext cx="11029615" cy="1654053"/>
          </a:xfrm>
        </p:spPr>
        <p:txBody>
          <a:bodyPr/>
          <a:lstStyle/>
          <a:p>
            <a:endParaRPr lang="en-GB" dirty="0"/>
          </a:p>
          <a:p>
            <a:endParaRPr lang="en-GB" dirty="0"/>
          </a:p>
        </p:txBody>
      </p:sp>
      <p:sp>
        <p:nvSpPr>
          <p:cNvPr id="3" name="TextBox 2">
            <a:extLst>
              <a:ext uri="{FF2B5EF4-FFF2-40B4-BE49-F238E27FC236}">
                <a16:creationId xmlns:a16="http://schemas.microsoft.com/office/drawing/2014/main" id="{3357BFBD-870D-4AFF-B2D8-E198BDA4F31A}"/>
              </a:ext>
            </a:extLst>
          </p:cNvPr>
          <p:cNvSpPr txBox="1"/>
          <p:nvPr/>
        </p:nvSpPr>
        <p:spPr>
          <a:xfrm>
            <a:off x="2526224" y="755692"/>
            <a:ext cx="8307092" cy="461665"/>
          </a:xfrm>
          <a:prstGeom prst="rect">
            <a:avLst/>
          </a:prstGeom>
          <a:noFill/>
        </p:spPr>
        <p:txBody>
          <a:bodyPr wrap="square" rtlCol="0">
            <a:spAutoFit/>
          </a:bodyPr>
          <a:lstStyle/>
          <a:p>
            <a:r>
              <a:rPr lang="en-GB" sz="2400" b="1" dirty="0">
                <a:latin typeface="Times New Roman" panose="02020603050405020304" pitchFamily="18" charset="0"/>
                <a:cs typeface="Times New Roman" panose="02020603050405020304" pitchFamily="18" charset="0"/>
              </a:rPr>
              <a:t>SOCIAL MEDIA INCLUSION IN IDENTITY POLITICS  </a:t>
            </a:r>
          </a:p>
        </p:txBody>
      </p:sp>
      <p:sp>
        <p:nvSpPr>
          <p:cNvPr id="4" name="TextBox 3">
            <a:extLst>
              <a:ext uri="{FF2B5EF4-FFF2-40B4-BE49-F238E27FC236}">
                <a16:creationId xmlns:a16="http://schemas.microsoft.com/office/drawing/2014/main" id="{40141428-5624-4978-9597-E6FC83A1E0EC}"/>
              </a:ext>
            </a:extLst>
          </p:cNvPr>
          <p:cNvSpPr txBox="1"/>
          <p:nvPr/>
        </p:nvSpPr>
        <p:spPr>
          <a:xfrm>
            <a:off x="1208868" y="1792402"/>
            <a:ext cx="10161721" cy="6001643"/>
          </a:xfrm>
          <a:prstGeom prst="rect">
            <a:avLst/>
          </a:prstGeom>
          <a:noFill/>
        </p:spPr>
        <p:txBody>
          <a:bodyPr wrap="square" rtlCol="0">
            <a:spAutoFit/>
          </a:bodyPr>
          <a:lstStyle/>
          <a:p>
            <a:pPr algn="just"/>
            <a:r>
              <a:rPr lang="en-GB" sz="2400" dirty="0">
                <a:latin typeface="Times New Roman" panose="02020603050405020304" pitchFamily="18" charset="0"/>
                <a:cs typeface="Times New Roman" panose="02020603050405020304" pitchFamily="18" charset="0"/>
              </a:rPr>
              <a:t>Through social media younger generations are becoming increasingly more educated and interested in political concerns and other contemporary issues such as;</a:t>
            </a:r>
          </a:p>
          <a:p>
            <a:pPr algn="just"/>
            <a:endParaRPr lang="en-GB" sz="2400" dirty="0">
              <a:latin typeface="Times New Roman" panose="02020603050405020304" pitchFamily="18" charset="0"/>
              <a:cs typeface="Times New Roman" panose="02020603050405020304" pitchFamily="18" charset="0"/>
            </a:endParaRPr>
          </a:p>
          <a:p>
            <a:pPr algn="just"/>
            <a:r>
              <a:rPr lang="en-GB" sz="2400" dirty="0">
                <a:latin typeface="Times New Roman" panose="02020603050405020304" pitchFamily="18" charset="0"/>
                <a:cs typeface="Times New Roman" panose="02020603050405020304" pitchFamily="18" charset="0"/>
              </a:rPr>
              <a:t>Global risk and disaster, Poverty, Animal Rights, Inequality</a:t>
            </a:r>
          </a:p>
          <a:p>
            <a:pPr algn="just"/>
            <a:r>
              <a:rPr lang="en-GB" sz="2400" dirty="0">
                <a:latin typeface="Times New Roman" panose="02020603050405020304" pitchFamily="18" charset="0"/>
                <a:cs typeface="Times New Roman" panose="02020603050405020304" pitchFamily="18" charset="0"/>
              </a:rPr>
              <a:t>(</a:t>
            </a:r>
            <a:r>
              <a:rPr lang="en-GB" sz="2400" dirty="0" err="1">
                <a:latin typeface="Times New Roman" panose="02020603050405020304" pitchFamily="18" charset="0"/>
                <a:cs typeface="Times New Roman" panose="02020603050405020304" pitchFamily="18" charset="0"/>
              </a:rPr>
              <a:t>Loundenback</a:t>
            </a:r>
            <a:r>
              <a:rPr lang="en-GB" sz="2400" dirty="0">
                <a:latin typeface="Times New Roman" panose="02020603050405020304" pitchFamily="18" charset="0"/>
                <a:cs typeface="Times New Roman" panose="02020603050405020304" pitchFamily="18" charset="0"/>
              </a:rPr>
              <a:t> and Jackson, 2018).</a:t>
            </a:r>
          </a:p>
          <a:p>
            <a:pPr algn="just"/>
            <a:endParaRPr lang="en-GB" sz="2400" dirty="0">
              <a:latin typeface="Times New Roman" panose="02020603050405020304" pitchFamily="18" charset="0"/>
              <a:cs typeface="Times New Roman" panose="02020603050405020304" pitchFamily="18" charset="0"/>
            </a:endParaRPr>
          </a:p>
          <a:p>
            <a:pPr algn="just"/>
            <a:endParaRPr lang="en-GB" sz="2400" dirty="0">
              <a:latin typeface="Times New Roman" panose="02020603050405020304" pitchFamily="18" charset="0"/>
              <a:cs typeface="Times New Roman" panose="02020603050405020304" pitchFamily="18" charset="0"/>
            </a:endParaRPr>
          </a:p>
          <a:p>
            <a:pPr algn="just"/>
            <a:r>
              <a:rPr lang="en-GB" sz="2400" dirty="0">
                <a:latin typeface="Times New Roman" panose="02020603050405020304" pitchFamily="18" charset="0"/>
                <a:cs typeface="Times New Roman" panose="02020603050405020304" pitchFamily="18" charset="0"/>
              </a:rPr>
              <a:t>As social media allows for more widespread communication than ever seen before younger generation are becoming more included as a group participating in politics (Bennett, 2012).</a:t>
            </a:r>
          </a:p>
          <a:p>
            <a:pPr algn="just"/>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37846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53023AB-D7DB-4035-ACE8-C483E2E1740F}"/>
              </a:ext>
            </a:extLst>
          </p:cNvPr>
          <p:cNvPicPr>
            <a:picLocks noChangeAspect="1"/>
          </p:cNvPicPr>
          <p:nvPr/>
        </p:nvPicPr>
        <p:blipFill>
          <a:blip r:embed="rId2"/>
          <a:stretch>
            <a:fillRect/>
          </a:stretch>
        </p:blipFill>
        <p:spPr>
          <a:xfrm>
            <a:off x="581193" y="1879000"/>
            <a:ext cx="5194767" cy="3633047"/>
          </a:xfrm>
          <a:prstGeom prst="rect">
            <a:avLst/>
          </a:prstGeom>
          <a:noFill/>
        </p:spPr>
      </p:pic>
      <p:sp>
        <p:nvSpPr>
          <p:cNvPr id="3" name="Content Placeholder 2">
            <a:extLst>
              <a:ext uri="{FF2B5EF4-FFF2-40B4-BE49-F238E27FC236}">
                <a16:creationId xmlns:a16="http://schemas.microsoft.com/office/drawing/2014/main" id="{4DCF4657-5978-432C-8344-FBECF825104F}"/>
              </a:ext>
            </a:extLst>
          </p:cNvPr>
          <p:cNvSpPr>
            <a:spLocks noGrp="1"/>
          </p:cNvSpPr>
          <p:nvPr>
            <p:ph sz="half" idx="2"/>
          </p:nvPr>
        </p:nvSpPr>
        <p:spPr>
          <a:xfrm>
            <a:off x="6096001" y="945398"/>
            <a:ext cx="5930684" cy="5238426"/>
          </a:xfrm>
          <a:prstGeom prst="rect">
            <a:avLst/>
          </a:prstGeom>
        </p:spPr>
        <p:txBody>
          <a:bodyPr anchor="ctr">
            <a:noAutofit/>
          </a:bodyPr>
          <a:lstStyle/>
          <a:p>
            <a:r>
              <a:rPr lang="en-GB" sz="2400" dirty="0">
                <a:latin typeface="Times New Roman" panose="02020603050405020304" pitchFamily="18" charset="0"/>
                <a:cs typeface="Times New Roman" panose="02020603050405020304" pitchFamily="18" charset="0"/>
              </a:rPr>
              <a:t>Extensive research regarding fake new on politics states that political fake news is mainly leaked through social media and other online networks. </a:t>
            </a:r>
          </a:p>
          <a:p>
            <a:r>
              <a:rPr lang="en-GB" sz="2400" dirty="0">
                <a:latin typeface="Times New Roman" panose="02020603050405020304" pitchFamily="18" charset="0"/>
                <a:cs typeface="Times New Roman" panose="02020603050405020304" pitchFamily="18" charset="0"/>
              </a:rPr>
              <a:t>It is a public concern that political misinformation or fake news will affect the publics opinion regarding import decisions and contributing. </a:t>
            </a:r>
          </a:p>
          <a:p>
            <a:r>
              <a:rPr lang="en-GB" sz="2400" dirty="0">
                <a:latin typeface="Times New Roman" panose="02020603050405020304" pitchFamily="18" charset="0"/>
                <a:cs typeface="Times New Roman" panose="02020603050405020304" pitchFamily="18" charset="0"/>
              </a:rPr>
              <a:t>It has been reported that fake news has confused the public on even basic facts and difficulty determining what is true or false information. </a:t>
            </a:r>
            <a:r>
              <a:rPr lang="nl-NL" sz="2400" dirty="0">
                <a:latin typeface="Times New Roman" panose="02020603050405020304" pitchFamily="18" charset="0"/>
                <a:cs typeface="Times New Roman" panose="02020603050405020304" pitchFamily="18" charset="0"/>
              </a:rPr>
              <a:t>(Roozerbeek and Linden, n.d.)</a:t>
            </a:r>
            <a:endParaRPr lang="en-GB" sz="24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CC913EB9-9E26-42BD-A3FC-ADF01207C4EB}"/>
              </a:ext>
            </a:extLst>
          </p:cNvPr>
          <p:cNvSpPr txBox="1"/>
          <p:nvPr/>
        </p:nvSpPr>
        <p:spPr>
          <a:xfrm>
            <a:off x="2730285" y="5512047"/>
            <a:ext cx="2727702"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(Unknown, 2017</a:t>
            </a:r>
            <a:r>
              <a:rPr lang="en-GB" sz="1200" dirty="0"/>
              <a:t>)</a:t>
            </a:r>
          </a:p>
        </p:txBody>
      </p:sp>
    </p:spTree>
    <p:extLst>
      <p:ext uri="{BB962C8B-B14F-4D97-AF65-F5344CB8AC3E}">
        <p14:creationId xmlns:p14="http://schemas.microsoft.com/office/powerpoint/2010/main" val="14688890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9916576-1668-409B-B4DB-9C441F473F96}"/>
              </a:ext>
            </a:extLst>
          </p:cNvPr>
          <p:cNvSpPr txBox="1"/>
          <p:nvPr/>
        </p:nvSpPr>
        <p:spPr>
          <a:xfrm>
            <a:off x="4352440" y="3044279"/>
            <a:ext cx="4602997" cy="769441"/>
          </a:xfrm>
          <a:prstGeom prst="rect">
            <a:avLst/>
          </a:prstGeom>
          <a:noFill/>
        </p:spPr>
        <p:txBody>
          <a:bodyPr wrap="square" rtlCol="0">
            <a:spAutoFit/>
          </a:bodyPr>
          <a:lstStyle/>
          <a:p>
            <a:r>
              <a:rPr lang="en-GB" sz="4400" b="1" dirty="0">
                <a:latin typeface="Times New Roman" panose="02020603050405020304" pitchFamily="18" charset="0"/>
                <a:cs typeface="Times New Roman" panose="02020603050405020304" pitchFamily="18" charset="0"/>
              </a:rPr>
              <a:t>Thank you </a:t>
            </a:r>
          </a:p>
        </p:txBody>
      </p:sp>
    </p:spTree>
    <p:extLst>
      <p:ext uri="{BB962C8B-B14F-4D97-AF65-F5344CB8AC3E}">
        <p14:creationId xmlns:p14="http://schemas.microsoft.com/office/powerpoint/2010/main" val="2001905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F201A6-B77F-459D-BFA9-AC6159DFD83C}"/>
              </a:ext>
            </a:extLst>
          </p:cNvPr>
          <p:cNvSpPr txBox="1"/>
          <p:nvPr/>
        </p:nvSpPr>
        <p:spPr>
          <a:xfrm>
            <a:off x="5034366" y="604435"/>
            <a:ext cx="2123268" cy="461665"/>
          </a:xfrm>
          <a:prstGeom prst="rect">
            <a:avLst/>
          </a:prstGeom>
          <a:noFill/>
        </p:spPr>
        <p:txBody>
          <a:bodyPr wrap="square" rtlCol="0">
            <a:spAutoFit/>
          </a:bodyPr>
          <a:lstStyle/>
          <a:p>
            <a:r>
              <a:rPr lang="en-GB" sz="2400" b="1" u="sng" dirty="0">
                <a:latin typeface="Times New Roman" panose="02020603050405020304" pitchFamily="18" charset="0"/>
                <a:cs typeface="Times New Roman" panose="02020603050405020304" pitchFamily="18" charset="0"/>
              </a:rPr>
              <a:t>Reference List </a:t>
            </a:r>
          </a:p>
        </p:txBody>
      </p:sp>
      <p:sp>
        <p:nvSpPr>
          <p:cNvPr id="4" name="TextBox 3">
            <a:extLst>
              <a:ext uri="{FF2B5EF4-FFF2-40B4-BE49-F238E27FC236}">
                <a16:creationId xmlns:a16="http://schemas.microsoft.com/office/drawing/2014/main" id="{B3592F45-C955-422F-9ADD-13637CE8DDE6}"/>
              </a:ext>
            </a:extLst>
          </p:cNvPr>
          <p:cNvSpPr txBox="1"/>
          <p:nvPr/>
        </p:nvSpPr>
        <p:spPr>
          <a:xfrm>
            <a:off x="883404" y="1255362"/>
            <a:ext cx="11050292" cy="4524315"/>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Argo, J., White, K. and Dahl, D. (2006). Social Comparison Theory and Deception in the Interpersonal Exchange of Consumption Information. Journal of Consumer Research. Available at: https://www-jstor-org.ezproxy.uwtsd.ac.uk/stable/10.1086/504140?seq=2#metadata_info_tab_contents [Accessed 17 Dec. 2019].</a:t>
            </a:r>
          </a:p>
          <a:p>
            <a:r>
              <a:rPr lang="en-GB" dirty="0">
                <a:latin typeface="Times New Roman" panose="02020603050405020304" pitchFamily="18" charset="0"/>
                <a:cs typeface="Times New Roman" panose="02020603050405020304" pitchFamily="18" charset="0"/>
              </a:rPr>
              <a:t>Bennett, W. (2012). The Personalization of Politics. The ANNALS of the American Academy of Political and Social Science. Available at: https://journals.sagepub.com/doi/full/10.1177/0002716212451428 [Accessed 7 Jan. 2020].</a:t>
            </a:r>
          </a:p>
          <a:p>
            <a:r>
              <a:rPr lang="en-GB" dirty="0">
                <a:latin typeface="Times New Roman" panose="02020603050405020304" pitchFamily="18" charset="0"/>
                <a:cs typeface="Times New Roman" panose="02020603050405020304" pitchFamily="18" charset="0"/>
              </a:rPr>
              <a:t>Bozkurt, A. and Tu, C. (2016). Digital identity formation: socially being real and present on digital networks. Educational Media International. Available at: https://www.tandfonline.com/doi/full/10.1080/09523987.2016.1236885 [Accessed 6 Jan. 2020].</a:t>
            </a:r>
          </a:p>
          <a:p>
            <a:r>
              <a:rPr lang="en-GB" dirty="0">
                <a:latin typeface="Times New Roman" panose="02020603050405020304" pitchFamily="18" charset="0"/>
                <a:cs typeface="Times New Roman" panose="02020603050405020304" pitchFamily="18" charset="0"/>
              </a:rPr>
              <a:t>Chai, H., </a:t>
            </a:r>
            <a:r>
              <a:rPr lang="en-GB" dirty="0" err="1">
                <a:latin typeface="Times New Roman" panose="02020603050405020304" pitchFamily="18" charset="0"/>
                <a:cs typeface="Times New Roman" panose="02020603050405020304" pitchFamily="18" charset="0"/>
              </a:rPr>
              <a:t>Niu</a:t>
            </a:r>
            <a:r>
              <a:rPr lang="en-GB" dirty="0">
                <a:latin typeface="Times New Roman" panose="02020603050405020304" pitchFamily="18" charset="0"/>
                <a:cs typeface="Times New Roman" panose="02020603050405020304" pitchFamily="18" charset="0"/>
              </a:rPr>
              <a:t>, G., Lian, S., Chu, X., Liu, S. and Sun, X. (2019). Why social network site use fails to promote well-being? The roles of social overload and fear of missing out. Computers in Human </a:t>
            </a:r>
            <a:r>
              <a:rPr lang="en-GB" dirty="0" err="1">
                <a:latin typeface="Times New Roman" panose="02020603050405020304" pitchFamily="18" charset="0"/>
                <a:cs typeface="Times New Roman" panose="02020603050405020304" pitchFamily="18" charset="0"/>
              </a:rPr>
              <a:t>Behavior</a:t>
            </a:r>
            <a:r>
              <a:rPr lang="en-GB" dirty="0">
                <a:latin typeface="Times New Roman" panose="02020603050405020304" pitchFamily="18" charset="0"/>
                <a:cs typeface="Times New Roman" panose="02020603050405020304" pitchFamily="18" charset="0"/>
              </a:rPr>
              <a:t>. Available at: https://www-sciencedirect-com.ezproxy.uwtsd.ac.uk/science/article/pii/S0747563219302717?via%3Dihub [Accessed 22 Dec. 2019].</a:t>
            </a:r>
          </a:p>
          <a:p>
            <a:r>
              <a:rPr lang="en-GB" dirty="0" err="1">
                <a:latin typeface="Times New Roman" panose="02020603050405020304" pitchFamily="18" charset="0"/>
                <a:cs typeface="Times New Roman" panose="02020603050405020304" pitchFamily="18" charset="0"/>
              </a:rPr>
              <a:t>Coindesk</a:t>
            </a:r>
            <a:r>
              <a:rPr lang="en-GB" dirty="0">
                <a:latin typeface="Times New Roman" panose="02020603050405020304" pitchFamily="18" charset="0"/>
                <a:cs typeface="Times New Roman" panose="02020603050405020304" pitchFamily="18" charset="0"/>
              </a:rPr>
              <a:t> (2016). Hooded figure with a digital question mark over his face. [image] Available at: https://www.coindesk.com/path-self-sovereign-identity [Accessed 7 Jan. 2020].</a:t>
            </a:r>
          </a:p>
          <a:p>
            <a:r>
              <a:rPr lang="en-GB" dirty="0">
                <a:latin typeface="Times New Roman" panose="02020603050405020304" pitchFamily="18" charset="0"/>
                <a:cs typeface="Times New Roman" panose="02020603050405020304" pitchFamily="18" charset="0"/>
              </a:rPr>
              <a:t>Copyright adobe stock (2018). Exploring good common principles for a digital identity system. [image] Available at: https://theodi.org/article/exploring-good-common-principles-for-a-digital-identity-system/ [Accessed 7 Jan. 2020].</a:t>
            </a:r>
          </a:p>
        </p:txBody>
      </p:sp>
    </p:spTree>
    <p:extLst>
      <p:ext uri="{BB962C8B-B14F-4D97-AF65-F5344CB8AC3E}">
        <p14:creationId xmlns:p14="http://schemas.microsoft.com/office/powerpoint/2010/main" val="15729379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506E05-D3FF-4F37-8889-2E892D7A7592}"/>
              </a:ext>
            </a:extLst>
          </p:cNvPr>
          <p:cNvSpPr txBox="1"/>
          <p:nvPr/>
        </p:nvSpPr>
        <p:spPr>
          <a:xfrm>
            <a:off x="387458" y="945397"/>
            <a:ext cx="11484244" cy="4801314"/>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Crawleynews24 (2019). A group of speech bubbles with the words Your Opinion Matters. [image] Available at: https://www.crawleynews24.co.uk/got-an-opinion-you-want-to-share-get-it-off-your-chest-crawley/ [Accessed 7 Jan. 2020].</a:t>
            </a:r>
          </a:p>
          <a:p>
            <a:r>
              <a:rPr lang="en-GB" dirty="0" err="1">
                <a:latin typeface="Times New Roman" panose="02020603050405020304" pitchFamily="18" charset="0"/>
                <a:cs typeface="Times New Roman" panose="02020603050405020304" pitchFamily="18" charset="0"/>
              </a:rPr>
              <a:t>Krayer</a:t>
            </a:r>
            <a:r>
              <a:rPr lang="en-GB" dirty="0">
                <a:latin typeface="Times New Roman" panose="02020603050405020304" pitchFamily="18" charset="0"/>
                <a:cs typeface="Times New Roman" panose="02020603050405020304" pitchFamily="18" charset="0"/>
              </a:rPr>
              <a:t>, A., </a:t>
            </a:r>
            <a:r>
              <a:rPr lang="en-GB" dirty="0" err="1">
                <a:latin typeface="Times New Roman" panose="02020603050405020304" pitchFamily="18" charset="0"/>
                <a:cs typeface="Times New Roman" panose="02020603050405020304" pitchFamily="18" charset="0"/>
              </a:rPr>
              <a:t>Ingledew</a:t>
            </a:r>
            <a:r>
              <a:rPr lang="en-GB" dirty="0">
                <a:latin typeface="Times New Roman" panose="02020603050405020304" pitchFamily="18" charset="0"/>
                <a:cs typeface="Times New Roman" panose="02020603050405020304" pitchFamily="18" charset="0"/>
              </a:rPr>
              <a:t>, D. and </a:t>
            </a:r>
            <a:r>
              <a:rPr lang="en-GB" dirty="0" err="1">
                <a:latin typeface="Times New Roman" panose="02020603050405020304" pitchFamily="18" charset="0"/>
                <a:cs typeface="Times New Roman" panose="02020603050405020304" pitchFamily="18" charset="0"/>
              </a:rPr>
              <a:t>Iphofen</a:t>
            </a:r>
            <a:r>
              <a:rPr lang="en-GB" dirty="0">
                <a:latin typeface="Times New Roman" panose="02020603050405020304" pitchFamily="18" charset="0"/>
                <a:cs typeface="Times New Roman" panose="02020603050405020304" pitchFamily="18" charset="0"/>
              </a:rPr>
              <a:t>, R. (2007). Social comparison and body image in adolescence: a grounded theory approach. Health Education Research. Available at: https://watermark.silverchair.com/cym076.pdf? [Accessed 6 Nov. 2020].</a:t>
            </a:r>
          </a:p>
          <a:p>
            <a:r>
              <a:rPr lang="en-GB" dirty="0">
                <a:latin typeface="Times New Roman" panose="02020603050405020304" pitchFamily="18" charset="0"/>
                <a:cs typeface="Times New Roman" panose="02020603050405020304" pitchFamily="18" charset="0"/>
              </a:rPr>
              <a:t>Leve, L. (2011). “Identity’. Current Anthropology. Available at: https://www-jstor-org.ezproxy.uwtsd.ac.uk/stable/10.1086/660999?seq=1#metadata_info_tab_contents [Accessed 17 Dec. 2019].</a:t>
            </a:r>
          </a:p>
          <a:p>
            <a:r>
              <a:rPr lang="en-GB" dirty="0" err="1">
                <a:latin typeface="Times New Roman" panose="02020603050405020304" pitchFamily="18" charset="0"/>
                <a:cs typeface="Times New Roman" panose="02020603050405020304" pitchFamily="18" charset="0"/>
              </a:rPr>
              <a:t>Loundenback</a:t>
            </a:r>
            <a:r>
              <a:rPr lang="en-GB" dirty="0">
                <a:latin typeface="Times New Roman" panose="02020603050405020304" pitchFamily="18" charset="0"/>
                <a:cs typeface="Times New Roman" panose="02020603050405020304" pitchFamily="18" charset="0"/>
              </a:rPr>
              <a:t>, T. and Jackson, A. (2018). The 10 most critical problems in the world, according to millennials. Available at: https://www.businessinsider.com/world-economic-forum-world-biggest-problems-concerning-millennials-2016-8?r=US&amp;IR=T [Accessed 7 Jan. 2020].</a:t>
            </a:r>
          </a:p>
          <a:p>
            <a:r>
              <a:rPr lang="en-GB" dirty="0" err="1">
                <a:latin typeface="Times New Roman" panose="02020603050405020304" pitchFamily="18" charset="0"/>
                <a:cs typeface="Times New Roman" panose="02020603050405020304" pitchFamily="18" charset="0"/>
              </a:rPr>
              <a:t>Meshioye</a:t>
            </a:r>
            <a:r>
              <a:rPr lang="en-GB" dirty="0">
                <a:latin typeface="Times New Roman" panose="02020603050405020304" pitchFamily="18" charset="0"/>
                <a:cs typeface="Times New Roman" panose="02020603050405020304" pitchFamily="18" charset="0"/>
              </a:rPr>
              <a:t>, A. (2016). Influences Social media has on body image, anxiety and self-esteem in young adults. BA Hons. Dublin Business School.</a:t>
            </a:r>
          </a:p>
          <a:p>
            <a:r>
              <a:rPr lang="en-GB" dirty="0" err="1">
                <a:latin typeface="Times New Roman" panose="02020603050405020304" pitchFamily="18" charset="0"/>
                <a:cs typeface="Times New Roman" panose="02020603050405020304" pitchFamily="18" charset="0"/>
              </a:rPr>
              <a:t>Roozerbeek</a:t>
            </a:r>
            <a:r>
              <a:rPr lang="en-GB" dirty="0">
                <a:latin typeface="Times New Roman" panose="02020603050405020304" pitchFamily="18" charset="0"/>
                <a:cs typeface="Times New Roman" panose="02020603050405020304" pitchFamily="18" charset="0"/>
              </a:rPr>
              <a:t>, J. and Linden, S. (n.d.). The Fake News Game: Actively Inoculating Against the Risk of Misinformation. [</a:t>
            </a:r>
            <a:r>
              <a:rPr lang="en-GB" dirty="0" err="1">
                <a:latin typeface="Times New Roman" panose="02020603050405020304" pitchFamily="18" charset="0"/>
                <a:cs typeface="Times New Roman" panose="02020603050405020304" pitchFamily="18" charset="0"/>
              </a:rPr>
              <a:t>Ebook</a:t>
            </a:r>
            <a:r>
              <a:rPr lang="en-GB" dirty="0">
                <a:latin typeface="Times New Roman" panose="02020603050405020304" pitchFamily="18" charset="0"/>
                <a:cs typeface="Times New Roman" panose="02020603050405020304" pitchFamily="18" charset="0"/>
              </a:rPr>
              <a:t>] Available at: https://www.cam.ac.uk/files/fakenews_latest_jrr_aaas.pdf [Accessed 7 Jan. 2020].</a:t>
            </a:r>
          </a:p>
          <a:p>
            <a:r>
              <a:rPr lang="en-GB" dirty="0">
                <a:latin typeface="Times New Roman" panose="02020603050405020304" pitchFamily="18" charset="0"/>
                <a:cs typeface="Times New Roman" panose="02020603050405020304" pitchFamily="18" charset="0"/>
              </a:rPr>
              <a:t>Strategic Social Media Lab (2019). Group of teenagers exploring social media. [image] Available at: https://strategicsocialmedialab.com/snax_item/social-media-among-teens-and-young-adults/ [Accessed 7 Jan. 2020].</a:t>
            </a:r>
          </a:p>
        </p:txBody>
      </p:sp>
    </p:spTree>
    <p:extLst>
      <p:ext uri="{BB962C8B-B14F-4D97-AF65-F5344CB8AC3E}">
        <p14:creationId xmlns:p14="http://schemas.microsoft.com/office/powerpoint/2010/main" val="34464255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789A5C-259E-4438-9C27-2D9E0F83FD9E}"/>
              </a:ext>
            </a:extLst>
          </p:cNvPr>
          <p:cNvSpPr txBox="1"/>
          <p:nvPr/>
        </p:nvSpPr>
        <p:spPr>
          <a:xfrm>
            <a:off x="1100380" y="1007390"/>
            <a:ext cx="10383864" cy="3416320"/>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Unknown (2009). Photograph of Leon Festinger. [image] Available at: http://paandpsy.blogspot.com/2009/05/social-comparison-theory.html [Accessed 7 Jan. 2020].</a:t>
            </a:r>
          </a:p>
          <a:p>
            <a:r>
              <a:rPr lang="en-GB" dirty="0">
                <a:latin typeface="Times New Roman" panose="02020603050405020304" pitchFamily="18" charset="0"/>
                <a:cs typeface="Times New Roman" panose="02020603050405020304" pitchFamily="18" charset="0"/>
              </a:rPr>
              <a:t>Unknown (2017). 'Fake News'. [image] Available at: https://cruxnow.com/vatican/2017/09/pope-francis-wants-catholic-church-tackle-fake-news/ [Accessed 7 Jan. 2020].</a:t>
            </a:r>
          </a:p>
          <a:p>
            <a:r>
              <a:rPr lang="en-GB" dirty="0">
                <a:latin typeface="Times New Roman" panose="02020603050405020304" pitchFamily="18" charset="0"/>
                <a:cs typeface="Times New Roman" panose="02020603050405020304" pitchFamily="18" charset="0"/>
              </a:rPr>
              <a:t>What are Identity Politics?. (2017). [video] Directed by J. Klein. Unknown: Fox News.</a:t>
            </a:r>
          </a:p>
          <a:p>
            <a:r>
              <a:rPr lang="en-GB" dirty="0">
                <a:latin typeface="Times New Roman" panose="02020603050405020304" pitchFamily="18" charset="0"/>
                <a:cs typeface="Times New Roman" panose="02020603050405020304" pitchFamily="18" charset="0"/>
              </a:rPr>
              <a:t>World Economic Forum (2018). Identity in a Digital World A new chapter in the social contract. [</a:t>
            </a:r>
            <a:r>
              <a:rPr lang="en-GB" dirty="0" err="1">
                <a:latin typeface="Times New Roman" panose="02020603050405020304" pitchFamily="18" charset="0"/>
                <a:cs typeface="Times New Roman" panose="02020603050405020304" pitchFamily="18" charset="0"/>
              </a:rPr>
              <a:t>ebook</a:t>
            </a:r>
            <a:r>
              <a:rPr lang="en-GB" dirty="0">
                <a:latin typeface="Times New Roman" panose="02020603050405020304" pitchFamily="18" charset="0"/>
                <a:cs typeface="Times New Roman" panose="02020603050405020304" pitchFamily="18" charset="0"/>
              </a:rPr>
              <a:t>] Switzerland: World Economic Forum, pp.1-10. Available at: http://www3.weforum.org/docs/WEF_INSIGHT_REPORT_Digital%20Identity.pdf [Accessed 7 Jan. 2020].</a:t>
            </a:r>
          </a:p>
          <a:p>
            <a:r>
              <a:rPr lang="en-GB" dirty="0">
                <a:latin typeface="Times New Roman" panose="02020603050405020304" pitchFamily="18" charset="0"/>
                <a:cs typeface="Times New Roman" panose="02020603050405020304" pitchFamily="18" charset="0"/>
              </a:rPr>
              <a:t>Yang, C., Holden, S. and Carter, M. (2018). Social Media Social Comparison of Ability (but not Opinion) Predicts Lower Identity Clarity: Identity Processing Style as a Mediator. Journal of Youth and Adolescence. Available at: https://link-springer-com.ezproxy.uwtsd.ac.uk/article/10.1007/s10964-017-0801-6 [Accessed 17 Dec. 2019].</a:t>
            </a:r>
          </a:p>
        </p:txBody>
      </p:sp>
    </p:spTree>
    <p:extLst>
      <p:ext uri="{BB962C8B-B14F-4D97-AF65-F5344CB8AC3E}">
        <p14:creationId xmlns:p14="http://schemas.microsoft.com/office/powerpoint/2010/main" val="2429960745"/>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OUR.pptx" id="{C8B94E25-33BD-45D5-BF09-DFDE6F66F827}" vid="{3906A810-667D-48F7-952C-A904CEA9ED6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1766</Words>
  <Application>Microsoft Office PowerPoint</Application>
  <PresentationFormat>Widescreen</PresentationFormat>
  <Paragraphs>77</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Calibri</vt:lpstr>
      <vt:lpstr>Franklin Gothic Book</vt:lpstr>
      <vt:lpstr>Franklin Gothic Demi</vt:lpstr>
      <vt:lpstr>Times New Roman</vt:lpstr>
      <vt:lpstr>Wingdings 2</vt:lpstr>
      <vt:lpstr>DividendVTI</vt:lpstr>
      <vt:lpstr>‘In the 21st century, the rise of social media means that one’s sense of ‘self’ is now more unstable than ever’. </vt:lpstr>
      <vt:lpstr>What is identity? </vt:lpstr>
      <vt:lpstr> Digital identity </vt:lpstr>
      <vt:lpstr>Digital identity Development </vt:lpstr>
      <vt:lpstr>Festinger’s Social comparison theory 1954 meets social media </vt:lpstr>
      <vt:lpstr>Social Comparison by ability Meets social media   </vt:lpstr>
      <vt:lpstr>Social comparison by ability meets social media </vt:lpstr>
      <vt:lpstr>Is social media a risk to Body health and image? </vt:lpstr>
      <vt:lpstr>Social comparison theory by opinion </vt:lpstr>
      <vt:lpstr>Identity politics and social media </vt:lpstr>
      <vt:lpstr>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2020-01-07T18:17:37Z</dcterms:created>
  <dcterms:modified xsi:type="dcterms:W3CDTF">2020-01-07T19:38:37Z</dcterms:modified>
</cp:coreProperties>
</file>