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notesMasterIdLst>
    <p:notesMasterId r:id="rId29"/>
  </p:notesMasterIdLst>
  <p:handoutMasterIdLst>
    <p:handoutMasterId r:id="rId30"/>
  </p:handoutMasterIdLst>
  <p:sldIdLst>
    <p:sldId id="256" r:id="rId2"/>
    <p:sldId id="272" r:id="rId3"/>
    <p:sldId id="282" r:id="rId4"/>
    <p:sldId id="270" r:id="rId5"/>
    <p:sldId id="257" r:id="rId6"/>
    <p:sldId id="271" r:id="rId7"/>
    <p:sldId id="258" r:id="rId8"/>
    <p:sldId id="273" r:id="rId9"/>
    <p:sldId id="259" r:id="rId10"/>
    <p:sldId id="274" r:id="rId11"/>
    <p:sldId id="260" r:id="rId12"/>
    <p:sldId id="261" r:id="rId13"/>
    <p:sldId id="262" r:id="rId14"/>
    <p:sldId id="283" r:id="rId15"/>
    <p:sldId id="263" r:id="rId16"/>
    <p:sldId id="268" r:id="rId17"/>
    <p:sldId id="266" r:id="rId18"/>
    <p:sldId id="267" r:id="rId19"/>
    <p:sldId id="264" r:id="rId20"/>
    <p:sldId id="275" r:id="rId21"/>
    <p:sldId id="276" r:id="rId22"/>
    <p:sldId id="277" r:id="rId23"/>
    <p:sldId id="278" r:id="rId24"/>
    <p:sldId id="279" r:id="rId25"/>
    <p:sldId id="280" r:id="rId26"/>
    <p:sldId id="269" r:id="rId27"/>
    <p:sldId id="284" r:id="rId28"/>
  </p:sldIdLst>
  <p:sldSz cx="9144000" cy="6858000" type="screen4x3"/>
  <p:notesSz cx="6797675" cy="99282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567" autoAdjust="0"/>
  </p:normalViewPr>
  <p:slideViewPr>
    <p:cSldViewPr>
      <p:cViewPr varScale="1">
        <p:scale>
          <a:sx n="45" d="100"/>
          <a:sy n="45" d="100"/>
        </p:scale>
        <p:origin x="1411" y="4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789CFA48-049C-41C7-8B00-119B564AFC7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05462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D5245-7683-4AE1-8B60-6301654A114F}" type="datetimeFigureOut">
              <a:rPr lang="en-GB" smtClean="0"/>
              <a:t>21/02/2020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6463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9F916D-2417-47C3-AED1-E7CF1FFCE3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67578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9F916D-2417-47C3-AED1-E7CF1FFCE3D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4125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Flipchart exercise:</a:t>
            </a:r>
            <a:r>
              <a:rPr lang="en-GB" baseline="0" dirty="0"/>
              <a:t> shout out, write answers on board, emphasise words such as: programme of study, courses, group of subjects,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F916D-2417-47C3-AED1-E7CF1FFCE3D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039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Give</a:t>
            </a:r>
            <a:r>
              <a:rPr lang="en-GB" baseline="0" dirty="0"/>
              <a:t> out copy of the BBC article – ask them to read it and to identify what the difference of opinion is about.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9F916D-2417-47C3-AED1-E7CF1FFCE3D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15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en-US" altLang="en-US"/>
              <a:t>Click to edit Master title style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en-US" altLang="en-US"/>
              <a:t>Click to edit Master subtitle style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75D17-51DC-4F91-8B53-AF4932A9A90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E8F37C-4D8E-4B45-9369-37F2D314DBE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2FEED8-346E-452D-A166-69D582A51A0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15B540-C49D-4BA4-977B-1F394249E78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EB12CF5-C532-4F75-84F3-5F35DC72D79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BD9EAA-FE7F-4216-9320-3E5E6D4F413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44A3C-6CBB-4E17-A586-E93C50CB61A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003A22-9FAC-43A6-9D94-CB77A92E9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7B1206-45C3-45DB-A145-5CA9EC5832B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235255-8676-45F6-8182-241C8C689EC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C4827-398F-4163-B626-D9CB0053571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6389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D931FA88-5E20-47B4-AF94-013256EAD07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16393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394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395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8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396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397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398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8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399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8" cy="7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0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1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2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8" cy="7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3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8" cy="7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4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5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6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7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8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8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8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09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0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1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8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2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8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3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4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5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6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8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7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8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8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19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20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8" cy="7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21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8" cy="7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22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6423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8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ecd.org/pages/0,3417,en_36734052_36734103_1_1_1_1_1,00.html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Learning for Children and </a:t>
            </a:r>
            <a:r>
              <a:rPr lang="en-US"/>
              <a:t>Young People</a:t>
            </a: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Definitions of and Influences on Curriculum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Definition</a:t>
            </a: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/>
              <a:t>	</a:t>
            </a:r>
          </a:p>
          <a:p>
            <a:pPr eaLnBrk="1" hangingPunct="1">
              <a:buFont typeface="Wingdings" pitchFamily="2" charset="2"/>
              <a:buNone/>
            </a:pPr>
            <a:endParaRPr lang="en-GB"/>
          </a:p>
          <a:p>
            <a:pPr eaLnBrk="1" hangingPunct="1">
              <a:buFont typeface="Wingdings" pitchFamily="2" charset="2"/>
              <a:buNone/>
            </a:pPr>
            <a:r>
              <a:rPr lang="en-GB"/>
              <a:t>	What do you understand by the term ‘curriculum’?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Broadly 3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Curriculum linked to institutions (schools, colleges, universities).</a:t>
            </a:r>
          </a:p>
          <a:p>
            <a:r>
              <a:rPr lang="en-GB" dirty="0"/>
              <a:t>The content of individual education programmes.</a:t>
            </a:r>
          </a:p>
          <a:p>
            <a:r>
              <a:rPr lang="en-GB" dirty="0"/>
              <a:t>Societal frameworks of learning.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4056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Definition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‘the group of subjects studied in a school or college ,,, and what each subject includes’ </a:t>
            </a:r>
            <a:r>
              <a:rPr lang="en-GB" sz="2000" dirty="0"/>
              <a:t>(Cambridge Dictionary, 2020).</a:t>
            </a:r>
          </a:p>
          <a:p>
            <a:pPr eaLnBrk="1" hangingPunct="1"/>
            <a:r>
              <a:rPr lang="en-GB" dirty="0"/>
              <a:t>‘a course of study in a particular subject at a school or college’ </a:t>
            </a:r>
            <a:r>
              <a:rPr lang="en-GB" sz="2000" dirty="0"/>
              <a:t>(Collins, 1978).</a:t>
            </a:r>
          </a:p>
          <a:p>
            <a:pPr eaLnBrk="1" hangingPunct="1"/>
            <a:r>
              <a:rPr lang="en-GB" dirty="0"/>
              <a:t>‘all the courses collectively offered at a school or college’ </a:t>
            </a:r>
            <a:r>
              <a:rPr lang="en-GB" sz="2000" dirty="0"/>
              <a:t>(Collins, 1978).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Definition</a:t>
            </a:r>
            <a:endParaRPr 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719263"/>
            <a:ext cx="7786687" cy="44116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“ the experiences, opportunities and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activities that you offer in your educational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programme to help children learn and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Develop.”</a:t>
            </a:r>
          </a:p>
          <a:p>
            <a:pPr eaLnBrk="1" hangingPunct="1">
              <a:buFont typeface="Wingdings" pitchFamily="2" charset="2"/>
              <a:buNone/>
            </a:pPr>
            <a:endParaRPr lang="en-GB" sz="2100" dirty="0"/>
          </a:p>
          <a:p>
            <a:pPr algn="r" eaLnBrk="1" hangingPunct="1">
              <a:buFont typeface="Wingdings" pitchFamily="2" charset="2"/>
              <a:buNone/>
            </a:pPr>
            <a:r>
              <a:rPr lang="en-GB" sz="2100" dirty="0"/>
              <a:t>(QCA ,1998 in O’Hagan &amp; Smith, 1999)</a:t>
            </a:r>
            <a:endParaRPr lang="en-US" sz="2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Definition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dirty="0"/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	‘the way in which society expresses what they want from education’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000" dirty="0"/>
              <a:t>	(</a:t>
            </a:r>
            <a:r>
              <a:rPr lang="en-GB" sz="2000" dirty="0" err="1"/>
              <a:t>Laevers</a:t>
            </a:r>
            <a:r>
              <a:rPr lang="en-GB" sz="2000" dirty="0"/>
              <a:t>, 2004 cited in Miller &amp; Pound 2011)</a:t>
            </a:r>
          </a:p>
          <a:p>
            <a:pPr eaLnBrk="1" hangingPunct="1">
              <a:buFont typeface="Wingdings" pitchFamily="2" charset="2"/>
              <a:buNone/>
            </a:pPr>
            <a:endParaRPr lang="en-GB" sz="2000" dirty="0"/>
          </a:p>
          <a:p>
            <a:pPr eaLnBrk="1" hangingPunct="1">
              <a:buNone/>
            </a:pPr>
            <a:r>
              <a:rPr lang="en-GB" sz="2000" dirty="0"/>
              <a:t>     “</a:t>
            </a:r>
            <a:r>
              <a:rPr lang="en-GB" sz="2400" dirty="0"/>
              <a:t>A national curriculum sets out the body of knowledge, skills and understanding that a society wishes to pass on to its children and young people”. </a:t>
            </a:r>
          </a:p>
          <a:p>
            <a:pPr eaLnBrk="1" hangingPunct="1">
              <a:buNone/>
            </a:pPr>
            <a:endParaRPr lang="en-GB" sz="2000" dirty="0"/>
          </a:p>
          <a:p>
            <a:pPr eaLnBrk="1" hangingPunct="1">
              <a:buNone/>
            </a:pPr>
            <a:r>
              <a:rPr lang="en-GB" sz="2000" dirty="0"/>
              <a:t>(House of Commons Children, Schools and Families Committee 2009)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What is a Curriculum?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Education is viewed as a body of knowledge to be acquired by children.</a:t>
            </a:r>
          </a:p>
          <a:p>
            <a:pPr eaLnBrk="1" hangingPunct="1"/>
            <a:r>
              <a:rPr lang="en-GB"/>
              <a:t>Content is linked to ages and stages of development.</a:t>
            </a:r>
          </a:p>
          <a:p>
            <a:pPr eaLnBrk="1" hangingPunct="1"/>
            <a:r>
              <a:rPr lang="en-GB"/>
              <a:t>In addition to knowledge and understanding  the curriculum can include aspects of personal and social development.</a:t>
            </a:r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What is a Curriculum?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Organisation for Economic Co-operation and Development </a:t>
            </a:r>
            <a:r>
              <a:rPr lang="en-GB" sz="2400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OECD</a:t>
            </a:r>
            <a:r>
              <a:rPr lang="en-GB" sz="2400" dirty="0"/>
              <a:t> Thematic Review of Early Childhood Education and Care found that in most countries:</a:t>
            </a:r>
          </a:p>
          <a:p>
            <a:pPr eaLnBrk="1" hangingPunct="1"/>
            <a:r>
              <a:rPr lang="en-GB" sz="2400" dirty="0"/>
              <a:t>There are national curricula for young children.</a:t>
            </a:r>
          </a:p>
          <a:p>
            <a:pPr eaLnBrk="1" hangingPunct="1"/>
            <a:r>
              <a:rPr lang="en-GB" sz="2400" dirty="0"/>
              <a:t>Most agree on the utility of these frameworks.</a:t>
            </a:r>
          </a:p>
          <a:p>
            <a:pPr eaLnBrk="1" hangingPunct="1"/>
            <a:r>
              <a:rPr lang="en-GB" sz="2400" dirty="0"/>
              <a:t>Most agree about curricular principles and aspirations.</a:t>
            </a:r>
          </a:p>
          <a:p>
            <a:pPr eaLnBrk="1" hangingPunct="1"/>
            <a:r>
              <a:rPr lang="en-GB" sz="2400" dirty="0"/>
              <a:t>Most agree about subject areas.</a:t>
            </a:r>
          </a:p>
          <a:p>
            <a:pPr eaLnBrk="1" hangingPunct="1"/>
            <a:r>
              <a:rPr lang="en-GB" sz="2400" dirty="0"/>
              <a:t>Most cover children aged 3-6.</a:t>
            </a:r>
          </a:p>
          <a:p>
            <a:pPr eaLnBrk="1" hangingPunct="1"/>
            <a:r>
              <a:rPr lang="en-GB" sz="2400" dirty="0"/>
              <a:t>There is growing interest in curricula for children from birth to 3.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sz="2000" dirty="0"/>
              <a:t>(Bennett 2004, cited in Miller &amp; Pound, 2011)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What is a Curriculum?</a:t>
            </a:r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/>
              <a:t>Represents the values of the society in which it is used.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Determined by government at national level in the UK.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May reflect the values of parents who opt for private education.</a:t>
            </a:r>
          </a:p>
          <a:p>
            <a:pPr eaLnBrk="1" hangingPunct="1">
              <a:lnSpc>
                <a:spcPct val="90000"/>
              </a:lnSpc>
            </a:pPr>
            <a:r>
              <a:rPr lang="en-GB"/>
              <a:t>International examples include Montessori, Steiner, Froebel, Reggio Emilia educational settings.</a:t>
            </a:r>
          </a:p>
          <a:p>
            <a:pPr eaLnBrk="1" hangingPunct="1">
              <a:lnSpc>
                <a:spcPct val="90000"/>
              </a:lnSpc>
            </a:pPr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Developing Curricula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/>
              <a:t>Involves making important decisions and choices about what and how children learn.</a:t>
            </a:r>
          </a:p>
          <a:p>
            <a:pPr eaLnBrk="1" hangingPunct="1"/>
            <a:r>
              <a:rPr lang="en-GB" sz="2400"/>
              <a:t>Different curricular approaches stem from different conceptions of childhood.</a:t>
            </a:r>
          </a:p>
          <a:p>
            <a:pPr eaLnBrk="1" hangingPunct="1"/>
            <a:r>
              <a:rPr lang="en-GB" sz="2400"/>
              <a:t>Most recently there has been a trend towards national and centralized form of curricula e.g. in the UK, but this has not always been the case.</a:t>
            </a:r>
          </a:p>
          <a:p>
            <a:pPr eaLnBrk="1" hangingPunct="1"/>
            <a:r>
              <a:rPr lang="en-GB" sz="2400"/>
              <a:t>Some curricula, both historical and contemporary have stemmed from the vision and beliefs of one person e.g. Reggio Emilio in Italy.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sz="2000"/>
              <a:t>(Miller &amp; Pound, 2011)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Who is the curriculum for?</a:t>
            </a:r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dirty="0"/>
              <a:t>National Curricula respond to the needs of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society. Stakeholders include: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Employers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Local organisations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Children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Faith groups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Adult family members and carers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Political parties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Media</a:t>
            </a:r>
          </a:p>
          <a:p>
            <a:pPr eaLnBrk="1" hangingPunct="1">
              <a:buFont typeface="Wingdings" pitchFamily="2" charset="2"/>
              <a:buNone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Who is the curriculum for?</a:t>
            </a:r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Curriculum is often viewed as means of inducting children into society’s expectations, normal behaviour and values.</a:t>
            </a:r>
          </a:p>
          <a:p>
            <a:pPr eaLnBrk="1" hangingPunct="1"/>
            <a:r>
              <a:rPr lang="en-GB" dirty="0"/>
              <a:t>Often conflict between stakeholders due to diverse nature of society.*</a:t>
            </a:r>
          </a:p>
          <a:p>
            <a:pPr eaLnBrk="1" hangingPunct="1"/>
            <a:r>
              <a:rPr lang="en-GB" dirty="0"/>
              <a:t>Tensions may arise when planning and delivering aspects that involve cultural expectations.</a:t>
            </a:r>
          </a:p>
          <a:p>
            <a:pPr eaLnBrk="1" hangingPunct="1"/>
            <a:endParaRPr 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Who is the curriculum for?</a:t>
            </a:r>
            <a:endParaRPr lang="en-US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/>
              <a:t>Providers need to be sensitive towards local and cultural traditions and respond to difference in a positive way.</a:t>
            </a:r>
          </a:p>
          <a:p>
            <a:pPr eaLnBrk="1" hangingPunct="1"/>
            <a:r>
              <a:rPr lang="en-GB"/>
              <a:t>Children’s individual needs require differentiated approaches to teaching and learning, to ensure equality of opportunity and access to the curriculum for all children.</a:t>
            </a:r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BBC News article on the Scottish National Curriculum.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Scottish Curriculum trying to achieve?</a:t>
            </a:r>
          </a:p>
          <a:p>
            <a:pPr marL="0" indent="0">
              <a:buNone/>
            </a:pPr>
            <a:r>
              <a:rPr lang="en-GB" dirty="0"/>
              <a:t>What is the expert saying in his criticisms? </a:t>
            </a:r>
          </a:p>
          <a:p>
            <a:pPr marL="0" indent="0">
              <a:buNone/>
            </a:pPr>
            <a:r>
              <a:rPr lang="en-GB" dirty="0"/>
              <a:t>What does it tell us about education curricula? </a:t>
            </a:r>
          </a:p>
        </p:txBody>
      </p:sp>
    </p:spTree>
    <p:extLst>
      <p:ext uri="{BB962C8B-B14F-4D97-AF65-F5344CB8AC3E}">
        <p14:creationId xmlns:p14="http://schemas.microsoft.com/office/powerpoint/2010/main" val="40914778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Historical perspectives</a:t>
            </a:r>
            <a:endParaRPr lang="en-US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	In 1960s and 1970s the main function of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	nursery education was considered to be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	prevention of later education failure;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	especially in working class and ethnic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dirty="0"/>
              <a:t>	minority children.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Theorists and their influence</a:t>
            </a:r>
            <a:endParaRPr lang="en-US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600"/>
              <a:t>Many theorists have influenced contemporary early childhood care and education. </a:t>
            </a:r>
          </a:p>
          <a:p>
            <a:pPr eaLnBrk="1" hangingPunct="1"/>
            <a:r>
              <a:rPr lang="en-GB" sz="2600"/>
              <a:t>Their ideas are still important today but may have been seen very differently in their own time. </a:t>
            </a:r>
          </a:p>
          <a:p>
            <a:pPr eaLnBrk="1" hangingPunct="1"/>
            <a:r>
              <a:rPr lang="en-GB" sz="2600"/>
              <a:t>Their ideas have influenced early years curricula throughout the world.</a:t>
            </a:r>
          </a:p>
          <a:p>
            <a:pPr eaLnBrk="1" hangingPunct="1"/>
            <a:r>
              <a:rPr lang="en-GB" sz="2600"/>
              <a:t>Though they may have had differing opinions, there are some key aspects present in the ideology and theories of each of them.</a:t>
            </a:r>
            <a:endParaRPr lang="en-US" sz="260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/>
              <a:t>Educational Ideology of Leading Thinkers</a:t>
            </a:r>
            <a:endParaRPr 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19262"/>
            <a:ext cx="8229600" cy="4734073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600" dirty="0"/>
              <a:t>Key aspects in common: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/>
              <a:t>The intellectual development of very young children is rapid.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/>
              <a:t>Children learn best through experiential learning rather than directed, didactic teaching methods (structured, teacher led).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/>
              <a:t>Play is the most natural and effective method of learning.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/>
              <a:t>Practitioners working with children should be trained in awareness of children’s needs in order to support their learning.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/>
              <a:t>(Macleod-Brudenell 2004:16)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/>
              <a:t>Theories of the Care of Young Children</a:t>
            </a:r>
            <a:endParaRPr lang="en-US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/>
              <a:t>Key aspects in common:</a:t>
            </a:r>
          </a:p>
          <a:p>
            <a:pPr eaLnBrk="1" hangingPunct="1"/>
            <a:r>
              <a:rPr lang="en-GB"/>
              <a:t>Children’s emotional responses should be recognised.</a:t>
            </a:r>
          </a:p>
          <a:p>
            <a:pPr eaLnBrk="1" hangingPunct="1"/>
            <a:r>
              <a:rPr lang="en-GB"/>
              <a:t>Physical care should be considered.</a:t>
            </a:r>
          </a:p>
          <a:p>
            <a:pPr eaLnBrk="1" hangingPunct="1"/>
            <a:r>
              <a:rPr lang="en-GB"/>
              <a:t>Children’s physical health affects children’s learning.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sz="2400"/>
              <a:t>(Macleod-Brudenell 2004:16)</a:t>
            </a:r>
            <a:endParaRPr lang="en-US" sz="2400"/>
          </a:p>
          <a:p>
            <a:pPr eaLnBrk="1" hangingPunct="1">
              <a:buFont typeface="Wingdings" pitchFamily="2" charset="2"/>
              <a:buNone/>
            </a:pPr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/>
              <a:t>Influences on Early Years Curriculum</a:t>
            </a:r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100"/>
              <a:t>Well known figures in world of philosophy and education influenced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100"/>
              <a:t>curriculum in mainstream settings: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100"/>
          </a:p>
          <a:p>
            <a:pPr eaLnBrk="1" hangingPunct="1">
              <a:lnSpc>
                <a:spcPct val="90000"/>
              </a:lnSpc>
            </a:pPr>
            <a:r>
              <a:rPr lang="en-GB" sz="1800"/>
              <a:t>Jean-Jacques Rousseau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Margaret Macmillan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Friedrich Froebel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Rudolph Steiner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Susan Isaac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Maria Montessori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Jean Piaget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Lev Vygotsky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Jerome Bruner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Robert Owen</a:t>
            </a:r>
          </a:p>
          <a:p>
            <a:pPr eaLnBrk="1" hangingPunct="1">
              <a:lnSpc>
                <a:spcPct val="90000"/>
              </a:lnSpc>
            </a:pPr>
            <a:r>
              <a:rPr lang="en-GB" sz="1800"/>
              <a:t>John Dewey</a:t>
            </a:r>
            <a:endParaRPr lang="en-US" sz="180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Curricula, Learning and Play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Curricula are undoubtedly shaped and are not always readily transferred from one environment to another.</a:t>
            </a:r>
          </a:p>
          <a:p>
            <a:pPr eaLnBrk="1" hangingPunct="1"/>
            <a:r>
              <a:rPr lang="en-GB" sz="2400" dirty="0" err="1"/>
              <a:t>Te-Whariki</a:t>
            </a:r>
            <a:r>
              <a:rPr lang="en-GB" sz="2400" dirty="0"/>
              <a:t>  (N. Zealand) – presents a powerful metaphor – the curriculum as a woven mat on which everyone can stand, consisting of principles of education with strands or aims, which embrace culture.</a:t>
            </a:r>
          </a:p>
          <a:p>
            <a:pPr eaLnBrk="1" hangingPunct="1"/>
            <a:r>
              <a:rPr lang="en-GB" sz="2400" dirty="0"/>
              <a:t>A curriculum is shaped by negotiation between practitioners holding different views, finally arriving at a consensus.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sz="2000" dirty="0"/>
              <a:t>(Miller &amp; Pound, 2011)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Curricula, Learning and Play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Curricula are also shaped by the view of the child held by practitioners, which can produce noticeably different curricula.</a:t>
            </a:r>
          </a:p>
          <a:p>
            <a:pPr eaLnBrk="1" hangingPunct="1"/>
            <a:r>
              <a:rPr lang="en-GB" sz="2400" dirty="0"/>
              <a:t>An example is modern technology.</a:t>
            </a:r>
          </a:p>
          <a:p>
            <a:pPr eaLnBrk="1" hangingPunct="1"/>
            <a:r>
              <a:rPr lang="en-GB" sz="2400" dirty="0"/>
              <a:t>Technology is not included in some curricula e.g. Steiner Waldorf.</a:t>
            </a:r>
          </a:p>
          <a:p>
            <a:pPr eaLnBrk="1" hangingPunct="1"/>
            <a:r>
              <a:rPr lang="en-GB" sz="2400" dirty="0"/>
              <a:t>Others e.g. </a:t>
            </a:r>
            <a:r>
              <a:rPr lang="en-GB" sz="2400" dirty="0" err="1"/>
              <a:t>HighScope</a:t>
            </a:r>
            <a:r>
              <a:rPr lang="en-GB" sz="2400" dirty="0"/>
              <a:t>, Reggio </a:t>
            </a:r>
            <a:r>
              <a:rPr lang="en-GB" sz="2400" dirty="0" err="1"/>
              <a:t>Emila</a:t>
            </a:r>
            <a:r>
              <a:rPr lang="en-GB" sz="2400" dirty="0"/>
              <a:t> and </a:t>
            </a:r>
            <a:r>
              <a:rPr lang="en-GB" sz="2400" dirty="0" err="1"/>
              <a:t>Te</a:t>
            </a:r>
            <a:r>
              <a:rPr lang="en-GB" sz="2400" dirty="0"/>
              <a:t> </a:t>
            </a:r>
            <a:r>
              <a:rPr lang="en-GB" sz="2400" dirty="0" err="1"/>
              <a:t>Whariki</a:t>
            </a:r>
            <a:r>
              <a:rPr lang="en-GB" sz="2400" dirty="0"/>
              <a:t> embrace modern technologies.</a:t>
            </a:r>
          </a:p>
          <a:p>
            <a:pPr eaLnBrk="1" hangingPunct="1"/>
            <a:r>
              <a:rPr lang="en-GB" sz="2400" dirty="0"/>
              <a:t>Whilst some cite the need for children to be part of 21</a:t>
            </a:r>
            <a:r>
              <a:rPr lang="en-GB" sz="2400" baseline="30000" dirty="0"/>
              <a:t>st</a:t>
            </a:r>
            <a:r>
              <a:rPr lang="en-GB" sz="2400" dirty="0"/>
              <a:t> century others cite the work of those who urge caution.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Curricula, Learning and Play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/>
              <a:t>Some authors from a broad range of backgrounds suggest that ‘information technologies may be changing the brain and learning in undesirable ways’ are ‘threatening  established forms of communication of thought which require face-to-face responsive and interactive exchanges … or failing to develop physicality and thought … while subjecting children to commercial forces’.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/>
              <a:t>	</a:t>
            </a:r>
            <a:r>
              <a:rPr lang="en-GB" sz="2000"/>
              <a:t>(Greenfield, 2004; Pagani et al, 2010, Alexander , 2010; Healy, 1999; Mayo &amp; Nairn, 2009, cited in Miller &amp; Pound, 2011)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Key Questions?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Who is choosing what is to be learnt?</a:t>
            </a:r>
          </a:p>
          <a:p>
            <a:pPr eaLnBrk="1" hangingPunct="1"/>
            <a:r>
              <a:rPr lang="en-GB" sz="2400" dirty="0"/>
              <a:t>On what basis are decisions made about what should be included or excluded from the curriculum?</a:t>
            </a:r>
          </a:p>
          <a:p>
            <a:pPr eaLnBrk="1" hangingPunct="1"/>
            <a:r>
              <a:rPr lang="en-GB" sz="2400" dirty="0"/>
              <a:t>Once decisions are taken by what means are they maintained or not?</a:t>
            </a:r>
          </a:p>
          <a:p>
            <a:pPr eaLnBrk="1" hangingPunct="1"/>
            <a:r>
              <a:rPr lang="en-GB" sz="2400" dirty="0"/>
              <a:t>Who are the revisionists (people who were prepared to make changes to the prepared curriculum in order to maintain its dynamic qualities) in today’s society?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/>
          </a:p>
          <a:p>
            <a:pPr algn="r" eaLnBrk="1" hangingPunct="1">
              <a:buFont typeface="Wingdings" pitchFamily="2" charset="2"/>
              <a:buNone/>
            </a:pPr>
            <a:r>
              <a:rPr lang="en-GB" sz="2000" dirty="0"/>
              <a:t>(Miller &amp; Pound, 2011)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Play in the Curriculum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Since the earliest days of early childhood education and care (ECEC), play has been widely regarded as essential to the learning of young children.</a:t>
            </a:r>
          </a:p>
          <a:p>
            <a:r>
              <a:rPr lang="en-GB" sz="2400" dirty="0"/>
              <a:t>Different theories and approaches are based on different views of what play is.</a:t>
            </a:r>
          </a:p>
          <a:p>
            <a:r>
              <a:rPr lang="en-GB" sz="2400" dirty="0"/>
              <a:t>These differences are closely linked to the differing views of children and childhood.</a:t>
            </a:r>
          </a:p>
          <a:p>
            <a:r>
              <a:rPr lang="en-GB" sz="2400" dirty="0"/>
              <a:t>Example: Froebel’s view of play is different to that of Montessori.</a:t>
            </a:r>
          </a:p>
          <a:p>
            <a:endParaRPr lang="en-GB" sz="2400" dirty="0"/>
          </a:p>
          <a:p>
            <a:pPr algn="r">
              <a:buFont typeface="Wingdings" pitchFamily="2" charset="2"/>
              <a:buNone/>
            </a:pPr>
            <a:r>
              <a:rPr lang="en-GB" sz="2000" dirty="0"/>
              <a:t>(Miller &amp; Pound, 2011)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Independent Study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1" indent="-342900">
              <a:buClr>
                <a:schemeClr val="tx2"/>
              </a:buClr>
              <a:defRPr/>
            </a:pPr>
            <a:r>
              <a:rPr lang="en-GB" sz="2400" dirty="0"/>
              <a:t>Carryout reading and research into the influences which philosophers and educational theorists have had on education and the early years curriculum.</a:t>
            </a:r>
          </a:p>
          <a:p>
            <a:pPr marL="342900" lvl="1" indent="-342900">
              <a:buClr>
                <a:schemeClr val="tx2"/>
              </a:buClr>
              <a:defRPr/>
            </a:pPr>
            <a:r>
              <a:rPr lang="en-GB" sz="2400" dirty="0"/>
              <a:t>Wide reading will enable you to evaluate a range of theories and approaches to take a critical stance in relation to your own theories, beliefs and approaches to the curriculum and children’s learning.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en-GB" sz="2400" dirty="0"/>
              <a:t>Make and retain notes following your research,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en-GB" sz="2400" dirty="0"/>
              <a:t>which may later inform your assignment work.</a:t>
            </a:r>
          </a:p>
          <a:p>
            <a:pPr marL="342900" lvl="1" indent="-342900">
              <a:buClr>
                <a:schemeClr val="tx2"/>
              </a:buClr>
              <a:buFont typeface="Wingdings" pitchFamily="2" charset="2"/>
              <a:buNone/>
              <a:defRPr/>
            </a:pPr>
            <a:endParaRPr lang="en-GB" sz="2400" dirty="0"/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References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000" dirty="0"/>
              <a:t>Cambridge Dictionary (2020) </a:t>
            </a:r>
            <a:r>
              <a:rPr lang="en-GB" sz="2000" i="1" dirty="0"/>
              <a:t>Definition: Curriculum.</a:t>
            </a:r>
            <a:r>
              <a:rPr lang="en-GB" sz="2000" dirty="0"/>
              <a:t> Available at: https://dictionary.cambridge.org/dictionary/english/curriculum Accessed 14th January 2020</a:t>
            </a:r>
          </a:p>
          <a:p>
            <a:pPr eaLnBrk="1" hangingPunct="1"/>
            <a:r>
              <a:rPr lang="en-GB" sz="2000" dirty="0"/>
              <a:t>Collins (1978) </a:t>
            </a:r>
            <a:r>
              <a:rPr lang="en-GB" sz="2000" i="1" dirty="0"/>
              <a:t>Collins Concise English Dictionary</a:t>
            </a:r>
            <a:r>
              <a:rPr lang="en-GB" sz="2000" dirty="0"/>
              <a:t>. Glasgow: William Collins, Sons and Co Ltd.</a:t>
            </a:r>
          </a:p>
          <a:p>
            <a:pPr eaLnBrk="1" hangingPunct="1"/>
            <a:r>
              <a:rPr lang="en-GB" sz="2000" dirty="0"/>
              <a:t>House of Commons Children, Schools and Families Committee (2009) </a:t>
            </a:r>
            <a:r>
              <a:rPr lang="en-GB" sz="2000" i="1" dirty="0"/>
              <a:t>National Curriculum, Fourth Report of Session 2008–09. A</a:t>
            </a:r>
            <a:r>
              <a:rPr lang="en-GB" sz="2000" dirty="0"/>
              <a:t>vailable at http://www.educationengland.org.uk/documents/pdfs/2009-CSFC-national-curriculum.pdf Accessed 14th January 2020</a:t>
            </a:r>
          </a:p>
          <a:p>
            <a:pPr eaLnBrk="1" hangingPunct="1"/>
            <a:r>
              <a:rPr lang="en-GB" sz="2000" dirty="0"/>
              <a:t>MacLeod Brudenell, I. (Ed) (2004) </a:t>
            </a:r>
            <a:r>
              <a:rPr lang="en-GB" sz="2000" i="1" dirty="0"/>
              <a:t>Advanced Early Years Care and Education for Levels 4 and 5.</a:t>
            </a:r>
            <a:r>
              <a:rPr lang="en-GB" sz="2000" dirty="0"/>
              <a:t> Oxford: Heinemann</a:t>
            </a:r>
          </a:p>
          <a:p>
            <a:pPr eaLnBrk="1" hangingPunct="1">
              <a:buFont typeface="Wingdings" pitchFamily="2" charset="2"/>
              <a:buNone/>
            </a:pPr>
            <a:endParaRPr lang="en-GB" sz="20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401AE0-2AF0-4844-9880-FDF5122A5A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06C512-4917-48E7-8ABD-08534B9DB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 dirty="0"/>
              <a:t>Miller, L. and Pound L. (Eds) (2011) </a:t>
            </a:r>
            <a:r>
              <a:rPr lang="en-GB" sz="2400" i="1" dirty="0"/>
              <a:t>Theories and Approaches to Learning in the Early Years.</a:t>
            </a:r>
            <a:r>
              <a:rPr lang="en-GB" sz="2400" dirty="0"/>
              <a:t> London: Sage</a:t>
            </a:r>
          </a:p>
          <a:p>
            <a:pPr eaLnBrk="1" hangingPunct="1"/>
            <a:r>
              <a:rPr lang="en-GB" sz="2400" dirty="0"/>
              <a:t>Organisation for Economic Cooperation and Development (OECD) (2011) </a:t>
            </a:r>
            <a:r>
              <a:rPr lang="en-GB" sz="2400" i="1" dirty="0"/>
              <a:t>About OECD</a:t>
            </a:r>
            <a:r>
              <a:rPr lang="en-GB" sz="2400" dirty="0"/>
              <a:t>, [online] Available at: http://www.oecd.org/pages/0,3417,en_36734052_36734103_1_1_1_1_1,00.html, Accessed 14</a:t>
            </a:r>
            <a:r>
              <a:rPr lang="en-GB" sz="2400" baseline="30000" dirty="0"/>
              <a:t>th</a:t>
            </a:r>
            <a:r>
              <a:rPr lang="en-GB" sz="2400" dirty="0"/>
              <a:t> January 2011</a:t>
            </a:r>
          </a:p>
          <a:p>
            <a:pPr eaLnBrk="1" hangingPunct="1"/>
            <a:r>
              <a:rPr lang="en-GB" sz="2400" dirty="0"/>
              <a:t>O’ Hagan, M &amp; Smith, M (1999) </a:t>
            </a:r>
            <a:r>
              <a:rPr lang="en-GB" sz="2400" i="1" dirty="0"/>
              <a:t>Early Years Child Care &amp; Education: Key Issues, </a:t>
            </a:r>
            <a:r>
              <a:rPr lang="en-GB" sz="2400" dirty="0"/>
              <a:t>London: </a:t>
            </a:r>
            <a:r>
              <a:rPr lang="en-GB" sz="2400" dirty="0" err="1"/>
              <a:t>Balliere</a:t>
            </a:r>
            <a:r>
              <a:rPr lang="en-GB" sz="2400" dirty="0"/>
              <a:t> Tindall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6079342"/>
      </p:ext>
    </p:extLst>
  </p:cSld>
  <p:clrMapOvr>
    <a:masterClrMapping/>
  </p:clrMapOvr>
</p:sld>
</file>

<file path=ppt/theme/theme1.xml><?xml version="1.0" encoding="utf-8"?>
<a:theme xmlns:a="http://schemas.openxmlformats.org/drawingml/2006/main" name="Network">
  <a:themeElements>
    <a:clrScheme name="Network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Network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Network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Network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Network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880</TotalTime>
  <Words>1679</Words>
  <Application>Microsoft Office PowerPoint</Application>
  <PresentationFormat>On-screen Show (4:3)</PresentationFormat>
  <Paragraphs>164</Paragraphs>
  <Slides>27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Calibri</vt:lpstr>
      <vt:lpstr>Wingdings</vt:lpstr>
      <vt:lpstr>Network</vt:lpstr>
      <vt:lpstr>Learning for Children and Young People</vt:lpstr>
      <vt:lpstr>Definition</vt:lpstr>
      <vt:lpstr>Broadly 3 definitions</vt:lpstr>
      <vt:lpstr>Definition</vt:lpstr>
      <vt:lpstr>Definition</vt:lpstr>
      <vt:lpstr>Definition</vt:lpstr>
      <vt:lpstr>What is a Curriculum?</vt:lpstr>
      <vt:lpstr>What is a Curriculum?</vt:lpstr>
      <vt:lpstr>What is a Curriculum?</vt:lpstr>
      <vt:lpstr>Developing Curricula</vt:lpstr>
      <vt:lpstr>Who is the curriculum for?</vt:lpstr>
      <vt:lpstr>Who is the curriculum for?</vt:lpstr>
      <vt:lpstr>Who is the curriculum for?</vt:lpstr>
      <vt:lpstr>Task</vt:lpstr>
      <vt:lpstr>Historical perspectives</vt:lpstr>
      <vt:lpstr>Theorists and their influence</vt:lpstr>
      <vt:lpstr>Educational Ideology of Leading Thinkers</vt:lpstr>
      <vt:lpstr>Theories of the Care of Young Children</vt:lpstr>
      <vt:lpstr>Influences on Early Years Curriculum</vt:lpstr>
      <vt:lpstr>Curricula, Learning and Play</vt:lpstr>
      <vt:lpstr>Curricula, Learning and Play</vt:lpstr>
      <vt:lpstr>Curricula, Learning and Play</vt:lpstr>
      <vt:lpstr>Key Questions?</vt:lpstr>
      <vt:lpstr>Play in the Curriculum</vt:lpstr>
      <vt:lpstr>Independent Study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Curriculum Matters</dc:title>
  <dc:creator>Karen Hudson</dc:creator>
  <cp:lastModifiedBy>Karen Hudson</cp:lastModifiedBy>
  <cp:revision>52</cp:revision>
  <dcterms:created xsi:type="dcterms:W3CDTF">2006-12-30T10:32:04Z</dcterms:created>
  <dcterms:modified xsi:type="dcterms:W3CDTF">2020-02-21T15:49:15Z</dcterms:modified>
</cp:coreProperties>
</file>