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2" r:id="rId1"/>
  </p:sldMasterIdLst>
  <p:notesMasterIdLst>
    <p:notesMasterId r:id="rId13"/>
  </p:notesMasterIdLst>
  <p:sldIdLst>
    <p:sldId id="256" r:id="rId2"/>
    <p:sldId id="257" r:id="rId3"/>
    <p:sldId id="258" r:id="rId4"/>
    <p:sldId id="259" r:id="rId5"/>
    <p:sldId id="260" r:id="rId6"/>
    <p:sldId id="262" r:id="rId7"/>
    <p:sldId id="263" r:id="rId8"/>
    <p:sldId id="264" r:id="rId9"/>
    <p:sldId id="265" r:id="rId10"/>
    <p:sldId id="267"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1481"/>
  </p:normalViewPr>
  <p:slideViewPr>
    <p:cSldViewPr snapToGrid="0">
      <p:cViewPr>
        <p:scale>
          <a:sx n="83" d="100"/>
          <a:sy n="83" d="100"/>
        </p:scale>
        <p:origin x="1696" y="6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A427C6-2FC0-F44E-B0F9-B97805FB79CE}" type="datetimeFigureOut">
              <a:rPr lang="en-GB" smtClean="0"/>
              <a:t>29/06/2025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0ECADA-2A03-E741-AF78-58A1BD251853}" type="slidenum">
              <a:rPr lang="en-GB" smtClean="0"/>
              <a:t>‹#›</a:t>
            </a:fld>
            <a:endParaRPr lang="en-GB"/>
          </a:p>
        </p:txBody>
      </p:sp>
    </p:spTree>
    <p:extLst>
      <p:ext uri="{BB962C8B-B14F-4D97-AF65-F5344CB8AC3E}">
        <p14:creationId xmlns:p14="http://schemas.microsoft.com/office/powerpoint/2010/main" val="50970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presentation, I will discuss how I built my business brand. </a:t>
            </a:r>
          </a:p>
          <a:p>
            <a:endParaRPr lang="en-GB" dirty="0"/>
          </a:p>
          <a:p>
            <a:pPr marL="228600" indent="-228600">
              <a:buAutoNum type="arabicPeriod"/>
            </a:pPr>
            <a:r>
              <a:rPr lang="en-GB" dirty="0"/>
              <a:t>This started with how I carried out my market research questionnaire, what method I used to collect my data. </a:t>
            </a:r>
          </a:p>
          <a:p>
            <a:pPr marL="228600" indent="-228600">
              <a:buAutoNum type="arabicPeriod"/>
            </a:pPr>
            <a:r>
              <a:rPr lang="en-GB" dirty="0"/>
              <a:t>Then I will discuss how I used my findings to create my website design, marketing materials and video advertisement.</a:t>
            </a:r>
          </a:p>
          <a:p>
            <a:pPr marL="228600" indent="-228600">
              <a:buAutoNum type="arabicPeriod"/>
            </a:pPr>
            <a:r>
              <a:rPr lang="en-GB" dirty="0"/>
              <a:t>I will talk about how my video advertisement effectively communicates my brand message based on the information I received from my questionnaire. </a:t>
            </a:r>
          </a:p>
          <a:p>
            <a:pPr marL="228600" indent="-228600">
              <a:buAutoNum type="arabicPeriod"/>
            </a:pPr>
            <a:r>
              <a:rPr lang="en-GB" dirty="0"/>
              <a:t>I will showcase some visual elements of my work, including some designs from my website, results from my questionnaire and also some of my marketing materials that I created to appeal to people. </a:t>
            </a:r>
          </a:p>
          <a:p>
            <a:pPr marL="228600" indent="-228600">
              <a:buAutoNum type="arabicPeriod"/>
            </a:pPr>
            <a:r>
              <a:rPr lang="en-GB" dirty="0"/>
              <a:t>Then this presentation will conclude by highlighting a reflection on what I have learnt overall, including what new skills I have developed, and what new skills I will need going forward. </a:t>
            </a:r>
          </a:p>
        </p:txBody>
      </p:sp>
      <p:sp>
        <p:nvSpPr>
          <p:cNvPr id="4" name="Slide Number Placeholder 3"/>
          <p:cNvSpPr>
            <a:spLocks noGrp="1"/>
          </p:cNvSpPr>
          <p:nvPr>
            <p:ph type="sldNum" sz="quarter" idx="5"/>
          </p:nvPr>
        </p:nvSpPr>
        <p:spPr/>
        <p:txBody>
          <a:bodyPr/>
          <a:lstStyle/>
          <a:p>
            <a:fld id="{0F0ECADA-2A03-E741-AF78-58A1BD251853}" type="slidenum">
              <a:rPr lang="en-GB" smtClean="0"/>
              <a:t>2</a:t>
            </a:fld>
            <a:endParaRPr lang="en-GB"/>
          </a:p>
        </p:txBody>
      </p:sp>
    </p:spTree>
    <p:extLst>
      <p:ext uri="{BB962C8B-B14F-4D97-AF65-F5344CB8AC3E}">
        <p14:creationId xmlns:p14="http://schemas.microsoft.com/office/powerpoint/2010/main" val="2035120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My objective was:</a:t>
            </a:r>
          </a:p>
          <a:p>
            <a:endParaRPr lang="en-GB"/>
          </a:p>
          <a:p>
            <a:r>
              <a:rPr lang="en-GB"/>
              <a:t>To explore what different preferences there are and different buying behaviours related to baby business clothes.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a:effectLst/>
                <a:latin typeface="Calibri" panose="020F0502020204030204" pitchFamily="34" charset="0"/>
                <a:ea typeface="Calibri" panose="020F0502020204030204" pitchFamily="34" charset="0"/>
                <a:cs typeface="Times New Roman" panose="02020603050405020304" pitchFamily="18" charset="0"/>
              </a:rPr>
              <a:t>I knew I wanted to focus on a baby clothes business because I have always liked the idea of creating something fun and creative.” clothes for babies. I thought it would be interesting to explore whether there was a market for baby outfits that are smart, stylish, and suitable for all sorts of special occasions, but not just special occasions but for casual times, like nights in for example. To help with this, I designed a market research questionnaire aimed at parents of babies and toddlers. I kept the questions simple and a mix of multiple choice and rating scale, questions to get both clear numbers and personal opinions. I shared the questionnaire online to my fellow peers to try and reach as many people as possible. After collecting the responses, I used charts to look at trends and grouped the written answers into key themes. This helped me understand what parents look for in baby clothes. I realised things like comfort, cuteness, and affordability came up a lot. Even things like budgeting really helped and the feedback I got from the questionnaire helped me realise that there is a small but real market for the kind of products I want to launch, as long as it’s practical, good quality, and reasonably priced. It also gave me ideas about what styles to focus on and how to price the items.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a:effectLst/>
                <a:latin typeface="Calibri" panose="020F0502020204030204" pitchFamily="34" charset="0"/>
                <a:ea typeface="Calibri" panose="020F0502020204030204" pitchFamily="34" charset="0"/>
                <a:cs typeface="Times New Roman" panose="02020603050405020304" pitchFamily="18" charset="0"/>
              </a:rPr>
              <a:t>On the screen, you can see a screenshot of the questionnaire – I used Microsoft forms for this as it was easy to reach lots of people, and everyone had the chance to complete this using their phones or their laptops. </a:t>
            </a:r>
          </a:p>
          <a:p>
            <a:endParaRPr lang="en-GB" dirty="0"/>
          </a:p>
        </p:txBody>
      </p:sp>
      <p:sp>
        <p:nvSpPr>
          <p:cNvPr id="4" name="Slide Number Placeholder 3"/>
          <p:cNvSpPr>
            <a:spLocks noGrp="1"/>
          </p:cNvSpPr>
          <p:nvPr>
            <p:ph type="sldNum" sz="quarter" idx="5"/>
          </p:nvPr>
        </p:nvSpPr>
        <p:spPr/>
        <p:txBody>
          <a:bodyPr/>
          <a:lstStyle/>
          <a:p>
            <a:fld id="{0F0ECADA-2A03-E741-AF78-58A1BD251853}" type="slidenum">
              <a:rPr lang="en-GB" smtClean="0"/>
              <a:t>3</a:t>
            </a:fld>
            <a:endParaRPr lang="en-GB"/>
          </a:p>
        </p:txBody>
      </p:sp>
    </p:spTree>
    <p:extLst>
      <p:ext uri="{BB962C8B-B14F-4D97-AF65-F5344CB8AC3E}">
        <p14:creationId xmlns:p14="http://schemas.microsoft.com/office/powerpoint/2010/main" val="2643307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a:effectLst/>
                <a:latin typeface="Calibri" panose="020F0502020204030204" pitchFamily="34" charset="0"/>
                <a:ea typeface="Calibri" panose="020F0502020204030204" pitchFamily="34" charset="0"/>
                <a:cs typeface="Times New Roman" panose="02020603050405020304" pitchFamily="18" charset="0"/>
              </a:rPr>
              <a:t>I started by asking who the person shops for and the age of the child, to make sure the responses were relevant. I included questions about monthly budget, where they usually shop (like supermarkets, high street stores, or online), and what they look for most in baby clothes - for example, comfort, price, or style. I also asked how often they shop, whether they prefer online or in-store shopping, and why. To get more insight into gaps in the market, I asked what types of baby clothes they find hardest to find, such as special occasion wear or gender-neutral options. Other useful questions included whether people would be interested in a subscription box or bundle deals, how important sustainability is when buying baby clothes, and what extra features or services they would like to see - such as gift sets, loyalty points, or custom designs. I ended with a question about whether they would follow and buy from a baby clothes business on social media. These questions helped me gather both numbers and opinions, giving me a better understanding of what customers want and how I could shape the business to meet their needs.</a:t>
            </a:r>
          </a:p>
          <a:p>
            <a:endParaRPr lang="en-GB" dirty="0"/>
          </a:p>
        </p:txBody>
      </p:sp>
      <p:sp>
        <p:nvSpPr>
          <p:cNvPr id="4" name="Slide Number Placeholder 3"/>
          <p:cNvSpPr>
            <a:spLocks noGrp="1"/>
          </p:cNvSpPr>
          <p:nvPr>
            <p:ph type="sldNum" sz="quarter" idx="5"/>
          </p:nvPr>
        </p:nvSpPr>
        <p:spPr/>
        <p:txBody>
          <a:bodyPr/>
          <a:lstStyle/>
          <a:p>
            <a:fld id="{0F0ECADA-2A03-E741-AF78-58A1BD251853}" type="slidenum">
              <a:rPr lang="en-GB" smtClean="0"/>
              <a:t>4</a:t>
            </a:fld>
            <a:endParaRPr lang="en-GB"/>
          </a:p>
        </p:txBody>
      </p:sp>
    </p:spTree>
    <p:extLst>
      <p:ext uri="{BB962C8B-B14F-4D97-AF65-F5344CB8AC3E}">
        <p14:creationId xmlns:p14="http://schemas.microsoft.com/office/powerpoint/2010/main" val="408989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a:effectLst/>
                <a:latin typeface="Calibri" panose="020F0502020204030204" pitchFamily="34" charset="0"/>
                <a:ea typeface="Calibri" panose="020F0502020204030204" pitchFamily="34" charset="0"/>
                <a:cs typeface="Times New Roman" panose="02020603050405020304" pitchFamily="18" charset="0"/>
              </a:rPr>
              <a:t>I used the insights from my questionnaire to make sure my website and marketing materials matched what my target audience was looking for. One of my questions asked what they look most for in baby clothes. As you can see on the screen here, I gave quite a few different options… and you can clearly see where I have circled here that the most popular and most selected option was comfort as well as style and design. Because so many people said they value comfort, style, and affordability in baby clothes, I made sure these words stood out in my advertisement video. </a:t>
            </a:r>
          </a:p>
          <a:p>
            <a:endParaRPr lang="en-GB" dirty="0"/>
          </a:p>
        </p:txBody>
      </p:sp>
      <p:sp>
        <p:nvSpPr>
          <p:cNvPr id="4" name="Slide Number Placeholder 3"/>
          <p:cNvSpPr>
            <a:spLocks noGrp="1"/>
          </p:cNvSpPr>
          <p:nvPr>
            <p:ph type="sldNum" sz="quarter" idx="5"/>
          </p:nvPr>
        </p:nvSpPr>
        <p:spPr/>
        <p:txBody>
          <a:bodyPr/>
          <a:lstStyle/>
          <a:p>
            <a:fld id="{0F0ECADA-2A03-E741-AF78-58A1BD251853}" type="slidenum">
              <a:rPr lang="en-GB" smtClean="0"/>
              <a:t>5</a:t>
            </a:fld>
            <a:endParaRPr lang="en-GB"/>
          </a:p>
        </p:txBody>
      </p:sp>
    </p:spTree>
    <p:extLst>
      <p:ext uri="{BB962C8B-B14F-4D97-AF65-F5344CB8AC3E}">
        <p14:creationId xmlns:p14="http://schemas.microsoft.com/office/powerpoint/2010/main" val="23030856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you can see they are styled in a way that shows how cute and smart they look on babies. Based on my research, I made sure to highlight key selling points such as comfort, affordability, and quality across the homepage. Overall, I designed the website to reflect the brand's identity stylish but practical and to make the shopping experience as smooth as possible.</a:t>
            </a:r>
          </a:p>
          <a:p>
            <a:endParaRPr lang="en-GB" dirty="0"/>
          </a:p>
        </p:txBody>
      </p:sp>
      <p:sp>
        <p:nvSpPr>
          <p:cNvPr id="4" name="Slide Number Placeholder 3"/>
          <p:cNvSpPr>
            <a:spLocks noGrp="1"/>
          </p:cNvSpPr>
          <p:nvPr>
            <p:ph type="sldNum" sz="quarter" idx="5"/>
          </p:nvPr>
        </p:nvSpPr>
        <p:spPr/>
        <p:txBody>
          <a:bodyPr/>
          <a:lstStyle/>
          <a:p>
            <a:fld id="{0F0ECADA-2A03-E741-AF78-58A1BD251853}" type="slidenum">
              <a:rPr lang="en-GB" smtClean="0"/>
              <a:t>6</a:t>
            </a:fld>
            <a:endParaRPr lang="en-GB"/>
          </a:p>
        </p:txBody>
      </p:sp>
    </p:spTree>
    <p:extLst>
      <p:ext uri="{BB962C8B-B14F-4D97-AF65-F5344CB8AC3E}">
        <p14:creationId xmlns:p14="http://schemas.microsoft.com/office/powerpoint/2010/main" val="1530142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 promote my baby clothes business, I created a short marketing video using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CapCut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This was my first time making a business advert, so it was quite challenging at first, especially because I had never done anything like it before. I included a short clip of myself speaking, where I described the product in a positive and appealing way, making sure to highlight what makes the clothes special. I used clear and friendly language to connect with viewers and explain the idea behind the brand.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CapCut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was a great tool to use because it allowed me to edit the video easily, change the background, and add effects to make it more visually interesting. I also included different styles of baby clothes in the video so people could see the variety on offer, including outfits for special occasions. Overall, even though it was a bit out of my comfort zone, creating the advert helped me bring the brand to life and present it in a fun and professional way.</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 hope that my video advertisement shows that I have listened to my target audience and used their feedback to shape my brand message. In the video, I tried to explain the idea behind the baby clothes business, focusing on things that were important to the people who answered my questionnaire like comfort, style, affordability, and clothes for all sorts of times, day time and night time. I used positive and friendly language to make the brand feel welcoming and trustworthy, which is something not just parents look for but also anybody buying clothes for babies, like friends, or other relatives. I also showed a range of different outfit styles in the video to highlight variety, as my research showed that people like having options and often struggle to find smart or unique baby clothes. The advert reflects what people said they wanted, and I tried to make sure the visuals matched the fun, stylish, and high-quality feel of the brand. Overall, the video helped me communicate the main message of the business in a way that connects with my audience and builds interest.</a:t>
            </a:r>
          </a:p>
        </p:txBody>
      </p:sp>
      <p:sp>
        <p:nvSpPr>
          <p:cNvPr id="4" name="Slide Number Placeholder 3"/>
          <p:cNvSpPr>
            <a:spLocks noGrp="1"/>
          </p:cNvSpPr>
          <p:nvPr>
            <p:ph type="sldNum" sz="quarter" idx="5"/>
          </p:nvPr>
        </p:nvSpPr>
        <p:spPr/>
        <p:txBody>
          <a:bodyPr/>
          <a:lstStyle/>
          <a:p>
            <a:fld id="{0F0ECADA-2A03-E741-AF78-58A1BD251853}" type="slidenum">
              <a:rPr lang="en-GB" smtClean="0"/>
              <a:t>7</a:t>
            </a:fld>
            <a:endParaRPr lang="en-GB"/>
          </a:p>
        </p:txBody>
      </p:sp>
    </p:spTree>
    <p:extLst>
      <p:ext uri="{BB962C8B-B14F-4D97-AF65-F5344CB8AC3E}">
        <p14:creationId xmlns:p14="http://schemas.microsoft.com/office/powerpoint/2010/main" val="1518929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0ECADA-2A03-E741-AF78-58A1BD251853}" type="slidenum">
              <a:rPr lang="en-GB" smtClean="0"/>
              <a:t>8</a:t>
            </a:fld>
            <a:endParaRPr lang="en-GB"/>
          </a:p>
        </p:txBody>
      </p:sp>
    </p:spTree>
    <p:extLst>
      <p:ext uri="{BB962C8B-B14F-4D97-AF65-F5344CB8AC3E}">
        <p14:creationId xmlns:p14="http://schemas.microsoft.com/office/powerpoint/2010/main" val="6524798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Through this project I have developed a range of new skills, including how to design a market research questionnaire, analyse data, and use the insights to shape a brand. I also learned how to create a website that reflects my target audience’s needs, and I gained experience in using digital tools like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CapCut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to produce a marketing video.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These tasks helped me improve my creativity, confidence, and ability to communicate a clear brand message. Going forward, I would like to develop my technical design skills even further, especially in areas like advanced video editing, using professional design platforms, and improving my knowledge of digital marketing. I also want to strengthen my understanding of how to build customer engagement through social media and learn more about running a real business, such as managing stock, pricing, and customer service. These skills will help me take my ideas to the next level in the future.</a:t>
            </a:r>
          </a:p>
          <a:p>
            <a:endParaRPr lang="en-GB" dirty="0"/>
          </a:p>
        </p:txBody>
      </p:sp>
      <p:sp>
        <p:nvSpPr>
          <p:cNvPr id="4" name="Slide Number Placeholder 3"/>
          <p:cNvSpPr>
            <a:spLocks noGrp="1"/>
          </p:cNvSpPr>
          <p:nvPr>
            <p:ph type="sldNum" sz="quarter" idx="5"/>
          </p:nvPr>
        </p:nvSpPr>
        <p:spPr/>
        <p:txBody>
          <a:bodyPr/>
          <a:lstStyle/>
          <a:p>
            <a:fld id="{0F0ECADA-2A03-E741-AF78-58A1BD251853}" type="slidenum">
              <a:rPr lang="en-GB" smtClean="0"/>
              <a:t>9</a:t>
            </a:fld>
            <a:endParaRPr lang="en-GB"/>
          </a:p>
        </p:txBody>
      </p:sp>
    </p:spTree>
    <p:extLst>
      <p:ext uri="{BB962C8B-B14F-4D97-AF65-F5344CB8AC3E}">
        <p14:creationId xmlns:p14="http://schemas.microsoft.com/office/powerpoint/2010/main" val="1957488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0ECADA-2A03-E741-AF78-58A1BD251853}" type="slidenum">
              <a:rPr lang="en-GB" smtClean="0"/>
              <a:t>10</a:t>
            </a:fld>
            <a:endParaRPr lang="en-GB"/>
          </a:p>
        </p:txBody>
      </p:sp>
    </p:spTree>
    <p:extLst>
      <p:ext uri="{BB962C8B-B14F-4D97-AF65-F5344CB8AC3E}">
        <p14:creationId xmlns:p14="http://schemas.microsoft.com/office/powerpoint/2010/main" val="2149018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177531D3-40FE-FE45-9302-042A215F537B}" type="datetimeFigureOut">
              <a:rPr lang="en-GB" smtClean="0"/>
              <a:t>29/06/2025</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26F30907-85C6-AB48-84CB-B43FBCF368B1}" type="slidenum">
              <a:rPr lang="en-GB" smtClean="0"/>
              <a:t>‹#›</a:t>
            </a:fld>
            <a:endParaRPr lang="en-GB"/>
          </a:p>
        </p:txBody>
      </p:sp>
    </p:spTree>
    <p:extLst>
      <p:ext uri="{BB962C8B-B14F-4D97-AF65-F5344CB8AC3E}">
        <p14:creationId xmlns:p14="http://schemas.microsoft.com/office/powerpoint/2010/main" val="1567143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7531D3-40FE-FE45-9302-042A215F537B}"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26F30907-85C6-AB48-84CB-B43FBCF368B1}" type="slidenum">
              <a:rPr lang="en-GB" smtClean="0"/>
              <a:t>‹#›</a:t>
            </a:fld>
            <a:endParaRPr lang="en-GB"/>
          </a:p>
        </p:txBody>
      </p:sp>
    </p:spTree>
    <p:extLst>
      <p:ext uri="{BB962C8B-B14F-4D97-AF65-F5344CB8AC3E}">
        <p14:creationId xmlns:p14="http://schemas.microsoft.com/office/powerpoint/2010/main" val="2609856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177531D3-40FE-FE45-9302-042A215F537B}" type="datetimeFigureOut">
              <a:rPr lang="en-GB" smtClean="0"/>
              <a:t>29/06/2025</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26F30907-85C6-AB48-84CB-B43FBCF368B1}" type="slidenum">
              <a:rPr lang="en-GB" smtClean="0"/>
              <a:t>‹#›</a:t>
            </a:fld>
            <a:endParaRPr lang="en-GB"/>
          </a:p>
        </p:txBody>
      </p:sp>
    </p:spTree>
    <p:extLst>
      <p:ext uri="{BB962C8B-B14F-4D97-AF65-F5344CB8AC3E}">
        <p14:creationId xmlns:p14="http://schemas.microsoft.com/office/powerpoint/2010/main" val="3199675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77531D3-40FE-FE45-9302-042A215F537B}"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F30907-85C6-AB48-84CB-B43FBCF368B1}" type="slidenum">
              <a:rPr lang="en-GB" smtClean="0"/>
              <a:t>‹#›</a:t>
            </a:fld>
            <a:endParaRPr lang="en-GB"/>
          </a:p>
        </p:txBody>
      </p:sp>
    </p:spTree>
    <p:extLst>
      <p:ext uri="{BB962C8B-B14F-4D97-AF65-F5344CB8AC3E}">
        <p14:creationId xmlns:p14="http://schemas.microsoft.com/office/powerpoint/2010/main" val="369628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77531D3-40FE-FE45-9302-042A215F537B}" type="datetimeFigureOut">
              <a:rPr lang="en-GB" smtClean="0"/>
              <a:t>29/06/2025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F30907-85C6-AB48-84CB-B43FBCF368B1}" type="slidenum">
              <a:rPr lang="en-GB" smtClean="0"/>
              <a:t>‹#›</a:t>
            </a:fld>
            <a:endParaRPr lang="en-GB"/>
          </a:p>
        </p:txBody>
      </p:sp>
    </p:spTree>
    <p:extLst>
      <p:ext uri="{BB962C8B-B14F-4D97-AF65-F5344CB8AC3E}">
        <p14:creationId xmlns:p14="http://schemas.microsoft.com/office/powerpoint/2010/main" val="323989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7531D3-40FE-FE45-9302-042A215F537B}" type="datetimeFigureOut">
              <a:rPr lang="en-GB" smtClean="0"/>
              <a:t>29/06/2025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F30907-85C6-AB48-84CB-B43FBCF368B1}" type="slidenum">
              <a:rPr lang="en-GB" smtClean="0"/>
              <a:t>‹#›</a:t>
            </a:fld>
            <a:endParaRPr lang="en-GB"/>
          </a:p>
        </p:txBody>
      </p:sp>
    </p:spTree>
    <p:extLst>
      <p:ext uri="{BB962C8B-B14F-4D97-AF65-F5344CB8AC3E}">
        <p14:creationId xmlns:p14="http://schemas.microsoft.com/office/powerpoint/2010/main" val="3853069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7531D3-40FE-FE45-9302-042A215F537B}" type="datetimeFigureOut">
              <a:rPr lang="en-GB" smtClean="0"/>
              <a:t>29/06/2025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F30907-85C6-AB48-84CB-B43FBCF368B1}" type="slidenum">
              <a:rPr lang="en-GB" smtClean="0"/>
              <a:t>‹#›</a:t>
            </a:fld>
            <a:endParaRPr lang="en-GB"/>
          </a:p>
        </p:txBody>
      </p:sp>
    </p:spTree>
    <p:extLst>
      <p:ext uri="{BB962C8B-B14F-4D97-AF65-F5344CB8AC3E}">
        <p14:creationId xmlns:p14="http://schemas.microsoft.com/office/powerpoint/2010/main" val="2434880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177531D3-40FE-FE45-9302-042A215F537B}" type="datetimeFigureOut">
              <a:rPr lang="en-GB" smtClean="0"/>
              <a:t>29/06/2025</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26F30907-85C6-AB48-84CB-B43FBCF368B1}" type="slidenum">
              <a:rPr lang="en-GB" smtClean="0"/>
              <a:t>‹#›</a:t>
            </a:fld>
            <a:endParaRPr lang="en-GB"/>
          </a:p>
        </p:txBody>
      </p:sp>
    </p:spTree>
    <p:extLst>
      <p:ext uri="{BB962C8B-B14F-4D97-AF65-F5344CB8AC3E}">
        <p14:creationId xmlns:p14="http://schemas.microsoft.com/office/powerpoint/2010/main" val="2711982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77531D3-40FE-FE45-9302-042A215F537B}" type="datetimeFigureOut">
              <a:rPr lang="en-GB" smtClean="0"/>
              <a:t>29/06/2025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F30907-85C6-AB48-84CB-B43FBCF368B1}" type="slidenum">
              <a:rPr lang="en-GB" smtClean="0"/>
              <a:t>‹#›</a:t>
            </a:fld>
            <a:endParaRPr lang="en-GB"/>
          </a:p>
        </p:txBody>
      </p:sp>
    </p:spTree>
    <p:extLst>
      <p:ext uri="{BB962C8B-B14F-4D97-AF65-F5344CB8AC3E}">
        <p14:creationId xmlns:p14="http://schemas.microsoft.com/office/powerpoint/2010/main" val="3578536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7531D3-40FE-FE45-9302-042A215F537B}"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F30907-85C6-AB48-84CB-B43FBCF368B1}" type="slidenum">
              <a:rPr lang="en-GB" smtClean="0"/>
              <a:t>‹#›</a:t>
            </a:fld>
            <a:endParaRPr lang="en-GB"/>
          </a:p>
        </p:txBody>
      </p:sp>
    </p:spTree>
    <p:extLst>
      <p:ext uri="{BB962C8B-B14F-4D97-AF65-F5344CB8AC3E}">
        <p14:creationId xmlns:p14="http://schemas.microsoft.com/office/powerpoint/2010/main" val="4195636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177531D3-40FE-FE45-9302-042A215F537B}" type="datetimeFigureOut">
              <a:rPr lang="en-GB" smtClean="0"/>
              <a:t>29/06/2025</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26F30907-85C6-AB48-84CB-B43FBCF368B1}" type="slidenum">
              <a:rPr lang="en-GB" smtClean="0"/>
              <a:t>‹#›</a:t>
            </a:fld>
            <a:endParaRPr lang="en-GB"/>
          </a:p>
        </p:txBody>
      </p:sp>
    </p:spTree>
    <p:extLst>
      <p:ext uri="{BB962C8B-B14F-4D97-AF65-F5344CB8AC3E}">
        <p14:creationId xmlns:p14="http://schemas.microsoft.com/office/powerpoint/2010/main" val="10571606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77531D3-40FE-FE45-9302-042A215F537B}" type="datetimeFigureOut">
              <a:rPr lang="en-GB" smtClean="0"/>
              <a:t>29/06/2025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F30907-85C6-AB48-84CB-B43FBCF368B1}" type="slidenum">
              <a:rPr lang="en-GB" smtClean="0"/>
              <a:t>‹#›</a:t>
            </a:fld>
            <a:endParaRPr lang="en-GB"/>
          </a:p>
        </p:txBody>
      </p:sp>
    </p:spTree>
    <p:extLst>
      <p:ext uri="{BB962C8B-B14F-4D97-AF65-F5344CB8AC3E}">
        <p14:creationId xmlns:p14="http://schemas.microsoft.com/office/powerpoint/2010/main" val="2415372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177531D3-40FE-FE45-9302-042A215F537B}" type="datetimeFigureOut">
              <a:rPr lang="en-GB" smtClean="0"/>
              <a:t>29/06/2025</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26F30907-85C6-AB48-84CB-B43FBCF368B1}"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93052499"/>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18.pn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2.xml"/><Relationship Id="rId1" Type="http://schemas.openxmlformats.org/officeDocument/2006/relationships/video" Target="https://www.youtube.com/embed/wEdLp1ETDac?feature=oembed" TargetMode="External"/><Relationship Id="rId5" Type="http://schemas.openxmlformats.org/officeDocument/2006/relationships/image" Target="../media/image19.jpeg"/><Relationship Id="rId4" Type="http://schemas.openxmlformats.org/officeDocument/2006/relationships/hyperlink" Target="https://youtu.be/wEdLp1ETDac?si=qScwUMK69DOqQQM_"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22.svg"/></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wEdLp1ETDac?si=dFIpdJfSfEH_aVE4" TargetMode="External"/><Relationship Id="rId2" Type="http://schemas.openxmlformats.org/officeDocument/2006/relationships/hyperlink" Target="https://forms.office.com/Pages/DesignPageV2.aspx?subpage=design&amp;FormId=-REPTm4EBUWcuNshUjEeIUFevk4-GzVMihmkUpflvWlUQjBFQVkyU1cwQlZSNEhINk5VSVVEMDNSMi4u&amp;Token=4c5b56105c0f47b494c817fc179813e2"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5" name="Picture 4" descr="Baby in christening gown">
            <a:extLst>
              <a:ext uri="{FF2B5EF4-FFF2-40B4-BE49-F238E27FC236}">
                <a16:creationId xmlns:a16="http://schemas.microsoft.com/office/drawing/2014/main" id="{8E437C05-FEC7-35F9-228C-3F4AE3BED484}"/>
              </a:ext>
            </a:extLst>
          </p:cNvPr>
          <p:cNvPicPr>
            <a:picLocks noChangeAspect="1"/>
          </p:cNvPicPr>
          <p:nvPr/>
        </p:nvPicPr>
        <p:blipFill>
          <a:blip r:embed="rId2"/>
          <a:srcRect t="6142" b="12923"/>
          <a:stretch>
            <a:fillRect/>
          </a:stretch>
        </p:blipFill>
        <p:spPr>
          <a:xfrm>
            <a:off x="0" y="0"/>
            <a:ext cx="12192000" cy="6858000"/>
          </a:xfrm>
          <a:prstGeom prst="rect">
            <a:avLst/>
          </a:prstGeom>
        </p:spPr>
      </p:pic>
      <p:sp useBgFill="1">
        <p:nvSpPr>
          <p:cNvPr id="19" name="Rectangle 18">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4797" y="1661699"/>
            <a:ext cx="3703320" cy="94997"/>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5983" y="1845634"/>
            <a:ext cx="3702134" cy="3350668"/>
          </a:xfrm>
          <a:prstGeom prst="rect">
            <a:avLst/>
          </a:prstGeom>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EE0F216-35D6-9D76-40EA-7D5EACE55257}"/>
              </a:ext>
            </a:extLst>
          </p:cNvPr>
          <p:cNvSpPr>
            <a:spLocks noGrp="1"/>
          </p:cNvSpPr>
          <p:nvPr>
            <p:ph type="ctrTitle"/>
          </p:nvPr>
        </p:nvSpPr>
        <p:spPr>
          <a:xfrm>
            <a:off x="7884744" y="2482957"/>
            <a:ext cx="3403426" cy="1588698"/>
          </a:xfrm>
        </p:spPr>
        <p:txBody>
          <a:bodyPr>
            <a:normAutofit/>
          </a:bodyPr>
          <a:lstStyle/>
          <a:p>
            <a:pPr>
              <a:lnSpc>
                <a:spcPct val="90000"/>
              </a:lnSpc>
            </a:pPr>
            <a:r>
              <a:rPr lang="en-GB" dirty="0">
                <a:solidFill>
                  <a:schemeClr val="tx2"/>
                </a:solidFill>
                <a:latin typeface="Century Gothic" panose="020B0502020202020204" pitchFamily="34" charset="0"/>
              </a:rPr>
              <a:t>How I built my business</a:t>
            </a:r>
            <a:br>
              <a:rPr lang="en-GB" dirty="0">
                <a:solidFill>
                  <a:schemeClr val="tx2"/>
                </a:solidFill>
                <a:latin typeface="Century Gothic" panose="020B0502020202020204" pitchFamily="34" charset="0"/>
              </a:rPr>
            </a:br>
            <a:r>
              <a:rPr lang="en-GB" dirty="0">
                <a:solidFill>
                  <a:schemeClr val="tx2"/>
                </a:solidFill>
                <a:latin typeface="Century Gothic" panose="020B0502020202020204" pitchFamily="34" charset="0"/>
              </a:rPr>
              <a:t>brand</a:t>
            </a:r>
          </a:p>
        </p:txBody>
      </p:sp>
      <p:sp>
        <p:nvSpPr>
          <p:cNvPr id="3" name="Subtitle 2">
            <a:extLst>
              <a:ext uri="{FF2B5EF4-FFF2-40B4-BE49-F238E27FC236}">
                <a16:creationId xmlns:a16="http://schemas.microsoft.com/office/drawing/2014/main" id="{FA323D57-5FCF-DC44-D5B6-A29AAE5FEA54}"/>
              </a:ext>
            </a:extLst>
          </p:cNvPr>
          <p:cNvSpPr>
            <a:spLocks noGrp="1"/>
          </p:cNvSpPr>
          <p:nvPr>
            <p:ph type="subTitle" idx="1"/>
          </p:nvPr>
        </p:nvSpPr>
        <p:spPr>
          <a:xfrm>
            <a:off x="7884744" y="4375043"/>
            <a:ext cx="3403426" cy="738820"/>
          </a:xfrm>
        </p:spPr>
        <p:txBody>
          <a:bodyPr>
            <a:normAutofit/>
          </a:bodyPr>
          <a:lstStyle/>
          <a:p>
            <a:r>
              <a:rPr lang="en-GB" sz="2400" dirty="0">
                <a:solidFill>
                  <a:srgbClr val="E3B78D"/>
                </a:solidFill>
                <a:latin typeface="Century Gothic" panose="020B0502020202020204" pitchFamily="34" charset="0"/>
              </a:rPr>
              <a:t>By </a:t>
            </a:r>
            <a:r>
              <a:rPr lang="en-GB" sz="2400" dirty="0" err="1">
                <a:solidFill>
                  <a:srgbClr val="E3B78D"/>
                </a:solidFill>
                <a:latin typeface="Century Gothic" panose="020B0502020202020204" pitchFamily="34" charset="0"/>
              </a:rPr>
              <a:t>somir</a:t>
            </a:r>
            <a:r>
              <a:rPr lang="en-GB" sz="2400" dirty="0">
                <a:solidFill>
                  <a:srgbClr val="E3B78D"/>
                </a:solidFill>
                <a:latin typeface="Century Gothic" panose="020B0502020202020204" pitchFamily="34" charset="0"/>
              </a:rPr>
              <a:t> </a:t>
            </a:r>
            <a:r>
              <a:rPr lang="en-GB" sz="2400" dirty="0" err="1">
                <a:solidFill>
                  <a:srgbClr val="E3B78D"/>
                </a:solidFill>
                <a:latin typeface="Century Gothic" panose="020B0502020202020204" pitchFamily="34" charset="0"/>
              </a:rPr>
              <a:t>uddin</a:t>
            </a:r>
            <a:endParaRPr lang="en-GB" sz="2400" dirty="0">
              <a:solidFill>
                <a:srgbClr val="E3B78D"/>
              </a:solidFill>
              <a:latin typeface="Century Gothic" panose="020B0502020202020204" pitchFamily="34" charset="0"/>
            </a:endParaRPr>
          </a:p>
        </p:txBody>
      </p:sp>
      <p:sp>
        <p:nvSpPr>
          <p:cNvPr id="6" name="TextBox 5">
            <a:extLst>
              <a:ext uri="{FF2B5EF4-FFF2-40B4-BE49-F238E27FC236}">
                <a16:creationId xmlns:a16="http://schemas.microsoft.com/office/drawing/2014/main" id="{785B4300-2488-C08F-15A6-0B50C082FB02}"/>
              </a:ext>
            </a:extLst>
          </p:cNvPr>
          <p:cNvSpPr txBox="1"/>
          <p:nvPr/>
        </p:nvSpPr>
        <p:spPr>
          <a:xfrm>
            <a:off x="-3893" y="5649775"/>
            <a:ext cx="10015798" cy="92333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solidFill>
                  <a:schemeClr val="accent6"/>
                </a:solidFill>
              </a:rPr>
              <a:t>No Artificial Intelligence has been used in this assignment, other than for image purpose. For example, I used images from Canva Website for my website photos and new promotion pictures. I also used AI imagery for my background pics on two of my slides (I got this one from PowerPoint Stock Images).  </a:t>
            </a:r>
          </a:p>
        </p:txBody>
      </p:sp>
    </p:spTree>
    <p:extLst>
      <p:ext uri="{BB962C8B-B14F-4D97-AF65-F5344CB8AC3E}">
        <p14:creationId xmlns:p14="http://schemas.microsoft.com/office/powerpoint/2010/main" val="376944296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3CB6E-9B2C-68CB-B116-EB7B686D2AEF}"/>
              </a:ext>
            </a:extLst>
          </p:cNvPr>
          <p:cNvSpPr>
            <a:spLocks noGrp="1"/>
          </p:cNvSpPr>
          <p:nvPr>
            <p:ph type="title"/>
          </p:nvPr>
        </p:nvSpPr>
        <p:spPr/>
        <p:txBody>
          <a:bodyPr/>
          <a:lstStyle/>
          <a:p>
            <a:r>
              <a:rPr lang="en-GB" dirty="0">
                <a:solidFill>
                  <a:schemeClr val="tx1"/>
                </a:solidFill>
              </a:rPr>
              <a:t>Presentation contents</a:t>
            </a:r>
          </a:p>
        </p:txBody>
      </p:sp>
      <p:sp>
        <p:nvSpPr>
          <p:cNvPr id="3" name="Content Placeholder 2">
            <a:extLst>
              <a:ext uri="{FF2B5EF4-FFF2-40B4-BE49-F238E27FC236}">
                <a16:creationId xmlns:a16="http://schemas.microsoft.com/office/drawing/2014/main" id="{0DA3F68B-9EDB-9FB8-5504-E8FAEE634FC3}"/>
              </a:ext>
            </a:extLst>
          </p:cNvPr>
          <p:cNvSpPr>
            <a:spLocks noGrp="1"/>
          </p:cNvSpPr>
          <p:nvPr>
            <p:ph sz="quarter" idx="13"/>
          </p:nvPr>
        </p:nvSpPr>
        <p:spPr>
          <a:xfrm>
            <a:off x="685799" y="1271064"/>
            <a:ext cx="10394707" cy="3363537"/>
          </a:xfrm>
        </p:spPr>
        <p:txBody>
          <a:bodyPr/>
          <a:lstStyle/>
          <a:p>
            <a:r>
              <a:rPr lang="en-GB" sz="2800" i="1" dirty="0"/>
              <a:t>This presentation will explore the following sections:</a:t>
            </a:r>
          </a:p>
          <a:p>
            <a:endParaRPr lang="en-GB" dirty="0"/>
          </a:p>
        </p:txBody>
      </p:sp>
      <p:pic>
        <p:nvPicPr>
          <p:cNvPr id="5" name="Graphic 4" descr="New with solid fill">
            <a:extLst>
              <a:ext uri="{FF2B5EF4-FFF2-40B4-BE49-F238E27FC236}">
                <a16:creationId xmlns:a16="http://schemas.microsoft.com/office/drawing/2014/main" id="{186A67A3-74EF-FAB0-97DF-BC3C3AC6E3D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727913" y="3943350"/>
            <a:ext cx="914400" cy="914400"/>
          </a:xfrm>
          <a:prstGeom prst="rect">
            <a:avLst/>
          </a:prstGeom>
        </p:spPr>
      </p:pic>
      <p:pic>
        <p:nvPicPr>
          <p:cNvPr id="7" name="Graphic 6" descr="Idea with solid fill">
            <a:extLst>
              <a:ext uri="{FF2B5EF4-FFF2-40B4-BE49-F238E27FC236}">
                <a16:creationId xmlns:a16="http://schemas.microsoft.com/office/drawing/2014/main" id="{641AF284-C7B4-2BC8-8643-EB991190345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83152" y="3886200"/>
            <a:ext cx="914400" cy="914400"/>
          </a:xfrm>
          <a:prstGeom prst="rect">
            <a:avLst/>
          </a:prstGeom>
        </p:spPr>
      </p:pic>
      <p:pic>
        <p:nvPicPr>
          <p:cNvPr id="9" name="Graphic 8" descr="Blueprint with solid fill">
            <a:extLst>
              <a:ext uri="{FF2B5EF4-FFF2-40B4-BE49-F238E27FC236}">
                <a16:creationId xmlns:a16="http://schemas.microsoft.com/office/drawing/2014/main" id="{34C5E1D0-F039-0D3E-CFCA-A809A36F04D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81829" y="3929062"/>
            <a:ext cx="914400" cy="914400"/>
          </a:xfrm>
          <a:prstGeom prst="rect">
            <a:avLst/>
          </a:prstGeom>
        </p:spPr>
      </p:pic>
      <p:pic>
        <p:nvPicPr>
          <p:cNvPr id="11" name="Graphic 10" descr="Internet with solid fill">
            <a:extLst>
              <a:ext uri="{FF2B5EF4-FFF2-40B4-BE49-F238E27FC236}">
                <a16:creationId xmlns:a16="http://schemas.microsoft.com/office/drawing/2014/main" id="{07CEF8B4-3950-FB76-8AE0-32EA2DB50F56}"/>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058187" y="3943350"/>
            <a:ext cx="914400" cy="914400"/>
          </a:xfrm>
          <a:prstGeom prst="rect">
            <a:avLst/>
          </a:prstGeom>
        </p:spPr>
      </p:pic>
      <p:pic>
        <p:nvPicPr>
          <p:cNvPr id="13" name="Graphic 12" descr="Work from home desk with solid fill">
            <a:extLst>
              <a:ext uri="{FF2B5EF4-FFF2-40B4-BE49-F238E27FC236}">
                <a16:creationId xmlns:a16="http://schemas.microsoft.com/office/drawing/2014/main" id="{3706E2D6-507A-32AE-48D7-82A72DB88D6F}"/>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69504" y="3943350"/>
            <a:ext cx="914400" cy="914400"/>
          </a:xfrm>
          <a:prstGeom prst="rect">
            <a:avLst/>
          </a:prstGeom>
        </p:spPr>
      </p:pic>
      <p:sp>
        <p:nvSpPr>
          <p:cNvPr id="14" name="TextBox 13">
            <a:extLst>
              <a:ext uri="{FF2B5EF4-FFF2-40B4-BE49-F238E27FC236}">
                <a16:creationId xmlns:a16="http://schemas.microsoft.com/office/drawing/2014/main" id="{DB035772-FBB4-99DF-7198-9244EA92857A}"/>
              </a:ext>
            </a:extLst>
          </p:cNvPr>
          <p:cNvSpPr txBox="1"/>
          <p:nvPr/>
        </p:nvSpPr>
        <p:spPr>
          <a:xfrm>
            <a:off x="355179" y="4940605"/>
            <a:ext cx="1543050" cy="707886"/>
          </a:xfrm>
          <a:prstGeom prst="rect">
            <a:avLst/>
          </a:prstGeom>
          <a:noFill/>
        </p:spPr>
        <p:txBody>
          <a:bodyPr wrap="square" rtlCol="0">
            <a:spAutoFit/>
          </a:bodyPr>
          <a:lstStyle/>
          <a:p>
            <a:pPr algn="ctr"/>
            <a:r>
              <a:rPr lang="en-GB" sz="2000" b="1" dirty="0"/>
              <a:t>Market Research </a:t>
            </a:r>
          </a:p>
        </p:txBody>
      </p:sp>
      <p:sp>
        <p:nvSpPr>
          <p:cNvPr id="15" name="TextBox 14">
            <a:extLst>
              <a:ext uri="{FF2B5EF4-FFF2-40B4-BE49-F238E27FC236}">
                <a16:creationId xmlns:a16="http://schemas.microsoft.com/office/drawing/2014/main" id="{489DFCAA-3172-0DEC-90E7-1131CB6044FF}"/>
              </a:ext>
            </a:extLst>
          </p:cNvPr>
          <p:cNvSpPr txBox="1"/>
          <p:nvPr/>
        </p:nvSpPr>
        <p:spPr>
          <a:xfrm>
            <a:off x="2743862" y="4940605"/>
            <a:ext cx="1543050" cy="707886"/>
          </a:xfrm>
          <a:prstGeom prst="rect">
            <a:avLst/>
          </a:prstGeom>
          <a:noFill/>
        </p:spPr>
        <p:txBody>
          <a:bodyPr wrap="square" rtlCol="0">
            <a:spAutoFit/>
          </a:bodyPr>
          <a:lstStyle/>
          <a:p>
            <a:pPr algn="ctr"/>
            <a:r>
              <a:rPr lang="en-GB" sz="2000" b="1" dirty="0"/>
              <a:t>Marketing Materials</a:t>
            </a:r>
          </a:p>
        </p:txBody>
      </p:sp>
      <p:sp>
        <p:nvSpPr>
          <p:cNvPr id="16" name="TextBox 14">
            <a:extLst>
              <a:ext uri="{FF2B5EF4-FFF2-40B4-BE49-F238E27FC236}">
                <a16:creationId xmlns:a16="http://schemas.microsoft.com/office/drawing/2014/main" id="{489DFCAA-3172-0DEC-90E7-1131CB6044FF}"/>
              </a:ext>
            </a:extLst>
          </p:cNvPr>
          <p:cNvSpPr txBox="1"/>
          <p:nvPr/>
        </p:nvSpPr>
        <p:spPr>
          <a:xfrm>
            <a:off x="5467350" y="4940605"/>
            <a:ext cx="1543050" cy="707886"/>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2000" b="1" dirty="0"/>
              <a:t>Brand Message</a:t>
            </a:r>
          </a:p>
        </p:txBody>
      </p:sp>
      <p:sp>
        <p:nvSpPr>
          <p:cNvPr id="17" name="TextBox 16">
            <a:extLst>
              <a:ext uri="{FF2B5EF4-FFF2-40B4-BE49-F238E27FC236}">
                <a16:creationId xmlns:a16="http://schemas.microsoft.com/office/drawing/2014/main" id="{EB67851F-A190-D558-7089-EA70E8C2309E}"/>
              </a:ext>
            </a:extLst>
          </p:cNvPr>
          <p:cNvSpPr txBox="1"/>
          <p:nvPr/>
        </p:nvSpPr>
        <p:spPr>
          <a:xfrm>
            <a:off x="8191500" y="4940605"/>
            <a:ext cx="1543050" cy="1015663"/>
          </a:xfrm>
          <a:prstGeom prst="rect">
            <a:avLst/>
          </a:prstGeom>
          <a:noFill/>
        </p:spPr>
        <p:txBody>
          <a:bodyPr wrap="square" rtlCol="0">
            <a:spAutoFit/>
          </a:bodyPr>
          <a:lstStyle/>
          <a:p>
            <a:pPr algn="ctr"/>
            <a:r>
              <a:rPr lang="en-GB" sz="2000" b="1" dirty="0"/>
              <a:t>Website Design &amp; Video</a:t>
            </a:r>
          </a:p>
        </p:txBody>
      </p:sp>
      <p:sp>
        <p:nvSpPr>
          <p:cNvPr id="18" name="TextBox 17">
            <a:extLst>
              <a:ext uri="{FF2B5EF4-FFF2-40B4-BE49-F238E27FC236}">
                <a16:creationId xmlns:a16="http://schemas.microsoft.com/office/drawing/2014/main" id="{0D4275E8-106A-06E7-71A9-87DF1CA1D0D0}"/>
              </a:ext>
            </a:extLst>
          </p:cNvPr>
          <p:cNvSpPr txBox="1"/>
          <p:nvPr/>
        </p:nvSpPr>
        <p:spPr>
          <a:xfrm>
            <a:off x="10518695" y="4959821"/>
            <a:ext cx="1543050" cy="707886"/>
          </a:xfrm>
          <a:prstGeom prst="rect">
            <a:avLst/>
          </a:prstGeom>
          <a:noFill/>
        </p:spPr>
        <p:txBody>
          <a:bodyPr wrap="square" rtlCol="0">
            <a:spAutoFit/>
          </a:bodyPr>
          <a:lstStyle/>
          <a:p>
            <a:pPr algn="ctr"/>
            <a:r>
              <a:rPr lang="en-GB" sz="2000" b="1" dirty="0"/>
              <a:t>Learning Reflection</a:t>
            </a:r>
          </a:p>
        </p:txBody>
      </p:sp>
      <p:sp>
        <p:nvSpPr>
          <p:cNvPr id="19" name="Right Arrow 18">
            <a:extLst>
              <a:ext uri="{FF2B5EF4-FFF2-40B4-BE49-F238E27FC236}">
                <a16:creationId xmlns:a16="http://schemas.microsoft.com/office/drawing/2014/main" id="{AB416D75-6D4A-454B-704B-05449ACD4A0A}"/>
              </a:ext>
            </a:extLst>
          </p:cNvPr>
          <p:cNvSpPr/>
          <p:nvPr/>
        </p:nvSpPr>
        <p:spPr>
          <a:xfrm>
            <a:off x="1929008" y="4343400"/>
            <a:ext cx="715037" cy="291201"/>
          </a:xfrm>
          <a:prstGeom prst="rightArrow">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9">
            <a:extLst>
              <a:ext uri="{FF2B5EF4-FFF2-40B4-BE49-F238E27FC236}">
                <a16:creationId xmlns:a16="http://schemas.microsoft.com/office/drawing/2014/main" id="{7C56B53E-1072-B32A-31AF-CDB461DE183A}"/>
              </a:ext>
            </a:extLst>
          </p:cNvPr>
          <p:cNvSpPr/>
          <p:nvPr/>
        </p:nvSpPr>
        <p:spPr>
          <a:xfrm>
            <a:off x="4589234" y="4343400"/>
            <a:ext cx="715037" cy="291201"/>
          </a:xfrm>
          <a:prstGeom prst="rightArrow">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ight Arrow 20">
            <a:extLst>
              <a:ext uri="{FF2B5EF4-FFF2-40B4-BE49-F238E27FC236}">
                <a16:creationId xmlns:a16="http://schemas.microsoft.com/office/drawing/2014/main" id="{0367A8F8-C3ED-01C0-112D-430190301391}"/>
              </a:ext>
            </a:extLst>
          </p:cNvPr>
          <p:cNvSpPr/>
          <p:nvPr/>
        </p:nvSpPr>
        <p:spPr>
          <a:xfrm>
            <a:off x="7203982" y="4314825"/>
            <a:ext cx="715037" cy="291201"/>
          </a:xfrm>
          <a:prstGeom prst="rightArrow">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ight Arrow 21">
            <a:extLst>
              <a:ext uri="{FF2B5EF4-FFF2-40B4-BE49-F238E27FC236}">
                <a16:creationId xmlns:a16="http://schemas.microsoft.com/office/drawing/2014/main" id="{8537A7B8-1A3A-3D8D-23BC-5060DBC954A9}"/>
              </a:ext>
            </a:extLst>
          </p:cNvPr>
          <p:cNvSpPr/>
          <p:nvPr/>
        </p:nvSpPr>
        <p:spPr>
          <a:xfrm>
            <a:off x="9734550" y="4309374"/>
            <a:ext cx="715037" cy="291201"/>
          </a:xfrm>
          <a:prstGeom prst="rightArrow">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1732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FEC1B-5093-8D58-D359-F71331FA1238}"/>
              </a:ext>
            </a:extLst>
          </p:cNvPr>
          <p:cNvSpPr>
            <a:spLocks noGrp="1"/>
          </p:cNvSpPr>
          <p:nvPr>
            <p:ph type="title"/>
          </p:nvPr>
        </p:nvSpPr>
        <p:spPr/>
        <p:txBody>
          <a:bodyPr/>
          <a:lstStyle/>
          <a:p>
            <a:r>
              <a:rPr lang="en-GB" dirty="0">
                <a:solidFill>
                  <a:schemeClr val="tx1"/>
                </a:solidFill>
              </a:rPr>
              <a:t>Market Research</a:t>
            </a:r>
          </a:p>
        </p:txBody>
      </p:sp>
      <p:sp>
        <p:nvSpPr>
          <p:cNvPr id="3" name="Content Placeholder 2">
            <a:extLst>
              <a:ext uri="{FF2B5EF4-FFF2-40B4-BE49-F238E27FC236}">
                <a16:creationId xmlns:a16="http://schemas.microsoft.com/office/drawing/2014/main" id="{3743C3B5-446C-855A-710C-B5E503C8369C}"/>
              </a:ext>
            </a:extLst>
          </p:cNvPr>
          <p:cNvSpPr>
            <a:spLocks noGrp="1"/>
          </p:cNvSpPr>
          <p:nvPr>
            <p:ph sz="quarter" idx="13"/>
          </p:nvPr>
        </p:nvSpPr>
        <p:spPr>
          <a:xfrm>
            <a:off x="581192" y="2477734"/>
            <a:ext cx="3543299" cy="3311189"/>
          </a:xfrm>
        </p:spPr>
        <p:txBody>
          <a:bodyPr/>
          <a:lstStyle/>
          <a:p>
            <a:r>
              <a:rPr lang="en-GB" b="1" dirty="0"/>
              <a:t>Objective:</a:t>
            </a:r>
          </a:p>
          <a:p>
            <a:pPr marL="0" indent="0">
              <a:buNone/>
            </a:pPr>
            <a:br>
              <a:rPr lang="en-GB" dirty="0"/>
            </a:br>
            <a:r>
              <a:rPr lang="en-GB" dirty="0"/>
              <a:t>To explore what different preferences there are, and different buying behaviours related to baby business clothes. </a:t>
            </a:r>
          </a:p>
          <a:p>
            <a:pPr marL="0" indent="0">
              <a:buNone/>
            </a:pPr>
            <a:endParaRPr lang="en-GB" dirty="0"/>
          </a:p>
          <a:p>
            <a:pPr marL="0" indent="0">
              <a:buNone/>
            </a:pPr>
            <a:endParaRPr lang="en-GB" dirty="0"/>
          </a:p>
        </p:txBody>
      </p:sp>
      <p:pic>
        <p:nvPicPr>
          <p:cNvPr id="7" name="Picture 6" descr="A screenshot of a computer&#10;&#10;Description automatically generated">
            <a:extLst>
              <a:ext uri="{FF2B5EF4-FFF2-40B4-BE49-F238E27FC236}">
                <a16:creationId xmlns:a16="http://schemas.microsoft.com/office/drawing/2014/main" id="{5D40AAF4-A189-D09C-9BD4-90A954F6CBFB}"/>
              </a:ext>
            </a:extLst>
          </p:cNvPr>
          <p:cNvPicPr>
            <a:picLocks noChangeAspect="1"/>
          </p:cNvPicPr>
          <p:nvPr/>
        </p:nvPicPr>
        <p:blipFill rotWithShape="1">
          <a:blip r:embed="rId3"/>
          <a:srcRect l="-365" t="14515"/>
          <a:stretch/>
        </p:blipFill>
        <p:spPr>
          <a:xfrm>
            <a:off x="4374747" y="2147365"/>
            <a:ext cx="7407678" cy="3943350"/>
          </a:xfrm>
          <a:prstGeom prst="rect">
            <a:avLst/>
          </a:prstGeom>
        </p:spPr>
      </p:pic>
    </p:spTree>
    <p:extLst>
      <p:ext uri="{BB962C8B-B14F-4D97-AF65-F5344CB8AC3E}">
        <p14:creationId xmlns:p14="http://schemas.microsoft.com/office/powerpoint/2010/main" val="3852671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49222-EFD2-D511-9CC5-4047B5A67761}"/>
              </a:ext>
            </a:extLst>
          </p:cNvPr>
          <p:cNvSpPr>
            <a:spLocks noGrp="1"/>
          </p:cNvSpPr>
          <p:nvPr>
            <p:ph type="title"/>
          </p:nvPr>
        </p:nvSpPr>
        <p:spPr>
          <a:xfrm>
            <a:off x="581191" y="110347"/>
            <a:ext cx="11029616" cy="1189554"/>
          </a:xfrm>
        </p:spPr>
        <p:txBody>
          <a:bodyPr/>
          <a:lstStyle/>
          <a:p>
            <a:r>
              <a:rPr lang="en-GB" dirty="0">
                <a:solidFill>
                  <a:schemeClr val="tx1"/>
                </a:solidFill>
              </a:rPr>
              <a:t>What types of questions did I ask? </a:t>
            </a:r>
          </a:p>
        </p:txBody>
      </p:sp>
      <p:sp>
        <p:nvSpPr>
          <p:cNvPr id="3" name="Content Placeholder 2">
            <a:extLst>
              <a:ext uri="{FF2B5EF4-FFF2-40B4-BE49-F238E27FC236}">
                <a16:creationId xmlns:a16="http://schemas.microsoft.com/office/drawing/2014/main" id="{F0915782-9FBC-7160-A204-D203CDD0A83F}"/>
              </a:ext>
            </a:extLst>
          </p:cNvPr>
          <p:cNvSpPr>
            <a:spLocks noGrp="1"/>
          </p:cNvSpPr>
          <p:nvPr>
            <p:ph sz="quarter" idx="13"/>
          </p:nvPr>
        </p:nvSpPr>
        <p:spPr>
          <a:xfrm>
            <a:off x="8464469" y="559594"/>
            <a:ext cx="2951244" cy="3311189"/>
          </a:xfrm>
        </p:spPr>
        <p:txBody>
          <a:bodyPr>
            <a:normAutofit/>
          </a:bodyPr>
          <a:lstStyle/>
          <a:p>
            <a:r>
              <a:rPr lang="en-GB" sz="2800" dirty="0"/>
              <a:t>In total I asked: 13 questions: </a:t>
            </a:r>
          </a:p>
        </p:txBody>
      </p:sp>
      <p:pic>
        <p:nvPicPr>
          <p:cNvPr id="5" name="Picture 4" descr="A screenshot of a computer&#10;&#10;Description automatically generated">
            <a:extLst>
              <a:ext uri="{FF2B5EF4-FFF2-40B4-BE49-F238E27FC236}">
                <a16:creationId xmlns:a16="http://schemas.microsoft.com/office/drawing/2014/main" id="{F93D3A7B-14CA-06D2-9557-CF351FF0516F}"/>
              </a:ext>
            </a:extLst>
          </p:cNvPr>
          <p:cNvPicPr>
            <a:picLocks noChangeAspect="1"/>
          </p:cNvPicPr>
          <p:nvPr/>
        </p:nvPicPr>
        <p:blipFill rotWithShape="1">
          <a:blip r:embed="rId3"/>
          <a:srcRect l="8675" t="44200" r="32647" b="24077"/>
          <a:stretch/>
        </p:blipFill>
        <p:spPr>
          <a:xfrm>
            <a:off x="417820" y="1340735"/>
            <a:ext cx="7487873" cy="2530048"/>
          </a:xfrm>
          <a:prstGeom prst="rect">
            <a:avLst/>
          </a:prstGeom>
          <a:ln>
            <a:solidFill>
              <a:schemeClr val="accent6"/>
            </a:solidFill>
          </a:ln>
        </p:spPr>
      </p:pic>
      <p:pic>
        <p:nvPicPr>
          <p:cNvPr id="7" name="Picture 6" descr="A screenshot of a computer&#10;&#10;Description automatically generated">
            <a:extLst>
              <a:ext uri="{FF2B5EF4-FFF2-40B4-BE49-F238E27FC236}">
                <a16:creationId xmlns:a16="http://schemas.microsoft.com/office/drawing/2014/main" id="{814DF2CA-74D9-D19F-3985-3E8AF337EAE6}"/>
              </a:ext>
            </a:extLst>
          </p:cNvPr>
          <p:cNvPicPr>
            <a:picLocks noChangeAspect="1"/>
          </p:cNvPicPr>
          <p:nvPr/>
        </p:nvPicPr>
        <p:blipFill rotWithShape="1">
          <a:blip r:embed="rId4"/>
          <a:srcRect l="7842" t="34367" r="1882" b="18050"/>
          <a:stretch/>
        </p:blipFill>
        <p:spPr>
          <a:xfrm>
            <a:off x="3751626" y="4068897"/>
            <a:ext cx="8131557" cy="2678756"/>
          </a:xfrm>
          <a:prstGeom prst="rect">
            <a:avLst/>
          </a:prstGeom>
          <a:ln>
            <a:solidFill>
              <a:schemeClr val="accent6"/>
            </a:solidFill>
          </a:ln>
        </p:spPr>
      </p:pic>
    </p:spTree>
    <p:extLst>
      <p:ext uri="{BB962C8B-B14F-4D97-AF65-F5344CB8AC3E}">
        <p14:creationId xmlns:p14="http://schemas.microsoft.com/office/powerpoint/2010/main" val="862403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DBD4729-DBDF-40A6-9BA4-E4C97EF6D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55125130-F4AB-465E-8AE2-E583FCAAB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E0BA65A2-0302-4468-ADA7-9EC3F9593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8C266B9D-DC87-430A-8D3A-2E83639A1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9282F36-261B-49B3-8CA9-FB857C475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5422"/>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B87215C3-3B83-4BE7-9213-26E084BD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4341"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13A105D4-2907-419E-8223-4C266BA1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Content Placeholder 4" descr="A screenshot of a computer&#10;&#10;Description automatically generated">
            <a:extLst>
              <a:ext uri="{FF2B5EF4-FFF2-40B4-BE49-F238E27FC236}">
                <a16:creationId xmlns:a16="http://schemas.microsoft.com/office/drawing/2014/main" id="{CF08A3E7-912F-0779-2C6F-5FF2D4A589CC}"/>
              </a:ext>
            </a:extLst>
          </p:cNvPr>
          <p:cNvPicPr>
            <a:picLocks noGrp="1" noChangeAspect="1"/>
          </p:cNvPicPr>
          <p:nvPr>
            <p:ph sz="quarter" idx="13"/>
          </p:nvPr>
        </p:nvPicPr>
        <p:blipFill rotWithShape="1">
          <a:blip r:embed="rId3"/>
          <a:srcRect l="7184" t="35618" r="30525" b="24257"/>
          <a:stretch/>
        </p:blipFill>
        <p:spPr>
          <a:xfrm>
            <a:off x="446532" y="926798"/>
            <a:ext cx="11292143" cy="4546173"/>
          </a:xfrm>
          <a:prstGeom prst="rect">
            <a:avLst/>
          </a:prstGeom>
        </p:spPr>
      </p:pic>
      <p:sp>
        <p:nvSpPr>
          <p:cNvPr id="24" name="Rectangle 23">
            <a:extLst>
              <a:ext uri="{FF2B5EF4-FFF2-40B4-BE49-F238E27FC236}">
                <a16:creationId xmlns:a16="http://schemas.microsoft.com/office/drawing/2014/main" id="{1EEE7F17-8E08-4C69-8E22-661908E6D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873675"/>
            <a:ext cx="11296733" cy="51689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Oval 5">
            <a:extLst>
              <a:ext uri="{FF2B5EF4-FFF2-40B4-BE49-F238E27FC236}">
                <a16:creationId xmlns:a16="http://schemas.microsoft.com/office/drawing/2014/main" id="{0B640C21-B84C-9720-0F99-0E83CA700BC8}"/>
              </a:ext>
            </a:extLst>
          </p:cNvPr>
          <p:cNvSpPr/>
          <p:nvPr/>
        </p:nvSpPr>
        <p:spPr>
          <a:xfrm>
            <a:off x="453324" y="2474259"/>
            <a:ext cx="10393969" cy="954741"/>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07885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DFAEE973-9BA8-47FC-978E-9052735A5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
            <a:ext cx="12188952" cy="68584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B1ACEF87-056E-4E77-899B-9E9A04E9B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096000" cy="3474720"/>
          </a:xfrm>
          <a:prstGeom prst="rect">
            <a:avLst/>
          </a:prstGeom>
          <a:solidFill>
            <a:schemeClr val="accent1"/>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C910D7F-E946-A044-DBFC-73144CE85B62}"/>
              </a:ext>
            </a:extLst>
          </p:cNvPr>
          <p:cNvSpPr>
            <a:spLocks noGrp="1"/>
          </p:cNvSpPr>
          <p:nvPr>
            <p:ph type="title"/>
          </p:nvPr>
        </p:nvSpPr>
        <p:spPr>
          <a:xfrm>
            <a:off x="584200" y="3708142"/>
            <a:ext cx="5139775" cy="829048"/>
          </a:xfrm>
        </p:spPr>
        <p:txBody>
          <a:bodyPr anchor="ctr">
            <a:normAutofit fontScale="90000"/>
          </a:bodyPr>
          <a:lstStyle/>
          <a:p>
            <a:pPr>
              <a:lnSpc>
                <a:spcPct val="90000"/>
              </a:lnSpc>
            </a:pPr>
            <a:r>
              <a:rPr lang="en-GB" sz="2600" dirty="0">
                <a:solidFill>
                  <a:srgbClr val="FFFFFF"/>
                </a:solidFill>
              </a:rPr>
              <a:t>promotional materials for my brand bumble baby boutique: </a:t>
            </a:r>
          </a:p>
        </p:txBody>
      </p:sp>
      <p:pic>
        <p:nvPicPr>
          <p:cNvPr id="4" name="Content Placeholder 3" descr="A screenshot of a computer&#10;&#10;Description automatically generated">
            <a:extLst>
              <a:ext uri="{FF2B5EF4-FFF2-40B4-BE49-F238E27FC236}">
                <a16:creationId xmlns:a16="http://schemas.microsoft.com/office/drawing/2014/main" id="{38CDFC8F-5F63-587B-ACE0-2C1A9DDB4881}"/>
              </a:ext>
            </a:extLst>
          </p:cNvPr>
          <p:cNvPicPr>
            <a:picLocks noChangeAspect="1"/>
          </p:cNvPicPr>
          <p:nvPr/>
        </p:nvPicPr>
        <p:blipFill rotWithShape="1">
          <a:blip r:embed="rId3">
            <a:extLst>
              <a:ext uri="{28A0092B-C50C-407E-A947-70E740481C1C}">
                <a14:useLocalDpi xmlns:a14="http://schemas.microsoft.com/office/drawing/2010/main" val="0"/>
              </a:ext>
            </a:extLst>
          </a:blip>
          <a:srcRect l="39227" t="24175" r="7306" b="31028"/>
          <a:stretch/>
        </p:blipFill>
        <p:spPr bwMode="auto">
          <a:xfrm>
            <a:off x="-1" y="-460"/>
            <a:ext cx="6096000" cy="3383740"/>
          </a:xfrm>
          <a:prstGeom prst="rect">
            <a:avLst/>
          </a:prstGeom>
          <a:extLst>
            <a:ext uri="{53640926-AAD7-44D8-BBD7-CCE9431645EC}">
              <a14:shadowObscured xmlns:a14="http://schemas.microsoft.com/office/drawing/2010/main"/>
            </a:ext>
          </a:extLst>
        </p:spPr>
      </p:pic>
      <p:sp>
        <p:nvSpPr>
          <p:cNvPr id="10" name="Content Placeholder 9">
            <a:extLst>
              <a:ext uri="{FF2B5EF4-FFF2-40B4-BE49-F238E27FC236}">
                <a16:creationId xmlns:a16="http://schemas.microsoft.com/office/drawing/2014/main" id="{9F200507-4235-474C-B6F3-06598526EC9E}"/>
              </a:ext>
            </a:extLst>
          </p:cNvPr>
          <p:cNvSpPr>
            <a:spLocks noGrp="1"/>
          </p:cNvSpPr>
          <p:nvPr>
            <p:ph sz="quarter" idx="13"/>
          </p:nvPr>
        </p:nvSpPr>
        <p:spPr>
          <a:xfrm>
            <a:off x="581193" y="4624173"/>
            <a:ext cx="5147354" cy="1751226"/>
          </a:xfrm>
        </p:spPr>
        <p:txBody>
          <a:bodyPr>
            <a:normAutofit fontScale="92500" lnSpcReduction="1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 decided to call my brand “Bumble Baby Boutique” because I thought it sounded fun and interesting. </a:t>
            </a:r>
            <a:r>
              <a:rPr lang="en-GB"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designing my website, I wanted it to be simple, easy to use, and visually appealing to parents. I chose soft, calming colours like pastel tones to give a gentle and welcoming feel, which suits the baby clothing theme.  </a:t>
            </a:r>
            <a:endParaRPr lang="en-US" dirty="0">
              <a:solidFill>
                <a:srgbClr val="FFFFFF"/>
              </a:solidFill>
            </a:endParaRPr>
          </a:p>
        </p:txBody>
      </p:sp>
      <p:sp>
        <p:nvSpPr>
          <p:cNvPr id="45" name="Rectangle 44">
            <a:extLst>
              <a:ext uri="{FF2B5EF4-FFF2-40B4-BE49-F238E27FC236}">
                <a16:creationId xmlns:a16="http://schemas.microsoft.com/office/drawing/2014/main" id="{DD0C6C3A-73B1-4E33-AD0D-8BCD35B714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460"/>
            <a:ext cx="9144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6" name="Picture 5" descr="A screenshot of a computer&#10;&#10;Description automatically generated">
            <a:extLst>
              <a:ext uri="{FF2B5EF4-FFF2-40B4-BE49-F238E27FC236}">
                <a16:creationId xmlns:a16="http://schemas.microsoft.com/office/drawing/2014/main" id="{CAF00EAB-FE52-7974-98E4-2C0D82B65F40}"/>
              </a:ext>
            </a:extLst>
          </p:cNvPr>
          <p:cNvPicPr>
            <a:picLocks noChangeAspect="1"/>
          </p:cNvPicPr>
          <p:nvPr/>
        </p:nvPicPr>
        <p:blipFill rotWithShape="1">
          <a:blip r:embed="rId4">
            <a:extLst>
              <a:ext uri="{28A0092B-C50C-407E-A947-70E740481C1C}">
                <a14:useLocalDpi xmlns:a14="http://schemas.microsoft.com/office/drawing/2010/main" val="0"/>
              </a:ext>
            </a:extLst>
          </a:blip>
          <a:srcRect l="41553" t="30993" r="9822" b="24374"/>
          <a:stretch/>
        </p:blipFill>
        <p:spPr bwMode="auto">
          <a:xfrm>
            <a:off x="6141720" y="0"/>
            <a:ext cx="6050280" cy="3382820"/>
          </a:xfrm>
          <a:prstGeom prst="rect">
            <a:avLst/>
          </a:prstGeom>
          <a:extLst>
            <a:ext uri="{53640926-AAD7-44D8-BBD7-CCE9431645EC}">
              <a14:shadowObscured xmlns:a14="http://schemas.microsoft.com/office/drawing/2010/main"/>
            </a:ext>
          </a:extLst>
        </p:spPr>
      </p:pic>
      <p:sp>
        <p:nvSpPr>
          <p:cNvPr id="47" name="Rectangle 46">
            <a:extLst>
              <a:ext uri="{FF2B5EF4-FFF2-40B4-BE49-F238E27FC236}">
                <a16:creationId xmlns:a16="http://schemas.microsoft.com/office/drawing/2014/main" id="{303022F3-BFF5-4104-AE9A-399949DAF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383280"/>
            <a:ext cx="12188952"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screenshot of a computer&#10;&#10;Description automatically generated">
            <a:extLst>
              <a:ext uri="{FF2B5EF4-FFF2-40B4-BE49-F238E27FC236}">
                <a16:creationId xmlns:a16="http://schemas.microsoft.com/office/drawing/2014/main" id="{6137B9C4-EBC5-604A-F170-24F35529BB76}"/>
              </a:ext>
            </a:extLst>
          </p:cNvPr>
          <p:cNvPicPr>
            <a:picLocks noChangeAspect="1"/>
          </p:cNvPicPr>
          <p:nvPr/>
        </p:nvPicPr>
        <p:blipFill rotWithShape="1">
          <a:blip r:embed="rId5">
            <a:extLst>
              <a:ext uri="{28A0092B-C50C-407E-A947-70E740481C1C}">
                <a14:useLocalDpi xmlns:a14="http://schemas.microsoft.com/office/drawing/2010/main" val="0"/>
              </a:ext>
            </a:extLst>
          </a:blip>
          <a:srcRect l="38258" t="30683" r="7209" b="18951"/>
          <a:stretch/>
        </p:blipFill>
        <p:spPr bwMode="auto">
          <a:xfrm>
            <a:off x="6141720" y="3474720"/>
            <a:ext cx="6050280" cy="338282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11552151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E5195-9664-EC8F-179F-711A99AB24C4}"/>
              </a:ext>
            </a:extLst>
          </p:cNvPr>
          <p:cNvSpPr>
            <a:spLocks noGrp="1"/>
          </p:cNvSpPr>
          <p:nvPr>
            <p:ph type="title"/>
          </p:nvPr>
        </p:nvSpPr>
        <p:spPr/>
        <p:txBody>
          <a:bodyPr/>
          <a:lstStyle/>
          <a:p>
            <a:r>
              <a:rPr lang="en-GB" dirty="0">
                <a:solidFill>
                  <a:schemeClr val="tx1"/>
                </a:solidFill>
              </a:rPr>
              <a:t>TASK 2: CREATING MY VIDEO</a:t>
            </a:r>
          </a:p>
        </p:txBody>
      </p:sp>
      <p:sp>
        <p:nvSpPr>
          <p:cNvPr id="3" name="Content Placeholder 2">
            <a:extLst>
              <a:ext uri="{FF2B5EF4-FFF2-40B4-BE49-F238E27FC236}">
                <a16:creationId xmlns:a16="http://schemas.microsoft.com/office/drawing/2014/main" id="{D8AF73C3-20C7-ADC8-2912-52FA77EDFB8B}"/>
              </a:ext>
            </a:extLst>
          </p:cNvPr>
          <p:cNvSpPr>
            <a:spLocks noGrp="1"/>
          </p:cNvSpPr>
          <p:nvPr>
            <p:ph sz="quarter" idx="13"/>
          </p:nvPr>
        </p:nvSpPr>
        <p:spPr>
          <a:xfrm>
            <a:off x="581192" y="501113"/>
            <a:ext cx="10394707" cy="3311189"/>
          </a:xfrm>
        </p:spPr>
        <p:txBody>
          <a:bodyPr/>
          <a:lstStyle/>
          <a:p>
            <a:r>
              <a:rPr lang="en-GB" dirty="0">
                <a:hlinkClick r:id="rId4"/>
              </a:rPr>
              <a:t>https://youtu.be/wEdLp1ETDac?si=qScwUMK69DOqQQM_</a:t>
            </a:r>
            <a:r>
              <a:rPr lang="en-GB" dirty="0"/>
              <a:t> </a:t>
            </a:r>
          </a:p>
        </p:txBody>
      </p:sp>
      <p:pic>
        <p:nvPicPr>
          <p:cNvPr id="5" name="Online Media 4" descr="Bumble Baby Boutique Ad">
            <a:hlinkClick r:id="" action="ppaction://media"/>
            <a:extLst>
              <a:ext uri="{FF2B5EF4-FFF2-40B4-BE49-F238E27FC236}">
                <a16:creationId xmlns:a16="http://schemas.microsoft.com/office/drawing/2014/main" id="{3BEAA0A8-2DC0-F59E-A356-541D3286AB05}"/>
              </a:ext>
            </a:extLst>
          </p:cNvPr>
          <p:cNvPicPr>
            <a:picLocks noRot="1" noChangeAspect="1"/>
          </p:cNvPicPr>
          <p:nvPr>
            <a:videoFile r:link="rId1"/>
          </p:nvPr>
        </p:nvPicPr>
        <p:blipFill>
          <a:blip r:embed="rId5"/>
          <a:stretch>
            <a:fillRect/>
          </a:stretch>
        </p:blipFill>
        <p:spPr>
          <a:xfrm>
            <a:off x="944114" y="2432158"/>
            <a:ext cx="7285487" cy="4116300"/>
          </a:xfrm>
          <a:prstGeom prst="rect">
            <a:avLst/>
          </a:prstGeom>
        </p:spPr>
      </p:pic>
    </p:spTree>
    <p:extLst>
      <p:ext uri="{BB962C8B-B14F-4D97-AF65-F5344CB8AC3E}">
        <p14:creationId xmlns:p14="http://schemas.microsoft.com/office/powerpoint/2010/main" val="1978334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9D01B-E306-486F-A44A-E1BEE6B8C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AA936-42BD-4567-DA0B-B0D7104E30A1}"/>
              </a:ext>
            </a:extLst>
          </p:cNvPr>
          <p:cNvSpPr>
            <a:spLocks noGrp="1"/>
          </p:cNvSpPr>
          <p:nvPr>
            <p:ph type="title"/>
          </p:nvPr>
        </p:nvSpPr>
        <p:spPr>
          <a:xfrm>
            <a:off x="5259025" y="715686"/>
            <a:ext cx="7225075" cy="1013800"/>
          </a:xfrm>
        </p:spPr>
        <p:txBody>
          <a:bodyPr>
            <a:normAutofit/>
          </a:bodyPr>
          <a:lstStyle/>
          <a:p>
            <a:pPr algn="ctr"/>
            <a:r>
              <a:rPr lang="en-GB" dirty="0">
                <a:solidFill>
                  <a:schemeClr val="accent1"/>
                </a:solidFill>
              </a:rPr>
              <a:t>A NEW STYLE FOR PROMOTION</a:t>
            </a:r>
          </a:p>
        </p:txBody>
      </p:sp>
      <p:grpSp>
        <p:nvGrpSpPr>
          <p:cNvPr id="16" name="Group 15">
            <a:extLst>
              <a:ext uri="{FF2B5EF4-FFF2-40B4-BE49-F238E27FC236}">
                <a16:creationId xmlns:a16="http://schemas.microsoft.com/office/drawing/2014/main" id="{E3ECE2A1-BE02-45E8-80D2-40668675E1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17" name="Rectangle 16">
              <a:extLst>
                <a:ext uri="{FF2B5EF4-FFF2-40B4-BE49-F238E27FC236}">
                  <a16:creationId xmlns:a16="http://schemas.microsoft.com/office/drawing/2014/main" id="{75B00F21-D7A1-4DBD-B786-86D98FF33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75971E3D-EBA2-4F5A-BA90-F41CC7B48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81CED36D-BAED-48CA-A871-F98A33054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7" name="Content Placeholder 6" descr="A poster of a baby boutique&#10;&#10;Description automatically generated">
            <a:extLst>
              <a:ext uri="{FF2B5EF4-FFF2-40B4-BE49-F238E27FC236}">
                <a16:creationId xmlns:a16="http://schemas.microsoft.com/office/drawing/2014/main" id="{9586D8FC-C592-F9B2-910F-AC8F1CA0B410}"/>
              </a:ext>
            </a:extLst>
          </p:cNvPr>
          <p:cNvPicPr>
            <a:picLocks noChangeAspect="1"/>
          </p:cNvPicPr>
          <p:nvPr/>
        </p:nvPicPr>
        <p:blipFill rotWithShape="1">
          <a:blip r:embed="rId3"/>
          <a:srcRect l="-2586" r="-1027" b="-2"/>
          <a:stretch/>
        </p:blipFill>
        <p:spPr>
          <a:xfrm>
            <a:off x="718369" y="620499"/>
            <a:ext cx="4678924" cy="6165641"/>
          </a:xfrm>
          <a:prstGeom prst="rect">
            <a:avLst/>
          </a:prstGeom>
        </p:spPr>
      </p:pic>
      <p:sp>
        <p:nvSpPr>
          <p:cNvPr id="11" name="Content Placeholder 10">
            <a:extLst>
              <a:ext uri="{FF2B5EF4-FFF2-40B4-BE49-F238E27FC236}">
                <a16:creationId xmlns:a16="http://schemas.microsoft.com/office/drawing/2014/main" id="{055F743E-51FA-1E71-6B8C-4D634727E614}"/>
              </a:ext>
            </a:extLst>
          </p:cNvPr>
          <p:cNvSpPr>
            <a:spLocks noGrp="1"/>
          </p:cNvSpPr>
          <p:nvPr>
            <p:ph sz="quarter" idx="13"/>
          </p:nvPr>
        </p:nvSpPr>
        <p:spPr>
          <a:xfrm>
            <a:off x="6115662" y="2057290"/>
            <a:ext cx="5511800" cy="3962266"/>
          </a:xfrm>
        </p:spPr>
        <p:txBody>
          <a:bodyPr>
            <a:normAutofit fontScale="92500"/>
          </a:bodyPr>
          <a:lstStyle/>
          <a:p>
            <a:r>
              <a:rPr lang="en-GB" sz="2400" dirty="0"/>
              <a:t>The logo on this new poster I have created is slightly different from the style used on the website to match the video I have created a bit better. I feel that this reflects how in real life, branding design decisions can change over time based on different ideas and focus.</a:t>
            </a:r>
          </a:p>
          <a:p>
            <a:r>
              <a:rPr lang="en-GB" sz="2400" dirty="0"/>
              <a:t>When I first started this project, I had a different vision for the brand, but as I continued developing it and learning from my research, my perspective changed. </a:t>
            </a:r>
            <a:endParaRPr lang="en-US" sz="2400" dirty="0"/>
          </a:p>
        </p:txBody>
      </p:sp>
    </p:spTree>
    <p:extLst>
      <p:ext uri="{BB962C8B-B14F-4D97-AF65-F5344CB8AC3E}">
        <p14:creationId xmlns:p14="http://schemas.microsoft.com/office/powerpoint/2010/main" val="1208901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040153D-5329-66F6-28D1-FF810F843AA0}"/>
              </a:ext>
            </a:extLst>
          </p:cNvPr>
          <p:cNvSpPr>
            <a:spLocks noGrp="1"/>
          </p:cNvSpPr>
          <p:nvPr>
            <p:ph type="title"/>
          </p:nvPr>
        </p:nvSpPr>
        <p:spPr>
          <a:xfrm>
            <a:off x="581191" y="4610099"/>
            <a:ext cx="10993549" cy="1066801"/>
          </a:xfrm>
        </p:spPr>
        <p:txBody>
          <a:bodyPr vert="horz" lIns="91440" tIns="45720" rIns="91440" bIns="45720" rtlCol="0" anchor="b">
            <a:normAutofit/>
          </a:bodyPr>
          <a:lstStyle/>
          <a:p>
            <a:r>
              <a:rPr lang="en-US" sz="3600" dirty="0">
                <a:solidFill>
                  <a:srgbClr val="FFFFFF"/>
                </a:solidFill>
              </a:rPr>
              <a:t>SKILLS AND DEVELOPMENT</a:t>
            </a:r>
          </a:p>
        </p:txBody>
      </p:sp>
      <p:sp useBgFill="1">
        <p:nvSpPr>
          <p:cNvPr id="18" name="Rectangle 17">
            <a:extLst>
              <a:ext uri="{FF2B5EF4-FFF2-40B4-BE49-F238E27FC236}">
                <a16:creationId xmlns:a16="http://schemas.microsoft.com/office/drawing/2014/main" id="{B1A515B1-A9B3-49B0-AE0D-D038D42C2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3900"/>
            <a:ext cx="12192000" cy="370817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A9C31843-5276-8802-EA54-316CF199075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3883" y="723899"/>
            <a:ext cx="3566161" cy="3566161"/>
          </a:xfrm>
          <a:prstGeom prst="rect">
            <a:avLst/>
          </a:prstGeom>
        </p:spPr>
      </p:pic>
      <p:sp>
        <p:nvSpPr>
          <p:cNvPr id="6" name="TextBox 5">
            <a:extLst>
              <a:ext uri="{FF2B5EF4-FFF2-40B4-BE49-F238E27FC236}">
                <a16:creationId xmlns:a16="http://schemas.microsoft.com/office/drawing/2014/main" id="{14CB82C9-7A9B-C79B-FA7D-8F50FF049BDA}"/>
              </a:ext>
            </a:extLst>
          </p:cNvPr>
          <p:cNvSpPr txBox="1"/>
          <p:nvPr/>
        </p:nvSpPr>
        <p:spPr>
          <a:xfrm>
            <a:off x="4149854" y="1181100"/>
            <a:ext cx="6830212" cy="2523768"/>
          </a:xfrm>
          <a:prstGeom prst="rect">
            <a:avLst/>
          </a:prstGeom>
          <a:noFill/>
        </p:spPr>
        <p:txBody>
          <a:bodyPr wrap="square" rtlCol="0">
            <a:spAutoFit/>
          </a:bodyPr>
          <a:lstStyle/>
          <a:p>
            <a:pPr marL="342900" indent="-342900">
              <a:buFont typeface="Arial" panose="020B0604020202020204" pitchFamily="34" charset="0"/>
              <a:buChar char="•"/>
            </a:pP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Through this project I have developed a range of new skills, including how to design a market research questionnaire, analyse data, and use the insights to shape a brand. I also learned how to create a website that reflects my target audience’s needs, and I gained experience in using digital tools like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CapCut</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to produce a marketing video.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411861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FC936C0-4624-438D-BDD0-6B296BD6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4B526CBF-0AA4-49A9-B305-EE0AF3AF6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mpty desk and whiteboard">
            <a:extLst>
              <a:ext uri="{FF2B5EF4-FFF2-40B4-BE49-F238E27FC236}">
                <a16:creationId xmlns:a16="http://schemas.microsoft.com/office/drawing/2014/main" id="{F3B70336-A1DD-AF13-F7DC-DB8CBD592EAB}"/>
              </a:ext>
            </a:extLst>
          </p:cNvPr>
          <p:cNvPicPr>
            <a:picLocks noChangeAspect="1"/>
          </p:cNvPicPr>
          <p:nvPr/>
        </p:nvPicPr>
        <p:blipFill>
          <a:blip r:embed="rId3"/>
          <a:srcRect t="25000"/>
          <a:stretch>
            <a:fillRect/>
          </a:stretch>
        </p:blipFill>
        <p:spPr>
          <a:xfrm>
            <a:off x="20" y="10"/>
            <a:ext cx="12191980" cy="6857990"/>
          </a:xfrm>
          <a:prstGeom prst="rect">
            <a:avLst/>
          </a:prstGeom>
        </p:spPr>
      </p:pic>
      <p:grpSp>
        <p:nvGrpSpPr>
          <p:cNvPr id="18" name="Group 17">
            <a:extLst>
              <a:ext uri="{FF2B5EF4-FFF2-40B4-BE49-F238E27FC236}">
                <a16:creationId xmlns:a16="http://schemas.microsoft.com/office/drawing/2014/main" id="{CC8B5139-02E6-4DEA-9CCE-962CAF0AFB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9" name="Rectangle 18">
              <a:extLst>
                <a:ext uri="{FF2B5EF4-FFF2-40B4-BE49-F238E27FC236}">
                  <a16:creationId xmlns:a16="http://schemas.microsoft.com/office/drawing/2014/main" id="{C0470BC0-AB0D-4A03-B4F1-5DDA9A31C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724A08B2-EC2C-4641-81BE-FE8B068BE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D2BEE2C-7051-706F-75B1-0B569C371380}"/>
              </a:ext>
            </a:extLst>
          </p:cNvPr>
          <p:cNvSpPr>
            <a:spLocks noGrp="1"/>
          </p:cNvSpPr>
          <p:nvPr>
            <p:ph type="title"/>
          </p:nvPr>
        </p:nvSpPr>
        <p:spPr>
          <a:xfrm>
            <a:off x="584200" y="2142067"/>
            <a:ext cx="3412067" cy="2971801"/>
          </a:xfrm>
        </p:spPr>
        <p:txBody>
          <a:bodyPr vert="horz" lIns="91440" tIns="45720" rIns="91440" bIns="45720" rtlCol="0" anchor="b">
            <a:normAutofit/>
          </a:bodyPr>
          <a:lstStyle/>
          <a:p>
            <a:r>
              <a:rPr lang="en-US" sz="3600">
                <a:solidFill>
                  <a:srgbClr val="FFFFFF"/>
                </a:solidFill>
              </a:rPr>
              <a:t>THANK YOU FOR WATCHING MY PRESENTATION</a:t>
            </a:r>
          </a:p>
        </p:txBody>
      </p:sp>
    </p:spTree>
    <p:extLst>
      <p:ext uri="{BB962C8B-B14F-4D97-AF65-F5344CB8AC3E}">
        <p14:creationId xmlns:p14="http://schemas.microsoft.com/office/powerpoint/2010/main" val="18803659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1CFB1-9015-33C0-90AA-4CB533D5416C}"/>
              </a:ext>
            </a:extLst>
          </p:cNvPr>
          <p:cNvSpPr>
            <a:spLocks noGrp="1"/>
          </p:cNvSpPr>
          <p:nvPr>
            <p:ph type="title"/>
          </p:nvPr>
        </p:nvSpPr>
        <p:spPr/>
        <p:txBody>
          <a:bodyPr/>
          <a:lstStyle/>
          <a:p>
            <a:r>
              <a:rPr lang="en-GB" dirty="0">
                <a:solidFill>
                  <a:schemeClr val="tx1"/>
                </a:solidFill>
              </a:rPr>
              <a:t>Relevant links for project</a:t>
            </a:r>
          </a:p>
        </p:txBody>
      </p:sp>
      <p:sp>
        <p:nvSpPr>
          <p:cNvPr id="3" name="Content Placeholder 2">
            <a:extLst>
              <a:ext uri="{FF2B5EF4-FFF2-40B4-BE49-F238E27FC236}">
                <a16:creationId xmlns:a16="http://schemas.microsoft.com/office/drawing/2014/main" id="{94194697-F661-2D47-8EF4-2B0F0B9DE9CC}"/>
              </a:ext>
            </a:extLst>
          </p:cNvPr>
          <p:cNvSpPr>
            <a:spLocks noGrp="1"/>
          </p:cNvSpPr>
          <p:nvPr>
            <p:ph sz="quarter" idx="13"/>
          </p:nvPr>
        </p:nvSpPr>
        <p:spPr>
          <a:xfrm>
            <a:off x="581192" y="2218672"/>
            <a:ext cx="10394707" cy="3311189"/>
          </a:xfrm>
        </p:spPr>
        <p:txBody>
          <a:bodyPr/>
          <a:lstStyle/>
          <a:p>
            <a:r>
              <a:rPr lang="en-GB" dirty="0">
                <a:solidFill>
                  <a:schemeClr val="accent5">
                    <a:lumMod val="75000"/>
                  </a:schemeClr>
                </a:solidFill>
                <a:hlinkClick r:id="rId2">
                  <a:extLst>
                    <a:ext uri="{A12FA001-AC4F-418D-AE19-62706E023703}">
                      <ahyp:hlinkClr xmlns:ahyp="http://schemas.microsoft.com/office/drawing/2018/hyperlinkcolor" val="tx"/>
                    </a:ext>
                  </a:extLst>
                </a:hlinkClick>
              </a:rPr>
              <a:t>https://forms.office.com/Pages/DesignPageV2.aspx?subpage=design&amp;FormId=-REPTm4EBUWcuNshUjEeIUFevk4-GzVMihmkUpflvWlUQjBFQVkyU1cwQlZSNEhINk5VSVVEMDNSMi4u&amp;Token=4c5b56105c0f47b494c817fc179813e2</a:t>
            </a:r>
            <a:r>
              <a:rPr lang="en-GB" dirty="0">
                <a:solidFill>
                  <a:schemeClr val="accent5">
                    <a:lumMod val="75000"/>
                  </a:schemeClr>
                </a:solidFill>
              </a:rPr>
              <a:t> </a:t>
            </a:r>
            <a:r>
              <a:rPr lang="en-GB" dirty="0">
                <a:solidFill>
                  <a:schemeClr val="tx1"/>
                </a:solidFill>
              </a:rPr>
              <a:t>(Link is in collaborator mode so you can review results too)</a:t>
            </a:r>
          </a:p>
          <a:p>
            <a:r>
              <a:rPr lang="en-GB" dirty="0">
                <a:solidFill>
                  <a:schemeClr val="accent5">
                    <a:lumMod val="75000"/>
                  </a:schemeClr>
                </a:solidFill>
                <a:hlinkClick r:id="rId3">
                  <a:extLst>
                    <a:ext uri="{A12FA001-AC4F-418D-AE19-62706E023703}">
                      <ahyp:hlinkClr xmlns:ahyp="http://schemas.microsoft.com/office/drawing/2018/hyperlinkcolor" val="tx"/>
                    </a:ext>
                  </a:extLst>
                </a:hlinkClick>
              </a:rPr>
              <a:t>https://youtu.be/wEdLp1ETDac?si=dFIpdJfSfEH_aVE4</a:t>
            </a:r>
            <a:r>
              <a:rPr lang="en-GB" dirty="0">
                <a:solidFill>
                  <a:schemeClr val="accent5">
                    <a:lumMod val="75000"/>
                  </a:schemeClr>
                </a:solidFill>
              </a:rPr>
              <a:t> </a:t>
            </a:r>
            <a:r>
              <a:rPr lang="en-GB" dirty="0">
                <a:solidFill>
                  <a:schemeClr val="tx1"/>
                </a:solidFill>
              </a:rPr>
              <a:t>(Link to my YouTube Advert Video)</a:t>
            </a:r>
          </a:p>
          <a:p>
            <a:endParaRPr lang="en-GB" dirty="0">
              <a:solidFill>
                <a:schemeClr val="tx1"/>
              </a:solidFill>
            </a:endParaRPr>
          </a:p>
          <a:p>
            <a:r>
              <a:rPr lang="en-GB" dirty="0">
                <a:solidFill>
                  <a:schemeClr val="tx1"/>
                </a:solidFill>
              </a:rPr>
              <a:t>No Artificial Intelligence has been used in this assignment, other than for imagery. For example, I used images from Canva Website for my website photos and new promotion pictures. I also used AI imagery for my background pics on two of my slides (I got this one from PowerPoint Stock Images).  </a:t>
            </a:r>
          </a:p>
          <a:p>
            <a:endParaRPr lang="en-GB" dirty="0">
              <a:solidFill>
                <a:schemeClr val="tx1"/>
              </a:solidFill>
            </a:endParaRPr>
          </a:p>
        </p:txBody>
      </p:sp>
    </p:spTree>
    <p:extLst>
      <p:ext uri="{BB962C8B-B14F-4D97-AF65-F5344CB8AC3E}">
        <p14:creationId xmlns:p14="http://schemas.microsoft.com/office/powerpoint/2010/main" val="166348425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{22452619-B1CA-9647-828D-2FEE5EE490AF}tf10001123</Template>
  <TotalTime>191</TotalTime>
  <Words>1946</Words>
  <Application>Microsoft Macintosh PowerPoint</Application>
  <PresentationFormat>Widescreen</PresentationFormat>
  <Paragraphs>65</Paragraphs>
  <Slides>11</Slides>
  <Notes>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Gill Sans MT</vt:lpstr>
      <vt:lpstr>Wingdings 2</vt:lpstr>
      <vt:lpstr>Dividend</vt:lpstr>
      <vt:lpstr>How I built my business brand</vt:lpstr>
      <vt:lpstr>Presentation contents</vt:lpstr>
      <vt:lpstr>Market Research</vt:lpstr>
      <vt:lpstr>What types of questions did I ask? </vt:lpstr>
      <vt:lpstr>PowerPoint Presentation</vt:lpstr>
      <vt:lpstr>promotional materials for my brand bumble baby boutique: </vt:lpstr>
      <vt:lpstr>TASK 2: CREATING MY VIDEO</vt:lpstr>
      <vt:lpstr>A NEW STYLE FOR PROMOTION</vt:lpstr>
      <vt:lpstr>SKILLS AND DEVELOPMENT</vt:lpstr>
      <vt:lpstr>THANK YOU FOR WATCHING MY PRESENTATION</vt:lpstr>
      <vt:lpstr>Relevant links for project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 built my business brand</dc:title>
  <dc:creator>Akhi Uddin</dc:creator>
  <cp:lastModifiedBy>Akhi Uddin</cp:lastModifiedBy>
  <cp:revision>1</cp:revision>
  <dcterms:created xsi:type="dcterms:W3CDTF">2025-06-29T20:19:59Z</dcterms:created>
  <dcterms:modified xsi:type="dcterms:W3CDTF">2025-06-29T23:31:39Z</dcterms:modified>
</cp:coreProperties>
</file>