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4"/>
  </p:notesMasterIdLst>
  <p:handoutMasterIdLst>
    <p:handoutMasterId r:id="rId75"/>
  </p:handoutMasterIdLst>
  <p:sldIdLst>
    <p:sldId id="257" r:id="rId2"/>
    <p:sldId id="258" r:id="rId3"/>
    <p:sldId id="259" r:id="rId4"/>
    <p:sldId id="260" r:id="rId5"/>
    <p:sldId id="286" r:id="rId6"/>
    <p:sldId id="288" r:id="rId7"/>
    <p:sldId id="287"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4" r:id="rId29"/>
    <p:sldId id="289" r:id="rId30"/>
    <p:sldId id="290" r:id="rId31"/>
    <p:sldId id="291" r:id="rId32"/>
    <p:sldId id="292" r:id="rId33"/>
    <p:sldId id="293" r:id="rId34"/>
    <p:sldId id="294" r:id="rId35"/>
    <p:sldId id="295" r:id="rId36"/>
    <p:sldId id="296" r:id="rId37"/>
    <p:sldId id="332" r:id="rId38"/>
    <p:sldId id="333" r:id="rId39"/>
    <p:sldId id="336" r:id="rId40"/>
    <p:sldId id="337" r:id="rId41"/>
    <p:sldId id="338" r:id="rId42"/>
    <p:sldId id="339" r:id="rId43"/>
    <p:sldId id="340" r:id="rId44"/>
    <p:sldId id="297" r:id="rId45"/>
    <p:sldId id="298" r:id="rId46"/>
    <p:sldId id="302" r:id="rId47"/>
    <p:sldId id="299" r:id="rId48"/>
    <p:sldId id="300" r:id="rId49"/>
    <p:sldId id="301" r:id="rId50"/>
    <p:sldId id="330" r:id="rId51"/>
    <p:sldId id="331" r:id="rId52"/>
    <p:sldId id="303" r:id="rId53"/>
    <p:sldId id="304" r:id="rId54"/>
    <p:sldId id="306" r:id="rId55"/>
    <p:sldId id="307" r:id="rId56"/>
    <p:sldId id="308" r:id="rId57"/>
    <p:sldId id="309" r:id="rId58"/>
    <p:sldId id="312" r:id="rId59"/>
    <p:sldId id="313" r:id="rId60"/>
    <p:sldId id="314" r:id="rId61"/>
    <p:sldId id="315" r:id="rId62"/>
    <p:sldId id="316" r:id="rId63"/>
    <p:sldId id="317" r:id="rId64"/>
    <p:sldId id="335" r:id="rId65"/>
    <p:sldId id="318" r:id="rId66"/>
    <p:sldId id="319" r:id="rId67"/>
    <p:sldId id="320" r:id="rId68"/>
    <p:sldId id="321" r:id="rId69"/>
    <p:sldId id="322" r:id="rId70"/>
    <p:sldId id="323" r:id="rId71"/>
    <p:sldId id="324" r:id="rId72"/>
    <p:sldId id="334" r:id="rId73"/>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78" y="3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BE54D04F-7976-44AF-BB3C-2BA7761C4813}" type="datetimeFigureOut">
              <a:rPr lang="en-US" smtClean="0"/>
              <a:t>13-Nov-17</a:t>
            </a:fld>
            <a:endParaRPr lang="en-US"/>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1B335E31-1632-41BB-8BD0-94145DC9FAF0}" type="slidenum">
              <a:rPr lang="en-US" smtClean="0"/>
              <a:t>‹#›</a:t>
            </a:fld>
            <a:endParaRPr lang="en-US"/>
          </a:p>
        </p:txBody>
      </p:sp>
    </p:spTree>
    <p:extLst>
      <p:ext uri="{BB962C8B-B14F-4D97-AF65-F5344CB8AC3E}">
        <p14:creationId xmlns:p14="http://schemas.microsoft.com/office/powerpoint/2010/main" val="24196093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F34AEB10-41D2-4455-A8BC-2E78F613BABB}" type="datetimeFigureOut">
              <a:rPr lang="en-GB" smtClean="0"/>
              <a:t>13/11/2017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20600F21-13B2-4745-9D2D-56F170B77783}" type="slidenum">
              <a:rPr lang="en-GB" smtClean="0"/>
              <a:t>‹#›</a:t>
            </a:fld>
            <a:endParaRPr lang="en-GB"/>
          </a:p>
        </p:txBody>
      </p:sp>
    </p:spTree>
    <p:extLst>
      <p:ext uri="{BB962C8B-B14F-4D97-AF65-F5344CB8AC3E}">
        <p14:creationId xmlns:p14="http://schemas.microsoft.com/office/powerpoint/2010/main" val="1354537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819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11666AE1-617D-4765-AA58-28F35C2A97FB}" type="slidenum">
              <a:rPr lang="en-GB" altLang="en-US" smtClean="0">
                <a:solidFill>
                  <a:srgbClr val="000000"/>
                </a:solidFill>
              </a:rPr>
              <a:pPr>
                <a:defRPr/>
              </a:pPr>
              <a:t>1</a:t>
            </a:fld>
            <a:endParaRPr lang="en-GB" altLang="en-US" smtClean="0">
              <a:solidFill>
                <a:srgbClr val="000000"/>
              </a:solidFill>
            </a:endParaRPr>
          </a:p>
        </p:txBody>
      </p:sp>
    </p:spTree>
    <p:extLst>
      <p:ext uri="{BB962C8B-B14F-4D97-AF65-F5344CB8AC3E}">
        <p14:creationId xmlns:p14="http://schemas.microsoft.com/office/powerpoint/2010/main" val="1618717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E73EADB-2BE6-4DD1-AB35-51F9F4E001E8}" type="slidenum">
              <a:rPr lang="en-GB" altLang="en-US" smtClean="0">
                <a:solidFill>
                  <a:srgbClr val="000000"/>
                </a:solidFill>
              </a:rPr>
              <a:pPr fontAlgn="base">
                <a:spcBef>
                  <a:spcPct val="0"/>
                </a:spcBef>
                <a:spcAft>
                  <a:spcPct val="0"/>
                </a:spcAft>
                <a:defRPr/>
              </a:pPr>
              <a:t>3</a:t>
            </a:fld>
            <a:endParaRPr lang="en-GB" altLang="en-US" smtClean="0">
              <a:solidFill>
                <a:srgbClr val="000000"/>
              </a:solidFill>
            </a:endParaRPr>
          </a:p>
        </p:txBody>
      </p:sp>
    </p:spTree>
    <p:extLst>
      <p:ext uri="{BB962C8B-B14F-4D97-AF65-F5344CB8AC3E}">
        <p14:creationId xmlns:p14="http://schemas.microsoft.com/office/powerpoint/2010/main" val="3478317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112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E73EADB-2BE6-4DD1-AB35-51F9F4E001E8}" type="slidenum">
              <a:rPr lang="en-GB" altLang="en-US" smtClean="0">
                <a:solidFill>
                  <a:srgbClr val="000000"/>
                </a:solidFill>
              </a:rPr>
              <a:pPr fontAlgn="base">
                <a:spcBef>
                  <a:spcPct val="0"/>
                </a:spcBef>
                <a:spcAft>
                  <a:spcPct val="0"/>
                </a:spcAft>
                <a:defRPr/>
              </a:pPr>
              <a:t>4</a:t>
            </a:fld>
            <a:endParaRPr lang="en-GB" altLang="en-US" smtClean="0">
              <a:solidFill>
                <a:srgbClr val="000000"/>
              </a:solidFill>
            </a:endParaRPr>
          </a:p>
        </p:txBody>
      </p:sp>
    </p:spTree>
    <p:extLst>
      <p:ext uri="{BB962C8B-B14F-4D97-AF65-F5344CB8AC3E}">
        <p14:creationId xmlns:p14="http://schemas.microsoft.com/office/powerpoint/2010/main" val="2472216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1755872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9</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11</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253321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13</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14</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15</a:t>
            </a:fld>
            <a:endParaRPr lang="en-GB" dirty="0">
              <a:solidFill>
                <a:prstClr val="black"/>
              </a:solidFill>
            </a:endParaRPr>
          </a:p>
        </p:txBody>
      </p:sp>
    </p:spTree>
    <p:extLst>
      <p:ext uri="{BB962C8B-B14F-4D97-AF65-F5344CB8AC3E}">
        <p14:creationId xmlns:p14="http://schemas.microsoft.com/office/powerpoint/2010/main" val="3276263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16</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18</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19</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21</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22</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23</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24</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25</a:t>
            </a:fld>
            <a:endParaRPr lang="en-GB" dirty="0">
              <a:solidFill>
                <a:prstClr val="black"/>
              </a:solidFill>
            </a:endParaRPr>
          </a:p>
        </p:txBody>
      </p:sp>
    </p:spTree>
    <p:extLst>
      <p:ext uri="{BB962C8B-B14F-4D97-AF65-F5344CB8AC3E}">
        <p14:creationId xmlns:p14="http://schemas.microsoft.com/office/powerpoint/2010/main" val="22061319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31D0407-54CB-462C-97F1-07D263C566B1}" type="slidenum">
              <a:rPr lang="en-GB" smtClean="0"/>
              <a:t>26</a:t>
            </a:fld>
            <a:endParaRPr lang="en-GB"/>
          </a:p>
        </p:txBody>
      </p:sp>
    </p:spTree>
    <p:extLst>
      <p:ext uri="{BB962C8B-B14F-4D97-AF65-F5344CB8AC3E}">
        <p14:creationId xmlns:p14="http://schemas.microsoft.com/office/powerpoint/2010/main" val="19353184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28</a:t>
            </a:fld>
            <a:endParaRPr lang="en-GB">
              <a:solidFill>
                <a:prstClr val="black"/>
              </a:solidFill>
            </a:endParaRPr>
          </a:p>
        </p:txBody>
      </p:sp>
    </p:spTree>
    <p:extLst>
      <p:ext uri="{BB962C8B-B14F-4D97-AF65-F5344CB8AC3E}">
        <p14:creationId xmlns:p14="http://schemas.microsoft.com/office/powerpoint/2010/main" val="38821785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5414A0-4DD6-4F2E-808B-7AA48E6D1651}" type="slidenum">
              <a:rPr lang="en-GB" smtClean="0"/>
              <a:t>36</a:t>
            </a:fld>
            <a:endParaRPr lang="en-GB"/>
          </a:p>
        </p:txBody>
      </p:sp>
    </p:spTree>
    <p:extLst>
      <p:ext uri="{BB962C8B-B14F-4D97-AF65-F5344CB8AC3E}">
        <p14:creationId xmlns:p14="http://schemas.microsoft.com/office/powerpoint/2010/main" val="22642016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38</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39</a:t>
            </a:fld>
            <a:endParaRPr lang="en-GB">
              <a:solidFill>
                <a:prstClr val="black"/>
              </a:solidFill>
            </a:endParaRPr>
          </a:p>
        </p:txBody>
      </p:sp>
    </p:spTree>
    <p:extLst>
      <p:ext uri="{BB962C8B-B14F-4D97-AF65-F5344CB8AC3E}">
        <p14:creationId xmlns:p14="http://schemas.microsoft.com/office/powerpoint/2010/main" val="3120369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40</a:t>
            </a:fld>
            <a:endParaRPr lang="en-GB">
              <a:solidFill>
                <a:prstClr val="black"/>
              </a:solidFill>
            </a:endParaRPr>
          </a:p>
        </p:txBody>
      </p:sp>
    </p:spTree>
    <p:extLst>
      <p:ext uri="{BB962C8B-B14F-4D97-AF65-F5344CB8AC3E}">
        <p14:creationId xmlns:p14="http://schemas.microsoft.com/office/powerpoint/2010/main" val="41662575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41</a:t>
            </a:fld>
            <a:endParaRPr lang="en-GB">
              <a:solidFill>
                <a:prstClr val="black"/>
              </a:solidFill>
            </a:endParaRPr>
          </a:p>
        </p:txBody>
      </p:sp>
    </p:spTree>
    <p:extLst>
      <p:ext uri="{BB962C8B-B14F-4D97-AF65-F5344CB8AC3E}">
        <p14:creationId xmlns:p14="http://schemas.microsoft.com/office/powerpoint/2010/main" val="14086037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42</a:t>
            </a:fld>
            <a:endParaRPr lang="en-GB">
              <a:solidFill>
                <a:prstClr val="black"/>
              </a:solidFill>
            </a:endParaRPr>
          </a:p>
        </p:txBody>
      </p:sp>
    </p:spTree>
    <p:extLst>
      <p:ext uri="{BB962C8B-B14F-4D97-AF65-F5344CB8AC3E}">
        <p14:creationId xmlns:p14="http://schemas.microsoft.com/office/powerpoint/2010/main" val="24357321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43</a:t>
            </a:fld>
            <a:endParaRPr lang="en-GB">
              <a:solidFill>
                <a:prstClr val="black"/>
              </a:solidFill>
            </a:endParaRPr>
          </a:p>
        </p:txBody>
      </p:sp>
    </p:spTree>
    <p:extLst>
      <p:ext uri="{BB962C8B-B14F-4D97-AF65-F5344CB8AC3E}">
        <p14:creationId xmlns:p14="http://schemas.microsoft.com/office/powerpoint/2010/main" val="35414466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8D4CAFB-1590-40F6-AF66-6B06C7671786}" type="slidenum">
              <a:rPr lang="en-GB" altLang="en-US" smtClean="0">
                <a:solidFill>
                  <a:srgbClr val="000000"/>
                </a:solidFill>
              </a:rPr>
              <a:pPr fontAlgn="base">
                <a:spcBef>
                  <a:spcPct val="0"/>
                </a:spcBef>
                <a:spcAft>
                  <a:spcPct val="0"/>
                </a:spcAft>
                <a:defRPr/>
              </a:pPr>
              <a:t>44</a:t>
            </a:fld>
            <a:endParaRPr lang="en-GB" altLang="en-US" smtClean="0">
              <a:solidFill>
                <a:srgbClr val="000000"/>
              </a:solidFill>
            </a:endParaRPr>
          </a:p>
        </p:txBody>
      </p:sp>
    </p:spTree>
    <p:extLst>
      <p:ext uri="{BB962C8B-B14F-4D97-AF65-F5344CB8AC3E}">
        <p14:creationId xmlns:p14="http://schemas.microsoft.com/office/powerpoint/2010/main" val="28536116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8D4CAFB-1590-40F6-AF66-6B06C7671786}" type="slidenum">
              <a:rPr lang="en-GB" altLang="en-US" smtClean="0">
                <a:solidFill>
                  <a:srgbClr val="000000"/>
                </a:solidFill>
              </a:rPr>
              <a:pPr fontAlgn="base">
                <a:spcBef>
                  <a:spcPct val="0"/>
                </a:spcBef>
                <a:spcAft>
                  <a:spcPct val="0"/>
                </a:spcAft>
                <a:defRPr/>
              </a:pPr>
              <a:t>45</a:t>
            </a:fld>
            <a:endParaRPr lang="en-GB" altLang="en-US" smtClean="0">
              <a:solidFill>
                <a:srgbClr val="000000"/>
              </a:solidFill>
            </a:endParaRPr>
          </a:p>
        </p:txBody>
      </p:sp>
    </p:spTree>
    <p:extLst>
      <p:ext uri="{BB962C8B-B14F-4D97-AF65-F5344CB8AC3E}">
        <p14:creationId xmlns:p14="http://schemas.microsoft.com/office/powerpoint/2010/main" val="41921523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8936C51-61A2-4B24-8310-01CAB8C09597}" type="slidenum">
              <a:rPr lang="en-GB" altLang="en-US" smtClean="0">
                <a:solidFill>
                  <a:srgbClr val="000000"/>
                </a:solidFill>
              </a:rPr>
              <a:pPr fontAlgn="base">
                <a:spcBef>
                  <a:spcPct val="0"/>
                </a:spcBef>
                <a:spcAft>
                  <a:spcPct val="0"/>
                </a:spcAft>
                <a:defRPr/>
              </a:pPr>
              <a:t>46</a:t>
            </a:fld>
            <a:endParaRPr lang="en-GB" altLang="en-US" smtClean="0">
              <a:solidFill>
                <a:srgbClr val="000000"/>
              </a:solidFill>
            </a:endParaRPr>
          </a:p>
        </p:txBody>
      </p:sp>
    </p:spTree>
    <p:extLst>
      <p:ext uri="{BB962C8B-B14F-4D97-AF65-F5344CB8AC3E}">
        <p14:creationId xmlns:p14="http://schemas.microsoft.com/office/powerpoint/2010/main" val="18299862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A29B190-201E-4C65-BA7F-D5F6E9D71803}" type="slidenum">
              <a:rPr lang="en-GB" altLang="en-US" smtClean="0">
                <a:solidFill>
                  <a:srgbClr val="000000"/>
                </a:solidFill>
              </a:rPr>
              <a:pPr fontAlgn="base">
                <a:spcBef>
                  <a:spcPct val="0"/>
                </a:spcBef>
                <a:spcAft>
                  <a:spcPct val="0"/>
                </a:spcAft>
                <a:defRPr/>
              </a:pPr>
              <a:t>47</a:t>
            </a:fld>
            <a:endParaRPr lang="en-GB" altLang="en-US" smtClean="0">
              <a:solidFill>
                <a:srgbClr val="000000"/>
              </a:solidFill>
            </a:endParaRPr>
          </a:p>
        </p:txBody>
      </p:sp>
    </p:spTree>
    <p:extLst>
      <p:ext uri="{BB962C8B-B14F-4D97-AF65-F5344CB8AC3E}">
        <p14:creationId xmlns:p14="http://schemas.microsoft.com/office/powerpoint/2010/main" val="12255432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F1630B8-AE2E-4BF0-AD39-FEF5F4C2FCA0}" type="slidenum">
              <a:rPr lang="en-GB" altLang="en-US" smtClean="0">
                <a:solidFill>
                  <a:srgbClr val="000000"/>
                </a:solidFill>
              </a:rPr>
              <a:pPr fontAlgn="base">
                <a:spcBef>
                  <a:spcPct val="0"/>
                </a:spcBef>
                <a:spcAft>
                  <a:spcPct val="0"/>
                </a:spcAft>
                <a:defRPr/>
              </a:pPr>
              <a:t>48</a:t>
            </a:fld>
            <a:endParaRPr lang="en-GB" altLang="en-US" smtClean="0">
              <a:solidFill>
                <a:srgbClr val="000000"/>
              </a:solidFill>
            </a:endParaRPr>
          </a:p>
        </p:txBody>
      </p:sp>
    </p:spTree>
    <p:extLst>
      <p:ext uri="{BB962C8B-B14F-4D97-AF65-F5344CB8AC3E}">
        <p14:creationId xmlns:p14="http://schemas.microsoft.com/office/powerpoint/2010/main" val="5449279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2150453-0A31-4CC1-A4E6-7AAF2DFBC4F8}" type="slidenum">
              <a:rPr lang="en-GB" altLang="en-US" smtClean="0">
                <a:solidFill>
                  <a:srgbClr val="000000"/>
                </a:solidFill>
              </a:rPr>
              <a:pPr fontAlgn="base">
                <a:spcBef>
                  <a:spcPct val="0"/>
                </a:spcBef>
                <a:spcAft>
                  <a:spcPct val="0"/>
                </a:spcAft>
                <a:defRPr/>
              </a:pPr>
              <a:t>49</a:t>
            </a:fld>
            <a:endParaRPr lang="en-GB" altLang="en-US" smtClean="0">
              <a:solidFill>
                <a:srgbClr val="000000"/>
              </a:solidFill>
            </a:endParaRPr>
          </a:p>
        </p:txBody>
      </p:sp>
    </p:spTree>
    <p:extLst>
      <p:ext uri="{BB962C8B-B14F-4D97-AF65-F5344CB8AC3E}">
        <p14:creationId xmlns:p14="http://schemas.microsoft.com/office/powerpoint/2010/main" val="7792467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8936C51-61A2-4B24-8310-01CAB8C09597}" type="slidenum">
              <a:rPr lang="en-GB" altLang="en-US" smtClean="0">
                <a:solidFill>
                  <a:srgbClr val="000000"/>
                </a:solidFill>
              </a:rPr>
              <a:pPr fontAlgn="base">
                <a:spcBef>
                  <a:spcPct val="0"/>
                </a:spcBef>
                <a:spcAft>
                  <a:spcPct val="0"/>
                </a:spcAft>
                <a:defRPr/>
              </a:pPr>
              <a:t>50</a:t>
            </a:fld>
            <a:endParaRPr lang="en-GB" altLang="en-US" smtClean="0">
              <a:solidFill>
                <a:srgbClr val="000000"/>
              </a:solidFill>
            </a:endParaRPr>
          </a:p>
        </p:txBody>
      </p:sp>
    </p:spTree>
    <p:extLst>
      <p:ext uri="{BB962C8B-B14F-4D97-AF65-F5344CB8AC3E}">
        <p14:creationId xmlns:p14="http://schemas.microsoft.com/office/powerpoint/2010/main" val="18299862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51DA84AA-64D6-4F46-AD3E-825848A6E718}" type="slidenum">
              <a:rPr lang="en-GB" altLang="en-US" smtClean="0">
                <a:solidFill>
                  <a:srgbClr val="000000"/>
                </a:solidFill>
              </a:rPr>
              <a:pPr fontAlgn="base">
                <a:spcBef>
                  <a:spcPct val="0"/>
                </a:spcBef>
                <a:spcAft>
                  <a:spcPct val="0"/>
                </a:spcAft>
                <a:defRPr/>
              </a:pPr>
              <a:t>51</a:t>
            </a:fld>
            <a:endParaRPr lang="en-GB" altLang="en-US" smtClean="0">
              <a:solidFill>
                <a:srgbClr val="000000"/>
              </a:solidFill>
            </a:endParaRPr>
          </a:p>
        </p:txBody>
      </p:sp>
    </p:spTree>
    <p:extLst>
      <p:ext uri="{BB962C8B-B14F-4D97-AF65-F5344CB8AC3E}">
        <p14:creationId xmlns:p14="http://schemas.microsoft.com/office/powerpoint/2010/main" val="281461967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867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8E15171-2BB6-4F01-8F8A-BFE6868AE9D2}" type="slidenum">
              <a:rPr lang="en-GB" altLang="en-US" smtClean="0">
                <a:solidFill>
                  <a:srgbClr val="000000"/>
                </a:solidFill>
              </a:rPr>
              <a:pPr fontAlgn="base">
                <a:spcBef>
                  <a:spcPct val="0"/>
                </a:spcBef>
                <a:spcAft>
                  <a:spcPct val="0"/>
                </a:spcAft>
                <a:defRPr/>
              </a:pPr>
              <a:t>52</a:t>
            </a:fld>
            <a:endParaRPr lang="en-GB" altLang="en-US" smtClean="0">
              <a:solidFill>
                <a:srgbClr val="000000"/>
              </a:solidFill>
            </a:endParaRPr>
          </a:p>
        </p:txBody>
      </p:sp>
    </p:spTree>
    <p:extLst>
      <p:ext uri="{BB962C8B-B14F-4D97-AF65-F5344CB8AC3E}">
        <p14:creationId xmlns:p14="http://schemas.microsoft.com/office/powerpoint/2010/main" val="100944144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867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8E15171-2BB6-4F01-8F8A-BFE6868AE9D2}" type="slidenum">
              <a:rPr lang="en-GB" altLang="en-US" smtClean="0">
                <a:solidFill>
                  <a:srgbClr val="000000"/>
                </a:solidFill>
              </a:rPr>
              <a:pPr fontAlgn="base">
                <a:spcBef>
                  <a:spcPct val="0"/>
                </a:spcBef>
                <a:spcAft>
                  <a:spcPct val="0"/>
                </a:spcAft>
                <a:defRPr/>
              </a:pPr>
              <a:t>53</a:t>
            </a:fld>
            <a:endParaRPr lang="en-GB" altLang="en-US" smtClean="0">
              <a:solidFill>
                <a:srgbClr val="000000"/>
              </a:solidFill>
            </a:endParaRPr>
          </a:p>
        </p:txBody>
      </p:sp>
    </p:spTree>
    <p:extLst>
      <p:ext uri="{BB962C8B-B14F-4D97-AF65-F5344CB8AC3E}">
        <p14:creationId xmlns:p14="http://schemas.microsoft.com/office/powerpoint/2010/main" val="195420223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277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1AA4A69-8F5C-4059-BB36-724D586C9176}" type="slidenum">
              <a:rPr lang="en-GB" altLang="en-US" smtClean="0">
                <a:solidFill>
                  <a:srgbClr val="000000"/>
                </a:solidFill>
              </a:rPr>
              <a:pPr>
                <a:defRPr/>
              </a:pPr>
              <a:t>54</a:t>
            </a:fld>
            <a:endParaRPr lang="en-GB" altLang="en-US" smtClean="0">
              <a:solidFill>
                <a:srgbClr val="000000"/>
              </a:solidFill>
            </a:endParaRPr>
          </a:p>
        </p:txBody>
      </p:sp>
    </p:spTree>
    <p:extLst>
      <p:ext uri="{BB962C8B-B14F-4D97-AF65-F5344CB8AC3E}">
        <p14:creationId xmlns:p14="http://schemas.microsoft.com/office/powerpoint/2010/main" val="65519013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072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8E4CF1A-0A7D-4008-8426-A6B0C8B5D2B4}" type="slidenum">
              <a:rPr lang="en-GB" altLang="en-US" smtClean="0">
                <a:solidFill>
                  <a:srgbClr val="000000"/>
                </a:solidFill>
              </a:rPr>
              <a:pPr fontAlgn="base">
                <a:spcBef>
                  <a:spcPct val="0"/>
                </a:spcBef>
                <a:spcAft>
                  <a:spcPct val="0"/>
                </a:spcAft>
                <a:defRPr/>
              </a:pPr>
              <a:t>55</a:t>
            </a:fld>
            <a:endParaRPr lang="en-GB" altLang="en-US" smtClean="0">
              <a:solidFill>
                <a:srgbClr val="000000"/>
              </a:solidFill>
            </a:endParaRPr>
          </a:p>
        </p:txBody>
      </p:sp>
    </p:spTree>
    <p:extLst>
      <p:ext uri="{BB962C8B-B14F-4D97-AF65-F5344CB8AC3E}">
        <p14:creationId xmlns:p14="http://schemas.microsoft.com/office/powerpoint/2010/main" val="8545951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7B6FCB6-590D-42F6-82E9-28CFE6D58DAF}" type="slidenum">
              <a:rPr lang="en-GB" altLang="en-US" smtClean="0">
                <a:solidFill>
                  <a:srgbClr val="000000"/>
                </a:solidFill>
              </a:rPr>
              <a:pPr fontAlgn="base">
                <a:spcBef>
                  <a:spcPct val="0"/>
                </a:spcBef>
                <a:spcAft>
                  <a:spcPct val="0"/>
                </a:spcAft>
                <a:defRPr/>
              </a:pPr>
              <a:t>56</a:t>
            </a:fld>
            <a:endParaRPr lang="en-GB" altLang="en-US" smtClean="0">
              <a:solidFill>
                <a:srgbClr val="000000"/>
              </a:solidFill>
            </a:endParaRPr>
          </a:p>
        </p:txBody>
      </p:sp>
    </p:spTree>
    <p:extLst>
      <p:ext uri="{BB962C8B-B14F-4D97-AF65-F5344CB8AC3E}">
        <p14:creationId xmlns:p14="http://schemas.microsoft.com/office/powerpoint/2010/main" val="262767391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277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1AA4A69-8F5C-4059-BB36-724D586C9176}" type="slidenum">
              <a:rPr lang="en-GB" altLang="en-US" smtClean="0">
                <a:solidFill>
                  <a:srgbClr val="000000"/>
                </a:solidFill>
              </a:rPr>
              <a:pPr fontAlgn="base">
                <a:spcBef>
                  <a:spcPct val="0"/>
                </a:spcBef>
                <a:spcAft>
                  <a:spcPct val="0"/>
                </a:spcAft>
                <a:defRPr/>
              </a:pPr>
              <a:t>57</a:t>
            </a:fld>
            <a:endParaRPr lang="en-GB" altLang="en-US" smtClean="0">
              <a:solidFill>
                <a:srgbClr val="000000"/>
              </a:solidFill>
            </a:endParaRPr>
          </a:p>
        </p:txBody>
      </p:sp>
    </p:spTree>
    <p:extLst>
      <p:ext uri="{BB962C8B-B14F-4D97-AF65-F5344CB8AC3E}">
        <p14:creationId xmlns:p14="http://schemas.microsoft.com/office/powerpoint/2010/main" val="165310915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0D1066D-4739-404F-A268-1F0528289060}" type="slidenum">
              <a:rPr lang="en-GB" altLang="en-US" smtClean="0">
                <a:solidFill>
                  <a:srgbClr val="000000"/>
                </a:solidFill>
              </a:rPr>
              <a:pPr fontAlgn="base">
                <a:spcBef>
                  <a:spcPct val="0"/>
                </a:spcBef>
                <a:spcAft>
                  <a:spcPct val="0"/>
                </a:spcAft>
                <a:defRPr/>
              </a:pPr>
              <a:t>58</a:t>
            </a:fld>
            <a:endParaRPr lang="en-GB" altLang="en-US" smtClean="0">
              <a:solidFill>
                <a:srgbClr val="000000"/>
              </a:solidFill>
            </a:endParaRPr>
          </a:p>
        </p:txBody>
      </p:sp>
    </p:spTree>
    <p:extLst>
      <p:ext uri="{BB962C8B-B14F-4D97-AF65-F5344CB8AC3E}">
        <p14:creationId xmlns:p14="http://schemas.microsoft.com/office/powerpoint/2010/main" val="17734296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48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4D6EECF-4746-44DB-85A6-A1301958A5B8}" type="slidenum">
              <a:rPr lang="en-GB" altLang="en-US" smtClean="0">
                <a:solidFill>
                  <a:srgbClr val="000000"/>
                </a:solidFill>
              </a:rPr>
              <a:pPr fontAlgn="base">
                <a:spcBef>
                  <a:spcPct val="0"/>
                </a:spcBef>
                <a:spcAft>
                  <a:spcPct val="0"/>
                </a:spcAft>
                <a:defRPr/>
              </a:pPr>
              <a:t>59</a:t>
            </a:fld>
            <a:endParaRPr lang="en-GB" altLang="en-US" smtClean="0">
              <a:solidFill>
                <a:srgbClr val="000000"/>
              </a:solidFill>
            </a:endParaRPr>
          </a:p>
        </p:txBody>
      </p:sp>
    </p:spTree>
    <p:extLst>
      <p:ext uri="{BB962C8B-B14F-4D97-AF65-F5344CB8AC3E}">
        <p14:creationId xmlns:p14="http://schemas.microsoft.com/office/powerpoint/2010/main" val="2435577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3584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643ECB5-E2FE-433A-B8D5-3F2FE42DB025}" type="slidenum">
              <a:rPr lang="en-GB" altLang="en-US" smtClean="0">
                <a:solidFill>
                  <a:srgbClr val="000000"/>
                </a:solidFill>
              </a:rPr>
              <a:pPr fontAlgn="base">
                <a:spcBef>
                  <a:spcPct val="0"/>
                </a:spcBef>
                <a:spcAft>
                  <a:spcPct val="0"/>
                </a:spcAft>
                <a:defRPr/>
              </a:pPr>
              <a:t>60</a:t>
            </a:fld>
            <a:endParaRPr lang="en-GB" altLang="en-US" smtClean="0">
              <a:solidFill>
                <a:srgbClr val="000000"/>
              </a:solidFill>
            </a:endParaRPr>
          </a:p>
        </p:txBody>
      </p:sp>
    </p:spTree>
    <p:extLst>
      <p:ext uri="{BB962C8B-B14F-4D97-AF65-F5344CB8AC3E}">
        <p14:creationId xmlns:p14="http://schemas.microsoft.com/office/powerpoint/2010/main" val="225212456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solidFill>
                  <a:prstClr val="black"/>
                </a:solidFill>
              </a:rPr>
              <a:pPr/>
              <a:t>61</a:t>
            </a:fld>
            <a:endParaRPr lang="en-GB" dirty="0">
              <a:solidFill>
                <a:prstClr val="black"/>
              </a:solidFill>
            </a:endParaRPr>
          </a:p>
        </p:txBody>
      </p:sp>
    </p:spTree>
    <p:extLst>
      <p:ext uri="{BB962C8B-B14F-4D97-AF65-F5344CB8AC3E}">
        <p14:creationId xmlns:p14="http://schemas.microsoft.com/office/powerpoint/2010/main" val="78539175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458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1CF3605-FAC5-4FC7-83A0-7C0B329DD4CD}" type="slidenum">
              <a:rPr lang="en-GB" altLang="en-US" smtClean="0">
                <a:solidFill>
                  <a:srgbClr val="000000"/>
                </a:solidFill>
              </a:rPr>
              <a:pPr fontAlgn="base">
                <a:spcBef>
                  <a:spcPct val="0"/>
                </a:spcBef>
                <a:spcAft>
                  <a:spcPct val="0"/>
                </a:spcAft>
                <a:defRPr/>
              </a:pPr>
              <a:t>62</a:t>
            </a:fld>
            <a:endParaRPr lang="en-GB" altLang="en-US" smtClean="0">
              <a:solidFill>
                <a:srgbClr val="000000"/>
              </a:solidFill>
            </a:endParaRPr>
          </a:p>
        </p:txBody>
      </p:sp>
    </p:spTree>
    <p:extLst>
      <p:ext uri="{BB962C8B-B14F-4D97-AF65-F5344CB8AC3E}">
        <p14:creationId xmlns:p14="http://schemas.microsoft.com/office/powerpoint/2010/main" val="41734716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63</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64</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F6644B5-882E-49C4-A6A3-883AE075E58D}" type="slidenum">
              <a:rPr lang="en-GB" altLang="en-US" smtClean="0">
                <a:solidFill>
                  <a:srgbClr val="000000"/>
                </a:solidFill>
              </a:rPr>
              <a:pPr fontAlgn="base">
                <a:spcBef>
                  <a:spcPct val="0"/>
                </a:spcBef>
                <a:spcAft>
                  <a:spcPct val="0"/>
                </a:spcAft>
                <a:defRPr/>
              </a:pPr>
              <a:t>65</a:t>
            </a:fld>
            <a:endParaRPr lang="en-GB" altLang="en-US" smtClean="0">
              <a:solidFill>
                <a:srgbClr val="000000"/>
              </a:solidFill>
            </a:endParaRPr>
          </a:p>
        </p:txBody>
      </p:sp>
    </p:spTree>
    <p:extLst>
      <p:ext uri="{BB962C8B-B14F-4D97-AF65-F5344CB8AC3E}">
        <p14:creationId xmlns:p14="http://schemas.microsoft.com/office/powerpoint/2010/main" val="70809391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0E46E0D-7BD2-4DAC-A200-B3B455FBBB28}" type="slidenum">
              <a:rPr lang="en-GB" altLang="en-US" smtClean="0">
                <a:solidFill>
                  <a:srgbClr val="000000"/>
                </a:solidFill>
              </a:rPr>
              <a:pPr fontAlgn="base">
                <a:spcBef>
                  <a:spcPct val="0"/>
                </a:spcBef>
                <a:spcAft>
                  <a:spcPct val="0"/>
                </a:spcAft>
                <a:defRPr/>
              </a:pPr>
              <a:t>66</a:t>
            </a:fld>
            <a:endParaRPr lang="en-GB" altLang="en-US" smtClean="0">
              <a:solidFill>
                <a:srgbClr val="000000"/>
              </a:solidFill>
            </a:endParaRPr>
          </a:p>
        </p:txBody>
      </p:sp>
    </p:spTree>
    <p:extLst>
      <p:ext uri="{BB962C8B-B14F-4D97-AF65-F5344CB8AC3E}">
        <p14:creationId xmlns:p14="http://schemas.microsoft.com/office/powerpoint/2010/main" val="278101255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582AC6E-4299-458A-B294-900AB0366A4C}" type="slidenum">
              <a:rPr lang="en-GB" altLang="en-US" smtClean="0">
                <a:solidFill>
                  <a:srgbClr val="000000"/>
                </a:solidFill>
              </a:rPr>
              <a:pPr fontAlgn="base">
                <a:spcBef>
                  <a:spcPct val="0"/>
                </a:spcBef>
                <a:spcAft>
                  <a:spcPct val="0"/>
                </a:spcAft>
                <a:defRPr/>
              </a:pPr>
              <a:t>67</a:t>
            </a:fld>
            <a:endParaRPr lang="en-GB" altLang="en-US" smtClean="0">
              <a:solidFill>
                <a:srgbClr val="000000"/>
              </a:solidFill>
            </a:endParaRPr>
          </a:p>
        </p:txBody>
      </p:sp>
    </p:spTree>
    <p:extLst>
      <p:ext uri="{BB962C8B-B14F-4D97-AF65-F5344CB8AC3E}">
        <p14:creationId xmlns:p14="http://schemas.microsoft.com/office/powerpoint/2010/main" val="405681587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3523156-9D90-473F-85A6-3F7828DB67FE}" type="slidenum">
              <a:rPr lang="en-GB" altLang="en-US" smtClean="0">
                <a:solidFill>
                  <a:srgbClr val="000000"/>
                </a:solidFill>
              </a:rPr>
              <a:pPr fontAlgn="base">
                <a:spcBef>
                  <a:spcPct val="0"/>
                </a:spcBef>
                <a:spcAft>
                  <a:spcPct val="0"/>
                </a:spcAft>
                <a:defRPr/>
              </a:pPr>
              <a:t>68</a:t>
            </a:fld>
            <a:endParaRPr lang="en-GB" altLang="en-US" smtClean="0">
              <a:solidFill>
                <a:srgbClr val="000000"/>
              </a:solidFill>
            </a:endParaRPr>
          </a:p>
        </p:txBody>
      </p:sp>
    </p:spTree>
    <p:extLst>
      <p:ext uri="{BB962C8B-B14F-4D97-AF65-F5344CB8AC3E}">
        <p14:creationId xmlns:p14="http://schemas.microsoft.com/office/powerpoint/2010/main" val="389458564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9C7926B-D86C-42A7-A983-E4E3FF36800D}" type="slidenum">
              <a:rPr lang="en-GB" altLang="en-US" smtClean="0">
                <a:solidFill>
                  <a:srgbClr val="000000"/>
                </a:solidFill>
              </a:rPr>
              <a:pPr fontAlgn="base">
                <a:spcBef>
                  <a:spcPct val="0"/>
                </a:spcBef>
                <a:spcAft>
                  <a:spcPct val="0"/>
                </a:spcAft>
                <a:defRPr/>
              </a:pPr>
              <a:t>69</a:t>
            </a:fld>
            <a:endParaRPr lang="en-GB" altLang="en-US" smtClean="0">
              <a:solidFill>
                <a:srgbClr val="000000"/>
              </a:solidFill>
            </a:endParaRPr>
          </a:p>
        </p:txBody>
      </p:sp>
    </p:spTree>
    <p:extLst>
      <p:ext uri="{BB962C8B-B14F-4D97-AF65-F5344CB8AC3E}">
        <p14:creationId xmlns:p14="http://schemas.microsoft.com/office/powerpoint/2010/main" val="184370681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592BCF4-7666-4A13-ADE4-DD1872B1623D}" type="slidenum">
              <a:rPr lang="en-GB" altLang="en-US" smtClean="0">
                <a:solidFill>
                  <a:srgbClr val="000000"/>
                </a:solidFill>
              </a:rPr>
              <a:pPr fontAlgn="base">
                <a:spcBef>
                  <a:spcPct val="0"/>
                </a:spcBef>
                <a:spcAft>
                  <a:spcPct val="0"/>
                </a:spcAft>
                <a:defRPr/>
              </a:pPr>
              <a:t>70</a:t>
            </a:fld>
            <a:endParaRPr lang="en-GB" altLang="en-US" smtClean="0">
              <a:solidFill>
                <a:srgbClr val="000000"/>
              </a:solidFill>
            </a:endParaRPr>
          </a:p>
        </p:txBody>
      </p:sp>
    </p:spTree>
    <p:extLst>
      <p:ext uri="{BB962C8B-B14F-4D97-AF65-F5344CB8AC3E}">
        <p14:creationId xmlns:p14="http://schemas.microsoft.com/office/powerpoint/2010/main" val="297777090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E592BCF4-7666-4A13-ADE4-DD1872B1623D}" type="slidenum">
              <a:rPr lang="en-GB" altLang="en-US" smtClean="0">
                <a:solidFill>
                  <a:srgbClr val="000000"/>
                </a:solidFill>
              </a:rPr>
              <a:pPr>
                <a:defRPr/>
              </a:pPr>
              <a:t>71</a:t>
            </a:fld>
            <a:endParaRPr lang="en-GB" altLang="en-US" smtClean="0">
              <a:solidFill>
                <a:srgbClr val="000000"/>
              </a:solidFill>
            </a:endParaRPr>
          </a:p>
        </p:txBody>
      </p:sp>
    </p:spTree>
    <p:extLst>
      <p:ext uri="{BB962C8B-B14F-4D97-AF65-F5344CB8AC3E}">
        <p14:creationId xmlns:p14="http://schemas.microsoft.com/office/powerpoint/2010/main" val="391232780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72</a:t>
            </a:fld>
            <a:endParaRPr lang="en-GB" dirty="0">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9527AF5-CBD4-46BB-B051-4FB1EA962765}" type="datetimeFigureOut">
              <a:rPr lang="en-GB"/>
              <a:pPr>
                <a:defRPr/>
              </a:pPr>
              <a:t>13/11/2017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DDC9904-3B9C-410C-B555-D88897E3511F}" type="slidenum">
              <a:rPr lang="en-GB"/>
              <a:pPr>
                <a:defRPr/>
              </a:pPr>
              <a:t>‹#›</a:t>
            </a:fld>
            <a:endParaRPr lang="en-GB"/>
          </a:p>
        </p:txBody>
      </p:sp>
    </p:spTree>
    <p:extLst>
      <p:ext uri="{BB962C8B-B14F-4D97-AF65-F5344CB8AC3E}">
        <p14:creationId xmlns:p14="http://schemas.microsoft.com/office/powerpoint/2010/main" val="1255212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5C503D1-5534-469D-B642-7F594E593E75}" type="datetimeFigureOut">
              <a:rPr lang="en-GB"/>
              <a:pPr>
                <a:defRPr/>
              </a:pPr>
              <a:t>13/11/2017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A20A9DD-496E-4458-9248-0D0584C65961}" type="slidenum">
              <a:rPr lang="en-GB"/>
              <a:pPr>
                <a:defRPr/>
              </a:pPr>
              <a:t>‹#›</a:t>
            </a:fld>
            <a:endParaRPr lang="en-GB"/>
          </a:p>
        </p:txBody>
      </p:sp>
    </p:spTree>
    <p:extLst>
      <p:ext uri="{BB962C8B-B14F-4D97-AF65-F5344CB8AC3E}">
        <p14:creationId xmlns:p14="http://schemas.microsoft.com/office/powerpoint/2010/main" val="2295471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6BB60B5-C950-49D9-AFE4-F6645C44141B}" type="datetimeFigureOut">
              <a:rPr lang="en-GB"/>
              <a:pPr>
                <a:defRPr/>
              </a:pPr>
              <a:t>13/11/2017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EA67B96-863B-453F-AD53-9569AC0CB755}" type="slidenum">
              <a:rPr lang="en-GB"/>
              <a:pPr>
                <a:defRPr/>
              </a:pPr>
              <a:t>‹#›</a:t>
            </a:fld>
            <a:endParaRPr lang="en-GB"/>
          </a:p>
        </p:txBody>
      </p:sp>
    </p:spTree>
    <p:extLst>
      <p:ext uri="{BB962C8B-B14F-4D97-AF65-F5344CB8AC3E}">
        <p14:creationId xmlns:p14="http://schemas.microsoft.com/office/powerpoint/2010/main" val="233673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3BB825E3-9655-4D3A-8F36-96FBAEC5399A}" type="datetimeFigureOut">
              <a:rPr lang="en-GB"/>
              <a:pPr>
                <a:defRPr/>
              </a:pPr>
              <a:t>13/11/2017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C1C3BC-7EBC-4BDD-9FA1-E219AF5377A6}" type="slidenum">
              <a:rPr lang="en-GB"/>
              <a:pPr>
                <a:defRPr/>
              </a:pPr>
              <a:t>‹#›</a:t>
            </a:fld>
            <a:endParaRPr lang="en-GB"/>
          </a:p>
        </p:txBody>
      </p:sp>
    </p:spTree>
    <p:extLst>
      <p:ext uri="{BB962C8B-B14F-4D97-AF65-F5344CB8AC3E}">
        <p14:creationId xmlns:p14="http://schemas.microsoft.com/office/powerpoint/2010/main" val="3231240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4CDD4E56-B18B-400F-A37E-8225956FAFF5}" type="datetimeFigureOut">
              <a:rPr lang="en-GB"/>
              <a:pPr>
                <a:defRPr/>
              </a:pPr>
              <a:t>13/11/2017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246783D-22D0-47D4-9FDD-02A661573CD6}" type="slidenum">
              <a:rPr lang="en-GB"/>
              <a:pPr>
                <a:defRPr/>
              </a:pPr>
              <a:t>‹#›</a:t>
            </a:fld>
            <a:endParaRPr lang="en-GB"/>
          </a:p>
        </p:txBody>
      </p:sp>
    </p:spTree>
    <p:extLst>
      <p:ext uri="{BB962C8B-B14F-4D97-AF65-F5344CB8AC3E}">
        <p14:creationId xmlns:p14="http://schemas.microsoft.com/office/powerpoint/2010/main" val="3169785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AD46156D-3C26-4551-B136-616EADD1F363}" type="datetimeFigureOut">
              <a:rPr lang="en-GB"/>
              <a:pPr>
                <a:defRPr/>
              </a:pPr>
              <a:t>13/11/2017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4B4174A9-F5C9-4561-95B2-A0C81C40B8E3}" type="slidenum">
              <a:rPr lang="en-GB"/>
              <a:pPr>
                <a:defRPr/>
              </a:pPr>
              <a:t>‹#›</a:t>
            </a:fld>
            <a:endParaRPr lang="en-GB"/>
          </a:p>
        </p:txBody>
      </p:sp>
    </p:spTree>
    <p:extLst>
      <p:ext uri="{BB962C8B-B14F-4D97-AF65-F5344CB8AC3E}">
        <p14:creationId xmlns:p14="http://schemas.microsoft.com/office/powerpoint/2010/main" val="2639321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5AA6B0F-DB73-4A76-94D6-8DE7D5293412}" type="datetimeFigureOut">
              <a:rPr lang="en-GB"/>
              <a:pPr>
                <a:defRPr/>
              </a:pPr>
              <a:t>13/11/2017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17A5D397-8F46-4490-A714-D765C5873C6B}" type="slidenum">
              <a:rPr lang="en-GB"/>
              <a:pPr>
                <a:defRPr/>
              </a:pPr>
              <a:t>‹#›</a:t>
            </a:fld>
            <a:endParaRPr lang="en-GB"/>
          </a:p>
        </p:txBody>
      </p:sp>
    </p:spTree>
    <p:extLst>
      <p:ext uri="{BB962C8B-B14F-4D97-AF65-F5344CB8AC3E}">
        <p14:creationId xmlns:p14="http://schemas.microsoft.com/office/powerpoint/2010/main" val="396404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06FDA21-66D8-4CA6-910C-50B673693FBC}" type="datetimeFigureOut">
              <a:rPr lang="en-GB"/>
              <a:pPr>
                <a:defRPr/>
              </a:pPr>
              <a:t>13/11/2017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CFF586-1CC0-4926-B478-145923E4F273}" type="slidenum">
              <a:rPr lang="en-GB"/>
              <a:pPr>
                <a:defRPr/>
              </a:pPr>
              <a:t>‹#›</a:t>
            </a:fld>
            <a:endParaRPr lang="en-GB"/>
          </a:p>
        </p:txBody>
      </p:sp>
    </p:spTree>
    <p:extLst>
      <p:ext uri="{BB962C8B-B14F-4D97-AF65-F5344CB8AC3E}">
        <p14:creationId xmlns:p14="http://schemas.microsoft.com/office/powerpoint/2010/main" val="3144977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65FE7DC-0FC2-4F7E-8E7C-034AA64FAC15}" type="datetimeFigureOut">
              <a:rPr lang="en-GB"/>
              <a:pPr>
                <a:defRPr/>
              </a:pPr>
              <a:t>13/11/2017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DA918B9-9BC7-441B-B23C-536095CB14E9}" type="slidenum">
              <a:rPr lang="en-GB"/>
              <a:pPr>
                <a:defRPr/>
              </a:pPr>
              <a:t>‹#›</a:t>
            </a:fld>
            <a:endParaRPr lang="en-GB"/>
          </a:p>
        </p:txBody>
      </p:sp>
    </p:spTree>
    <p:extLst>
      <p:ext uri="{BB962C8B-B14F-4D97-AF65-F5344CB8AC3E}">
        <p14:creationId xmlns:p14="http://schemas.microsoft.com/office/powerpoint/2010/main" val="3064733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61A8192-6B32-407D-BB9C-9731F184E0EF}" type="datetimeFigureOut">
              <a:rPr lang="en-GB"/>
              <a:pPr>
                <a:defRPr/>
              </a:pPr>
              <a:t>13/11/2017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47A9D05-E187-4437-AA6E-BFA306FF47F9}" type="slidenum">
              <a:rPr lang="en-GB"/>
              <a:pPr>
                <a:defRPr/>
              </a:pPr>
              <a:t>‹#›</a:t>
            </a:fld>
            <a:endParaRPr lang="en-GB"/>
          </a:p>
        </p:txBody>
      </p:sp>
    </p:spTree>
    <p:extLst>
      <p:ext uri="{BB962C8B-B14F-4D97-AF65-F5344CB8AC3E}">
        <p14:creationId xmlns:p14="http://schemas.microsoft.com/office/powerpoint/2010/main" val="125373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B2999EF-A9EE-497D-BD2E-5CF2D7924AF4}" type="datetimeFigureOut">
              <a:rPr lang="en-GB"/>
              <a:pPr>
                <a:defRPr/>
              </a:pPr>
              <a:t>13/11/2017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3A87878-F055-426C-8532-BC1FF90F4974}" type="slidenum">
              <a:rPr lang="en-GB"/>
              <a:pPr>
                <a:defRPr/>
              </a:pPr>
              <a:t>‹#›</a:t>
            </a:fld>
            <a:endParaRPr lang="en-GB"/>
          </a:p>
        </p:txBody>
      </p:sp>
    </p:spTree>
    <p:extLst>
      <p:ext uri="{BB962C8B-B14F-4D97-AF65-F5344CB8AC3E}">
        <p14:creationId xmlns:p14="http://schemas.microsoft.com/office/powerpoint/2010/main" val="82424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5B9D1DE2-6194-4318-96C6-799BD3B0B884}" type="slidenum">
              <a:rPr lang="en-GB" altLang="en-US"/>
              <a:pPr/>
              <a:t>‹#›</a:t>
            </a:fld>
            <a:endParaRPr lang="en-GB" altLang="en-US"/>
          </a:p>
        </p:txBody>
      </p:sp>
    </p:spTree>
    <p:extLst>
      <p:ext uri="{BB962C8B-B14F-4D97-AF65-F5344CB8AC3E}">
        <p14:creationId xmlns:p14="http://schemas.microsoft.com/office/powerpoint/2010/main" val="2693499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5B3D7"/>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36A52ED9-021C-44FC-B8F1-5709AB9D0F28}" type="datetimeFigureOut">
              <a:rPr lang="en-GB"/>
              <a:pPr>
                <a:defRPr/>
              </a:pPr>
              <a:t>13/11/2017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F83F2231-E32F-4566-9E9A-CF2FBD0653A9}" type="slidenum">
              <a:rPr lang="en-GB"/>
              <a:pPr>
                <a:defRPr/>
              </a:pPr>
              <a:t>‹#›</a:t>
            </a:fld>
            <a:endParaRPr lang="en-GB"/>
          </a:p>
        </p:txBody>
      </p:sp>
    </p:spTree>
    <p:extLst>
      <p:ext uri="{BB962C8B-B14F-4D97-AF65-F5344CB8AC3E}">
        <p14:creationId xmlns:p14="http://schemas.microsoft.com/office/powerpoint/2010/main" val="19875707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5.gi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8" Type="http://schemas.openxmlformats.org/officeDocument/2006/relationships/hyperlink" Target="https://en.wikipedia.org/wiki/1890_United_States_Census" TargetMode="External"/><Relationship Id="rId3" Type="http://schemas.openxmlformats.org/officeDocument/2006/relationships/hyperlink" Target="https://en.wikipedia.org/wiki/1840_United_States_Census" TargetMode="External"/><Relationship Id="rId7" Type="http://schemas.openxmlformats.org/officeDocument/2006/relationships/hyperlink" Target="https://en.wikipedia.org/wiki/1880_United_States_Census" TargetMode="Externa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hyperlink" Target="https://en.wikipedia.org/wiki/1870_United_States_Census" TargetMode="External"/><Relationship Id="rId5" Type="http://schemas.openxmlformats.org/officeDocument/2006/relationships/hyperlink" Target="https://en.wikipedia.org/wiki/1860_United_States_Census" TargetMode="External"/><Relationship Id="rId4" Type="http://schemas.openxmlformats.org/officeDocument/2006/relationships/hyperlink" Target="https://en.wikipedia.org/wiki/1850_United_States_Census" TargetMode="External"/><Relationship Id="rId9" Type="http://schemas.openxmlformats.org/officeDocument/2006/relationships/hyperlink" Target="https://en.wikipedia.org/wiki/1900_United_States_Census"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52.xml.rels><?xml version="1.0" encoding="UTF-8" standalone="yes"?>
<Relationships xmlns="http://schemas.openxmlformats.org/package/2006/relationships"><Relationship Id="rId3" Type="http://schemas.openxmlformats.org/officeDocument/2006/relationships/hyperlink" Target="https://en.wikipedia.org/wiki/Northeastern_United_States" TargetMode="External"/><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hyperlink" Target="https://en.wikipedia.org/wiki/Western_United_States" TargetMode="External"/><Relationship Id="rId5" Type="http://schemas.openxmlformats.org/officeDocument/2006/relationships/hyperlink" Target="https://en.wikipedia.org/wiki/Southern_United_States" TargetMode="External"/><Relationship Id="rId4" Type="http://schemas.openxmlformats.org/officeDocument/2006/relationships/hyperlink" Target="https://en.wikipedia.org/wiki/Midwestern_United_States"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5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9.xml"/><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jpe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1.xml"/><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image" Target="../media/image62.png"/></Relationships>
</file>

<file path=ppt/slides/_rels/slide6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6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6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png"/></Relationships>
</file>

<file path=ppt/slides/_rels/slide7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0.xml"/><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7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2.xml"/><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36712"/>
            <a:ext cx="9167814" cy="6021288"/>
          </a:xfrm>
          <a:prstGeom prst="rect">
            <a:avLst/>
          </a:prstGeom>
        </p:spPr>
        <p:txBody>
          <a:bodyPr wrap="square" lIns="540000" tIns="360000" rIns="540000" bIns="360000" numCol="2" spcCol="360000">
            <a:normAutofit fontScale="77500" lnSpcReduction="20000"/>
          </a:bodyPr>
          <a:lstStyle/>
          <a:p>
            <a:pPr>
              <a:defRPr/>
            </a:pPr>
            <a:r>
              <a:rPr lang="en-GB" sz="1900" b="1" u="sng" dirty="0" smtClean="0">
                <a:solidFill>
                  <a:srgbClr val="7030A0"/>
                </a:solidFill>
                <a:cs typeface="Arial" charset="0"/>
              </a:rPr>
              <a:t>PART </a:t>
            </a:r>
            <a:r>
              <a:rPr lang="en-GB" sz="1900" b="1" u="sng" dirty="0">
                <a:solidFill>
                  <a:srgbClr val="7030A0"/>
                </a:solidFill>
                <a:cs typeface="Arial" charset="0"/>
              </a:rPr>
              <a:t>ONE: The Frontier Thesis</a:t>
            </a:r>
            <a:endParaRPr lang="en-GB" sz="1900" b="1" u="sng" dirty="0" smtClean="0">
              <a:solidFill>
                <a:srgbClr val="7030A0"/>
              </a:solidFill>
              <a:cs typeface="Arial" charset="0"/>
            </a:endParaRPr>
          </a:p>
          <a:p>
            <a:pPr>
              <a:defRPr/>
            </a:pPr>
            <a:r>
              <a:rPr lang="en-GB" sz="1900" b="1" dirty="0" smtClean="0">
                <a:solidFill>
                  <a:prstClr val="black"/>
                </a:solidFill>
                <a:cs typeface="Arial" charset="0"/>
              </a:rPr>
              <a:t>CONTEXT </a:t>
            </a:r>
          </a:p>
          <a:p>
            <a:pPr marL="285750" indent="-285750">
              <a:buFontTx/>
              <a:buChar char="-"/>
              <a:defRPr/>
            </a:pPr>
            <a:r>
              <a:rPr lang="en-GB" sz="1900" dirty="0" smtClean="0">
                <a:solidFill>
                  <a:prstClr val="black"/>
                </a:solidFill>
                <a:cs typeface="Arial" charset="0"/>
              </a:rPr>
              <a:t>The West in American culture</a:t>
            </a:r>
          </a:p>
          <a:p>
            <a:pPr marL="285750" indent="-285750">
              <a:buFontTx/>
              <a:buChar char="-"/>
              <a:defRPr/>
            </a:pPr>
            <a:r>
              <a:rPr lang="en-GB" sz="1900" dirty="0" smtClean="0">
                <a:solidFill>
                  <a:prstClr val="black"/>
                </a:solidFill>
                <a:cs typeface="Arial" charset="0"/>
              </a:rPr>
              <a:t>Conquest of the West</a:t>
            </a:r>
          </a:p>
          <a:p>
            <a:pPr marL="285750" indent="-285750">
              <a:buFontTx/>
              <a:buChar char="-"/>
              <a:defRPr/>
            </a:pPr>
            <a:r>
              <a:rPr lang="en-GB" sz="1900" dirty="0" smtClean="0">
                <a:solidFill>
                  <a:prstClr val="black"/>
                </a:solidFill>
                <a:cs typeface="Arial" charset="0"/>
              </a:rPr>
              <a:t>Frederick Jackson Turner</a:t>
            </a:r>
          </a:p>
          <a:p>
            <a:pPr>
              <a:defRPr/>
            </a:pPr>
            <a:endParaRPr lang="en-GB" sz="1900" dirty="0">
              <a:solidFill>
                <a:prstClr val="black"/>
              </a:solidFill>
              <a:cs typeface="Arial" charset="0"/>
            </a:endParaRPr>
          </a:p>
          <a:p>
            <a:pPr>
              <a:defRPr/>
            </a:pPr>
            <a:r>
              <a:rPr lang="en-GB" sz="1900" b="1" dirty="0" smtClean="0">
                <a:solidFill>
                  <a:prstClr val="black"/>
                </a:solidFill>
                <a:cs typeface="Arial" charset="0"/>
              </a:rPr>
              <a:t>INTERPRETATION</a:t>
            </a:r>
          </a:p>
          <a:p>
            <a:pPr marL="285750" indent="-285750">
              <a:buFontTx/>
              <a:buChar char="-"/>
              <a:defRPr/>
            </a:pPr>
            <a:r>
              <a:rPr lang="en-GB" sz="1900" dirty="0" smtClean="0">
                <a:solidFill>
                  <a:prstClr val="black"/>
                </a:solidFill>
                <a:cs typeface="Arial" charset="0"/>
              </a:rPr>
              <a:t>The Frontier</a:t>
            </a:r>
          </a:p>
          <a:p>
            <a:pPr marL="285750" indent="-285750">
              <a:buFontTx/>
              <a:buChar char="-"/>
              <a:defRPr/>
            </a:pPr>
            <a:r>
              <a:rPr lang="en-GB" sz="1900" dirty="0" smtClean="0">
                <a:solidFill>
                  <a:prstClr val="black"/>
                </a:solidFill>
                <a:cs typeface="Arial" charset="0"/>
              </a:rPr>
              <a:t>Frontier in American history</a:t>
            </a:r>
          </a:p>
          <a:p>
            <a:pPr marL="285750" indent="-285750">
              <a:buFontTx/>
              <a:buChar char="-"/>
              <a:defRPr/>
            </a:pPr>
            <a:r>
              <a:rPr lang="en-GB" sz="1900" dirty="0" smtClean="0">
                <a:solidFill>
                  <a:prstClr val="black"/>
                </a:solidFill>
                <a:cs typeface="Arial" charset="0"/>
              </a:rPr>
              <a:t>Transcontinental railroad</a:t>
            </a:r>
          </a:p>
          <a:p>
            <a:pPr marL="285750" indent="-285750">
              <a:buFontTx/>
              <a:buChar char="-"/>
              <a:defRPr/>
            </a:pPr>
            <a:r>
              <a:rPr lang="en-GB" sz="1900" dirty="0" smtClean="0">
                <a:solidFill>
                  <a:prstClr val="black"/>
                </a:solidFill>
                <a:cs typeface="Arial" charset="0"/>
              </a:rPr>
              <a:t>Evolution</a:t>
            </a:r>
          </a:p>
          <a:p>
            <a:pPr marL="285750" indent="-285750">
              <a:buFontTx/>
              <a:buChar char="-"/>
              <a:defRPr/>
            </a:pPr>
            <a:r>
              <a:rPr lang="en-GB" sz="1900" dirty="0" smtClean="0">
                <a:solidFill>
                  <a:prstClr val="black"/>
                </a:solidFill>
                <a:cs typeface="Arial" charset="0"/>
              </a:rPr>
              <a:t>Closing of the Frontier</a:t>
            </a:r>
          </a:p>
          <a:p>
            <a:pPr marL="285750" indent="-285750">
              <a:buFontTx/>
              <a:buChar char="-"/>
              <a:defRPr/>
            </a:pPr>
            <a:r>
              <a:rPr lang="en-GB" sz="1900" dirty="0" smtClean="0">
                <a:solidFill>
                  <a:prstClr val="black"/>
                </a:solidFill>
                <a:cs typeface="Arial" charset="0"/>
              </a:rPr>
              <a:t>Empire</a:t>
            </a:r>
          </a:p>
          <a:p>
            <a:pPr>
              <a:defRPr/>
            </a:pPr>
            <a:endParaRPr lang="en-GB" sz="1900" dirty="0" smtClean="0">
              <a:solidFill>
                <a:prstClr val="black"/>
              </a:solidFill>
              <a:cs typeface="Arial" charset="0"/>
            </a:endParaRPr>
          </a:p>
          <a:p>
            <a:pPr>
              <a:defRPr/>
            </a:pPr>
            <a:r>
              <a:rPr lang="en-GB" sz="1900" b="1" u="sng" dirty="0" smtClean="0">
                <a:solidFill>
                  <a:srgbClr val="7030A0"/>
                </a:solidFill>
                <a:cs typeface="Arial" charset="0"/>
              </a:rPr>
              <a:t>PART TWO: American Industrialisation and Urbanisation</a:t>
            </a:r>
          </a:p>
          <a:p>
            <a:pPr>
              <a:defRPr/>
            </a:pPr>
            <a:r>
              <a:rPr lang="en-GB" sz="1900" b="1" u="sng" dirty="0" smtClean="0">
                <a:solidFill>
                  <a:prstClr val="black"/>
                </a:solidFill>
                <a:cs typeface="Arial" charset="0"/>
              </a:rPr>
              <a:t>1. Effects of the Civil War</a:t>
            </a:r>
          </a:p>
          <a:p>
            <a:pPr marL="214313" indent="-214313">
              <a:buFontTx/>
              <a:buChar char="-"/>
            </a:pPr>
            <a:r>
              <a:rPr lang="en-GB" sz="1900" dirty="0">
                <a:solidFill>
                  <a:prstClr val="black"/>
                </a:solidFill>
              </a:rPr>
              <a:t>Pre-war contrast: North v South</a:t>
            </a:r>
          </a:p>
          <a:p>
            <a:pPr marL="214313" indent="-214313">
              <a:buFontTx/>
              <a:buChar char="-"/>
            </a:pPr>
            <a:r>
              <a:rPr lang="en-GB" sz="1900" dirty="0">
                <a:solidFill>
                  <a:prstClr val="black"/>
                </a:solidFill>
              </a:rPr>
              <a:t>Wartime economic boom</a:t>
            </a:r>
          </a:p>
          <a:p>
            <a:pPr marL="214313" indent="-214313">
              <a:buFontTx/>
              <a:buChar char="-"/>
            </a:pPr>
            <a:r>
              <a:rPr lang="en-GB" sz="1900" dirty="0">
                <a:solidFill>
                  <a:prstClr val="black"/>
                </a:solidFill>
              </a:rPr>
              <a:t>Expansion of Federal state</a:t>
            </a:r>
          </a:p>
          <a:p>
            <a:pPr>
              <a:defRPr/>
            </a:pPr>
            <a:endParaRPr lang="en-GB" sz="1900" b="1" u="sng" dirty="0" smtClean="0">
              <a:solidFill>
                <a:prstClr val="black"/>
              </a:solidFill>
              <a:cs typeface="Arial" charset="0"/>
            </a:endParaRPr>
          </a:p>
          <a:p>
            <a:pPr>
              <a:defRPr/>
            </a:pPr>
            <a:r>
              <a:rPr lang="en-GB" sz="1900" b="1" u="sng" dirty="0" smtClean="0">
                <a:solidFill>
                  <a:prstClr val="black"/>
                </a:solidFill>
                <a:cs typeface="Arial" charset="0"/>
              </a:rPr>
              <a:t>2. </a:t>
            </a:r>
            <a:r>
              <a:rPr lang="en-GB" sz="1900" b="1" u="sng" dirty="0" smtClean="0">
                <a:solidFill>
                  <a:prstClr val="black"/>
                </a:solidFill>
                <a:cs typeface="Arial" charset="0"/>
              </a:rPr>
              <a:t>The Gilded Age</a:t>
            </a:r>
          </a:p>
          <a:p>
            <a:pPr marL="214313" indent="-214313">
              <a:buFontTx/>
              <a:buChar char="-"/>
            </a:pPr>
            <a:r>
              <a:rPr lang="en-GB" sz="1900" dirty="0" smtClean="0">
                <a:solidFill>
                  <a:prstClr val="black"/>
                </a:solidFill>
              </a:rPr>
              <a:t>Gilded </a:t>
            </a:r>
            <a:r>
              <a:rPr lang="en-GB" sz="1900" dirty="0">
                <a:solidFill>
                  <a:prstClr val="black"/>
                </a:solidFill>
              </a:rPr>
              <a:t>Age </a:t>
            </a:r>
          </a:p>
          <a:p>
            <a:pPr marL="214313" indent="-214313">
              <a:buFontTx/>
              <a:buChar char="-"/>
            </a:pPr>
            <a:r>
              <a:rPr lang="en-GB" sz="1900" dirty="0">
                <a:solidFill>
                  <a:prstClr val="black"/>
                </a:solidFill>
              </a:rPr>
              <a:t>Robber </a:t>
            </a:r>
            <a:r>
              <a:rPr lang="en-GB" sz="1900" dirty="0" smtClean="0">
                <a:solidFill>
                  <a:prstClr val="black"/>
                </a:solidFill>
              </a:rPr>
              <a:t>Barons</a:t>
            </a:r>
          </a:p>
          <a:p>
            <a:pPr marL="214313" indent="-214313">
              <a:buFontTx/>
              <a:buChar char="-"/>
            </a:pPr>
            <a:r>
              <a:rPr lang="en-GB" sz="1900" dirty="0" smtClean="0">
                <a:solidFill>
                  <a:prstClr val="black"/>
                </a:solidFill>
              </a:rPr>
              <a:t>The Gospel of Wealth</a:t>
            </a:r>
            <a:endParaRPr lang="en-GB" sz="1900" dirty="0">
              <a:solidFill>
                <a:prstClr val="black"/>
              </a:solidFill>
            </a:endParaRPr>
          </a:p>
          <a:p>
            <a:pPr>
              <a:defRPr/>
            </a:pPr>
            <a:endParaRPr lang="en-GB" sz="1900" u="sng" dirty="0" smtClean="0">
              <a:solidFill>
                <a:prstClr val="black"/>
              </a:solidFill>
              <a:cs typeface="Arial" charset="0"/>
            </a:endParaRPr>
          </a:p>
          <a:p>
            <a:pPr>
              <a:defRPr/>
            </a:pPr>
            <a:r>
              <a:rPr lang="en-GB" sz="1900" b="1" u="sng" dirty="0" smtClean="0">
                <a:solidFill>
                  <a:prstClr val="black"/>
                </a:solidFill>
                <a:cs typeface="Arial" charset="0"/>
              </a:rPr>
              <a:t>3. Chicago and </a:t>
            </a:r>
            <a:r>
              <a:rPr lang="en-GB" sz="1900" b="1" u="sng" dirty="0">
                <a:solidFill>
                  <a:prstClr val="black"/>
                </a:solidFill>
                <a:cs typeface="Arial" charset="0"/>
              </a:rPr>
              <a:t>the Columbian Exposition</a:t>
            </a:r>
          </a:p>
          <a:p>
            <a:pPr marL="214313" indent="-214313">
              <a:buFontTx/>
              <a:buChar char="-"/>
            </a:pPr>
            <a:r>
              <a:rPr lang="en-GB" sz="1900" dirty="0">
                <a:solidFill>
                  <a:prstClr val="black"/>
                </a:solidFill>
              </a:rPr>
              <a:t>Second Industrial Revolution</a:t>
            </a:r>
          </a:p>
          <a:p>
            <a:pPr marL="214313" indent="-214313">
              <a:buFontTx/>
              <a:buChar char="-"/>
            </a:pPr>
            <a:r>
              <a:rPr lang="en-GB" sz="1900" dirty="0" smtClean="0">
                <a:solidFill>
                  <a:prstClr val="black"/>
                </a:solidFill>
                <a:cs typeface="Arial" charset="0"/>
              </a:rPr>
              <a:t>White </a:t>
            </a:r>
            <a:r>
              <a:rPr lang="en-GB" sz="1900" dirty="0" smtClean="0">
                <a:solidFill>
                  <a:prstClr val="black"/>
                </a:solidFill>
                <a:cs typeface="Arial" charset="0"/>
              </a:rPr>
              <a:t>City</a:t>
            </a:r>
            <a:endParaRPr lang="en-GB" sz="1900" dirty="0">
              <a:solidFill>
                <a:prstClr val="black"/>
              </a:solidFill>
              <a:cs typeface="Arial" charset="0"/>
            </a:endParaRPr>
          </a:p>
          <a:p>
            <a:pPr marL="214313" indent="-214313">
              <a:buFontTx/>
              <a:buChar char="-"/>
            </a:pPr>
            <a:r>
              <a:rPr lang="en-GB" sz="1900" dirty="0" smtClean="0">
                <a:solidFill>
                  <a:prstClr val="black"/>
                </a:solidFill>
                <a:cs typeface="Arial" charset="0"/>
              </a:rPr>
              <a:t>‘Phoenix </a:t>
            </a:r>
            <a:r>
              <a:rPr lang="en-GB" sz="1900" dirty="0">
                <a:solidFill>
                  <a:prstClr val="black"/>
                </a:solidFill>
                <a:cs typeface="Arial" charset="0"/>
              </a:rPr>
              <a:t>City’ </a:t>
            </a:r>
            <a:endParaRPr lang="en-GB" sz="1900" dirty="0" smtClean="0">
              <a:solidFill>
                <a:prstClr val="black"/>
              </a:solidFill>
              <a:cs typeface="Arial" charset="0"/>
            </a:endParaRPr>
          </a:p>
          <a:p>
            <a:pPr marL="214313" indent="-214313">
              <a:buFontTx/>
              <a:buChar char="-"/>
            </a:pPr>
            <a:r>
              <a:rPr lang="en-GB" sz="1900" dirty="0" smtClean="0">
                <a:solidFill>
                  <a:prstClr val="black"/>
                </a:solidFill>
                <a:cs typeface="Arial" charset="0"/>
              </a:rPr>
              <a:t>Turner </a:t>
            </a:r>
            <a:r>
              <a:rPr lang="en-GB" sz="1900" dirty="0" smtClean="0">
                <a:solidFill>
                  <a:prstClr val="black"/>
                </a:solidFill>
                <a:cs typeface="Arial" charset="0"/>
              </a:rPr>
              <a:t>Thesis</a:t>
            </a:r>
          </a:p>
          <a:p>
            <a:pPr marL="214313" indent="-214313">
              <a:buFontTx/>
              <a:buChar char="-"/>
            </a:pPr>
            <a:r>
              <a:rPr lang="en-US" sz="1900" dirty="0" smtClean="0">
                <a:solidFill>
                  <a:prstClr val="black"/>
                </a:solidFill>
                <a:cs typeface="Arial" charset="0"/>
              </a:rPr>
              <a:t>Expansion </a:t>
            </a:r>
            <a:r>
              <a:rPr lang="en-US" sz="1900" dirty="0">
                <a:solidFill>
                  <a:prstClr val="black"/>
                </a:solidFill>
                <a:cs typeface="Arial" charset="0"/>
              </a:rPr>
              <a:t>of American cities</a:t>
            </a:r>
          </a:p>
          <a:p>
            <a:pPr>
              <a:defRPr/>
            </a:pPr>
            <a:endParaRPr lang="en-GB" sz="1900" b="1" u="sng" dirty="0" smtClean="0">
              <a:solidFill>
                <a:prstClr val="black"/>
              </a:solidFill>
              <a:cs typeface="Arial" charset="0"/>
            </a:endParaRPr>
          </a:p>
          <a:p>
            <a:pPr>
              <a:defRPr/>
            </a:pPr>
            <a:r>
              <a:rPr lang="en-US" sz="1900" b="1" u="sng" dirty="0" smtClean="0">
                <a:solidFill>
                  <a:prstClr val="black"/>
                </a:solidFill>
                <a:cs typeface="Arial" charset="0"/>
              </a:rPr>
              <a:t>4. History of New York</a:t>
            </a:r>
            <a:endParaRPr lang="en-GB" sz="1900" b="1" u="sng" dirty="0" smtClean="0">
              <a:solidFill>
                <a:prstClr val="black"/>
              </a:solidFill>
              <a:cs typeface="Arial" charset="0"/>
            </a:endParaRPr>
          </a:p>
          <a:p>
            <a:pPr marL="285750" indent="-285750">
              <a:buFontTx/>
              <a:buChar char="-"/>
              <a:defRPr/>
            </a:pPr>
            <a:r>
              <a:rPr lang="en-GB" sz="1900" dirty="0" smtClean="0">
                <a:solidFill>
                  <a:prstClr val="black"/>
                </a:solidFill>
                <a:cs typeface="Arial" charset="0"/>
              </a:rPr>
              <a:t>Precolonial </a:t>
            </a:r>
            <a:r>
              <a:rPr lang="en-GB" sz="1900" dirty="0">
                <a:solidFill>
                  <a:prstClr val="black"/>
                </a:solidFill>
                <a:cs typeface="Arial" charset="0"/>
              </a:rPr>
              <a:t>and colonial era</a:t>
            </a:r>
          </a:p>
          <a:p>
            <a:pPr marL="285750" indent="-285750">
              <a:buFontTx/>
              <a:buChar char="-"/>
              <a:defRPr/>
            </a:pPr>
            <a:r>
              <a:rPr lang="en-GB" sz="1900" dirty="0">
                <a:solidFill>
                  <a:prstClr val="black"/>
                </a:solidFill>
                <a:cs typeface="Arial" charset="0"/>
              </a:rPr>
              <a:t>Antebellum and Civil War era</a:t>
            </a:r>
          </a:p>
          <a:p>
            <a:pPr marL="285750" indent="-285750">
              <a:buFontTx/>
              <a:buChar char="-"/>
              <a:defRPr/>
            </a:pPr>
            <a:r>
              <a:rPr lang="en-GB" sz="1900" dirty="0">
                <a:solidFill>
                  <a:prstClr val="black"/>
                </a:solidFill>
                <a:cs typeface="Arial" charset="0"/>
              </a:rPr>
              <a:t>Post-Civil War</a:t>
            </a:r>
          </a:p>
          <a:p>
            <a:pPr marL="285750" indent="-285750">
              <a:buFontTx/>
              <a:buChar char="-"/>
              <a:defRPr/>
            </a:pPr>
            <a:r>
              <a:rPr lang="en-GB" sz="1900" dirty="0">
                <a:solidFill>
                  <a:prstClr val="black"/>
                </a:solidFill>
                <a:cs typeface="Arial" charset="0"/>
              </a:rPr>
              <a:t>Myth of the Self-Made Man</a:t>
            </a:r>
          </a:p>
          <a:p>
            <a:pPr>
              <a:defRPr/>
            </a:pPr>
            <a:endParaRPr lang="en-GB" sz="1900" b="1" u="sng" dirty="0" smtClean="0">
              <a:solidFill>
                <a:prstClr val="black"/>
              </a:solidFill>
              <a:cs typeface="Arial" charset="0"/>
            </a:endParaRPr>
          </a:p>
          <a:p>
            <a:pPr>
              <a:defRPr/>
            </a:pPr>
            <a:r>
              <a:rPr lang="en-GB" sz="1900" b="1" u="sng" dirty="0" smtClean="0">
                <a:solidFill>
                  <a:prstClr val="black"/>
                </a:solidFill>
                <a:cs typeface="Arial" charset="0"/>
              </a:rPr>
              <a:t>5</a:t>
            </a:r>
            <a:r>
              <a:rPr lang="en-GB" sz="1900" b="1" u="sng" dirty="0">
                <a:solidFill>
                  <a:prstClr val="black"/>
                </a:solidFill>
                <a:cs typeface="Arial" charset="0"/>
              </a:rPr>
              <a:t>. The Immigrant City</a:t>
            </a:r>
          </a:p>
          <a:p>
            <a:pPr marL="285750" indent="-285750">
              <a:buFontTx/>
              <a:buChar char="-"/>
              <a:defRPr/>
            </a:pPr>
            <a:r>
              <a:rPr lang="en-GB" sz="1900" dirty="0">
                <a:solidFill>
                  <a:prstClr val="black"/>
                </a:solidFill>
                <a:cs typeface="Arial" charset="0"/>
              </a:rPr>
              <a:t>The Melting Pot</a:t>
            </a:r>
          </a:p>
          <a:p>
            <a:pPr marL="285750" indent="-285750">
              <a:buFontTx/>
              <a:buChar char="-"/>
              <a:defRPr/>
            </a:pPr>
            <a:r>
              <a:rPr lang="en-GB" sz="1900" dirty="0">
                <a:solidFill>
                  <a:prstClr val="black"/>
                </a:solidFill>
                <a:cs typeface="Arial" charset="0"/>
              </a:rPr>
              <a:t>The New Colossus</a:t>
            </a:r>
          </a:p>
          <a:p>
            <a:pPr marL="285750" indent="-285750">
              <a:buFontTx/>
              <a:buChar char="-"/>
              <a:defRPr/>
            </a:pPr>
            <a:r>
              <a:rPr lang="en-GB" sz="1900" dirty="0">
                <a:solidFill>
                  <a:prstClr val="black"/>
                </a:solidFill>
                <a:cs typeface="Arial" charset="0"/>
              </a:rPr>
              <a:t>Ellis Island</a:t>
            </a:r>
          </a:p>
          <a:p>
            <a:pPr marL="285750" indent="-285750">
              <a:buFontTx/>
              <a:buChar char="-"/>
              <a:defRPr/>
            </a:pPr>
            <a:r>
              <a:rPr lang="en-GB" sz="1900" dirty="0">
                <a:solidFill>
                  <a:prstClr val="black"/>
                </a:solidFill>
                <a:cs typeface="Arial" charset="0"/>
              </a:rPr>
              <a:t>Changing Attitudes towards Immigration</a:t>
            </a:r>
          </a:p>
          <a:p>
            <a:pPr algn="r">
              <a:defRPr/>
            </a:pPr>
            <a:endParaRPr lang="en-GB" sz="1900" b="1" u="sng" dirty="0" smtClean="0">
              <a:solidFill>
                <a:srgbClr val="FF0000"/>
              </a:solidFill>
              <a:cs typeface="Arial" charset="0"/>
            </a:endParaRPr>
          </a:p>
          <a:p>
            <a:pPr algn="r">
              <a:defRPr/>
            </a:pPr>
            <a:r>
              <a:rPr lang="en-GB" sz="1900" b="1" u="sng" dirty="0" smtClean="0">
                <a:solidFill>
                  <a:srgbClr val="FF0000"/>
                </a:solidFill>
                <a:cs typeface="Arial" charset="0"/>
              </a:rPr>
              <a:t>AIMS</a:t>
            </a:r>
          </a:p>
          <a:p>
            <a:pPr marL="285750" indent="-285750" algn="r">
              <a:buFont typeface="Arial" panose="020B0604020202020204" pitchFamily="34" charset="0"/>
              <a:buChar char="•"/>
              <a:defRPr/>
            </a:pPr>
            <a:r>
              <a:rPr lang="en-GB" sz="1900" b="1" dirty="0" smtClean="0">
                <a:solidFill>
                  <a:srgbClr val="FF0000"/>
                </a:solidFill>
                <a:cs typeface="Arial" charset="0"/>
              </a:rPr>
              <a:t>Analyse and contextualise Frederick Jackson Turner’s Frontier Thesis</a:t>
            </a:r>
          </a:p>
          <a:p>
            <a:pPr marL="285750" indent="-285750" algn="r">
              <a:buFont typeface="Arial" panose="020B0604020202020204" pitchFamily="34" charset="0"/>
              <a:buChar char="•"/>
              <a:defRPr/>
            </a:pPr>
            <a:r>
              <a:rPr lang="en-GB" sz="1900" b="1" dirty="0" smtClean="0">
                <a:solidFill>
                  <a:srgbClr val="FF0000"/>
                </a:solidFill>
                <a:cs typeface="Arial" charset="0"/>
              </a:rPr>
              <a:t>Explore transformations of the United States in Civil War and post-Civil War era</a:t>
            </a:r>
          </a:p>
          <a:p>
            <a:pPr marL="285750" indent="-285750" algn="r">
              <a:buFont typeface="Arial" panose="020B0604020202020204" pitchFamily="34" charset="0"/>
              <a:buChar char="•"/>
              <a:defRPr/>
            </a:pPr>
            <a:r>
              <a:rPr lang="en-GB" sz="1900" b="1" dirty="0" smtClean="0">
                <a:solidFill>
                  <a:srgbClr val="FF0000"/>
                </a:solidFill>
                <a:cs typeface="Arial" charset="0"/>
              </a:rPr>
              <a:t>Outline history of Chicago and New York as the exemplars of Gilded Age technological, economic and social transformation</a:t>
            </a:r>
          </a:p>
          <a:p>
            <a:pPr marL="285750" indent="-285750" algn="r">
              <a:buFont typeface="Arial" panose="020B0604020202020204" pitchFamily="34" charset="0"/>
              <a:buChar char="•"/>
              <a:defRPr/>
            </a:pPr>
            <a:r>
              <a:rPr lang="en-GB" sz="1900" b="1" dirty="0" smtClean="0">
                <a:solidFill>
                  <a:srgbClr val="FF0000"/>
                </a:solidFill>
                <a:cs typeface="Arial" charset="0"/>
              </a:rPr>
              <a:t>Foreground immigration as  distinctive characteristic of the American urban experience</a:t>
            </a:r>
            <a:endParaRPr lang="en-GB" sz="1600" b="1" dirty="0">
              <a:solidFill>
                <a:srgbClr val="FF0000"/>
              </a:solidFill>
              <a:cs typeface="Arial" charset="0"/>
            </a:endParaRPr>
          </a:p>
        </p:txBody>
      </p:sp>
      <p:sp>
        <p:nvSpPr>
          <p:cNvPr id="4" name="Rectangle 3"/>
          <p:cNvSpPr/>
          <p:nvPr/>
        </p:nvSpPr>
        <p:spPr>
          <a:xfrm>
            <a:off x="-23813" y="6350"/>
            <a:ext cx="9144001" cy="1281029"/>
          </a:xfrm>
          <a:prstGeom prst="rect">
            <a:avLst/>
          </a:prstGeom>
        </p:spPr>
        <p:txBody>
          <a:bodyPr lIns="540000" tIns="360000" rIns="540000" bIns="360000">
            <a:spAutoFit/>
          </a:bodyPr>
          <a:lstStyle/>
          <a:p>
            <a:pPr>
              <a:defRPr/>
            </a:pPr>
            <a:r>
              <a:rPr lang="en-GB" b="1" dirty="0">
                <a:solidFill>
                  <a:srgbClr val="FF0000"/>
                </a:solidFill>
                <a:effectLst>
                  <a:outerShdw blurRad="38100" dist="38100" dir="2700000" algn="tl">
                    <a:srgbClr val="000000">
                      <a:alpha val="43137"/>
                    </a:srgbClr>
                  </a:outerShdw>
                </a:effectLst>
                <a:cs typeface="Arial" charset="0"/>
              </a:rPr>
              <a:t>AHHI5016 Week 7</a:t>
            </a:r>
          </a:p>
          <a:p>
            <a:pPr>
              <a:defRPr/>
            </a:pPr>
            <a:r>
              <a:rPr lang="en-GB" b="1" dirty="0">
                <a:solidFill>
                  <a:srgbClr val="FF0000"/>
                </a:solidFill>
                <a:effectLst>
                  <a:outerShdw blurRad="38100" dist="38100" dir="2700000" algn="tl">
                    <a:srgbClr val="000000">
                      <a:alpha val="43137"/>
                    </a:srgbClr>
                  </a:outerShdw>
                </a:effectLst>
                <a:cs typeface="Arial" charset="0"/>
              </a:rPr>
              <a:t>The New Urban Americans: From </a:t>
            </a:r>
            <a:r>
              <a:rPr lang="en-GB" b="1" dirty="0" smtClean="0">
                <a:solidFill>
                  <a:srgbClr val="FF0000"/>
                </a:solidFill>
                <a:effectLst>
                  <a:outerShdw blurRad="38100" dist="38100" dir="2700000" algn="tl">
                    <a:srgbClr val="000000">
                      <a:alpha val="43137"/>
                    </a:srgbClr>
                  </a:outerShdw>
                </a:effectLst>
                <a:cs typeface="Arial" charset="0"/>
              </a:rPr>
              <a:t>the Frontier to the City</a:t>
            </a:r>
          </a:p>
        </p:txBody>
      </p:sp>
    </p:spTree>
    <p:extLst>
      <p:ext uri="{BB962C8B-B14F-4D97-AF65-F5344CB8AC3E}">
        <p14:creationId xmlns:p14="http://schemas.microsoft.com/office/powerpoint/2010/main" val="3365549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1004030"/>
          </a:xfrm>
          <a:prstGeom prst="rect">
            <a:avLst/>
          </a:prstGeom>
        </p:spPr>
        <p:txBody>
          <a:bodyPr wrap="square" lIns="540000" tIns="360000" rIns="540000" bIns="360000">
            <a:spAutoFit/>
          </a:bodyPr>
          <a:lstStyle/>
          <a:p>
            <a:endParaRPr lang="en-GB" dirty="0"/>
          </a:p>
        </p:txBody>
      </p:sp>
      <p:sp>
        <p:nvSpPr>
          <p:cNvPr id="5" name="Rectangle 4"/>
          <p:cNvSpPr/>
          <p:nvPr/>
        </p:nvSpPr>
        <p:spPr>
          <a:xfrm>
            <a:off x="7664" y="3284984"/>
            <a:ext cx="9158986" cy="1019419"/>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endParaRPr lang="en-GB" sz="1900" dirty="0" smtClean="0">
              <a:solidFill>
                <a:prstClr val="black"/>
              </a:solidFill>
            </a:endParaRPr>
          </a:p>
        </p:txBody>
      </p:sp>
      <p:sp>
        <p:nvSpPr>
          <p:cNvPr id="3" name="Rectangle 2"/>
          <p:cNvSpPr/>
          <p:nvPr/>
        </p:nvSpPr>
        <p:spPr>
          <a:xfrm>
            <a:off x="971600" y="1340768"/>
            <a:ext cx="6840760" cy="5139869"/>
          </a:xfrm>
          <a:prstGeom prst="rect">
            <a:avLst/>
          </a:prstGeom>
        </p:spPr>
        <p:txBody>
          <a:bodyPr wrap="square">
            <a:spAutoFit/>
          </a:bodyPr>
          <a:lstStyle/>
          <a:p>
            <a:pPr marL="571500" lvl="0" indent="-571500">
              <a:buFont typeface="Arial" panose="020B0604020202020204" pitchFamily="34" charset="0"/>
              <a:buChar char="•"/>
            </a:pPr>
            <a:r>
              <a:rPr lang="en-GB" sz="2400" b="1" dirty="0" smtClean="0"/>
              <a:t>What </a:t>
            </a:r>
            <a:r>
              <a:rPr lang="en-GB" sz="2400" b="1" dirty="0"/>
              <a:t>cultural representations of the American West are you familiar with, and what are some of their distinctive </a:t>
            </a:r>
            <a:r>
              <a:rPr lang="en-GB" sz="2400" b="1" dirty="0" smtClean="0"/>
              <a:t>features?</a:t>
            </a:r>
            <a:endParaRPr lang="en-GB" sz="2400" b="1" dirty="0"/>
          </a:p>
          <a:p>
            <a:pPr marL="571500" indent="-571500">
              <a:buFont typeface="Arial" panose="020B0604020202020204" pitchFamily="34" charset="0"/>
              <a:buChar char="•"/>
            </a:pPr>
            <a:endParaRPr lang="en-GB" sz="2400" b="1" dirty="0"/>
          </a:p>
          <a:p>
            <a:pPr marL="571500" lvl="0" indent="-571500">
              <a:buFont typeface="Arial" panose="020B0604020202020204" pitchFamily="34" charset="0"/>
              <a:buChar char="•"/>
            </a:pPr>
            <a:r>
              <a:rPr lang="en-GB" sz="2400" b="1" dirty="0"/>
              <a:t>What places, themes, ideas, characteristics and images are popularly associated with the American West</a:t>
            </a:r>
            <a:r>
              <a:rPr lang="en-GB" sz="2400" b="1" dirty="0" smtClean="0"/>
              <a:t>?</a:t>
            </a:r>
          </a:p>
          <a:p>
            <a:pPr marL="571500" lvl="0" indent="-571500">
              <a:buFont typeface="Arial" panose="020B0604020202020204" pitchFamily="34" charset="0"/>
              <a:buChar char="•"/>
            </a:pPr>
            <a:endParaRPr lang="en-GB" sz="2400" b="1" dirty="0"/>
          </a:p>
          <a:p>
            <a:pPr marL="571500" indent="-571500">
              <a:buFont typeface="Arial" panose="020B0604020202020204" pitchFamily="34" charset="0"/>
              <a:buChar char="•"/>
            </a:pPr>
            <a:r>
              <a:rPr lang="en-GB" sz="2400" b="1" dirty="0"/>
              <a:t>Does Turner’s essay discuss or refer to any features or characteristics of the American West that you are familiar with from popular culture or elsewhere</a:t>
            </a:r>
            <a:r>
              <a:rPr lang="en-GB" sz="2800" b="1" dirty="0"/>
              <a:t>?</a:t>
            </a:r>
          </a:p>
          <a:p>
            <a:pPr marL="571500" lvl="0" indent="-571500">
              <a:buFont typeface="Arial" panose="020B0604020202020204" pitchFamily="34" charset="0"/>
              <a:buChar char="•"/>
            </a:pPr>
            <a:endParaRPr lang="en-GB" sz="3600" dirty="0">
              <a:effectLst>
                <a:outerShdw blurRad="38100" dist="38100" dir="2700000" algn="tl">
                  <a:srgbClr val="000000">
                    <a:alpha val="43137"/>
                  </a:srgbClr>
                </a:outerShdw>
              </a:effectLst>
            </a:endParaRPr>
          </a:p>
        </p:txBody>
      </p:sp>
      <p:sp>
        <p:nvSpPr>
          <p:cNvPr id="6" name="Rectangle 5"/>
          <p:cNvSpPr/>
          <p:nvPr/>
        </p:nvSpPr>
        <p:spPr>
          <a:xfrm>
            <a:off x="-11113" y="-3175"/>
            <a:ext cx="9155113" cy="2198543"/>
          </a:xfrm>
          <a:prstGeom prst="rect">
            <a:avLst/>
          </a:prstGeom>
        </p:spPr>
        <p:txBody>
          <a:bodyPr lIns="540000" tIns="540000" rIns="540000" bIns="540000">
            <a:spAutoFit/>
          </a:bodyPr>
          <a:lstStyle/>
          <a:p>
            <a:pPr>
              <a:defRPr/>
            </a:pPr>
            <a:r>
              <a:rPr lang="en-GB" sz="2400" b="1" u="sng" dirty="0">
                <a:solidFill>
                  <a:srgbClr val="7030A0"/>
                </a:solidFill>
                <a:cs typeface="Arial" charset="0"/>
              </a:rPr>
              <a:t>PART ONE: The Frontier Thesis</a:t>
            </a:r>
          </a:p>
          <a:p>
            <a:pPr>
              <a:defRPr/>
            </a:pPr>
            <a:r>
              <a:rPr lang="en-GB" sz="2400" b="1" dirty="0" smtClean="0">
                <a:solidFill>
                  <a:srgbClr val="FF0000"/>
                </a:solidFill>
                <a:effectLst>
                  <a:outerShdw blurRad="38100" dist="38100" dir="2700000" algn="tl">
                    <a:srgbClr val="000000">
                      <a:alpha val="43137"/>
                    </a:srgbClr>
                  </a:outerShdw>
                </a:effectLst>
              </a:rPr>
              <a:t>Context</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The West in American culture</a:t>
            </a:r>
            <a:endParaRPr lang="en-GB" sz="2400"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27749198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512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2577" y="3212977"/>
            <a:ext cx="5541423" cy="3727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5302858" y="-3175"/>
            <a:ext cx="3841141" cy="2567874"/>
          </a:xfrm>
          <a:prstGeom prst="rect">
            <a:avLst/>
          </a:prstGeom>
        </p:spPr>
        <p:txBody>
          <a:bodyPr wrap="square" lIns="540000" tIns="540000" rIns="540000" bIns="540000">
            <a:spAutoFit/>
          </a:bodyPr>
          <a:lstStyle/>
          <a:p>
            <a:pPr algn="r">
              <a:defRPr/>
            </a:pPr>
            <a:r>
              <a:rPr lang="en-GB" sz="2400" b="1" dirty="0">
                <a:solidFill>
                  <a:srgbClr val="FF0000"/>
                </a:solidFill>
                <a:effectLst>
                  <a:outerShdw blurRad="38100" dist="38100" dir="2700000" algn="tl">
                    <a:srgbClr val="000000">
                      <a:alpha val="43137"/>
                    </a:srgbClr>
                  </a:outerShdw>
                </a:effectLst>
              </a:rPr>
              <a:t>Context: </a:t>
            </a:r>
            <a:endParaRPr lang="en-GB" sz="2400" b="1" dirty="0" smtClean="0">
              <a:solidFill>
                <a:srgbClr val="FF0000"/>
              </a:solidFill>
              <a:effectLst>
                <a:outerShdw blurRad="38100" dist="38100" dir="2700000" algn="tl">
                  <a:srgbClr val="000000">
                    <a:alpha val="43137"/>
                  </a:srgbClr>
                </a:outerShdw>
              </a:effectLst>
            </a:endParaRPr>
          </a:p>
          <a:p>
            <a:pPr algn="r">
              <a:defRPr/>
            </a:pPr>
            <a:r>
              <a:rPr lang="en-GB" sz="2400" b="1" dirty="0" smtClean="0">
                <a:solidFill>
                  <a:srgbClr val="FF0000"/>
                </a:solidFill>
                <a:effectLst>
                  <a:outerShdw blurRad="38100" dist="38100" dir="2700000" algn="tl">
                    <a:srgbClr val="000000">
                      <a:alpha val="43137"/>
                    </a:srgbClr>
                  </a:outerShdw>
                </a:effectLst>
              </a:rPr>
              <a:t>The West in American culture</a:t>
            </a:r>
            <a:endParaRPr lang="en-GB" sz="2400"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5125" name="Rectangle 11"/>
          <p:cNvSpPr>
            <a:spLocks noChangeArrowheads="1"/>
          </p:cNvSpPr>
          <p:nvPr/>
        </p:nvSpPr>
        <p:spPr bwMode="auto">
          <a:xfrm>
            <a:off x="4944195" y="1340768"/>
            <a:ext cx="4164013" cy="281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540000" rIns="540000" bIns="54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600" i="1" dirty="0"/>
              <a:t>The Lewis and Clark Expedition</a:t>
            </a:r>
            <a:r>
              <a:rPr lang="en-GB" altLang="en-US" sz="1600" dirty="0"/>
              <a:t>, Thomas Burnham c. 1850; George Caleb Bingham, </a:t>
            </a:r>
            <a:r>
              <a:rPr lang="en-GB" altLang="en-US" sz="1600" i="1" dirty="0"/>
              <a:t>Daniel Boone Escorting Settlers through the Cumberland Gap</a:t>
            </a:r>
            <a:r>
              <a:rPr lang="en-GB" altLang="en-US" sz="1600" dirty="0"/>
              <a:t>, 1851–1852</a:t>
            </a:r>
          </a:p>
          <a:p>
            <a:pPr eaLnBrk="1" hangingPunct="1">
              <a:spcBef>
                <a:spcPct val="0"/>
              </a:spcBef>
              <a:buFontTx/>
              <a:buNone/>
            </a:pPr>
            <a:endParaRPr lang="en-GB" altLang="en-US" sz="1600" dirty="0"/>
          </a:p>
          <a:p>
            <a:pPr eaLnBrk="1" hangingPunct="1">
              <a:spcBef>
                <a:spcPct val="0"/>
              </a:spcBef>
              <a:buFontTx/>
              <a:buNone/>
            </a:pPr>
            <a:endParaRPr lang="en-GB" altLang="en-US" sz="1600" dirty="0"/>
          </a:p>
        </p:txBody>
      </p:sp>
      <p:pic>
        <p:nvPicPr>
          <p:cNvPr id="51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53" y="-3175"/>
            <a:ext cx="5330212" cy="3864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2"/>
          <p:cNvPicPr>
            <a:picLocks noChangeAspect="1" noChangeArrowheads="1"/>
          </p:cNvPicPr>
          <p:nvPr/>
        </p:nvPicPr>
        <p:blipFill>
          <a:blip r:embed="rId5">
            <a:extLst>
              <a:ext uri="{28A0092B-C50C-407E-A947-70E740481C1C}">
                <a14:useLocalDpi xmlns:a14="http://schemas.microsoft.com/office/drawing/2010/main" val="0"/>
              </a:ext>
            </a:extLst>
          </a:blip>
          <a:srcRect l="10838"/>
          <a:stretch>
            <a:fillRect/>
          </a:stretch>
        </p:blipFill>
        <p:spPr bwMode="auto">
          <a:xfrm>
            <a:off x="0" y="3811982"/>
            <a:ext cx="2208212" cy="3057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7241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3175"/>
            <a:ext cx="7109743" cy="3999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11113" y="-3175"/>
            <a:ext cx="9155113" cy="1829211"/>
          </a:xfrm>
          <a:prstGeom prst="rect">
            <a:avLst/>
          </a:prstGeom>
        </p:spPr>
        <p:txBody>
          <a:bodyPr lIns="540000" tIns="540000" rIns="540000" bIns="540000">
            <a:spAutoFit/>
          </a:bodyPr>
          <a:lstStyle/>
          <a:p>
            <a:pPr>
              <a:defRPr/>
            </a:pPr>
            <a:r>
              <a:rPr lang="en-GB" sz="2400" b="1" dirty="0">
                <a:solidFill>
                  <a:srgbClr val="FF0000"/>
                </a:solidFill>
                <a:effectLst>
                  <a:outerShdw blurRad="38100" dist="38100" dir="2700000" algn="tl">
                    <a:srgbClr val="000000">
                      <a:alpha val="43137"/>
                    </a:srgbClr>
                  </a:outerShdw>
                </a:effectLst>
              </a:rPr>
              <a:t>Context: </a:t>
            </a:r>
            <a:r>
              <a:rPr lang="en-GB" sz="2400" b="1" dirty="0" smtClean="0">
                <a:solidFill>
                  <a:srgbClr val="FF0000"/>
                </a:solidFill>
                <a:effectLst>
                  <a:outerShdw blurRad="38100" dist="38100" dir="2700000" algn="tl">
                    <a:srgbClr val="000000">
                      <a:alpha val="43137"/>
                    </a:srgbClr>
                  </a:outerShdw>
                </a:effectLst>
              </a:rPr>
              <a:t>The West in American culture</a:t>
            </a:r>
            <a:endParaRPr lang="en-GB" sz="2400"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550" y="3356992"/>
            <a:ext cx="5627538" cy="3499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13" y="3356992"/>
            <a:ext cx="3479950" cy="3472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294746" y="723900"/>
            <a:ext cx="2749021" cy="3183428"/>
          </a:xfrm>
          <a:prstGeom prst="rect">
            <a:avLst/>
          </a:prstGeom>
        </p:spPr>
        <p:txBody>
          <a:bodyPr wrap="square" lIns="540000" tIns="540000" rIns="540000" bIns="540000">
            <a:spAutoFit/>
          </a:bodyPr>
          <a:lstStyle/>
          <a:p>
            <a:pPr fontAlgn="auto">
              <a:spcBef>
                <a:spcPts val="0"/>
              </a:spcBef>
              <a:spcAft>
                <a:spcPts val="0"/>
              </a:spcAft>
              <a:defRPr/>
            </a:pPr>
            <a:r>
              <a:rPr lang="en-GB" sz="1600" dirty="0" smtClean="0">
                <a:latin typeface="+mn-lt"/>
                <a:cs typeface="+mn-cs"/>
              </a:rPr>
              <a:t>Monument Valley still, </a:t>
            </a:r>
            <a:r>
              <a:rPr lang="en-GB" sz="1600" i="1" dirty="0">
                <a:latin typeface="+mn-lt"/>
                <a:cs typeface="+mn-cs"/>
              </a:rPr>
              <a:t>The Searchers </a:t>
            </a:r>
            <a:r>
              <a:rPr lang="en-GB" sz="1600" dirty="0">
                <a:latin typeface="+mn-lt"/>
                <a:cs typeface="+mn-cs"/>
              </a:rPr>
              <a:t>(1956</a:t>
            </a:r>
            <a:r>
              <a:rPr lang="en-GB" sz="1600" dirty="0" smtClean="0">
                <a:latin typeface="+mn-lt"/>
                <a:cs typeface="+mn-cs"/>
              </a:rPr>
              <a:t>); Frederic </a:t>
            </a:r>
            <a:r>
              <a:rPr lang="en-GB" sz="1600" dirty="0">
                <a:latin typeface="+mn-lt"/>
                <a:cs typeface="+mn-cs"/>
              </a:rPr>
              <a:t>Remington, </a:t>
            </a:r>
            <a:r>
              <a:rPr lang="en-GB" sz="1600" i="1" dirty="0">
                <a:latin typeface="+mn-lt"/>
                <a:cs typeface="+mn-cs"/>
              </a:rPr>
              <a:t>The Flight </a:t>
            </a:r>
            <a:r>
              <a:rPr lang="en-GB" sz="1600" dirty="0">
                <a:latin typeface="+mn-lt"/>
                <a:cs typeface="+mn-cs"/>
              </a:rPr>
              <a:t>(1895</a:t>
            </a:r>
            <a:r>
              <a:rPr lang="en-GB" sz="1600" dirty="0" smtClean="0">
                <a:latin typeface="+mn-lt"/>
                <a:cs typeface="+mn-cs"/>
              </a:rPr>
              <a:t>); </a:t>
            </a:r>
            <a:r>
              <a:rPr lang="en-GB" sz="1600" i="1" dirty="0" smtClean="0">
                <a:latin typeface="+mn-lt"/>
                <a:cs typeface="+mn-cs"/>
              </a:rPr>
              <a:t>How the West Was Won </a:t>
            </a:r>
            <a:r>
              <a:rPr lang="en-GB" sz="1600" dirty="0" smtClean="0">
                <a:latin typeface="+mn-lt"/>
                <a:cs typeface="+mn-cs"/>
              </a:rPr>
              <a:t>(1962) poster</a:t>
            </a:r>
            <a:endParaRPr lang="en-GB" sz="1600" dirty="0">
              <a:latin typeface="+mn-lt"/>
              <a:cs typeface="+mn-cs"/>
            </a:endParaRPr>
          </a:p>
          <a:p>
            <a:pPr marL="457200" indent="-457200" fontAlgn="auto">
              <a:spcBef>
                <a:spcPts val="0"/>
              </a:spcBef>
              <a:spcAft>
                <a:spcPts val="0"/>
              </a:spcAft>
              <a:buFontTx/>
              <a:buAutoNum type="arabicPeriod"/>
              <a:defRPr/>
            </a:pPr>
            <a:endParaRPr lang="en-GB" sz="2400"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1881307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6" y="0"/>
            <a:ext cx="6655177" cy="1342584"/>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Context: Conquest of the West</a:t>
            </a:r>
          </a:p>
          <a:p>
            <a:endParaRPr lang="en-GB" sz="20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p:cNvSpPr/>
          <p:nvPr/>
        </p:nvSpPr>
        <p:spPr>
          <a:xfrm>
            <a:off x="-6877" y="2466147"/>
            <a:ext cx="7142867" cy="4328017"/>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r>
              <a:rPr lang="en-GB" dirty="0" smtClean="0">
                <a:solidFill>
                  <a:prstClr val="black"/>
                </a:solidFill>
              </a:rPr>
              <a:t>1848 discovery of gold propels emigration to California (gold rush)</a:t>
            </a:r>
          </a:p>
          <a:p>
            <a:pPr marL="342900" indent="-342900" algn="just">
              <a:buFont typeface="Arial" panose="020B0604020202020204" pitchFamily="34" charset="0"/>
              <a:buChar char="•"/>
            </a:pPr>
            <a:endParaRPr lang="en-GB" b="1" dirty="0">
              <a:solidFill>
                <a:prstClr val="black"/>
              </a:solidFill>
            </a:endParaRPr>
          </a:p>
          <a:p>
            <a:pPr algn="just"/>
            <a:r>
              <a:rPr lang="en-GB" b="1" dirty="0" smtClean="0">
                <a:solidFill>
                  <a:prstClr val="black"/>
                </a:solidFill>
              </a:rPr>
              <a:t>1865–1890 – the ‘classic’ Frontier era</a:t>
            </a:r>
          </a:p>
          <a:p>
            <a:pPr algn="just"/>
            <a:endParaRPr lang="en-GB" b="1" dirty="0" smtClean="0">
              <a:solidFill>
                <a:prstClr val="black"/>
              </a:solidFill>
            </a:endParaRPr>
          </a:p>
          <a:p>
            <a:pPr marL="342900" indent="-342900" algn="just">
              <a:buFont typeface="Arial" panose="020B0604020202020204" pitchFamily="34" charset="0"/>
              <a:buChar char="•"/>
            </a:pPr>
            <a:r>
              <a:rPr lang="en-GB" dirty="0" smtClean="0">
                <a:solidFill>
                  <a:prstClr val="black"/>
                </a:solidFill>
              </a:rPr>
              <a:t>Repeated campaigns against Plains Indians </a:t>
            </a:r>
          </a:p>
          <a:p>
            <a:pPr marL="342900" indent="-342900" algn="just">
              <a:buFont typeface="Arial" panose="020B0604020202020204" pitchFamily="34" charset="0"/>
              <a:buChar char="•"/>
            </a:pPr>
            <a:endParaRPr lang="en-GB" dirty="0" smtClean="0">
              <a:solidFill>
                <a:prstClr val="black"/>
              </a:solidFill>
            </a:endParaRPr>
          </a:p>
          <a:p>
            <a:pPr marL="342900" indent="-342900" algn="just">
              <a:buFont typeface="Arial" panose="020B0604020202020204" pitchFamily="34" charset="0"/>
              <a:buChar char="•"/>
            </a:pPr>
            <a:r>
              <a:rPr lang="en-GB" dirty="0" smtClean="0">
                <a:solidFill>
                  <a:prstClr val="black"/>
                </a:solidFill>
              </a:rPr>
              <a:t>1876 Battle of Little Bighorn/Custer’s Last Stand – defeat </a:t>
            </a:r>
            <a:r>
              <a:rPr lang="en-GB" dirty="0">
                <a:solidFill>
                  <a:prstClr val="black"/>
                </a:solidFill>
              </a:rPr>
              <a:t>of </a:t>
            </a:r>
            <a:r>
              <a:rPr lang="en-GB" dirty="0" smtClean="0">
                <a:solidFill>
                  <a:prstClr val="black"/>
                </a:solidFill>
              </a:rPr>
              <a:t>Federal forces by Lakota </a:t>
            </a:r>
            <a:r>
              <a:rPr lang="en-GB" dirty="0">
                <a:solidFill>
                  <a:prstClr val="black"/>
                </a:solidFill>
              </a:rPr>
              <a:t>Sioux and </a:t>
            </a:r>
            <a:r>
              <a:rPr lang="en-GB" dirty="0" smtClean="0">
                <a:solidFill>
                  <a:prstClr val="black"/>
                </a:solidFill>
              </a:rPr>
              <a:t>Cheyenne after discovery of gold in Black Hills, South Dakota</a:t>
            </a:r>
          </a:p>
          <a:p>
            <a:pPr marL="342900" indent="-342900" algn="just">
              <a:buFont typeface="Arial" panose="020B0604020202020204" pitchFamily="34" charset="0"/>
              <a:buChar char="•"/>
            </a:pPr>
            <a:endParaRPr lang="en-GB" dirty="0">
              <a:solidFill>
                <a:prstClr val="black"/>
              </a:solidFill>
            </a:endParaRPr>
          </a:p>
          <a:p>
            <a:pPr marL="342900" indent="-342900" algn="just">
              <a:buFont typeface="Arial" panose="020B0604020202020204" pitchFamily="34" charset="0"/>
              <a:buChar char="•"/>
            </a:pPr>
            <a:r>
              <a:rPr lang="en-GB" dirty="0" smtClean="0">
                <a:solidFill>
                  <a:prstClr val="black"/>
                </a:solidFill>
              </a:rPr>
              <a:t>Popularised (mythologised) in dime novels, comics and Wild West shows (and by Frederick Jackson Turner)</a:t>
            </a:r>
            <a:endParaRPr lang="en-GB" sz="1900" dirty="0" smtClean="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8336" y="343500"/>
            <a:ext cx="3615307" cy="24102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305" y="893539"/>
            <a:ext cx="2976265" cy="1860166"/>
          </a:xfrm>
          <a:prstGeom prst="rect">
            <a:avLst/>
          </a:prstGeom>
        </p:spPr>
      </p:pic>
      <p:pic>
        <p:nvPicPr>
          <p:cNvPr id="6" name="Picture 5"/>
          <p:cNvPicPr>
            <a:picLocks noChangeAspect="1"/>
          </p:cNvPicPr>
          <p:nvPr/>
        </p:nvPicPr>
        <p:blipFill>
          <a:blip r:embed="rId5"/>
          <a:stretch>
            <a:fillRect/>
          </a:stretch>
        </p:blipFill>
        <p:spPr>
          <a:xfrm>
            <a:off x="7135991" y="2924944"/>
            <a:ext cx="2008009" cy="3140968"/>
          </a:xfrm>
          <a:prstGeom prst="rect">
            <a:avLst/>
          </a:prstGeom>
        </p:spPr>
      </p:pic>
    </p:spTree>
    <p:extLst>
      <p:ext uri="{BB962C8B-B14F-4D97-AF65-F5344CB8AC3E}">
        <p14:creationId xmlns:p14="http://schemas.microsoft.com/office/powerpoint/2010/main" val="37826742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4112573"/>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Context: Conquest of the West</a:t>
            </a: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p:cNvSpPr/>
          <p:nvPr/>
        </p:nvSpPr>
        <p:spPr>
          <a:xfrm>
            <a:off x="-56887" y="3499479"/>
            <a:ext cx="9200888" cy="2773745"/>
          </a:xfrm>
          <a:prstGeom prst="rect">
            <a:avLst/>
          </a:prstGeom>
        </p:spPr>
        <p:txBody>
          <a:bodyPr wrap="square" lIns="540000" tIns="360000" rIns="540000" bIns="360000">
            <a:spAutoFit/>
          </a:bodyPr>
          <a:lstStyle/>
          <a:p>
            <a:pPr algn="just"/>
            <a:r>
              <a:rPr lang="en-GB" sz="1900" b="1" dirty="0" smtClean="0">
                <a:solidFill>
                  <a:prstClr val="black"/>
                </a:solidFill>
              </a:rPr>
              <a:t>1865–1890 – the ‘classic’ Frontier era</a:t>
            </a:r>
          </a:p>
          <a:p>
            <a:pPr algn="just"/>
            <a:endParaRPr lang="en-GB" sz="1900" b="1" dirty="0" smtClean="0">
              <a:solidFill>
                <a:prstClr val="black"/>
              </a:solidFill>
            </a:endParaRPr>
          </a:p>
          <a:p>
            <a:pPr marL="342900" indent="-342900" algn="just">
              <a:buFont typeface="Arial" panose="020B0604020202020204" pitchFamily="34" charset="0"/>
              <a:buChar char="•"/>
            </a:pPr>
            <a:r>
              <a:rPr lang="en-GB" sz="1900" dirty="0" smtClean="0">
                <a:solidFill>
                  <a:prstClr val="black"/>
                </a:solidFill>
              </a:rPr>
              <a:t>1890  Wounded Knee massacre – Federal troops kill c. 300 Lakota Sioux in efforts to supress peaceful Ghost Dance </a:t>
            </a:r>
            <a:r>
              <a:rPr lang="en-GB" sz="1600" dirty="0" smtClean="0">
                <a:solidFill>
                  <a:prstClr val="black"/>
                </a:solidFill>
              </a:rPr>
              <a:t>(pictured)</a:t>
            </a:r>
            <a:r>
              <a:rPr lang="en-GB" sz="1900" dirty="0" smtClean="0">
                <a:solidFill>
                  <a:prstClr val="black"/>
                </a:solidFill>
              </a:rPr>
              <a:t>; symbolic denouement of Indian resistance</a:t>
            </a:r>
            <a:endParaRPr lang="en-GB" sz="1600" dirty="0" smtClean="0">
              <a:solidFill>
                <a:prstClr val="black"/>
              </a:solidFill>
            </a:endParaRPr>
          </a:p>
          <a:p>
            <a:pPr marL="342900" indent="-342900" algn="just">
              <a:buFont typeface="Arial" panose="020B0604020202020204" pitchFamily="34" charset="0"/>
              <a:buChar char="•"/>
            </a:pPr>
            <a:endParaRPr lang="en-GB" sz="1900" dirty="0">
              <a:solidFill>
                <a:prstClr val="black"/>
              </a:solidFill>
            </a:endParaRPr>
          </a:p>
          <a:p>
            <a:pPr marL="342900" indent="-342900" algn="just">
              <a:buFont typeface="Arial" panose="020B0604020202020204" pitchFamily="34" charset="0"/>
              <a:buChar char="•"/>
            </a:pPr>
            <a:r>
              <a:rPr lang="en-GB" sz="1900" dirty="0" smtClean="0">
                <a:solidFill>
                  <a:prstClr val="black"/>
                </a:solidFill>
              </a:rPr>
              <a:t>Policy of containing Native Americans on federally-designated reservations</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714" t="3730" r="3290" b="4940"/>
          <a:stretch/>
        </p:blipFill>
        <p:spPr bwMode="auto">
          <a:xfrm>
            <a:off x="460374" y="764703"/>
            <a:ext cx="3646367" cy="2734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3924" y="764704"/>
            <a:ext cx="4552057" cy="3280407"/>
          </a:xfrm>
          <a:prstGeom prst="rect">
            <a:avLst/>
          </a:prstGeom>
        </p:spPr>
      </p:pic>
    </p:spTree>
    <p:extLst>
      <p:ext uri="{BB962C8B-B14F-4D97-AF65-F5344CB8AC3E}">
        <p14:creationId xmlns:p14="http://schemas.microsoft.com/office/powerpoint/2010/main" val="3132129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black"/>
              </a:solidFill>
              <a:latin typeface="Calibri"/>
              <a:cs typeface="+mn-cs"/>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black"/>
              </a:solidFill>
              <a:latin typeface="Calibri"/>
              <a:cs typeface="+mn-cs"/>
            </a:endParaRPr>
          </a:p>
        </p:txBody>
      </p:sp>
      <p:sp>
        <p:nvSpPr>
          <p:cNvPr id="11" name="Rectangle 10"/>
          <p:cNvSpPr/>
          <p:nvPr/>
        </p:nvSpPr>
        <p:spPr>
          <a:xfrm>
            <a:off x="-38396" y="692696"/>
            <a:ext cx="5017611" cy="2481358"/>
          </a:xfrm>
          <a:prstGeom prst="rect">
            <a:avLst/>
          </a:prstGeom>
        </p:spPr>
        <p:txBody>
          <a:bodyPr wrap="square" lIns="540000" tIns="360000" rIns="540000" bIns="360000">
            <a:spAutoFit/>
          </a:bodyPr>
          <a:lstStyle/>
          <a:p>
            <a:pPr algn="just" fontAlgn="auto">
              <a:spcBef>
                <a:spcPts val="0"/>
              </a:spcBef>
              <a:spcAft>
                <a:spcPts val="0"/>
              </a:spcAft>
            </a:pPr>
            <a:r>
              <a:rPr lang="en-GB" sz="1900" b="1" dirty="0">
                <a:solidFill>
                  <a:prstClr val="black"/>
                </a:solidFill>
                <a:latin typeface="Calibri"/>
                <a:cs typeface="+mn-cs"/>
              </a:rPr>
              <a:t>1865–1890 – the ‘classic’ Frontier era</a:t>
            </a:r>
          </a:p>
          <a:p>
            <a:pPr algn="just" fontAlgn="auto">
              <a:spcBef>
                <a:spcPts val="0"/>
              </a:spcBef>
              <a:spcAft>
                <a:spcPts val="0"/>
              </a:spcAft>
            </a:pPr>
            <a:endParaRPr lang="en-GB" sz="1900" dirty="0">
              <a:solidFill>
                <a:prstClr val="black"/>
              </a:solidFill>
              <a:latin typeface="Calibri"/>
              <a:cs typeface="+mn-cs"/>
            </a:endParaRPr>
          </a:p>
          <a:p>
            <a:pPr marL="342900" indent="-342900" algn="just" fontAlgn="auto">
              <a:spcBef>
                <a:spcPts val="0"/>
              </a:spcBef>
              <a:spcAft>
                <a:spcPts val="0"/>
              </a:spcAft>
              <a:buFont typeface="Arial" panose="020B0604020202020204" pitchFamily="34" charset="0"/>
              <a:buChar char="•"/>
            </a:pPr>
            <a:r>
              <a:rPr lang="en-GB" sz="1900" dirty="0">
                <a:solidFill>
                  <a:prstClr val="black"/>
                </a:solidFill>
                <a:latin typeface="Calibri"/>
                <a:cs typeface="+mn-cs"/>
              </a:rPr>
              <a:t>‘Incorporation’ of Indian into American culture (e.g. as Wild West performer and as pacified exhibit at international </a:t>
            </a:r>
            <a:r>
              <a:rPr lang="en-GB" sz="1900" dirty="0" smtClean="0">
                <a:solidFill>
                  <a:prstClr val="black"/>
                </a:solidFill>
                <a:latin typeface="Calibri"/>
                <a:cs typeface="+mn-cs"/>
              </a:rPr>
              <a:t>expositions)</a:t>
            </a:r>
            <a:endParaRPr lang="en-GB" sz="1900" dirty="0">
              <a:solidFill>
                <a:prstClr val="black"/>
              </a:solidFill>
              <a:latin typeface="Calibri"/>
              <a:cs typeface="+mn-cs"/>
            </a:endParaRPr>
          </a:p>
        </p:txBody>
      </p:sp>
      <p:sp>
        <p:nvSpPr>
          <p:cNvPr id="9" name="TextBox 8"/>
          <p:cNvSpPr txBox="1"/>
          <p:nvPr/>
        </p:nvSpPr>
        <p:spPr>
          <a:xfrm>
            <a:off x="4824471" y="3539806"/>
            <a:ext cx="1795830" cy="3379726"/>
          </a:xfrm>
          <a:prstGeom prst="rect">
            <a:avLst/>
          </a:prstGeom>
          <a:noFill/>
        </p:spPr>
        <p:txBody>
          <a:bodyPr wrap="square" lIns="360000" tIns="180000" rIns="360000" bIns="180000" rtlCol="0">
            <a:spAutoFit/>
          </a:bodyPr>
          <a:lstStyle/>
          <a:p>
            <a:pPr algn="r" fontAlgn="auto">
              <a:spcBef>
                <a:spcPts val="0"/>
              </a:spcBef>
              <a:spcAft>
                <a:spcPts val="0"/>
              </a:spcAft>
            </a:pPr>
            <a:r>
              <a:rPr lang="en-GB" sz="1400" dirty="0">
                <a:solidFill>
                  <a:prstClr val="black"/>
                </a:solidFill>
                <a:latin typeface="Calibri"/>
                <a:cs typeface="+mn-cs"/>
              </a:rPr>
              <a:t>William Cody and Sitting Bull (Lakota chief at Little Bighorn), 1895; Columbian Exposition admittance </a:t>
            </a:r>
            <a:r>
              <a:rPr lang="en-GB" sz="1400" dirty="0" smtClean="0">
                <a:solidFill>
                  <a:prstClr val="black"/>
                </a:solidFill>
                <a:latin typeface="Calibri"/>
                <a:cs typeface="+mn-cs"/>
              </a:rPr>
              <a:t>ticket; B</a:t>
            </a:r>
            <a:r>
              <a:rPr lang="en-GB" altLang="en-US" sz="1400" dirty="0" smtClean="0"/>
              <a:t>uffalo </a:t>
            </a:r>
            <a:r>
              <a:rPr lang="en-GB" altLang="en-US" sz="1400" dirty="0"/>
              <a:t>Bill at the </a:t>
            </a:r>
            <a:r>
              <a:rPr lang="en-GB" altLang="en-US" sz="1400" dirty="0" smtClean="0"/>
              <a:t>Columbian Exposition (top)</a:t>
            </a:r>
            <a:endParaRPr lang="en-GB" sz="1500" dirty="0">
              <a:solidFill>
                <a:prstClr val="black"/>
              </a:solidFill>
              <a:latin typeface="Calibri"/>
              <a:cs typeface="+mn-cs"/>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26" y="3458470"/>
            <a:ext cx="4713566" cy="2827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stretch>
            <a:fillRect/>
          </a:stretch>
        </p:blipFill>
        <p:spPr>
          <a:xfrm>
            <a:off x="4827192" y="-3175"/>
            <a:ext cx="4344091" cy="3504832"/>
          </a:xfrm>
          <a:prstGeom prst="rect">
            <a:avLst/>
          </a:prstGeom>
        </p:spPr>
      </p:pic>
      <p:sp>
        <p:nvSpPr>
          <p:cNvPr id="12" name="Rectangle 11"/>
          <p:cNvSpPr/>
          <p:nvPr/>
        </p:nvSpPr>
        <p:spPr>
          <a:xfrm>
            <a:off x="-11113" y="-3175"/>
            <a:ext cx="9155113" cy="1829211"/>
          </a:xfrm>
          <a:prstGeom prst="rect">
            <a:avLst/>
          </a:prstGeom>
        </p:spPr>
        <p:txBody>
          <a:bodyPr lIns="540000" tIns="540000" rIns="540000" bIns="540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latin typeface="Calibri"/>
                <a:cs typeface="+mn-cs"/>
              </a:rPr>
              <a:t>Context: </a:t>
            </a:r>
            <a:r>
              <a:rPr lang="en-GB" sz="2400" b="1" dirty="0" smtClean="0">
                <a:solidFill>
                  <a:srgbClr val="FF0000"/>
                </a:solidFill>
                <a:effectLst>
                  <a:outerShdw blurRad="38100" dist="38100" dir="2700000" algn="tl">
                    <a:srgbClr val="000000">
                      <a:alpha val="43137"/>
                    </a:srgbClr>
                  </a:outerShdw>
                </a:effectLst>
                <a:latin typeface="Calibri"/>
                <a:cs typeface="+mn-cs"/>
              </a:rPr>
              <a:t>Conquest of the West</a:t>
            </a:r>
            <a:endParaRPr lang="en-GB" sz="2400" b="1" dirty="0">
              <a:solidFill>
                <a:srgbClr val="FF0000"/>
              </a:solidFill>
              <a:effectLst>
                <a:outerShdw blurRad="38100" dist="38100" dir="2700000" algn="tl">
                  <a:srgbClr val="000000">
                    <a:alpha val="43137"/>
                  </a:srgbClr>
                </a:outerShdw>
              </a:effectLst>
              <a:latin typeface="Calibri"/>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p:txBody>
      </p:sp>
      <p:pic>
        <p:nvPicPr>
          <p:cNvPr id="1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3090305"/>
            <a:ext cx="2655067" cy="3767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6618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1"/>
            <a:ext cx="9144000" cy="7251894"/>
          </a:xfrm>
          <a:prstGeom prst="rect">
            <a:avLst/>
          </a:prstGeom>
        </p:spPr>
        <p:txBody>
          <a:bodyPr wrap="square" lIns="540000" tIns="360000" rIns="540000" bIns="360000">
            <a:spAutoFit/>
          </a:bodyPr>
          <a:lstStyle/>
          <a:p>
            <a:r>
              <a:rPr lang="en-GB" b="1" dirty="0" smtClean="0">
                <a:solidFill>
                  <a:srgbClr val="FF0000"/>
                </a:solidFill>
                <a:effectLst>
                  <a:outerShdw blurRad="38100" dist="38100" dir="2700000" algn="tl">
                    <a:srgbClr val="000000">
                      <a:alpha val="43137"/>
                    </a:srgbClr>
                  </a:outerShdw>
                </a:effectLst>
              </a:rPr>
              <a:t>Context: The World’s Columbian Exposition</a:t>
            </a: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dirty="0" smtClean="0"/>
              <a:t>Turner first presented ‘The Significance of the Frontier in American History’ at the annual meeting of the American Historical Association (AHA), held in conjunction with the Chicago Columbian Exposition, 1893</a:t>
            </a:r>
          </a:p>
          <a:p>
            <a:pPr marL="285750" indent="-285750">
              <a:buFont typeface="Arial" panose="020B0604020202020204" pitchFamily="34" charset="0"/>
              <a:buChar char="•"/>
            </a:pPr>
            <a:r>
              <a:rPr lang="en-GB" dirty="0" smtClean="0"/>
              <a:t>Turner representative of new class of </a:t>
            </a:r>
            <a:r>
              <a:rPr lang="en-GB" b="1" dirty="0" smtClean="0"/>
              <a:t>professional historians </a:t>
            </a:r>
          </a:p>
          <a:p>
            <a:pPr marL="742950" lvl="1" indent="-285750">
              <a:buFontTx/>
              <a:buChar char="-"/>
            </a:pPr>
            <a:r>
              <a:rPr lang="en-GB" dirty="0" smtClean="0"/>
              <a:t>AHA est. 1884</a:t>
            </a:r>
          </a:p>
          <a:p>
            <a:pPr marL="742950" lvl="1" indent="-285750">
              <a:buFontTx/>
              <a:buChar char="-"/>
            </a:pPr>
            <a:r>
              <a:rPr lang="en-GB" dirty="0" smtClean="0"/>
              <a:t>Turner gained PhD in History, and professor at University of Wisconsin (later appointments included time working at Harvard)</a:t>
            </a:r>
          </a:p>
          <a:p>
            <a:pPr marL="742950" lvl="1" indent="-285750">
              <a:buFontTx/>
              <a:buChar char="-"/>
            </a:pPr>
            <a:r>
              <a:rPr lang="en-GB" dirty="0" smtClean="0"/>
              <a:t>Interested in </a:t>
            </a:r>
            <a:r>
              <a:rPr lang="en-GB" i="1" dirty="0" smtClean="0"/>
              <a:t>American</a:t>
            </a:r>
            <a:r>
              <a:rPr lang="en-GB" dirty="0" smtClean="0"/>
              <a:t> history and </a:t>
            </a:r>
            <a:r>
              <a:rPr lang="en-GB" i="1" dirty="0" smtClean="0"/>
              <a:t>recent </a:t>
            </a:r>
            <a:r>
              <a:rPr lang="en-GB" dirty="0" smtClean="0"/>
              <a:t>American history at that</a:t>
            </a:r>
          </a:p>
        </p:txBody>
      </p:sp>
      <p:sp>
        <p:nvSpPr>
          <p:cNvPr id="5" name="Rectangle 4"/>
          <p:cNvSpPr/>
          <p:nvPr/>
        </p:nvSpPr>
        <p:spPr>
          <a:xfrm>
            <a:off x="7664" y="3284984"/>
            <a:ext cx="9158986" cy="1019419"/>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endParaRPr lang="en-GB" sz="1900" dirty="0" smtClean="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730780"/>
            <a:ext cx="5184576" cy="3632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82197" y="583289"/>
            <a:ext cx="2684460" cy="381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63093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0"/>
            <a:ext cx="5305604" cy="6821007"/>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Context: Biography</a:t>
            </a:r>
          </a:p>
          <a:p>
            <a:endParaRPr lang="en-GB" sz="2000" b="1" dirty="0">
              <a:solidFill>
                <a:srgbClr val="FF0000"/>
              </a:solidFill>
              <a:effectLst>
                <a:outerShdw blurRad="38100" dist="38100" dir="2700000" algn="tl">
                  <a:srgbClr val="000000">
                    <a:alpha val="43137"/>
                  </a:srgbClr>
                </a:outerShdw>
              </a:effectLst>
            </a:endParaRPr>
          </a:p>
          <a:p>
            <a:r>
              <a:rPr lang="en-GB" sz="2000" dirty="0" smtClean="0"/>
              <a:t>Frederick Jackson Turner (1861 – 1932)</a:t>
            </a:r>
          </a:p>
          <a:p>
            <a:endParaRPr lang="en-GB" sz="2000" dirty="0"/>
          </a:p>
          <a:p>
            <a:pPr marL="285750" indent="-285750">
              <a:buFont typeface="Arial" panose="020B0604020202020204" pitchFamily="34" charset="0"/>
              <a:buChar char="•"/>
            </a:pPr>
            <a:r>
              <a:rPr lang="en-GB" sz="2000" dirty="0" smtClean="0"/>
              <a:t>A Westerner: born, raised and worked in Wisconsin; later retired to California</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Experience of the Frontier: hometown Portage, Wisconsin once a frontier outpost</a:t>
            </a:r>
          </a:p>
          <a:p>
            <a:endParaRPr lang="en-GB" sz="2000" b="1" dirty="0" smtClean="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2000" dirty="0" smtClean="0"/>
              <a:t>Father </a:t>
            </a:r>
            <a:r>
              <a:rPr lang="en-GB" sz="2000" dirty="0"/>
              <a:t>Andrew Jackson </a:t>
            </a:r>
            <a:r>
              <a:rPr lang="en-GB" sz="2000" dirty="0" smtClean="0"/>
              <a:t>Turner (1832–1905): b. New York, migrated to Wisconsin, 1855; newspaper editor; Republican state representative for Wisconsin, and mayor of Portage; connections to railroad industry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smtClean="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2119" y="476672"/>
            <a:ext cx="3838396" cy="5793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92954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0"/>
            <a:ext cx="5305604" cy="6205454"/>
          </a:xfrm>
          <a:prstGeom prst="rect">
            <a:avLst/>
          </a:prstGeom>
        </p:spPr>
        <p:txBody>
          <a:bodyPr wrap="square" lIns="540000" tIns="360000" rIns="540000" bIns="360000">
            <a:spAutoFit/>
          </a:bodyPr>
          <a:lstStyle/>
          <a:p>
            <a:r>
              <a:rPr lang="en-GB" sz="2400" b="1" dirty="0" smtClean="0">
                <a:solidFill>
                  <a:srgbClr val="FF0000"/>
                </a:solidFill>
                <a:effectLst>
                  <a:outerShdw blurRad="38100" dist="38100" dir="2700000" algn="tl">
                    <a:srgbClr val="000000">
                      <a:alpha val="43137"/>
                    </a:srgbClr>
                  </a:outerShdw>
                </a:effectLst>
              </a:rPr>
              <a:t>Interpretation: The Frontier</a:t>
            </a:r>
          </a:p>
          <a:p>
            <a:endParaRPr lang="en-GB" sz="2000" b="1" dirty="0">
              <a:solidFill>
                <a:srgbClr val="FF0000"/>
              </a:solidFill>
              <a:effectLst>
                <a:outerShdw blurRad="38100" dist="38100" dir="2700000" algn="tl">
                  <a:srgbClr val="000000">
                    <a:alpha val="43137"/>
                  </a:srgbClr>
                </a:outerShdw>
              </a:effectLst>
            </a:endParaRPr>
          </a:p>
          <a:p>
            <a:r>
              <a:rPr lang="en-GB" sz="2000" b="1" dirty="0"/>
              <a:t> </a:t>
            </a:r>
            <a:endParaRPr lang="en-GB" sz="2000" dirty="0"/>
          </a:p>
          <a:p>
            <a:pPr marL="457200" lvl="0" indent="-457200">
              <a:buFont typeface="Arial" panose="020B0604020202020204" pitchFamily="34" charset="0"/>
              <a:buChar char="•"/>
            </a:pPr>
            <a:r>
              <a:rPr lang="en-GB" sz="3600" b="1" dirty="0"/>
              <a:t>How does Turner define ‘frontier’?</a:t>
            </a:r>
            <a:endParaRPr lang="en-GB" sz="3600" dirty="0"/>
          </a:p>
          <a:p>
            <a:pPr marL="457200" indent="-457200">
              <a:buFont typeface="Arial" panose="020B0604020202020204" pitchFamily="34" charset="0"/>
              <a:buChar char="•"/>
            </a:pPr>
            <a:endParaRPr lang="en-GB" sz="3600" dirty="0"/>
          </a:p>
          <a:p>
            <a:pPr marL="457200" lvl="0" indent="-457200">
              <a:buFont typeface="Arial" panose="020B0604020202020204" pitchFamily="34" charset="0"/>
              <a:buChar char="•"/>
            </a:pPr>
            <a:r>
              <a:rPr lang="en-GB" sz="3600" b="1" dirty="0"/>
              <a:t>According to Turner, when, why and how did the frontier ‘close’?</a:t>
            </a:r>
            <a:endParaRPr lang="en-GB" sz="3600" dirty="0"/>
          </a:p>
          <a:p>
            <a:endParaRPr lang="en-GB" sz="2000" dirty="0"/>
          </a:p>
          <a:p>
            <a:pPr marL="285750" indent="-285750">
              <a:buFont typeface="Arial" panose="020B0604020202020204" pitchFamily="34" charset="0"/>
              <a:buChar char="•"/>
            </a:pPr>
            <a:endParaRPr lang="en-GB" sz="2000" dirty="0" smtClean="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2119" y="476672"/>
            <a:ext cx="3838396" cy="5793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77026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4155"/>
            <a:ext cx="5305604" cy="6913340"/>
          </a:xfrm>
          <a:prstGeom prst="rect">
            <a:avLst/>
          </a:prstGeom>
        </p:spPr>
        <p:txBody>
          <a:bodyPr wrap="square" lIns="540000" tIns="360000" rIns="540000" bIns="360000">
            <a:spAutoFit/>
          </a:bodyPr>
          <a:lstStyle/>
          <a:p>
            <a:r>
              <a:rPr lang="en-GB" b="1" dirty="0" smtClean="0">
                <a:solidFill>
                  <a:srgbClr val="FF0000"/>
                </a:solidFill>
                <a:effectLst>
                  <a:outerShdw blurRad="38100" dist="38100" dir="2700000" algn="tl">
                    <a:srgbClr val="000000">
                      <a:alpha val="43137"/>
                    </a:srgbClr>
                  </a:outerShdw>
                </a:effectLst>
              </a:rPr>
              <a:t>Interpretation: The Frontier</a:t>
            </a:r>
          </a:p>
          <a:p>
            <a:pPr algn="just"/>
            <a:endParaRPr lang="en-GB" sz="1000" b="1" dirty="0">
              <a:solidFill>
                <a:srgbClr val="FF0000"/>
              </a:solidFill>
              <a:effectLst>
                <a:outerShdw blurRad="38100" dist="38100" dir="2700000" algn="tl">
                  <a:srgbClr val="000000">
                    <a:alpha val="43137"/>
                  </a:srgbClr>
                </a:outerShdw>
              </a:effectLst>
            </a:endParaRPr>
          </a:p>
          <a:p>
            <a:pPr algn="just"/>
            <a:r>
              <a:rPr lang="en-GB" sz="2200" dirty="0" smtClean="0"/>
              <a:t>“T</a:t>
            </a:r>
            <a:r>
              <a:rPr lang="en-US" sz="2200" dirty="0" smtClean="0"/>
              <a:t>he </a:t>
            </a:r>
            <a:r>
              <a:rPr lang="en-US" sz="2200" dirty="0"/>
              <a:t>American frontier is </a:t>
            </a:r>
            <a:r>
              <a:rPr lang="en-US" sz="2200" dirty="0">
                <a:solidFill>
                  <a:schemeClr val="bg1"/>
                </a:solidFill>
              </a:rPr>
              <a:t>sharply </a:t>
            </a:r>
            <a:r>
              <a:rPr lang="en-US" sz="2200" dirty="0" smtClean="0">
                <a:solidFill>
                  <a:schemeClr val="bg1"/>
                </a:solidFill>
              </a:rPr>
              <a:t>distinguished </a:t>
            </a:r>
            <a:r>
              <a:rPr lang="en-US" sz="2200" dirty="0">
                <a:solidFill>
                  <a:schemeClr val="bg1"/>
                </a:solidFill>
              </a:rPr>
              <a:t>from the European </a:t>
            </a:r>
            <a:r>
              <a:rPr lang="en-US" sz="2200" dirty="0" smtClean="0">
                <a:solidFill>
                  <a:schemeClr val="bg1"/>
                </a:solidFill>
              </a:rPr>
              <a:t>frontier – a </a:t>
            </a:r>
            <a:r>
              <a:rPr lang="en-US" sz="2200" dirty="0">
                <a:solidFill>
                  <a:schemeClr val="bg1"/>
                </a:solidFill>
              </a:rPr>
              <a:t>fortified </a:t>
            </a:r>
            <a:r>
              <a:rPr lang="en-US" sz="2200" dirty="0" smtClean="0">
                <a:solidFill>
                  <a:schemeClr val="bg1"/>
                </a:solidFill>
              </a:rPr>
              <a:t> boundary </a:t>
            </a:r>
            <a:r>
              <a:rPr lang="en-US" sz="2200" dirty="0">
                <a:solidFill>
                  <a:schemeClr val="bg1"/>
                </a:solidFill>
              </a:rPr>
              <a:t>line running through </a:t>
            </a:r>
            <a:r>
              <a:rPr lang="en-US" sz="2200" dirty="0" smtClean="0">
                <a:solidFill>
                  <a:schemeClr val="bg1"/>
                </a:solidFill>
              </a:rPr>
              <a:t>dense </a:t>
            </a:r>
            <a:r>
              <a:rPr lang="en-US" sz="2200" dirty="0">
                <a:solidFill>
                  <a:schemeClr val="bg1"/>
                </a:solidFill>
              </a:rPr>
              <a:t>populations</a:t>
            </a:r>
            <a:r>
              <a:rPr lang="en-US" sz="2200" dirty="0"/>
              <a:t>. The most </a:t>
            </a:r>
            <a:r>
              <a:rPr lang="en-US" sz="2200" dirty="0" smtClean="0"/>
              <a:t>significant </a:t>
            </a:r>
            <a:r>
              <a:rPr lang="en-US" sz="2200" dirty="0"/>
              <a:t>thing about the </a:t>
            </a:r>
            <a:r>
              <a:rPr lang="en-US" sz="2200" dirty="0" smtClean="0"/>
              <a:t>American </a:t>
            </a:r>
            <a:r>
              <a:rPr lang="en-US" sz="2200" dirty="0"/>
              <a:t>frontier is, that it lies at </a:t>
            </a:r>
            <a:r>
              <a:rPr lang="en-US" sz="2200" dirty="0">
                <a:solidFill>
                  <a:srgbClr val="FF0000"/>
                </a:solidFill>
              </a:rPr>
              <a:t>the hither </a:t>
            </a:r>
            <a:r>
              <a:rPr lang="en-US" sz="2200" dirty="0" smtClean="0">
                <a:solidFill>
                  <a:srgbClr val="FF0000"/>
                </a:solidFill>
              </a:rPr>
              <a:t>edge </a:t>
            </a:r>
            <a:r>
              <a:rPr lang="en-US" sz="2200" dirty="0">
                <a:solidFill>
                  <a:srgbClr val="FF0000"/>
                </a:solidFill>
              </a:rPr>
              <a:t>of free land</a:t>
            </a:r>
            <a:r>
              <a:rPr lang="en-US" sz="2200" dirty="0"/>
              <a:t>. In the census reports it is </a:t>
            </a:r>
            <a:r>
              <a:rPr lang="en-US" sz="2200" dirty="0" smtClean="0"/>
              <a:t>treated </a:t>
            </a:r>
            <a:r>
              <a:rPr lang="en-US" sz="2200" dirty="0"/>
              <a:t>as the margin of that settlement </a:t>
            </a:r>
            <a:r>
              <a:rPr lang="en-US" sz="2200" dirty="0" smtClean="0"/>
              <a:t>which </a:t>
            </a:r>
            <a:r>
              <a:rPr lang="en-US" sz="2200" dirty="0"/>
              <a:t>has a density of two or more to the </a:t>
            </a:r>
            <a:r>
              <a:rPr lang="en-US" sz="2200" dirty="0" smtClean="0"/>
              <a:t>square mile</a:t>
            </a:r>
            <a:r>
              <a:rPr lang="en-US" sz="2200" dirty="0"/>
              <a:t>. </a:t>
            </a:r>
            <a:r>
              <a:rPr lang="en-US" sz="2200" dirty="0">
                <a:solidFill>
                  <a:srgbClr val="FF0000"/>
                </a:solidFill>
              </a:rPr>
              <a:t>The term is an </a:t>
            </a:r>
            <a:r>
              <a:rPr lang="en-US" sz="2200" b="1" dirty="0">
                <a:solidFill>
                  <a:srgbClr val="FFFF00"/>
                </a:solidFill>
                <a:effectLst>
                  <a:outerShdw blurRad="38100" dist="38100" dir="2700000" algn="tl">
                    <a:srgbClr val="000000">
                      <a:alpha val="43137"/>
                    </a:srgbClr>
                  </a:outerShdw>
                </a:effectLst>
              </a:rPr>
              <a:t>elastic </a:t>
            </a:r>
            <a:r>
              <a:rPr lang="en-US" sz="2200" dirty="0">
                <a:solidFill>
                  <a:srgbClr val="FF0000"/>
                </a:solidFill>
              </a:rPr>
              <a:t>one, and for </a:t>
            </a:r>
            <a:r>
              <a:rPr lang="en-US" sz="2200" dirty="0" smtClean="0">
                <a:solidFill>
                  <a:srgbClr val="FF0000"/>
                </a:solidFill>
              </a:rPr>
              <a:t>our purposes </a:t>
            </a:r>
            <a:r>
              <a:rPr lang="en-US" sz="2200" dirty="0">
                <a:solidFill>
                  <a:srgbClr val="FF0000"/>
                </a:solidFill>
              </a:rPr>
              <a:t>does not need sharp definition</a:t>
            </a:r>
            <a:r>
              <a:rPr lang="en-US" sz="2200" dirty="0"/>
              <a:t>. </a:t>
            </a:r>
            <a:r>
              <a:rPr lang="en-US" sz="2200" dirty="0" smtClean="0"/>
              <a:t>We shall </a:t>
            </a:r>
            <a:r>
              <a:rPr lang="en-US" sz="2200" dirty="0"/>
              <a:t>consider the whole frontier belt </a:t>
            </a:r>
            <a:r>
              <a:rPr lang="en-US" sz="2200" dirty="0" smtClean="0"/>
              <a:t>including </a:t>
            </a:r>
            <a:r>
              <a:rPr lang="en-US" sz="2200" dirty="0"/>
              <a:t>the Indian country and the outer margin </a:t>
            </a:r>
            <a:r>
              <a:rPr lang="en-US" sz="2200" dirty="0" smtClean="0"/>
              <a:t>of the ‘settled area’ of </a:t>
            </a:r>
            <a:r>
              <a:rPr lang="en-US" sz="2200" dirty="0"/>
              <a:t>the census reports</a:t>
            </a:r>
            <a:r>
              <a:rPr lang="en-US" sz="2200" dirty="0" smtClean="0"/>
              <a:t>.” (p. 200)</a:t>
            </a:r>
            <a:endParaRPr lang="en-GB" sz="2200" dirty="0" smtClean="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2119" y="476672"/>
            <a:ext cx="3838396" cy="5793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69260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5" y="6410"/>
            <a:ext cx="5305604" cy="7144173"/>
          </a:xfrm>
          <a:prstGeom prst="rect">
            <a:avLst/>
          </a:prstGeom>
        </p:spPr>
        <p:txBody>
          <a:bodyPr wrap="square" lIns="540000" tIns="360000" rIns="540000" bIns="360000">
            <a:spAutoFit/>
          </a:bodyPr>
          <a:lstStyle/>
          <a:p>
            <a:r>
              <a:rPr lang="en-GB" b="1" dirty="0" smtClean="0">
                <a:solidFill>
                  <a:srgbClr val="FF0000"/>
                </a:solidFill>
                <a:effectLst>
                  <a:outerShdw blurRad="38100" dist="38100" dir="2700000" algn="tl">
                    <a:srgbClr val="000000">
                      <a:alpha val="43137"/>
                    </a:srgbClr>
                  </a:outerShdw>
                </a:effectLst>
              </a:rPr>
              <a:t>Interpretation: The Frontier</a:t>
            </a:r>
          </a:p>
          <a:p>
            <a:pPr algn="just"/>
            <a:endParaRPr lang="en-GB" sz="1000" b="1" dirty="0">
              <a:solidFill>
                <a:srgbClr val="FF0000"/>
              </a:solidFill>
              <a:effectLst>
                <a:outerShdw blurRad="38100" dist="38100" dir="2700000" algn="tl">
                  <a:srgbClr val="000000">
                    <a:alpha val="43137"/>
                  </a:srgbClr>
                </a:outerShdw>
              </a:effectLst>
            </a:endParaRPr>
          </a:p>
          <a:p>
            <a:pPr algn="just"/>
            <a:r>
              <a:rPr lang="en-GB" sz="1900" dirty="0" smtClean="0"/>
              <a:t>“In </a:t>
            </a:r>
            <a:r>
              <a:rPr lang="en-GB" sz="1900" dirty="0"/>
              <a:t>a recent bulletin of the </a:t>
            </a:r>
            <a:r>
              <a:rPr lang="en-GB" sz="1900" i="1" dirty="0"/>
              <a:t>Superintendent of the Census for </a:t>
            </a:r>
            <a:r>
              <a:rPr lang="en-GB" sz="1900" i="1" dirty="0">
                <a:solidFill>
                  <a:srgbClr val="FFFF00"/>
                </a:solidFill>
              </a:rPr>
              <a:t>1890</a:t>
            </a:r>
            <a:r>
              <a:rPr lang="en-GB" sz="1900" i="1" dirty="0"/>
              <a:t> </a:t>
            </a:r>
            <a:r>
              <a:rPr lang="en-GB" sz="1900" dirty="0"/>
              <a:t>appear these significant words: </a:t>
            </a:r>
            <a:r>
              <a:rPr lang="en-GB" sz="1900" dirty="0" smtClean="0"/>
              <a:t>‘Up </a:t>
            </a:r>
            <a:r>
              <a:rPr lang="en-GB" sz="1900" dirty="0"/>
              <a:t>to and including 1880 the country had a frontier of settlement, but at present the unsettled area has been so broken into by isolated bodies of settlement that there can hardly be said to be a frontier line. In the discussion of its extent, its westward movement, etc., it can not, therefore, any longer have a place in the census reports</a:t>
            </a:r>
            <a:r>
              <a:rPr lang="en-GB" sz="1900" dirty="0" smtClean="0"/>
              <a:t>.’ </a:t>
            </a:r>
            <a:r>
              <a:rPr lang="en-GB" sz="1900" dirty="0"/>
              <a:t>This brief official statement marks </a:t>
            </a:r>
            <a:r>
              <a:rPr lang="en-GB" sz="1900" dirty="0" smtClean="0"/>
              <a:t>the </a:t>
            </a:r>
            <a:r>
              <a:rPr lang="en-GB" sz="1900" dirty="0" smtClean="0">
                <a:solidFill>
                  <a:srgbClr val="FF0000"/>
                </a:solidFill>
              </a:rPr>
              <a:t>closing of a great historic movement</a:t>
            </a:r>
            <a:r>
              <a:rPr lang="en-GB" sz="1900" dirty="0" smtClean="0"/>
              <a:t>. </a:t>
            </a:r>
            <a:r>
              <a:rPr lang="en-GB" sz="1900" dirty="0"/>
              <a:t>Up to our own day </a:t>
            </a:r>
            <a:r>
              <a:rPr lang="en-GB" sz="1900" dirty="0" smtClean="0"/>
              <a:t>American </a:t>
            </a:r>
            <a:r>
              <a:rPr lang="en-GB" sz="1900" dirty="0"/>
              <a:t>history has been in a large degree the history of the colonization of the Great West. The existence of an area of free land, its continuous recession, and the advance of American settlement westward, explain American </a:t>
            </a:r>
            <a:r>
              <a:rPr lang="en-GB" sz="1900" dirty="0" smtClean="0"/>
              <a:t>development.”</a:t>
            </a:r>
            <a:r>
              <a:rPr lang="en-GB" sz="1900" dirty="0"/>
              <a:t> </a:t>
            </a:r>
            <a:r>
              <a:rPr lang="en-GB" sz="1900" dirty="0" smtClean="0"/>
              <a:t>(p. 199)</a:t>
            </a: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2119" y="476672"/>
            <a:ext cx="3838396" cy="5793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79793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6755725" cy="7221117"/>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The Frontier in American History</a:t>
            </a:r>
          </a:p>
          <a:p>
            <a:endParaRPr lang="en-GB" sz="2000" b="1" dirty="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sz="2400" b="1" dirty="0" smtClean="0"/>
              <a:t>According </a:t>
            </a:r>
            <a:r>
              <a:rPr lang="en-GB" sz="2400" b="1" dirty="0"/>
              <a:t>to Turner, what are the most important influences of the frontier on American history? Which influences does place particular emphasis on and </a:t>
            </a:r>
            <a:r>
              <a:rPr lang="en-GB" sz="2400" b="1" dirty="0" smtClean="0"/>
              <a:t>why?</a:t>
            </a:r>
            <a:endParaRPr lang="en-GB" sz="2400" dirty="0" smtClean="0"/>
          </a:p>
          <a:p>
            <a:endParaRPr lang="en-GB" sz="2400" i="1" dirty="0"/>
          </a:p>
          <a:p>
            <a:r>
              <a:rPr lang="en-GB" sz="2400" i="1" dirty="0" smtClean="0"/>
              <a:t>What does he say about the influence of following and why might this be significant:</a:t>
            </a:r>
          </a:p>
          <a:p>
            <a:pPr lvl="1"/>
            <a:endParaRPr lang="en-GB" sz="1000" i="1" dirty="0"/>
          </a:p>
          <a:p>
            <a:pPr marL="1200150" lvl="2" indent="-285750">
              <a:buFontTx/>
              <a:buChar char="-"/>
            </a:pPr>
            <a:r>
              <a:rPr lang="en-GB" sz="2800" dirty="0">
                <a:solidFill>
                  <a:srgbClr val="0000FF"/>
                </a:solidFill>
                <a:effectLst>
                  <a:outerShdw blurRad="38100" dist="38100" dir="2700000" algn="tl">
                    <a:srgbClr val="000000">
                      <a:alpha val="43137"/>
                    </a:srgbClr>
                  </a:outerShdw>
                </a:effectLst>
              </a:rPr>
              <a:t>Comparisons with European society</a:t>
            </a:r>
          </a:p>
          <a:p>
            <a:pPr marL="1200150" lvl="2" indent="-285750">
              <a:buFontTx/>
              <a:buChar char="-"/>
            </a:pPr>
            <a:r>
              <a:rPr lang="en-GB" sz="2800" dirty="0" smtClean="0">
                <a:solidFill>
                  <a:srgbClr val="0000FF"/>
                </a:solidFill>
                <a:effectLst>
                  <a:outerShdw blurRad="38100" dist="38100" dir="2700000" algn="tl">
                    <a:srgbClr val="000000">
                      <a:alpha val="43137"/>
                    </a:srgbClr>
                  </a:outerShdw>
                </a:effectLst>
              </a:rPr>
              <a:t>Constitutional </a:t>
            </a:r>
            <a:r>
              <a:rPr lang="en-GB" sz="2800" dirty="0">
                <a:solidFill>
                  <a:srgbClr val="0000FF"/>
                </a:solidFill>
                <a:effectLst>
                  <a:outerShdw blurRad="38100" dist="38100" dir="2700000" algn="tl">
                    <a:srgbClr val="000000">
                      <a:alpha val="43137"/>
                    </a:srgbClr>
                  </a:outerShdw>
                </a:effectLst>
              </a:rPr>
              <a:t>history</a:t>
            </a:r>
          </a:p>
          <a:p>
            <a:pPr marL="1200150" lvl="2" indent="-285750">
              <a:buFontTx/>
              <a:buChar char="-"/>
            </a:pPr>
            <a:r>
              <a:rPr lang="en-GB" sz="2800" dirty="0" smtClean="0">
                <a:solidFill>
                  <a:srgbClr val="0000FF"/>
                </a:solidFill>
                <a:effectLst>
                  <a:outerShdw blurRad="38100" dist="38100" dir="2700000" algn="tl">
                    <a:srgbClr val="000000">
                      <a:alpha val="43137"/>
                    </a:srgbClr>
                  </a:outerShdw>
                </a:effectLst>
              </a:rPr>
              <a:t>New England/‘Puritan’ society</a:t>
            </a:r>
          </a:p>
          <a:p>
            <a:pPr marL="1200150" lvl="2" indent="-285750">
              <a:buFontTx/>
              <a:buChar char="-"/>
            </a:pPr>
            <a:r>
              <a:rPr lang="en-GB" sz="2800" dirty="0" smtClean="0">
                <a:solidFill>
                  <a:srgbClr val="0000FF"/>
                </a:solidFill>
                <a:effectLst>
                  <a:outerShdw blurRad="38100" dist="38100" dir="2700000" algn="tl">
                    <a:srgbClr val="000000">
                      <a:alpha val="43137"/>
                    </a:srgbClr>
                  </a:outerShdw>
                </a:effectLst>
              </a:rPr>
              <a:t>Slavery</a:t>
            </a:r>
          </a:p>
          <a:p>
            <a:pPr marL="1200150" lvl="2" indent="-285750">
              <a:buFontTx/>
              <a:buChar char="-"/>
            </a:pPr>
            <a:r>
              <a:rPr lang="en-GB" sz="2800" dirty="0" smtClean="0">
                <a:solidFill>
                  <a:srgbClr val="0000FF"/>
                </a:solidFill>
                <a:effectLst>
                  <a:outerShdw blurRad="38100" dist="38100" dir="2700000" algn="tl">
                    <a:srgbClr val="000000">
                      <a:alpha val="43137"/>
                    </a:srgbClr>
                  </a:outerShdw>
                </a:effectLst>
              </a:rPr>
              <a:t>Sectional conflict</a:t>
            </a:r>
          </a:p>
          <a:p>
            <a:pPr marL="285750" indent="-285750">
              <a:buFontTx/>
              <a:buChar char="-"/>
            </a:pPr>
            <a:endParaRPr lang="en-GB" i="1" dirty="0"/>
          </a:p>
          <a:p>
            <a:pPr marL="285750" indent="-285750">
              <a:buFont typeface="Arial" panose="020B0604020202020204" pitchFamily="34" charset="0"/>
              <a:buChar char="•"/>
            </a:pPr>
            <a:endParaRPr lang="en-GB" dirty="0" smtClean="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476671"/>
            <a:ext cx="2388275" cy="3604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8662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6020788"/>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lvl="2" indent="-285750" algn="just">
              <a:buFontTx/>
              <a:buChar char="-"/>
            </a:pPr>
            <a:r>
              <a:rPr lang="en-GB" sz="3600" dirty="0">
                <a:solidFill>
                  <a:srgbClr val="0000FF"/>
                </a:solidFill>
                <a:effectLst>
                  <a:outerShdw blurRad="38100" dist="38100" dir="2700000" algn="tl">
                    <a:srgbClr val="000000">
                      <a:alpha val="43137"/>
                    </a:srgbClr>
                  </a:outerShdw>
                </a:effectLst>
              </a:rPr>
              <a:t>Constitutional </a:t>
            </a:r>
            <a:r>
              <a:rPr lang="en-GB" sz="3600" dirty="0" smtClean="0">
                <a:solidFill>
                  <a:srgbClr val="0000FF"/>
                </a:solidFill>
                <a:effectLst>
                  <a:outerShdw blurRad="38100" dist="38100" dir="2700000" algn="tl">
                    <a:srgbClr val="000000">
                      <a:alpha val="43137"/>
                    </a:srgbClr>
                  </a:outerShdw>
                </a:effectLst>
              </a:rPr>
              <a:t>history is important, </a:t>
            </a:r>
            <a:r>
              <a:rPr lang="en-GB" sz="3600" i="1" dirty="0" smtClean="0">
                <a:solidFill>
                  <a:srgbClr val="FF0000"/>
                </a:solidFill>
                <a:effectLst>
                  <a:outerShdw blurRad="38100" dist="38100" dir="2700000" algn="tl">
                    <a:srgbClr val="000000">
                      <a:alpha val="43137"/>
                    </a:srgbClr>
                  </a:outerShdw>
                </a:effectLst>
              </a:rPr>
              <a:t>but </a:t>
            </a:r>
            <a:r>
              <a:rPr lang="en-GB" sz="3600" dirty="0" smtClean="0">
                <a:solidFill>
                  <a:srgbClr val="FF0000"/>
                </a:solidFill>
                <a:effectLst>
                  <a:outerShdw blurRad="38100" dist="38100" dir="2700000" algn="tl">
                    <a:srgbClr val="000000">
                      <a:alpha val="43137"/>
                    </a:srgbClr>
                  </a:outerShdw>
                </a:effectLst>
              </a:rPr>
              <a:t>it is more important to study the wider social processes that underpin it</a:t>
            </a:r>
            <a:endParaRPr lang="en-GB" sz="3600" dirty="0">
              <a:solidFill>
                <a:srgbClr val="0000FF"/>
              </a:solidFill>
              <a:effectLst>
                <a:outerShdw blurRad="38100" dist="38100" dir="2700000" algn="tl">
                  <a:srgbClr val="000000">
                    <a:alpha val="43137"/>
                  </a:srgbClr>
                </a:outerShdw>
              </a:effectLst>
            </a:endParaRPr>
          </a:p>
          <a:p>
            <a:endParaRPr lang="en-GB" sz="3600" dirty="0" smtClean="0"/>
          </a:p>
          <a:p>
            <a:pPr algn="just"/>
            <a:r>
              <a:rPr lang="en-GB" sz="3600" dirty="0" smtClean="0"/>
              <a:t>“ … </a:t>
            </a:r>
            <a:r>
              <a:rPr lang="en-GB" sz="3600" i="1" dirty="0" smtClean="0">
                <a:solidFill>
                  <a:srgbClr val="FF0000"/>
                </a:solidFill>
                <a:effectLst>
                  <a:outerShdw blurRad="38100" dist="38100" dir="2700000" algn="tl">
                    <a:srgbClr val="000000">
                      <a:alpha val="43137"/>
                    </a:srgbClr>
                  </a:outerShdw>
                </a:effectLst>
              </a:rPr>
              <a:t>Behind</a:t>
            </a:r>
            <a:r>
              <a:rPr lang="en-GB" sz="3600" dirty="0" smtClean="0"/>
              <a:t> </a:t>
            </a:r>
            <a:r>
              <a:rPr lang="en-GB" sz="3600" dirty="0">
                <a:solidFill>
                  <a:srgbClr val="0000FF"/>
                </a:solidFill>
              </a:rPr>
              <a:t>institutions</a:t>
            </a:r>
            <a:r>
              <a:rPr lang="en-GB" sz="3600" dirty="0"/>
              <a:t>, </a:t>
            </a:r>
            <a:r>
              <a:rPr lang="en-GB" sz="3600" i="1" dirty="0">
                <a:solidFill>
                  <a:srgbClr val="FF0000"/>
                </a:solidFill>
                <a:effectLst>
                  <a:outerShdw blurRad="38100" dist="38100" dir="2700000" algn="tl">
                    <a:srgbClr val="000000">
                      <a:alpha val="43137"/>
                    </a:srgbClr>
                  </a:outerShdw>
                </a:effectLst>
              </a:rPr>
              <a:t>behind</a:t>
            </a:r>
            <a:r>
              <a:rPr lang="en-GB" sz="3600" dirty="0"/>
              <a:t> </a:t>
            </a:r>
            <a:r>
              <a:rPr lang="en-GB" sz="3600" dirty="0">
                <a:solidFill>
                  <a:srgbClr val="0000FF"/>
                </a:solidFill>
              </a:rPr>
              <a:t>constitutional forms and modifications</a:t>
            </a:r>
            <a:r>
              <a:rPr lang="en-GB" sz="3600" dirty="0"/>
              <a:t>, </a:t>
            </a:r>
            <a:r>
              <a:rPr lang="en-GB" sz="3600" dirty="0">
                <a:solidFill>
                  <a:srgbClr val="FF0000"/>
                </a:solidFill>
              </a:rPr>
              <a:t>lie the vital forces that call these organs into life and shape them to meet changing </a:t>
            </a:r>
            <a:r>
              <a:rPr lang="en-GB" sz="3600" dirty="0" smtClean="0">
                <a:solidFill>
                  <a:srgbClr val="FF0000"/>
                </a:solidFill>
              </a:rPr>
              <a:t>conditions</a:t>
            </a:r>
            <a:r>
              <a:rPr lang="en-GB" sz="3600" dirty="0" smtClean="0"/>
              <a:t>.” (p. 199)</a:t>
            </a:r>
            <a:endParaRPr lang="en-GB" sz="3600" dirty="0" smtClean="0">
              <a:solidFill>
                <a:srgbClr val="FF0000"/>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4785687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7221117"/>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lvl="2" indent="-285750" algn="just">
              <a:buFontTx/>
              <a:buChar char="-"/>
            </a:pPr>
            <a:r>
              <a:rPr lang="en-GB" sz="2800" dirty="0" smtClean="0">
                <a:solidFill>
                  <a:srgbClr val="0000FF"/>
                </a:solidFill>
                <a:effectLst>
                  <a:outerShdw blurRad="38100" dist="38100" dir="2700000" algn="tl">
                    <a:srgbClr val="000000">
                      <a:alpha val="43137"/>
                    </a:srgbClr>
                  </a:outerShdw>
                </a:effectLst>
              </a:rPr>
              <a:t>European society offered foundations (germs) for New World society </a:t>
            </a:r>
            <a:r>
              <a:rPr lang="en-GB" sz="2800" i="1" dirty="0" smtClean="0">
                <a:solidFill>
                  <a:srgbClr val="FF0000"/>
                </a:solidFill>
                <a:effectLst>
                  <a:outerShdw blurRad="38100" dist="38100" dir="2700000" algn="tl">
                    <a:srgbClr val="000000">
                      <a:alpha val="43137"/>
                    </a:srgbClr>
                  </a:outerShdw>
                </a:effectLst>
              </a:rPr>
              <a:t>but </a:t>
            </a:r>
            <a:r>
              <a:rPr lang="en-GB" sz="2800" dirty="0" smtClean="0">
                <a:solidFill>
                  <a:srgbClr val="FF0000"/>
                </a:solidFill>
                <a:effectLst>
                  <a:outerShdw blurRad="38100" dist="38100" dir="2700000" algn="tl">
                    <a:srgbClr val="000000">
                      <a:alpha val="43137"/>
                    </a:srgbClr>
                  </a:outerShdw>
                </a:effectLst>
              </a:rPr>
              <a:t>that the Western Frontier gave rise to  distinctively American socio-cultural-political-economic organisations and identities</a:t>
            </a:r>
            <a:endParaRPr lang="en-GB" sz="2800" dirty="0">
              <a:solidFill>
                <a:srgbClr val="0000FF"/>
              </a:solidFill>
              <a:effectLst>
                <a:outerShdw blurRad="38100" dist="38100" dir="2700000" algn="tl">
                  <a:srgbClr val="000000">
                    <a:alpha val="43137"/>
                  </a:srgbClr>
                </a:outerShdw>
              </a:effectLst>
            </a:endParaRPr>
          </a:p>
          <a:p>
            <a:endParaRPr lang="en-GB" sz="1400" dirty="0" smtClean="0"/>
          </a:p>
          <a:p>
            <a:pPr algn="just"/>
            <a:r>
              <a:rPr lang="en-GB" sz="2400" dirty="0" smtClean="0"/>
              <a:t>“</a:t>
            </a:r>
            <a:r>
              <a:rPr lang="en-GB" sz="2400" dirty="0" smtClean="0">
                <a:solidFill>
                  <a:srgbClr val="0000FF"/>
                </a:solidFill>
              </a:rPr>
              <a:t>O</a:t>
            </a:r>
            <a:r>
              <a:rPr lang="en-US" sz="2400" dirty="0" smtClean="0">
                <a:solidFill>
                  <a:srgbClr val="0000FF"/>
                </a:solidFill>
              </a:rPr>
              <a:t>ur </a:t>
            </a:r>
            <a:r>
              <a:rPr lang="en-US" sz="2400" dirty="0">
                <a:solidFill>
                  <a:srgbClr val="0000FF"/>
                </a:solidFill>
              </a:rPr>
              <a:t>early </a:t>
            </a:r>
            <a:r>
              <a:rPr lang="en-US" sz="2400" dirty="0" smtClean="0">
                <a:solidFill>
                  <a:srgbClr val="0000FF"/>
                </a:solidFill>
              </a:rPr>
              <a:t> history </a:t>
            </a:r>
            <a:r>
              <a:rPr lang="en-US" sz="2400" dirty="0">
                <a:solidFill>
                  <a:srgbClr val="0000FF"/>
                </a:solidFill>
              </a:rPr>
              <a:t>is the study of European </a:t>
            </a:r>
            <a:r>
              <a:rPr lang="en-US" sz="2400" b="1" dirty="0">
                <a:solidFill>
                  <a:srgbClr val="0000FF"/>
                </a:solidFill>
              </a:rPr>
              <a:t>germs</a:t>
            </a:r>
            <a:r>
              <a:rPr lang="en-US" sz="2400" dirty="0">
                <a:solidFill>
                  <a:srgbClr val="0000FF"/>
                </a:solidFill>
              </a:rPr>
              <a:t> </a:t>
            </a:r>
            <a:r>
              <a:rPr lang="en-US" sz="2400" dirty="0" smtClean="0">
                <a:solidFill>
                  <a:srgbClr val="0000FF"/>
                </a:solidFill>
              </a:rPr>
              <a:t>developing </a:t>
            </a:r>
            <a:r>
              <a:rPr lang="en-US" sz="2400" dirty="0">
                <a:solidFill>
                  <a:srgbClr val="0000FF"/>
                </a:solidFill>
              </a:rPr>
              <a:t>in an American environment</a:t>
            </a:r>
            <a:r>
              <a:rPr lang="en-US" sz="2400" dirty="0"/>
              <a:t>. </a:t>
            </a:r>
            <a:r>
              <a:rPr lang="en-US" sz="2400" dirty="0">
                <a:solidFill>
                  <a:srgbClr val="FF0000"/>
                </a:solidFill>
              </a:rPr>
              <a:t>Too </a:t>
            </a:r>
            <a:r>
              <a:rPr lang="en-US" sz="2400" dirty="0" smtClean="0">
                <a:solidFill>
                  <a:srgbClr val="FF0000"/>
                </a:solidFill>
              </a:rPr>
              <a:t>exclusive </a:t>
            </a:r>
            <a:r>
              <a:rPr lang="en-US" sz="2400" dirty="0">
                <a:solidFill>
                  <a:srgbClr val="FF0000"/>
                </a:solidFill>
              </a:rPr>
              <a:t>attention has been paid by </a:t>
            </a:r>
            <a:r>
              <a:rPr lang="en-US" sz="2400" dirty="0" smtClean="0">
                <a:solidFill>
                  <a:srgbClr val="FF0000"/>
                </a:solidFill>
              </a:rPr>
              <a:t>institutional </a:t>
            </a:r>
            <a:r>
              <a:rPr lang="en-US" sz="2400" dirty="0">
                <a:solidFill>
                  <a:srgbClr val="FF0000"/>
                </a:solidFill>
              </a:rPr>
              <a:t>students to the </a:t>
            </a:r>
            <a:r>
              <a:rPr lang="en-US" sz="2400" dirty="0" smtClean="0">
                <a:solidFill>
                  <a:srgbClr val="FF0000"/>
                </a:solidFill>
              </a:rPr>
              <a:t>Germanic </a:t>
            </a:r>
            <a:r>
              <a:rPr lang="en-US" sz="2400" dirty="0">
                <a:solidFill>
                  <a:srgbClr val="FF0000"/>
                </a:solidFill>
              </a:rPr>
              <a:t>origins, too </a:t>
            </a:r>
            <a:r>
              <a:rPr lang="en-US" sz="2400" dirty="0" smtClean="0">
                <a:solidFill>
                  <a:srgbClr val="FF0000"/>
                </a:solidFill>
              </a:rPr>
              <a:t> little </a:t>
            </a:r>
            <a:r>
              <a:rPr lang="en-US" sz="2400" dirty="0">
                <a:solidFill>
                  <a:srgbClr val="FF0000"/>
                </a:solidFill>
              </a:rPr>
              <a:t>to the American factors</a:t>
            </a:r>
            <a:r>
              <a:rPr lang="en-US" sz="2400" dirty="0"/>
              <a:t>. The </a:t>
            </a:r>
            <a:r>
              <a:rPr lang="en-US" sz="2400" dirty="0" smtClean="0"/>
              <a:t>frontier is </a:t>
            </a:r>
            <a:r>
              <a:rPr lang="en-US" sz="2400" dirty="0"/>
              <a:t>the line of </a:t>
            </a:r>
            <a:r>
              <a:rPr lang="en-US" sz="2400" dirty="0" smtClean="0"/>
              <a:t>most rapid </a:t>
            </a:r>
            <a:r>
              <a:rPr lang="en-US" sz="2400" dirty="0"/>
              <a:t>and effective </a:t>
            </a:r>
            <a:r>
              <a:rPr lang="en-US" sz="2400" dirty="0" smtClean="0">
                <a:solidFill>
                  <a:srgbClr val="FF0000"/>
                </a:solidFill>
              </a:rPr>
              <a:t>Americanization</a:t>
            </a:r>
            <a:r>
              <a:rPr lang="en-US" sz="2400" dirty="0"/>
              <a:t>. </a:t>
            </a:r>
            <a:r>
              <a:rPr lang="en-US" sz="2400" dirty="0">
                <a:solidFill>
                  <a:srgbClr val="0000FF"/>
                </a:solidFill>
              </a:rPr>
              <a:t>The wilderness masters the </a:t>
            </a:r>
            <a:r>
              <a:rPr lang="en-US" sz="2400" dirty="0" smtClean="0">
                <a:solidFill>
                  <a:srgbClr val="0000FF"/>
                </a:solidFill>
              </a:rPr>
              <a:t>colonist</a:t>
            </a:r>
            <a:r>
              <a:rPr lang="en-US" sz="2400" dirty="0"/>
              <a:t>. </a:t>
            </a:r>
            <a:r>
              <a:rPr lang="en-US" sz="2400" dirty="0">
                <a:solidFill>
                  <a:srgbClr val="FF0000"/>
                </a:solidFill>
              </a:rPr>
              <a:t>It finds him a European </a:t>
            </a:r>
            <a:r>
              <a:rPr lang="en-US" sz="2400" dirty="0"/>
              <a:t>in dress, </a:t>
            </a:r>
            <a:r>
              <a:rPr lang="en-US" sz="2400" dirty="0" smtClean="0"/>
              <a:t>industries</a:t>
            </a:r>
            <a:r>
              <a:rPr lang="en-US" sz="2400" dirty="0"/>
              <a:t>, tools, modes of </a:t>
            </a:r>
            <a:r>
              <a:rPr lang="en-US" sz="2400" dirty="0" smtClean="0"/>
              <a:t>travel</a:t>
            </a:r>
            <a:r>
              <a:rPr lang="en-US" sz="2400" dirty="0"/>
              <a:t>, and thought </a:t>
            </a:r>
            <a:r>
              <a:rPr lang="en-US" sz="2400" dirty="0" smtClean="0"/>
              <a:t>… [but] </a:t>
            </a:r>
            <a:r>
              <a:rPr lang="en-US" sz="2400" dirty="0" smtClean="0">
                <a:solidFill>
                  <a:srgbClr val="0000FF"/>
                </a:solidFill>
              </a:rPr>
              <a:t>the outcome is not the old Europe, not simply the development of Germanic germs…  </a:t>
            </a:r>
            <a:r>
              <a:rPr lang="en-US" sz="2400" dirty="0" smtClean="0">
                <a:solidFill>
                  <a:srgbClr val="FF0000"/>
                </a:solidFill>
              </a:rPr>
              <a:t>The fact is, that here is a new product that is American</a:t>
            </a:r>
            <a:r>
              <a:rPr lang="en-US" sz="2400" dirty="0" smtClean="0"/>
              <a:t>.” (p. 201)</a:t>
            </a:r>
            <a:endParaRPr lang="en-US" sz="2400" dirty="0"/>
          </a:p>
          <a:p>
            <a:endParaRPr lang="en-US" sz="2800" dirty="0"/>
          </a:p>
          <a:p>
            <a:pPr algn="just"/>
            <a:endParaRPr lang="en-GB" sz="3200" dirty="0" smtClean="0">
              <a:solidFill>
                <a:srgbClr val="FF0000"/>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7967496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7344227"/>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indent="-285750" algn="just">
              <a:buFontTx/>
              <a:buChar char="-"/>
            </a:pPr>
            <a:r>
              <a:rPr lang="en-GB" sz="2800" dirty="0" smtClean="0">
                <a:solidFill>
                  <a:srgbClr val="0000FF"/>
                </a:solidFill>
                <a:effectLst>
                  <a:outerShdw blurRad="38100" dist="38100" dir="2700000" algn="tl">
                    <a:srgbClr val="000000">
                      <a:alpha val="43137"/>
                    </a:srgbClr>
                  </a:outerShdw>
                </a:effectLst>
              </a:rPr>
              <a:t>New England/‘Puritan’ society </a:t>
            </a:r>
            <a:r>
              <a:rPr lang="en-GB" sz="2800" i="1" dirty="0" smtClean="0">
                <a:solidFill>
                  <a:srgbClr val="FF0000"/>
                </a:solidFill>
                <a:effectLst>
                  <a:outerShdw blurRad="38100" dist="38100" dir="2700000" algn="tl">
                    <a:srgbClr val="000000">
                      <a:alpha val="43137"/>
                    </a:srgbClr>
                  </a:outerShdw>
                </a:effectLst>
              </a:rPr>
              <a:t>is not </a:t>
            </a:r>
            <a:r>
              <a:rPr lang="en-GB" sz="2800" dirty="0" smtClean="0">
                <a:solidFill>
                  <a:srgbClr val="FF0000"/>
                </a:solidFill>
                <a:effectLst>
                  <a:outerShdw blurRad="38100" dist="38100" dir="2700000" algn="tl">
                    <a:srgbClr val="000000">
                      <a:alpha val="43137"/>
                    </a:srgbClr>
                  </a:outerShdw>
                </a:effectLst>
              </a:rPr>
              <a:t>distinctively American (and nor is the </a:t>
            </a:r>
            <a:r>
              <a:rPr lang="en-GB" sz="2800" dirty="0" smtClean="0">
                <a:solidFill>
                  <a:srgbClr val="0000FF"/>
                </a:solidFill>
                <a:effectLst>
                  <a:outerShdw blurRad="38100" dist="38100" dir="2700000" algn="tl">
                    <a:srgbClr val="000000">
                      <a:alpha val="43137"/>
                    </a:srgbClr>
                  </a:outerShdw>
                </a:effectLst>
              </a:rPr>
              <a:t>deep south</a:t>
            </a:r>
            <a:r>
              <a:rPr lang="en-GB" sz="2800" dirty="0" smtClean="0">
                <a:solidFill>
                  <a:srgbClr val="FF0000"/>
                </a:solidFill>
                <a:effectLst>
                  <a:outerShdw blurRad="38100" dist="38100" dir="2700000" algn="tl">
                    <a:srgbClr val="000000">
                      <a:alpha val="43137"/>
                    </a:srgbClr>
                  </a:outerShdw>
                </a:effectLst>
              </a:rPr>
              <a:t>)</a:t>
            </a:r>
            <a:r>
              <a:rPr lang="en-GB" sz="2800" i="1" dirty="0" smtClean="0">
                <a:solidFill>
                  <a:srgbClr val="FF0000"/>
                </a:solidFill>
                <a:effectLst>
                  <a:outerShdw blurRad="38100" dist="38100" dir="2700000" algn="tl">
                    <a:srgbClr val="000000">
                      <a:alpha val="43137"/>
                    </a:srgbClr>
                  </a:outerShdw>
                </a:effectLst>
              </a:rPr>
              <a:t> </a:t>
            </a:r>
            <a:endParaRPr lang="en-GB" sz="2800" dirty="0" smtClean="0">
              <a:solidFill>
                <a:srgbClr val="0000FF"/>
              </a:solidFill>
              <a:effectLst>
                <a:outerShdw blurRad="38100" dist="38100" dir="2700000" algn="tl">
                  <a:srgbClr val="000000">
                    <a:alpha val="43137"/>
                  </a:srgbClr>
                </a:outerShdw>
              </a:effectLst>
            </a:endParaRPr>
          </a:p>
          <a:p>
            <a:endParaRPr lang="en-GB" sz="1400" dirty="0" smtClean="0"/>
          </a:p>
          <a:p>
            <a:pPr algn="just"/>
            <a:r>
              <a:rPr lang="en-GB" sz="2800" dirty="0"/>
              <a:t>“The men of the frontier had closer resemblances to the </a:t>
            </a:r>
            <a:r>
              <a:rPr lang="en-GB" sz="2800" dirty="0">
                <a:solidFill>
                  <a:srgbClr val="FFFF00"/>
                </a:solidFill>
              </a:rPr>
              <a:t>Middle region </a:t>
            </a:r>
            <a:r>
              <a:rPr lang="en-GB" sz="2800" dirty="0" smtClean="0">
                <a:solidFill>
                  <a:srgbClr val="FFFF00"/>
                </a:solidFill>
              </a:rPr>
              <a:t>[of] … Pennsylvania … the </a:t>
            </a:r>
            <a:r>
              <a:rPr lang="en-GB" sz="2800" dirty="0">
                <a:solidFill>
                  <a:srgbClr val="FFFF00"/>
                </a:solidFill>
              </a:rPr>
              <a:t>west of Virginia and the </a:t>
            </a:r>
            <a:r>
              <a:rPr lang="en-GB" sz="2800" dirty="0" smtClean="0">
                <a:solidFill>
                  <a:srgbClr val="FFFF00"/>
                </a:solidFill>
              </a:rPr>
              <a:t>Carolinas</a:t>
            </a:r>
            <a:r>
              <a:rPr lang="en-GB" sz="2800" dirty="0" smtClean="0"/>
              <a:t>. The … South </a:t>
            </a:r>
            <a:r>
              <a:rPr lang="en-GB" sz="2800" dirty="0"/>
              <a:t>represented </a:t>
            </a:r>
            <a:r>
              <a:rPr lang="en-GB" sz="2800" dirty="0">
                <a:solidFill>
                  <a:srgbClr val="0000FF"/>
                </a:solidFill>
              </a:rPr>
              <a:t>typical Englishmen</a:t>
            </a:r>
            <a:r>
              <a:rPr lang="en-GB" sz="2800" dirty="0"/>
              <a:t>, modified by a warm climate and servile </a:t>
            </a:r>
            <a:r>
              <a:rPr lang="en-GB" sz="2800" dirty="0" err="1"/>
              <a:t>labor</a:t>
            </a:r>
            <a:r>
              <a:rPr lang="en-GB" sz="2800" dirty="0"/>
              <a:t>, </a:t>
            </a:r>
            <a:r>
              <a:rPr lang="en-GB" sz="2800" dirty="0" smtClean="0"/>
              <a:t>living </a:t>
            </a:r>
            <a:r>
              <a:rPr lang="en-GB" sz="2800" dirty="0"/>
              <a:t>in baronial fashion on great plantations; </a:t>
            </a:r>
            <a:r>
              <a:rPr lang="en-GB" sz="2800" dirty="0">
                <a:solidFill>
                  <a:srgbClr val="0000FF"/>
                </a:solidFill>
              </a:rPr>
              <a:t>New England stood for a special English </a:t>
            </a:r>
            <a:r>
              <a:rPr lang="en-GB" sz="2800" dirty="0" smtClean="0">
                <a:solidFill>
                  <a:srgbClr val="0000FF"/>
                </a:solidFill>
              </a:rPr>
              <a:t>movement –  </a:t>
            </a:r>
            <a:r>
              <a:rPr lang="en-GB" sz="2800" dirty="0">
                <a:solidFill>
                  <a:srgbClr val="0000FF"/>
                </a:solidFill>
              </a:rPr>
              <a:t>Puritanism</a:t>
            </a:r>
            <a:r>
              <a:rPr lang="en-GB" sz="2800" dirty="0"/>
              <a:t>. The Middle </a:t>
            </a:r>
            <a:r>
              <a:rPr lang="en-GB" sz="2800" dirty="0" smtClean="0"/>
              <a:t>region  </a:t>
            </a:r>
            <a:r>
              <a:rPr lang="en-GB" sz="2800" dirty="0"/>
              <a:t>was </a:t>
            </a:r>
            <a:r>
              <a:rPr lang="en-GB" sz="2800" b="1" dirty="0">
                <a:solidFill>
                  <a:srgbClr val="FF0000"/>
                </a:solidFill>
              </a:rPr>
              <a:t>less English </a:t>
            </a:r>
            <a:r>
              <a:rPr lang="en-GB" sz="2800" dirty="0"/>
              <a:t>than the other sections. It had </a:t>
            </a:r>
            <a:r>
              <a:rPr lang="en-GB" sz="2800" dirty="0">
                <a:solidFill>
                  <a:srgbClr val="FF0000"/>
                </a:solidFill>
              </a:rPr>
              <a:t>a wide mixture of nationalities</a:t>
            </a:r>
            <a:r>
              <a:rPr lang="en-GB" sz="2800" dirty="0"/>
              <a:t>, a varied </a:t>
            </a:r>
            <a:r>
              <a:rPr lang="en-GB" sz="2800" dirty="0" smtClean="0"/>
              <a:t>society … </a:t>
            </a:r>
            <a:r>
              <a:rPr lang="en-GB" sz="2800" b="1" dirty="0" smtClean="0">
                <a:solidFill>
                  <a:srgbClr val="7030A0"/>
                </a:solidFill>
              </a:rPr>
              <a:t>In </a:t>
            </a:r>
            <a:r>
              <a:rPr lang="en-GB" sz="2800" b="1" dirty="0">
                <a:solidFill>
                  <a:srgbClr val="7030A0"/>
                </a:solidFill>
              </a:rPr>
              <a:t>short, it was a region mediating between New England and the South, and the East and the </a:t>
            </a:r>
            <a:r>
              <a:rPr lang="en-GB" sz="2800" b="1" dirty="0" smtClean="0">
                <a:solidFill>
                  <a:srgbClr val="7030A0"/>
                </a:solidFill>
              </a:rPr>
              <a:t>West</a:t>
            </a:r>
            <a:r>
              <a:rPr lang="en-GB" sz="2800" dirty="0" smtClean="0"/>
              <a:t>.” (p. 220)</a:t>
            </a:r>
            <a:endParaRPr lang="en-GB" sz="2800" dirty="0">
              <a:solidFill>
                <a:srgbClr val="0000FF"/>
              </a:solidFill>
              <a:effectLst>
                <a:outerShdw blurRad="38100" dist="38100" dir="2700000" algn="tl">
                  <a:srgbClr val="000000">
                    <a:alpha val="43137"/>
                  </a:srgbClr>
                </a:outerShdw>
              </a:effectLst>
            </a:endParaRPr>
          </a:p>
          <a:p>
            <a:pPr lvl="1"/>
            <a:endParaRPr lang="en-GB" sz="3200" dirty="0" smtClean="0">
              <a:solidFill>
                <a:srgbClr val="0000FF"/>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0735731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7867448"/>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indent="-285750" algn="just">
              <a:buFontTx/>
              <a:buChar char="-"/>
            </a:pPr>
            <a:r>
              <a:rPr lang="en-GB" sz="2800" dirty="0" smtClean="0">
                <a:solidFill>
                  <a:srgbClr val="0000FF"/>
                </a:solidFill>
                <a:effectLst>
                  <a:outerShdw blurRad="38100" dist="38100" dir="2700000" algn="tl">
                    <a:srgbClr val="000000">
                      <a:alpha val="43137"/>
                    </a:srgbClr>
                  </a:outerShdw>
                </a:effectLst>
              </a:rPr>
              <a:t>Slavery’s is important </a:t>
            </a:r>
            <a:r>
              <a:rPr lang="en-GB" sz="2800" dirty="0" smtClean="0">
                <a:solidFill>
                  <a:srgbClr val="FF0000"/>
                </a:solidFill>
                <a:effectLst>
                  <a:outerShdw blurRad="38100" dist="38100" dir="2700000" algn="tl">
                    <a:srgbClr val="000000">
                      <a:alpha val="43137"/>
                    </a:srgbClr>
                  </a:outerShdw>
                </a:effectLst>
              </a:rPr>
              <a:t>only insofar as it </a:t>
            </a:r>
            <a:r>
              <a:rPr lang="en-GB" sz="2800" i="1" dirty="0" smtClean="0">
                <a:solidFill>
                  <a:srgbClr val="FF0000"/>
                </a:solidFill>
                <a:effectLst>
                  <a:outerShdw blurRad="38100" dist="38100" dir="2700000" algn="tl">
                    <a:srgbClr val="000000">
                      <a:alpha val="43137"/>
                    </a:srgbClr>
                  </a:outerShdw>
                </a:effectLst>
              </a:rPr>
              <a:t>relates to the frontier</a:t>
            </a:r>
            <a:endParaRPr lang="en-GB" sz="2800" i="1" dirty="0" smtClean="0">
              <a:solidFill>
                <a:srgbClr val="0000FF"/>
              </a:solidFill>
              <a:effectLst>
                <a:outerShdw blurRad="38100" dist="38100" dir="2700000" algn="tl">
                  <a:srgbClr val="000000">
                    <a:alpha val="43137"/>
                  </a:srgbClr>
                </a:outerShdw>
              </a:effectLst>
            </a:endParaRPr>
          </a:p>
          <a:p>
            <a:endParaRPr lang="en-GB" sz="1400" dirty="0" smtClean="0"/>
          </a:p>
          <a:p>
            <a:pPr algn="just"/>
            <a:r>
              <a:rPr lang="en-GB" sz="3200" dirty="0" smtClean="0"/>
              <a:t>“</a:t>
            </a:r>
            <a:r>
              <a:rPr lang="en-GB" sz="3200" dirty="0"/>
              <a:t>When American history comes to be rightly viewed it will be seen that the slavery question is </a:t>
            </a:r>
            <a:r>
              <a:rPr lang="en-GB" sz="3200" i="1" u="sng" dirty="0"/>
              <a:t>an </a:t>
            </a:r>
            <a:r>
              <a:rPr lang="en-GB" sz="3200" i="1" u="sng" dirty="0" smtClean="0"/>
              <a:t>incident</a:t>
            </a:r>
            <a:r>
              <a:rPr lang="en-GB" sz="3200" dirty="0" smtClean="0"/>
              <a:t>.” (p. 217) </a:t>
            </a:r>
            <a:endParaRPr lang="en-GB" sz="3200" dirty="0">
              <a:solidFill>
                <a:srgbClr val="0000FF"/>
              </a:solidFill>
              <a:effectLst>
                <a:outerShdw blurRad="38100" dist="38100" dir="2700000" algn="tl">
                  <a:srgbClr val="000000">
                    <a:alpha val="43137"/>
                  </a:srgbClr>
                </a:outerShdw>
              </a:effectLst>
            </a:endParaRPr>
          </a:p>
          <a:p>
            <a:pPr algn="just"/>
            <a:endParaRPr lang="en-GB" sz="1000" dirty="0" smtClean="0"/>
          </a:p>
          <a:p>
            <a:pPr algn="just"/>
            <a:r>
              <a:rPr lang="en-GB" sz="2800" dirty="0" smtClean="0"/>
              <a:t>	</a:t>
            </a:r>
            <a:r>
              <a:rPr lang="en-GB" sz="2800" i="1" dirty="0" smtClean="0">
                <a:solidFill>
                  <a:srgbClr val="FF0000"/>
                </a:solidFill>
              </a:rPr>
              <a:t>but </a:t>
            </a:r>
          </a:p>
          <a:p>
            <a:pPr algn="just"/>
            <a:endParaRPr lang="en-GB" sz="1000" i="1" dirty="0" smtClean="0">
              <a:solidFill>
                <a:srgbClr val="FF0000"/>
              </a:solidFill>
            </a:endParaRPr>
          </a:p>
          <a:p>
            <a:pPr algn="just"/>
            <a:r>
              <a:rPr lang="en-GB" sz="3200" dirty="0" smtClean="0"/>
              <a:t>“ … </a:t>
            </a:r>
            <a:r>
              <a:rPr lang="en-GB" sz="3200" dirty="0">
                <a:solidFill>
                  <a:srgbClr val="0000FF"/>
                </a:solidFill>
              </a:rPr>
              <a:t>Even the slavery struggle</a:t>
            </a:r>
            <a:r>
              <a:rPr lang="en-GB" sz="3200" dirty="0"/>
              <a:t>, which is made so exclusive an object of </a:t>
            </a:r>
            <a:r>
              <a:rPr lang="en-GB" sz="3200" dirty="0" smtClean="0"/>
              <a:t>attention by writers … </a:t>
            </a:r>
            <a:r>
              <a:rPr lang="en-GB" sz="3200" dirty="0" smtClean="0">
                <a:solidFill>
                  <a:srgbClr val="FF0000"/>
                </a:solidFill>
              </a:rPr>
              <a:t>occupies </a:t>
            </a:r>
            <a:r>
              <a:rPr lang="en-GB" sz="3200" dirty="0">
                <a:solidFill>
                  <a:srgbClr val="FF0000"/>
                </a:solidFill>
              </a:rPr>
              <a:t>its important place in American history because of its relation to westward </a:t>
            </a:r>
            <a:r>
              <a:rPr lang="en-GB" sz="3200" dirty="0" smtClean="0">
                <a:solidFill>
                  <a:srgbClr val="FF0000"/>
                </a:solidFill>
              </a:rPr>
              <a:t>expansion</a:t>
            </a:r>
            <a:r>
              <a:rPr lang="en-GB" sz="3200" dirty="0" smtClean="0"/>
              <a:t>.” (p. 200)</a:t>
            </a:r>
          </a:p>
          <a:p>
            <a:pPr algn="just"/>
            <a:endParaRPr lang="en-GB" sz="3200" dirty="0">
              <a:solidFill>
                <a:srgbClr val="0000FF"/>
              </a:solidFill>
              <a:effectLst>
                <a:outerShdw blurRad="38100" dist="38100" dir="2700000" algn="tl">
                  <a:srgbClr val="000000">
                    <a:alpha val="43137"/>
                  </a:srgbClr>
                </a:outerShdw>
              </a:effectLst>
            </a:endParaRPr>
          </a:p>
          <a:p>
            <a:pPr algn="just"/>
            <a:endParaRPr lang="en-GB" sz="3200" dirty="0" smtClean="0">
              <a:solidFill>
                <a:srgbClr val="0000FF"/>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4645657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6728674"/>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indent="-285750" algn="just">
              <a:buFontTx/>
              <a:buChar char="-"/>
            </a:pPr>
            <a:r>
              <a:rPr lang="en-GB" sz="2800" dirty="0" smtClean="0">
                <a:solidFill>
                  <a:srgbClr val="0000FF"/>
                </a:solidFill>
                <a:effectLst>
                  <a:outerShdw blurRad="38100" dist="38100" dir="2700000" algn="tl">
                    <a:srgbClr val="000000">
                      <a:alpha val="43137"/>
                    </a:srgbClr>
                  </a:outerShdw>
                </a:effectLst>
              </a:rPr>
              <a:t>Sectional conflicts are important</a:t>
            </a:r>
            <a:r>
              <a:rPr lang="en-GB" sz="2800" dirty="0" smtClean="0">
                <a:effectLst>
                  <a:outerShdw blurRad="38100" dist="38100" dir="2700000" algn="tl">
                    <a:srgbClr val="000000">
                      <a:alpha val="43137"/>
                    </a:srgbClr>
                  </a:outerShdw>
                </a:effectLst>
              </a:rPr>
              <a:t>, </a:t>
            </a:r>
            <a:r>
              <a:rPr lang="en-GB" sz="2800" i="1" dirty="0">
                <a:solidFill>
                  <a:srgbClr val="FF0000"/>
                </a:solidFill>
              </a:rPr>
              <a:t>but </a:t>
            </a:r>
            <a:r>
              <a:rPr lang="en-GB" sz="2800" i="1" dirty="0" smtClean="0">
                <a:solidFill>
                  <a:srgbClr val="FF0000"/>
                </a:solidFill>
                <a:effectLst>
                  <a:outerShdw blurRad="38100" dist="38100" dir="2700000" algn="tl">
                    <a:srgbClr val="000000">
                      <a:alpha val="43137"/>
                    </a:srgbClr>
                  </a:outerShdw>
                </a:effectLst>
              </a:rPr>
              <a:t>the frontier helped overcome them</a:t>
            </a:r>
            <a:endParaRPr lang="en-GB" sz="2800" i="1" dirty="0" smtClean="0">
              <a:solidFill>
                <a:srgbClr val="0000FF"/>
              </a:solidFill>
              <a:effectLst>
                <a:outerShdw blurRad="38100" dist="38100" dir="2700000" algn="tl">
                  <a:srgbClr val="000000">
                    <a:alpha val="43137"/>
                  </a:srgbClr>
                </a:outerShdw>
              </a:effectLst>
            </a:endParaRPr>
          </a:p>
          <a:p>
            <a:endParaRPr lang="en-GB" sz="1400" dirty="0" smtClean="0"/>
          </a:p>
          <a:p>
            <a:pPr algn="just"/>
            <a:r>
              <a:rPr lang="en-GB" sz="3000" dirty="0" smtClean="0"/>
              <a:t>“</a:t>
            </a:r>
            <a:r>
              <a:rPr lang="en-GB" sz="3000" dirty="0">
                <a:solidFill>
                  <a:srgbClr val="0000FF"/>
                </a:solidFill>
              </a:rPr>
              <a:t>Slavery was a sectional trait that would not down</a:t>
            </a:r>
            <a:r>
              <a:rPr lang="en-GB" sz="3000" dirty="0"/>
              <a:t>, </a:t>
            </a:r>
            <a:r>
              <a:rPr lang="en-GB" sz="3000" dirty="0">
                <a:solidFill>
                  <a:srgbClr val="FF0000"/>
                </a:solidFill>
              </a:rPr>
              <a:t>but in the West it could not remain sectional</a:t>
            </a:r>
            <a:r>
              <a:rPr lang="en-GB" sz="3000" dirty="0"/>
              <a:t>. It was the greatest of </a:t>
            </a:r>
            <a:r>
              <a:rPr lang="en-GB" sz="3000" dirty="0" smtClean="0">
                <a:solidFill>
                  <a:srgbClr val="FF0000"/>
                </a:solidFill>
              </a:rPr>
              <a:t>frontiersmen</a:t>
            </a:r>
            <a:r>
              <a:rPr lang="en-GB" sz="3000" dirty="0" smtClean="0"/>
              <a:t> [Lincoln] who </a:t>
            </a:r>
            <a:r>
              <a:rPr lang="en-GB" sz="3000" dirty="0"/>
              <a:t>declared: </a:t>
            </a:r>
            <a:r>
              <a:rPr lang="en-GB" sz="3000" dirty="0" smtClean="0"/>
              <a:t>‘I </a:t>
            </a:r>
            <a:r>
              <a:rPr lang="en-GB" sz="3000" dirty="0"/>
              <a:t>believe this Government can not endure permanently half slave and half free. It will become all of one thing or all of the other</a:t>
            </a:r>
            <a:r>
              <a:rPr lang="en-GB" sz="3000" dirty="0" smtClean="0"/>
              <a:t>.’ </a:t>
            </a:r>
            <a:r>
              <a:rPr lang="en-GB" sz="3000" dirty="0">
                <a:solidFill>
                  <a:srgbClr val="FF0000"/>
                </a:solidFill>
              </a:rPr>
              <a:t>Nothing works for nationalism like intercourse within the nation</a:t>
            </a:r>
            <a:r>
              <a:rPr lang="en-GB" sz="3000" dirty="0"/>
              <a:t>. Mobility of population is death to localism, and the western frontier worked irresistibly in unsettling population</a:t>
            </a:r>
            <a:r>
              <a:rPr lang="en-GB" sz="3000" dirty="0" smtClean="0"/>
              <a:t>.” (p. 221)</a:t>
            </a:r>
            <a:endParaRPr lang="en-GB" sz="3200" dirty="0" smtClean="0">
              <a:solidFill>
                <a:srgbClr val="0000FF"/>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8907607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7282672"/>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a:t>
            </a:r>
          </a:p>
          <a:p>
            <a:pPr marL="285750" indent="-285750" algn="just">
              <a:buFontTx/>
              <a:buChar char="-"/>
            </a:pPr>
            <a:r>
              <a:rPr lang="en-GB" sz="2800" dirty="0" smtClean="0">
                <a:solidFill>
                  <a:srgbClr val="0000FF"/>
                </a:solidFill>
                <a:effectLst>
                  <a:outerShdw blurRad="38100" dist="38100" dir="2700000" algn="tl">
                    <a:srgbClr val="000000">
                      <a:alpha val="43137"/>
                    </a:srgbClr>
                  </a:outerShdw>
                </a:effectLst>
              </a:rPr>
              <a:t>Sectional conflicts</a:t>
            </a:r>
            <a:r>
              <a:rPr lang="en-GB" sz="2800" dirty="0">
                <a:effectLst>
                  <a:outerShdw blurRad="38100" dist="38100" dir="2700000" algn="tl">
                    <a:srgbClr val="000000">
                      <a:alpha val="43137"/>
                    </a:srgbClr>
                  </a:outerShdw>
                </a:effectLst>
              </a:rPr>
              <a:t> </a:t>
            </a:r>
            <a:r>
              <a:rPr lang="en-GB" sz="2800" dirty="0" smtClean="0">
                <a:solidFill>
                  <a:srgbClr val="FF0000"/>
                </a:solidFill>
                <a:effectLst>
                  <a:outerShdw blurRad="38100" dist="38100" dir="2700000" algn="tl">
                    <a:srgbClr val="000000">
                      <a:alpha val="43137"/>
                    </a:srgbClr>
                  </a:outerShdw>
                </a:effectLst>
              </a:rPr>
              <a:t>are overcome by the frontier and a new, truly </a:t>
            </a:r>
            <a:r>
              <a:rPr lang="en-GB" sz="2800" i="1" dirty="0" smtClean="0">
                <a:solidFill>
                  <a:srgbClr val="FF0000"/>
                </a:solidFill>
                <a:effectLst>
                  <a:outerShdw blurRad="38100" dist="38100" dir="2700000" algn="tl">
                    <a:srgbClr val="000000">
                      <a:alpha val="43137"/>
                    </a:srgbClr>
                  </a:outerShdw>
                </a:effectLst>
              </a:rPr>
              <a:t>national </a:t>
            </a:r>
            <a:r>
              <a:rPr lang="en-GB" sz="2800" dirty="0" smtClean="0">
                <a:solidFill>
                  <a:srgbClr val="FF0000"/>
                </a:solidFill>
                <a:effectLst>
                  <a:outerShdw blurRad="38100" dist="38100" dir="2700000" algn="tl">
                    <a:srgbClr val="000000">
                      <a:alpha val="43137"/>
                    </a:srgbClr>
                  </a:outerShdw>
                </a:effectLst>
              </a:rPr>
              <a:t>politics, economy, society and culture</a:t>
            </a:r>
            <a:endParaRPr lang="en-GB" sz="2800" i="1" dirty="0" smtClean="0">
              <a:solidFill>
                <a:srgbClr val="0000FF"/>
              </a:solidFill>
              <a:effectLst>
                <a:outerShdw blurRad="38100" dist="38100" dir="2700000" algn="tl">
                  <a:srgbClr val="000000">
                    <a:alpha val="43137"/>
                  </a:srgbClr>
                </a:outerShdw>
              </a:effectLst>
            </a:endParaRPr>
          </a:p>
          <a:p>
            <a:endParaRPr lang="en-GB" sz="1400" dirty="0" smtClean="0"/>
          </a:p>
          <a:p>
            <a:pPr algn="just"/>
            <a:r>
              <a:rPr lang="en-GB" sz="2800" dirty="0" smtClean="0"/>
              <a:t>“</a:t>
            </a:r>
            <a:r>
              <a:rPr lang="en-GB" sz="2800" dirty="0"/>
              <a:t>The pioneer needed the goods of the coast, and so the grand series of internal improvement and </a:t>
            </a:r>
            <a:r>
              <a:rPr lang="en-GB" sz="2800" dirty="0">
                <a:solidFill>
                  <a:srgbClr val="FF0000"/>
                </a:solidFill>
              </a:rPr>
              <a:t>railroad</a:t>
            </a:r>
            <a:r>
              <a:rPr lang="en-GB" sz="2800" dirty="0"/>
              <a:t> legislation began, with </a:t>
            </a:r>
            <a:r>
              <a:rPr lang="en-GB" sz="2800" dirty="0">
                <a:solidFill>
                  <a:srgbClr val="FF0000"/>
                </a:solidFill>
              </a:rPr>
              <a:t>potent </a:t>
            </a:r>
            <a:r>
              <a:rPr lang="en-GB" sz="2800" b="1" i="1" dirty="0">
                <a:solidFill>
                  <a:srgbClr val="FF0000"/>
                </a:solidFill>
                <a:effectLst>
                  <a:outerShdw blurRad="38100" dist="38100" dir="2700000" algn="tl">
                    <a:srgbClr val="000000">
                      <a:alpha val="43137"/>
                    </a:srgbClr>
                  </a:outerShdw>
                </a:effectLst>
              </a:rPr>
              <a:t>nationalizing</a:t>
            </a:r>
            <a:r>
              <a:rPr lang="en-GB" sz="2800" dirty="0">
                <a:solidFill>
                  <a:srgbClr val="FF0000"/>
                </a:solidFill>
              </a:rPr>
              <a:t> </a:t>
            </a:r>
            <a:r>
              <a:rPr lang="en-GB" sz="2800" dirty="0" smtClean="0">
                <a:solidFill>
                  <a:srgbClr val="FF0000"/>
                </a:solidFill>
              </a:rPr>
              <a:t>effects</a:t>
            </a:r>
            <a:r>
              <a:rPr lang="en-GB" sz="2800" dirty="0" smtClean="0"/>
              <a:t>. Over </a:t>
            </a:r>
            <a:r>
              <a:rPr lang="en-GB" sz="2800" dirty="0"/>
              <a:t>internal improvements occurred great </a:t>
            </a:r>
            <a:r>
              <a:rPr lang="en-GB" sz="2800" dirty="0" smtClean="0"/>
              <a:t>debates … But </a:t>
            </a:r>
            <a:r>
              <a:rPr lang="en-GB" sz="2800" dirty="0"/>
              <a:t>the West was not content with bringing the farm to the </a:t>
            </a:r>
            <a:r>
              <a:rPr lang="en-GB" sz="2800" dirty="0" smtClean="0"/>
              <a:t>factory</a:t>
            </a:r>
            <a:r>
              <a:rPr lang="en-GB" sz="2800" dirty="0"/>
              <a:t> </a:t>
            </a:r>
            <a:r>
              <a:rPr lang="en-GB" sz="2800" dirty="0" smtClean="0"/>
              <a:t>… The </a:t>
            </a:r>
            <a:r>
              <a:rPr lang="en-GB" sz="2800" dirty="0"/>
              <a:t>disposition of </a:t>
            </a:r>
            <a:r>
              <a:rPr lang="en-GB" sz="2800" dirty="0" smtClean="0">
                <a:solidFill>
                  <a:srgbClr val="FF0000"/>
                </a:solidFill>
              </a:rPr>
              <a:t>public </a:t>
            </a:r>
            <a:r>
              <a:rPr lang="en-GB" sz="2800" dirty="0">
                <a:solidFill>
                  <a:srgbClr val="FF0000"/>
                </a:solidFill>
              </a:rPr>
              <a:t>lands </a:t>
            </a:r>
            <a:r>
              <a:rPr lang="en-GB" sz="2800" dirty="0"/>
              <a:t>was </a:t>
            </a:r>
            <a:r>
              <a:rPr lang="en-GB" sz="2800" dirty="0" smtClean="0"/>
              <a:t>a[n] … important </a:t>
            </a:r>
            <a:r>
              <a:rPr lang="en-GB" sz="2800" dirty="0"/>
              <a:t>subject of national legislation influenced by the frontier</a:t>
            </a:r>
            <a:r>
              <a:rPr lang="en-GB" sz="2800" dirty="0" smtClean="0"/>
              <a:t>. </a:t>
            </a:r>
            <a:r>
              <a:rPr lang="en-GB" sz="2800" dirty="0" smtClean="0">
                <a:solidFill>
                  <a:srgbClr val="FF0000"/>
                </a:solidFill>
              </a:rPr>
              <a:t>The </a:t>
            </a:r>
            <a:r>
              <a:rPr lang="en-GB" sz="2800" dirty="0">
                <a:solidFill>
                  <a:srgbClr val="FF0000"/>
                </a:solidFill>
              </a:rPr>
              <a:t>public domain has been a force of profound importance in the nationalization and development of the government</a:t>
            </a:r>
            <a:r>
              <a:rPr lang="en-GB" sz="2800" dirty="0" smtClean="0"/>
              <a:t>.” (pp. 217–218).</a:t>
            </a:r>
          </a:p>
          <a:p>
            <a:pPr algn="just"/>
            <a:endParaRPr lang="en-GB" sz="2800" dirty="0" smtClean="0">
              <a:solidFill>
                <a:srgbClr val="0000FF"/>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972149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10083439"/>
          </a:xfrm>
          <a:prstGeom prst="rect">
            <a:avLst/>
          </a:prstGeom>
        </p:spPr>
        <p:txBody>
          <a:bodyPr wrap="square" lIns="540000" tIns="360000" rIns="540000" bIns="360000">
            <a:spAutoFit/>
          </a:bodyPr>
          <a:lstStyle/>
          <a:p>
            <a:r>
              <a:rPr lang="en-GB" sz="2400" b="1" dirty="0" smtClean="0">
                <a:solidFill>
                  <a:srgbClr val="FF0000"/>
                </a:solidFill>
                <a:effectLst>
                  <a:outerShdw blurRad="38100" dist="38100" dir="2700000" algn="tl">
                    <a:srgbClr val="000000">
                      <a:alpha val="43137"/>
                    </a:srgbClr>
                  </a:outerShdw>
                </a:effectLst>
              </a:rPr>
              <a:t>Interpretation  </a:t>
            </a:r>
            <a:r>
              <a:rPr lang="en-GB" sz="2400" dirty="0" smtClean="0">
                <a:solidFill>
                  <a:prstClr val="black"/>
                </a:solidFill>
              </a:rPr>
              <a:t>Transcontinental Railroad</a:t>
            </a: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a:solidFill>
                <a:prstClr val="black"/>
              </a:solidFill>
            </a:endParaRPr>
          </a:p>
          <a:p>
            <a:endParaRPr lang="en-GB" sz="20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3"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614" y="4077072"/>
            <a:ext cx="3843340" cy="2379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89" y="769372"/>
            <a:ext cx="5233487" cy="3527506"/>
          </a:xfrm>
          <a:prstGeom prst="rect">
            <a:avLst/>
          </a:prstGeom>
        </p:spPr>
      </p:pic>
      <p:pic>
        <p:nvPicPr>
          <p:cNvPr id="410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614" y="804187"/>
            <a:ext cx="3809385" cy="2996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53140" y="4263370"/>
            <a:ext cx="5387754" cy="2573691"/>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r>
              <a:rPr lang="en-GB" sz="2400" dirty="0" smtClean="0">
                <a:solidFill>
                  <a:prstClr val="black"/>
                </a:solidFill>
              </a:rPr>
              <a:t>Nationalisation: interconnected rail network and commercial markets; integration of the South and </a:t>
            </a:r>
            <a:r>
              <a:rPr lang="en-GB" sz="2400" b="1" dirty="0" smtClean="0">
                <a:solidFill>
                  <a:prstClr val="black"/>
                </a:solidFill>
              </a:rPr>
              <a:t>standardised regional time zones</a:t>
            </a:r>
          </a:p>
        </p:txBody>
      </p:sp>
    </p:spTree>
    <p:extLst>
      <p:ext uri="{BB962C8B-B14F-4D97-AF65-F5344CB8AC3E}">
        <p14:creationId xmlns:p14="http://schemas.microsoft.com/office/powerpoint/2010/main" val="32937954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6821007"/>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Evolution</a:t>
            </a:r>
          </a:p>
          <a:p>
            <a:r>
              <a:rPr lang="en-GB" sz="2000" b="1" dirty="0" smtClean="0">
                <a:solidFill>
                  <a:srgbClr val="FF0000"/>
                </a:solidFill>
              </a:rPr>
              <a:t>Social progress</a:t>
            </a:r>
            <a:endParaRPr lang="en-GB" sz="2000" dirty="0" smtClean="0">
              <a:solidFill>
                <a:srgbClr val="FF0000"/>
              </a:solidFill>
            </a:endParaRPr>
          </a:p>
          <a:p>
            <a:endParaRPr lang="en-GB" sz="2000" dirty="0"/>
          </a:p>
          <a:p>
            <a:pPr algn="just"/>
            <a:r>
              <a:rPr lang="en-GB" sz="2400" dirty="0" smtClean="0"/>
              <a:t>“American </a:t>
            </a:r>
            <a:r>
              <a:rPr lang="en-GB" sz="2400" dirty="0"/>
              <a:t>development has exhibited not merely advance along a single line, but a return to primitive conditions on a </a:t>
            </a:r>
            <a:r>
              <a:rPr lang="en-GB" sz="2400" b="1" dirty="0"/>
              <a:t>continually advancing frontier line</a:t>
            </a:r>
            <a:r>
              <a:rPr lang="en-GB" sz="2400" dirty="0"/>
              <a:t>, and a new development for that area. American </a:t>
            </a:r>
            <a:r>
              <a:rPr lang="en-GB" sz="2400" dirty="0">
                <a:solidFill>
                  <a:srgbClr val="FF0000"/>
                </a:solidFill>
              </a:rPr>
              <a:t>social development </a:t>
            </a:r>
            <a:r>
              <a:rPr lang="en-GB" sz="2400" dirty="0"/>
              <a:t>has been continually beginning over again on the </a:t>
            </a:r>
            <a:r>
              <a:rPr lang="en-GB" sz="2400" dirty="0" smtClean="0"/>
              <a:t>frontier .. .</a:t>
            </a:r>
          </a:p>
          <a:p>
            <a:pPr algn="just"/>
            <a:r>
              <a:rPr lang="en-GB" sz="2400" dirty="0" smtClean="0"/>
              <a:t>	“… Limiting </a:t>
            </a:r>
            <a:r>
              <a:rPr lang="en-GB" sz="2400" dirty="0"/>
              <a:t>our attention to the Atlantic coast, we have the familiar phenomenon of the </a:t>
            </a:r>
            <a:r>
              <a:rPr lang="en-GB" sz="2400" b="1" dirty="0">
                <a:solidFill>
                  <a:srgbClr val="FF0000"/>
                </a:solidFill>
              </a:rPr>
              <a:t>evolution</a:t>
            </a:r>
            <a:r>
              <a:rPr lang="en-GB" sz="2400" dirty="0"/>
              <a:t> of institutions in a limited area, such as the rise of representative government; into complex organs; the </a:t>
            </a:r>
            <a:r>
              <a:rPr lang="en-GB" sz="2400" b="1" dirty="0">
                <a:solidFill>
                  <a:srgbClr val="FF0000"/>
                </a:solidFill>
                <a:effectLst>
                  <a:outerShdw blurRad="38100" dist="38100" dir="2700000" algn="tl">
                    <a:srgbClr val="000000">
                      <a:alpha val="43137"/>
                    </a:srgbClr>
                  </a:outerShdw>
                </a:effectLst>
              </a:rPr>
              <a:t>progress</a:t>
            </a:r>
            <a:r>
              <a:rPr lang="en-GB" sz="2400" dirty="0">
                <a:solidFill>
                  <a:srgbClr val="FF0000"/>
                </a:solidFill>
              </a:rPr>
              <a:t> from primitive industrial society, without division of </a:t>
            </a:r>
            <a:r>
              <a:rPr lang="en-GB" sz="2400" dirty="0" err="1">
                <a:solidFill>
                  <a:srgbClr val="FF0000"/>
                </a:solidFill>
              </a:rPr>
              <a:t>labor</a:t>
            </a:r>
            <a:r>
              <a:rPr lang="en-GB" sz="2400" dirty="0">
                <a:solidFill>
                  <a:srgbClr val="FF0000"/>
                </a:solidFill>
              </a:rPr>
              <a:t>, up to manufacturing civilization</a:t>
            </a:r>
            <a:r>
              <a:rPr lang="en-GB" sz="2400" dirty="0"/>
              <a:t>. But we have in addition to this a recurrence of the process of </a:t>
            </a:r>
            <a:r>
              <a:rPr lang="en-GB" sz="2400" b="1" dirty="0">
                <a:solidFill>
                  <a:srgbClr val="FF0000"/>
                </a:solidFill>
              </a:rPr>
              <a:t>evolution</a:t>
            </a:r>
            <a:r>
              <a:rPr lang="en-GB" sz="2400" dirty="0"/>
              <a:t> in each western area reached in the process of </a:t>
            </a:r>
            <a:r>
              <a:rPr lang="en-GB" sz="2400" dirty="0" smtClean="0"/>
              <a:t>expansion.” (pp. 199–200)</a:t>
            </a:r>
          </a:p>
          <a:p>
            <a:pPr algn="just"/>
            <a:endParaRPr lang="en-GB" sz="2400" b="1" dirty="0">
              <a:solidFill>
                <a:srgbClr val="FF0000"/>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102906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6759452"/>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Evolution</a:t>
            </a:r>
            <a:endParaRPr lang="en-GB" sz="2000" dirty="0" smtClean="0"/>
          </a:p>
          <a:p>
            <a:r>
              <a:rPr lang="en-GB" sz="2000" dirty="0">
                <a:solidFill>
                  <a:srgbClr val="FF0000"/>
                </a:solidFill>
              </a:rPr>
              <a:t>B</a:t>
            </a:r>
            <a:r>
              <a:rPr lang="en-GB" sz="2000" dirty="0" smtClean="0">
                <a:solidFill>
                  <a:srgbClr val="FF0000"/>
                </a:solidFill>
              </a:rPr>
              <a:t>iology, natural selection, </a:t>
            </a:r>
            <a:r>
              <a:rPr lang="en-GB" sz="2000" dirty="0" smtClean="0">
                <a:solidFill>
                  <a:srgbClr val="7030A0"/>
                </a:solidFill>
              </a:rPr>
              <a:t>survival of the fittest</a:t>
            </a:r>
            <a:endParaRPr lang="en-GB" sz="2000" dirty="0" smtClean="0">
              <a:solidFill>
                <a:srgbClr val="FF0000"/>
              </a:solidFill>
            </a:endParaRPr>
          </a:p>
          <a:p>
            <a:endParaRPr lang="en-GB" sz="2200" dirty="0">
              <a:solidFill>
                <a:srgbClr val="FF0000"/>
              </a:solidFill>
            </a:endParaRPr>
          </a:p>
          <a:p>
            <a:pPr algn="just"/>
            <a:r>
              <a:rPr lang="en-GB" sz="2200" dirty="0" smtClean="0"/>
              <a:t>“…  </a:t>
            </a:r>
            <a:r>
              <a:rPr lang="en-GB" sz="2200" dirty="0"/>
              <a:t>The wilderness masters the colonist. It finds him a European in dress, industries, tools, modes of travel, and thought. It takes him from the railroad car and puts him in the birch canoe. It strips off the garments of </a:t>
            </a:r>
            <a:r>
              <a:rPr lang="en-GB" sz="2200" b="1" dirty="0"/>
              <a:t>civilization </a:t>
            </a:r>
            <a:r>
              <a:rPr lang="en-GB" sz="2200" dirty="0"/>
              <a:t>and arrays him in the hunting shirt and the moccasin. It puts him in the </a:t>
            </a:r>
            <a:r>
              <a:rPr lang="en-GB" sz="2200" b="1" dirty="0"/>
              <a:t>log cabin</a:t>
            </a:r>
            <a:r>
              <a:rPr lang="en-GB" sz="2200" dirty="0"/>
              <a:t> of the Cherokee and Iroquois and runs an Indian palisade around him. Before long he has gone to planting Indian corn and </a:t>
            </a:r>
            <a:r>
              <a:rPr lang="en-GB" sz="2200" dirty="0" err="1"/>
              <a:t>plowing</a:t>
            </a:r>
            <a:r>
              <a:rPr lang="en-GB" sz="2200" dirty="0"/>
              <a:t> with </a:t>
            </a:r>
            <a:r>
              <a:rPr lang="en-GB" sz="2200" dirty="0" smtClean="0"/>
              <a:t>a </a:t>
            </a:r>
            <a:r>
              <a:rPr lang="en-GB" sz="2200" dirty="0"/>
              <a:t>sharp stick, he shouts the war cry and takes the scalp in orthodox Indian fashion. In short, at the frontier the </a:t>
            </a:r>
            <a:r>
              <a:rPr lang="en-GB" sz="2200" dirty="0">
                <a:solidFill>
                  <a:srgbClr val="FF0000"/>
                </a:solidFill>
              </a:rPr>
              <a:t>environment</a:t>
            </a:r>
            <a:r>
              <a:rPr lang="en-GB" sz="2200" dirty="0"/>
              <a:t> is at first too strong for the man. </a:t>
            </a:r>
            <a:r>
              <a:rPr lang="en-GB" sz="2200" b="1" dirty="0">
                <a:solidFill>
                  <a:srgbClr val="FF0000"/>
                </a:solidFill>
              </a:rPr>
              <a:t>He must accept the conditions which it furnishes</a:t>
            </a:r>
            <a:r>
              <a:rPr lang="en-GB" sz="2200" dirty="0"/>
              <a:t>, or </a:t>
            </a:r>
            <a:r>
              <a:rPr lang="en-GB" sz="2200" dirty="0">
                <a:solidFill>
                  <a:srgbClr val="7030A0"/>
                </a:solidFill>
              </a:rPr>
              <a:t>perish</a:t>
            </a:r>
            <a:r>
              <a:rPr lang="en-GB" sz="2200" dirty="0"/>
              <a:t>, and so he </a:t>
            </a:r>
            <a:r>
              <a:rPr lang="en-GB" sz="2200" dirty="0">
                <a:solidFill>
                  <a:srgbClr val="7030A0"/>
                </a:solidFill>
              </a:rPr>
              <a:t>fits </a:t>
            </a:r>
            <a:r>
              <a:rPr lang="en-GB" sz="2200" dirty="0"/>
              <a:t>himself into the Indian clearings and follows the Indian trails. Little by little he transforms the wilderness, but the outcome is not the old Europe, not simply the development of Germanic </a:t>
            </a:r>
            <a:r>
              <a:rPr lang="en-GB" sz="2200" b="1" dirty="0">
                <a:solidFill>
                  <a:srgbClr val="FF0000"/>
                </a:solidFill>
              </a:rPr>
              <a:t>germs</a:t>
            </a:r>
            <a:r>
              <a:rPr lang="en-GB" sz="2200" dirty="0"/>
              <a:t>, any more than the first phenomenon was a case of reversion to the Germanic </a:t>
            </a:r>
            <a:r>
              <a:rPr lang="en-GB" sz="2200" dirty="0" smtClean="0"/>
              <a:t>mark.” (p. 201)</a:t>
            </a:r>
            <a:endParaRPr lang="en-GB" sz="2200" dirty="0" smtClean="0">
              <a:solidFill>
                <a:srgbClr val="FF0000"/>
              </a:solidFill>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844411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9167486" cy="7251894"/>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a:t>
            </a:r>
            <a:r>
              <a:rPr lang="en-GB" sz="2000" b="1" dirty="0" smtClean="0">
                <a:solidFill>
                  <a:srgbClr val="FF0000"/>
                </a:solidFill>
                <a:effectLst>
                  <a:outerShdw blurRad="38100" dist="38100" dir="2700000" algn="tl">
                    <a:srgbClr val="000000">
                      <a:alpha val="43137"/>
                    </a:srgbClr>
                  </a:outerShdw>
                </a:effectLst>
              </a:rPr>
              <a:t>Evolution - tapping </a:t>
            </a:r>
            <a:r>
              <a:rPr lang="en-GB" sz="2000" b="1" dirty="0" smtClean="0">
                <a:solidFill>
                  <a:srgbClr val="FF0000"/>
                </a:solidFill>
                <a:effectLst>
                  <a:outerShdw blurRad="38100" dist="38100" dir="2700000" algn="tl">
                    <a:srgbClr val="000000">
                      <a:alpha val="43137"/>
                    </a:srgbClr>
                  </a:outerShdw>
                </a:effectLst>
              </a:rPr>
              <a:t>into existing tropes and ideas</a:t>
            </a:r>
          </a:p>
          <a:p>
            <a:endParaRPr lang="en-GB" b="1" dirty="0" smtClean="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endParaRPr lang="en-GB" b="1" dirty="0" smtClean="0">
              <a:solidFill>
                <a:srgbClr val="FF0000"/>
              </a:solidFill>
              <a:effectLst>
                <a:outerShdw blurRad="38100" dist="38100" dir="2700000" algn="tl">
                  <a:srgbClr val="000000">
                    <a:alpha val="43137"/>
                  </a:srgbClr>
                </a:outerShdw>
              </a:effectLst>
            </a:endParaRPr>
          </a:p>
          <a:p>
            <a:endParaRPr lang="en-GB" b="1" dirty="0">
              <a:solidFill>
                <a:srgbClr val="FF0000"/>
              </a:solidFill>
              <a:effectLst>
                <a:outerShdw blurRad="38100" dist="38100" dir="2700000" algn="tl">
                  <a:srgbClr val="000000">
                    <a:alpha val="43137"/>
                  </a:srgbClr>
                </a:outerShdw>
              </a:effectLst>
            </a:endParaRPr>
          </a:p>
          <a:p>
            <a:pPr algn="just"/>
            <a:r>
              <a:rPr lang="en-GB" sz="2400" dirty="0" smtClean="0"/>
              <a:t>“</a:t>
            </a:r>
            <a:r>
              <a:rPr lang="en-GB" sz="2400" dirty="0"/>
              <a:t>Stand at Cumberland Gap and watch </a:t>
            </a:r>
            <a:r>
              <a:rPr lang="en-GB" sz="2400" b="1" dirty="0"/>
              <a:t>the procession of civilization, marching single file </a:t>
            </a:r>
            <a:r>
              <a:rPr lang="en-GB" sz="2400" dirty="0" smtClean="0"/>
              <a:t>– </a:t>
            </a:r>
            <a:r>
              <a:rPr lang="en-GB" sz="2400" dirty="0"/>
              <a:t>the buffalo following the trail to the salt springs, the Indian, the fur trader and hunter, the cattle-raiser, the pioneer farmer </a:t>
            </a:r>
            <a:r>
              <a:rPr lang="en-GB" sz="2400" dirty="0" smtClean="0"/>
              <a:t>– and </a:t>
            </a:r>
            <a:r>
              <a:rPr lang="en-GB" sz="2400" dirty="0"/>
              <a:t>the </a:t>
            </a:r>
            <a:r>
              <a:rPr lang="en-GB" sz="2400" b="1" dirty="0"/>
              <a:t>frontier has passed </a:t>
            </a:r>
            <a:r>
              <a:rPr lang="en-GB" sz="2400" b="1" dirty="0" smtClean="0"/>
              <a:t>by</a:t>
            </a:r>
            <a:r>
              <a:rPr lang="en-GB" sz="2400" dirty="0" smtClean="0"/>
              <a:t>.” </a:t>
            </a:r>
            <a:r>
              <a:rPr lang="en-GB" sz="2000" dirty="0" smtClean="0"/>
              <a:t>(p. 208; </a:t>
            </a:r>
            <a:r>
              <a:rPr lang="en-GB" dirty="0" smtClean="0"/>
              <a:t>on Boone family, see pp. 213–214)</a:t>
            </a:r>
          </a:p>
          <a:p>
            <a:pPr marL="285750" indent="-285750" algn="r">
              <a:buFontTx/>
              <a:buChar char="-"/>
            </a:pPr>
            <a:endParaRPr lang="en-GB" b="1" dirty="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6402" y="684704"/>
            <a:ext cx="5567710" cy="4037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7344112" y="2350016"/>
            <a:ext cx="1440160" cy="2308324"/>
          </a:xfrm>
          <a:prstGeom prst="rect">
            <a:avLst/>
          </a:prstGeom>
        </p:spPr>
        <p:txBody>
          <a:bodyPr wrap="square">
            <a:spAutoFit/>
          </a:bodyPr>
          <a:lstStyle/>
          <a:p>
            <a:pPr algn="r"/>
            <a:r>
              <a:rPr lang="en-GB" sz="1600" dirty="0"/>
              <a:t>George Caleb Bingham, </a:t>
            </a:r>
            <a:r>
              <a:rPr lang="en-GB" sz="1600" i="1" dirty="0"/>
              <a:t>Daniel Boone Escorting Settlers through the Cumberland Gap</a:t>
            </a:r>
            <a:r>
              <a:rPr lang="en-GB" sz="1600" dirty="0"/>
              <a:t>, </a:t>
            </a:r>
            <a:r>
              <a:rPr lang="en-GB" sz="1600" dirty="0" smtClean="0"/>
              <a:t>1851–1852</a:t>
            </a:r>
            <a:endParaRPr lang="en-GB" sz="1600" dirty="0"/>
          </a:p>
        </p:txBody>
      </p:sp>
    </p:spTree>
    <p:extLst>
      <p:ext uri="{BB962C8B-B14F-4D97-AF65-F5344CB8AC3E}">
        <p14:creationId xmlns:p14="http://schemas.microsoft.com/office/powerpoint/2010/main" val="2932371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6611709" cy="7067228"/>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Closing of the Frontier</a:t>
            </a:r>
          </a:p>
          <a:p>
            <a:endParaRPr lang="en-GB" sz="2000" b="1" dirty="0">
              <a:solidFill>
                <a:srgbClr val="FF0000"/>
              </a:solidFill>
              <a:effectLst>
                <a:outerShdw blurRad="38100" dist="38100" dir="2700000" algn="tl">
                  <a:srgbClr val="000000">
                    <a:alpha val="43137"/>
                  </a:srgbClr>
                </a:outerShdw>
              </a:effectLst>
            </a:endParaRPr>
          </a:p>
          <a:p>
            <a:r>
              <a:rPr lang="en-GB" sz="3600" b="1" dirty="0" smtClean="0">
                <a:effectLst>
                  <a:outerShdw blurRad="38100" dist="38100" dir="2700000" algn="tl">
                    <a:srgbClr val="000000">
                      <a:alpha val="43137"/>
                    </a:srgbClr>
                  </a:outerShdw>
                </a:effectLst>
              </a:rPr>
              <a:t>Turner ends by essentially asking: </a:t>
            </a:r>
            <a:r>
              <a:rPr lang="en-GB" sz="3600" b="1" i="1" dirty="0" smtClean="0">
                <a:solidFill>
                  <a:srgbClr val="FF0000"/>
                </a:solidFill>
                <a:effectLst>
                  <a:outerShdw blurRad="38100" dist="38100" dir="2700000" algn="tl">
                    <a:srgbClr val="000000">
                      <a:alpha val="43137"/>
                    </a:srgbClr>
                  </a:outerShdw>
                </a:effectLst>
              </a:rPr>
              <a:t>what now for American history now its defining feature (the frontier) is gone?</a:t>
            </a:r>
            <a:r>
              <a:rPr lang="en-GB" sz="3600" b="1" dirty="0" smtClean="0">
                <a:solidFill>
                  <a:srgbClr val="FF0000"/>
                </a:solidFill>
                <a:effectLst>
                  <a:outerShdw blurRad="38100" dist="38100" dir="2700000" algn="tl">
                    <a:srgbClr val="000000">
                      <a:alpha val="43137"/>
                    </a:srgbClr>
                  </a:outerShdw>
                </a:effectLst>
              </a:rPr>
              <a:t> </a:t>
            </a:r>
            <a:endParaRPr lang="en-GB" sz="3600" b="1" dirty="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endParaRPr lang="en-GB" sz="1000" b="1" dirty="0" smtClean="0">
              <a:solidFill>
                <a:srgbClr val="FF0000"/>
              </a:solidFill>
              <a:effectLst>
                <a:outerShdw blurRad="38100" dist="38100" dir="2700000" algn="tl">
                  <a:srgbClr val="000000">
                    <a:alpha val="43137"/>
                  </a:srgbClr>
                </a:outerShdw>
              </a:effectLst>
            </a:endParaRPr>
          </a:p>
          <a:p>
            <a:r>
              <a:rPr lang="en-US" sz="2400" dirty="0" smtClean="0"/>
              <a:t>“</a:t>
            </a:r>
            <a:r>
              <a:rPr lang="en-US" sz="2600" dirty="0" smtClean="0"/>
              <a:t>And </a:t>
            </a:r>
            <a:r>
              <a:rPr lang="en-US" sz="2600" dirty="0"/>
              <a:t>now, four </a:t>
            </a:r>
            <a:r>
              <a:rPr lang="en-US" sz="2600" dirty="0" smtClean="0"/>
              <a:t>centuries </a:t>
            </a:r>
            <a:r>
              <a:rPr lang="en-US" sz="2600" dirty="0"/>
              <a:t>from the discovery of America, </a:t>
            </a:r>
            <a:r>
              <a:rPr lang="en-US" sz="2600" dirty="0" smtClean="0"/>
              <a:t>at  </a:t>
            </a:r>
            <a:r>
              <a:rPr lang="en-US" sz="2600" dirty="0"/>
              <a:t>the end of a hundred years of life under the </a:t>
            </a:r>
            <a:r>
              <a:rPr lang="en-US" sz="2600" dirty="0" smtClean="0"/>
              <a:t>Constitution</a:t>
            </a:r>
            <a:r>
              <a:rPr lang="en-US" sz="2600" dirty="0"/>
              <a:t>, the frontier has gone, and with </a:t>
            </a:r>
            <a:r>
              <a:rPr lang="en-US" sz="2600" dirty="0" smtClean="0"/>
              <a:t>its </a:t>
            </a:r>
            <a:r>
              <a:rPr lang="en-US" sz="2600" dirty="0"/>
              <a:t>going has closed the first period of </a:t>
            </a:r>
            <a:r>
              <a:rPr lang="en-US" sz="2600" dirty="0" smtClean="0"/>
              <a:t>American history.” (p. 227)</a:t>
            </a:r>
            <a:endParaRPr lang="en-GB" sz="2600" dirty="0"/>
          </a:p>
          <a:p>
            <a:pPr algn="just"/>
            <a:endParaRPr lang="en-GB" sz="2600" b="1" dirty="0"/>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8321" y="7937"/>
            <a:ext cx="2454867" cy="3705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90551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86" y="6410"/>
            <a:ext cx="6611709" cy="4266462"/>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Closing of the Frontier</a:t>
            </a:r>
          </a:p>
          <a:p>
            <a:endParaRPr lang="en-GB" sz="2000" b="1" dirty="0">
              <a:solidFill>
                <a:srgbClr val="FF0000"/>
              </a:solidFill>
              <a:effectLst>
                <a:outerShdw blurRad="38100" dist="38100" dir="2700000" algn="tl">
                  <a:srgbClr val="000000">
                    <a:alpha val="43137"/>
                  </a:srgbClr>
                </a:outerShdw>
              </a:effectLst>
            </a:endParaRPr>
          </a:p>
          <a:p>
            <a:r>
              <a:rPr lang="en-GB" sz="3600" b="1" dirty="0" smtClean="0">
                <a:effectLst>
                  <a:outerShdw blurRad="38100" dist="38100" dir="2700000" algn="tl">
                    <a:srgbClr val="000000">
                      <a:alpha val="43137"/>
                    </a:srgbClr>
                  </a:outerShdw>
                </a:effectLst>
              </a:rPr>
              <a:t>Turner ends by essentially asking: </a:t>
            </a:r>
            <a:r>
              <a:rPr lang="en-GB" sz="3600" b="1" i="1" dirty="0" smtClean="0">
                <a:solidFill>
                  <a:srgbClr val="FF0000"/>
                </a:solidFill>
                <a:effectLst>
                  <a:outerShdw blurRad="38100" dist="38100" dir="2700000" algn="tl">
                    <a:srgbClr val="000000">
                      <a:alpha val="43137"/>
                    </a:srgbClr>
                  </a:outerShdw>
                </a:effectLst>
              </a:rPr>
              <a:t>what now for American history now its defining feature (the frontier) is gone?</a:t>
            </a:r>
            <a:r>
              <a:rPr lang="en-GB" sz="3600" b="1" dirty="0" smtClean="0">
                <a:solidFill>
                  <a:srgbClr val="FF0000"/>
                </a:solidFill>
                <a:effectLst>
                  <a:outerShdw blurRad="38100" dist="38100" dir="2700000" algn="tl">
                    <a:srgbClr val="000000">
                      <a:alpha val="43137"/>
                    </a:srgbClr>
                  </a:outerShdw>
                </a:effectLst>
              </a:rPr>
              <a:t> </a:t>
            </a:r>
            <a:endParaRPr lang="en-GB" sz="3600" b="1" dirty="0">
              <a:solidFill>
                <a:srgbClr val="FF0000"/>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endParaRPr lang="en-GB" sz="1000" b="1" dirty="0" smtClean="0">
              <a:solidFill>
                <a:srgbClr val="FF0000"/>
              </a:solidFill>
              <a:effectLst>
                <a:outerShdw blurRad="38100" dist="38100" dir="2700000" algn="tl">
                  <a:srgbClr val="000000">
                    <a:alpha val="43137"/>
                  </a:srgbClr>
                </a:outerShdw>
              </a:effectLst>
            </a:endParaRPr>
          </a:p>
        </p:txBody>
      </p:sp>
      <p:sp>
        <p:nvSpPr>
          <p:cNvPr id="2" name="AutoShape 2" descr="https://upload.wikimedia.org/wikipedia/commons/6/6d/Picture_of_Frederick_Jackson_Turne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8321" y="7937"/>
            <a:ext cx="2454867" cy="3705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3486" y="3501008"/>
            <a:ext cx="9167485" cy="3312354"/>
          </a:xfrm>
          <a:prstGeom prst="rect">
            <a:avLst/>
          </a:prstGeom>
        </p:spPr>
        <p:txBody>
          <a:bodyPr wrap="square" lIns="540000" tIns="360000" rIns="540000" bIns="360000">
            <a:spAutoFit/>
          </a:bodyPr>
          <a:lstStyle/>
          <a:p>
            <a:pPr algn="just"/>
            <a:r>
              <a:rPr lang="en-GB" sz="2800" b="1" dirty="0" smtClean="0"/>
              <a:t>“</a:t>
            </a:r>
            <a:r>
              <a:rPr lang="en-US" sz="2800" dirty="0" smtClean="0">
                <a:solidFill>
                  <a:srgbClr val="7030A0"/>
                </a:solidFill>
              </a:rPr>
              <a:t>He would  be a rash prophet who should assert that the </a:t>
            </a:r>
            <a:r>
              <a:rPr lang="en-US" sz="2800" b="1" dirty="0" smtClean="0">
                <a:solidFill>
                  <a:srgbClr val="7030A0"/>
                </a:solidFill>
              </a:rPr>
              <a:t>expansive character </a:t>
            </a:r>
            <a:r>
              <a:rPr lang="en-US" sz="2800" dirty="0" smtClean="0">
                <a:solidFill>
                  <a:srgbClr val="7030A0"/>
                </a:solidFill>
              </a:rPr>
              <a:t>of American life has now entirely ceased</a:t>
            </a:r>
            <a:r>
              <a:rPr lang="en-US" sz="2800" dirty="0" smtClean="0"/>
              <a:t>. Movement has been its dominant fact, and, unless this training has no effect upon a people, </a:t>
            </a:r>
            <a:r>
              <a:rPr lang="en-US" sz="2800" dirty="0" smtClean="0">
                <a:solidFill>
                  <a:srgbClr val="7030A0"/>
                </a:solidFill>
              </a:rPr>
              <a:t>the American energy will continually demand a wider field for its exercise</a:t>
            </a:r>
            <a:r>
              <a:rPr lang="en-US" sz="2800" dirty="0" smtClean="0"/>
              <a:t>.” (p. 227)</a:t>
            </a:r>
            <a:endParaRPr lang="en-GB" b="1" dirty="0"/>
          </a:p>
        </p:txBody>
      </p:sp>
    </p:spTree>
    <p:extLst>
      <p:ext uri="{BB962C8B-B14F-4D97-AF65-F5344CB8AC3E}">
        <p14:creationId xmlns:p14="http://schemas.microsoft.com/office/powerpoint/2010/main" val="12472863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71289"/>
            <a:ext cx="2339752" cy="3401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550147" y="4392745"/>
            <a:ext cx="1547664" cy="2308324"/>
          </a:xfrm>
          <a:prstGeom prst="rect">
            <a:avLst/>
          </a:prstGeom>
        </p:spPr>
        <p:txBody>
          <a:bodyPr wrap="square" lIns="360000" rIns="360000">
            <a:spAutoFit/>
          </a:bodyPr>
          <a:lstStyle/>
          <a:p>
            <a:pPr algn="r"/>
            <a:r>
              <a:rPr lang="en-GB" sz="1600" i="1" dirty="0" smtClean="0"/>
              <a:t>Philadelphia Inquirer </a:t>
            </a:r>
            <a:r>
              <a:rPr lang="en-GB" sz="1600" dirty="0" smtClean="0"/>
              <a:t>cartoon, 1899; Winsor McKay cartoon, 1899</a:t>
            </a:r>
            <a:endParaRPr lang="en-GB" sz="1600" i="1" dirty="0" smtClean="0"/>
          </a:p>
        </p:txBody>
      </p:sp>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4248" y="3573016"/>
            <a:ext cx="2305395" cy="31280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6886" y="0"/>
            <a:ext cx="6861134" cy="6974895"/>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Closing of the Frontier – Empire</a:t>
            </a:r>
          </a:p>
          <a:p>
            <a:endParaRPr lang="en-GB" sz="2400" b="1" u="sng" dirty="0" smtClean="0">
              <a:solidFill>
                <a:prstClr val="black"/>
              </a:solidFill>
            </a:endParaRPr>
          </a:p>
          <a:p>
            <a:r>
              <a:rPr lang="en-GB" sz="2400" b="1" dirty="0" smtClean="0">
                <a:solidFill>
                  <a:prstClr val="black"/>
                </a:solidFill>
              </a:rPr>
              <a:t>Closing of frontier succeeded by territorial expansion </a:t>
            </a:r>
            <a:r>
              <a:rPr lang="en-GB" sz="2400" b="1" i="1" dirty="0" smtClean="0">
                <a:solidFill>
                  <a:prstClr val="black"/>
                </a:solidFill>
              </a:rPr>
              <a:t>beyond the Pacific Coast</a:t>
            </a:r>
            <a:endParaRPr lang="en-GB" sz="2400" b="1" dirty="0">
              <a:solidFill>
                <a:prstClr val="black"/>
              </a:solidFill>
            </a:endParaRPr>
          </a:p>
          <a:p>
            <a:endParaRPr lang="en-GB" sz="2100" b="1" u="sng" dirty="0" smtClean="0">
              <a:solidFill>
                <a:prstClr val="black"/>
              </a:solidFill>
            </a:endParaRPr>
          </a:p>
          <a:p>
            <a:pPr marL="457200" indent="-457200" algn="just">
              <a:buFont typeface="Arial" panose="020B0604020202020204" pitchFamily="34" charset="0"/>
              <a:buChar char="•"/>
            </a:pPr>
            <a:r>
              <a:rPr lang="en-GB" sz="2100" dirty="0" smtClean="0"/>
              <a:t>Victory in Spanish-American War, 1898</a:t>
            </a:r>
          </a:p>
          <a:p>
            <a:pPr marL="742950" lvl="1" indent="-285750" algn="just">
              <a:buFontTx/>
              <a:buChar char="-"/>
            </a:pPr>
            <a:r>
              <a:rPr lang="en-GB" sz="2100" dirty="0" smtClean="0"/>
              <a:t>Granted </a:t>
            </a:r>
            <a:r>
              <a:rPr lang="en-GB" sz="2100" dirty="0"/>
              <a:t>protection of Cuba to the United States</a:t>
            </a:r>
          </a:p>
          <a:p>
            <a:pPr marL="742950" lvl="1" indent="-285750" algn="just">
              <a:buFontTx/>
              <a:buChar char="-"/>
            </a:pPr>
            <a:r>
              <a:rPr lang="en-GB" sz="2100" dirty="0" smtClean="0"/>
              <a:t>Ceded </a:t>
            </a:r>
            <a:r>
              <a:rPr lang="en-GB" sz="2100" dirty="0"/>
              <a:t>Guam, Puerto Rico and the Philippines to the United States</a:t>
            </a:r>
          </a:p>
          <a:p>
            <a:pPr marL="742950" lvl="1" indent="-285750" algn="just">
              <a:buFontTx/>
              <a:buChar char="-"/>
            </a:pPr>
            <a:endParaRPr lang="en-GB" sz="2100" dirty="0"/>
          </a:p>
          <a:p>
            <a:pPr marL="285750" indent="-285750" algn="just">
              <a:buFont typeface="Arial" panose="020B0604020202020204" pitchFamily="34" charset="0"/>
              <a:buChar char="•"/>
            </a:pPr>
            <a:r>
              <a:rPr lang="en-GB" sz="2100" dirty="0"/>
              <a:t>Beginning of United States era as a global power and intercontinental </a:t>
            </a:r>
            <a:r>
              <a:rPr lang="en-GB" sz="2100" dirty="0" smtClean="0"/>
              <a:t>empire</a:t>
            </a:r>
          </a:p>
          <a:p>
            <a:pPr marL="285750" indent="-285750" algn="just">
              <a:buFont typeface="Arial" panose="020B0604020202020204" pitchFamily="34" charset="0"/>
              <a:buChar char="•"/>
            </a:pPr>
            <a:endParaRPr lang="en-GB" sz="2100" b="1" u="sng" dirty="0">
              <a:solidFill>
                <a:prstClr val="black"/>
              </a:solidFill>
            </a:endParaRPr>
          </a:p>
          <a:p>
            <a:pPr marL="285750" indent="-285750" algn="just">
              <a:buFont typeface="Arial" panose="020B0604020202020204" pitchFamily="34" charset="0"/>
              <a:buChar char="•"/>
            </a:pPr>
            <a:r>
              <a:rPr lang="en-GB" sz="2100" dirty="0"/>
              <a:t>Acquisition of Hawaii and American Samoa came shortly afterwards.</a:t>
            </a:r>
          </a:p>
          <a:p>
            <a:pPr marL="285750" indent="-285750" algn="just">
              <a:buFont typeface="Arial" panose="020B0604020202020204" pitchFamily="34" charset="0"/>
              <a:buChar char="•"/>
            </a:pPr>
            <a:endParaRPr lang="en-GB" sz="2100" b="1" u="sng" dirty="0" smtClean="0">
              <a:solidFill>
                <a:prstClr val="black"/>
              </a:solidFill>
            </a:endParaRPr>
          </a:p>
          <a:p>
            <a:pPr marL="285750" indent="-285750" algn="just">
              <a:buFont typeface="Arial" panose="020B0604020202020204" pitchFamily="34" charset="0"/>
              <a:buChar char="•"/>
            </a:pPr>
            <a:r>
              <a:rPr lang="en-GB" sz="2100" dirty="0" smtClean="0">
                <a:solidFill>
                  <a:prstClr val="black"/>
                </a:solidFill>
              </a:rPr>
              <a:t>Construction of Panama canal, 1904–1914</a:t>
            </a:r>
          </a:p>
          <a:p>
            <a:pPr marL="285750" indent="-285750" algn="just">
              <a:buFont typeface="Arial" panose="020B0604020202020204" pitchFamily="34" charset="0"/>
              <a:buChar char="•"/>
            </a:pPr>
            <a:endParaRPr lang="en-GB" sz="2000" b="1" u="sng" dirty="0" smtClean="0">
              <a:solidFill>
                <a:prstClr val="black"/>
              </a:solidFill>
            </a:endParaRPr>
          </a:p>
        </p:txBody>
      </p:sp>
    </p:spTree>
    <p:extLst>
      <p:ext uri="{BB962C8B-B14F-4D97-AF65-F5344CB8AC3E}">
        <p14:creationId xmlns:p14="http://schemas.microsoft.com/office/powerpoint/2010/main" val="28526680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6" y="0"/>
            <a:ext cx="9200886" cy="2573691"/>
          </a:xfrm>
          <a:prstGeom prst="rect">
            <a:avLst/>
          </a:prstGeom>
        </p:spPr>
        <p:txBody>
          <a:bodyPr wrap="square" lIns="540000" tIns="360000" rIns="540000" bIns="360000">
            <a:spAutoFit/>
          </a:bodyPr>
          <a:lstStyle/>
          <a:p>
            <a:r>
              <a:rPr lang="en-GB" sz="2000" b="1" dirty="0" smtClean="0">
                <a:solidFill>
                  <a:srgbClr val="FF0000"/>
                </a:solidFill>
                <a:effectLst>
                  <a:outerShdw blurRad="38100" dist="38100" dir="2700000" algn="tl">
                    <a:srgbClr val="000000">
                      <a:alpha val="43137"/>
                    </a:srgbClr>
                  </a:outerShdw>
                </a:effectLst>
              </a:rPr>
              <a:t>Interpretation: Closing of the Frontier – Empire</a:t>
            </a:r>
          </a:p>
          <a:p>
            <a:endParaRPr lang="en-GB" sz="2000" b="1" u="sng" dirty="0" smtClean="0">
              <a:solidFill>
                <a:prstClr val="black"/>
              </a:solidFill>
            </a:endParaRPr>
          </a:p>
          <a:p>
            <a:pPr marL="342900" indent="-342900">
              <a:buFont typeface="Arial" panose="020B0604020202020204" pitchFamily="34" charset="0"/>
              <a:buChar char="•"/>
            </a:pPr>
            <a:r>
              <a:rPr lang="en-GB" sz="2000" b="1" dirty="0" smtClean="0">
                <a:solidFill>
                  <a:prstClr val="black"/>
                </a:solidFill>
              </a:rPr>
              <a:t>Transcontinental railroad linked to historic desire to foster trade with Asia and the Pacific which underpinned western expansion (and which imperialism elaborated upon)</a:t>
            </a:r>
          </a:p>
          <a:p>
            <a:endParaRPr lang="en-GB" sz="2000" b="1" u="sng"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1793325"/>
            <a:ext cx="2735975" cy="485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975" y="3705511"/>
            <a:ext cx="2528419" cy="2943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3627" y="1863833"/>
            <a:ext cx="6228184" cy="3620131"/>
          </a:xfrm>
          <a:prstGeom prst="rect">
            <a:avLst/>
          </a:prstGeom>
        </p:spPr>
        <p:txBody>
          <a:bodyPr wrap="square" lIns="540000" tIns="360000" rIns="540000" bIns="360000">
            <a:spAutoFit/>
          </a:bodyPr>
          <a:lstStyle/>
          <a:p>
            <a:r>
              <a:rPr lang="en-GB" sz="2900" b="1" dirty="0" smtClean="0">
                <a:solidFill>
                  <a:prstClr val="black"/>
                </a:solidFill>
                <a:effectLst>
                  <a:outerShdw blurRad="38100" dist="38100" dir="2700000" algn="tl">
                    <a:srgbClr val="000000">
                      <a:alpha val="43137"/>
                    </a:srgbClr>
                  </a:outerShdw>
                </a:effectLst>
              </a:rPr>
              <a:t>“There </a:t>
            </a:r>
            <a:r>
              <a:rPr lang="en-GB" sz="2900" b="1" dirty="0">
                <a:solidFill>
                  <a:prstClr val="black"/>
                </a:solidFill>
                <a:effectLst>
                  <a:outerShdw blurRad="38100" dist="38100" dir="2700000" algn="tl">
                    <a:srgbClr val="000000">
                      <a:alpha val="43137"/>
                    </a:srgbClr>
                  </a:outerShdw>
                </a:effectLst>
              </a:rPr>
              <a:t>is the East. There is </a:t>
            </a:r>
            <a:r>
              <a:rPr lang="en-GB" sz="2900" b="1" dirty="0" smtClean="0">
                <a:solidFill>
                  <a:prstClr val="black"/>
                </a:solidFill>
                <a:effectLst>
                  <a:outerShdw blurRad="38100" dist="38100" dir="2700000" algn="tl">
                    <a:srgbClr val="000000">
                      <a:alpha val="43137"/>
                    </a:srgbClr>
                  </a:outerShdw>
                </a:effectLst>
              </a:rPr>
              <a:t>India.”</a:t>
            </a:r>
          </a:p>
          <a:p>
            <a:pPr marL="457200" indent="-457200" algn="r">
              <a:buFontTx/>
              <a:buChar char="-"/>
            </a:pPr>
            <a:r>
              <a:rPr lang="en-GB" sz="2000" dirty="0" smtClean="0">
                <a:solidFill>
                  <a:prstClr val="black"/>
                </a:solidFill>
              </a:rPr>
              <a:t>Thomas Hart Benton, </a:t>
            </a:r>
            <a:r>
              <a:rPr lang="en-GB" sz="2000" dirty="0">
                <a:solidFill>
                  <a:prstClr val="black"/>
                </a:solidFill>
              </a:rPr>
              <a:t>Senator for </a:t>
            </a:r>
            <a:r>
              <a:rPr lang="en-GB" sz="2000" dirty="0" smtClean="0">
                <a:solidFill>
                  <a:prstClr val="black"/>
                </a:solidFill>
              </a:rPr>
              <a:t>Missouri, Congressional speech in favour of Transcontinental Railroad, 1849</a:t>
            </a:r>
          </a:p>
          <a:p>
            <a:pPr marL="342900" indent="-342900">
              <a:buFontTx/>
              <a:buChar char="-"/>
            </a:pPr>
            <a:endParaRPr lang="en-GB" sz="2000" dirty="0" smtClean="0">
              <a:solidFill>
                <a:prstClr val="black"/>
              </a:solidFill>
            </a:endParaRPr>
          </a:p>
          <a:p>
            <a:endParaRPr lang="en-GB" sz="2000" dirty="0" smtClean="0">
              <a:solidFill>
                <a:prstClr val="black"/>
              </a:solidFill>
            </a:endParaRPr>
          </a:p>
          <a:p>
            <a:endParaRPr lang="en-GB" sz="2000" dirty="0" smtClean="0">
              <a:solidFill>
                <a:prstClr val="black"/>
              </a:solidFill>
            </a:endParaRPr>
          </a:p>
          <a:p>
            <a:endParaRPr lang="en-GB" sz="2000" dirty="0" smtClean="0">
              <a:solidFill>
                <a:prstClr val="black"/>
              </a:solidFill>
            </a:endParaRPr>
          </a:p>
          <a:p>
            <a:endParaRPr lang="en-GB" sz="2000" b="1" u="sng" dirty="0">
              <a:solidFill>
                <a:prstClr val="black"/>
              </a:solidFill>
            </a:endParaRPr>
          </a:p>
        </p:txBody>
      </p:sp>
      <p:sp>
        <p:nvSpPr>
          <p:cNvPr id="5" name="Rectangle 4"/>
          <p:cNvSpPr/>
          <p:nvPr/>
        </p:nvSpPr>
        <p:spPr>
          <a:xfrm>
            <a:off x="3491880" y="4221088"/>
            <a:ext cx="2286000" cy="2308324"/>
          </a:xfrm>
          <a:prstGeom prst="rect">
            <a:avLst/>
          </a:prstGeom>
        </p:spPr>
        <p:txBody>
          <a:bodyPr wrap="square">
            <a:spAutoFit/>
          </a:bodyPr>
          <a:lstStyle/>
          <a:p>
            <a:r>
              <a:rPr lang="en-GB" dirty="0"/>
              <a:t>Benton (1782–1858), statue Lafayette Park, St </a:t>
            </a:r>
            <a:r>
              <a:rPr lang="en-GB" dirty="0" smtClean="0"/>
              <a:t>Louis (the statue is inscribed with Barton’s statement about the east; the irony being that it points westwards)</a:t>
            </a:r>
            <a:endParaRPr lang="en-GB" b="1" u="sng" dirty="0">
              <a:solidFill>
                <a:prstClr val="black"/>
              </a:solidFill>
            </a:endParaRPr>
          </a:p>
        </p:txBody>
      </p:sp>
    </p:spTree>
    <p:extLst>
      <p:ext uri="{BB962C8B-B14F-4D97-AF65-F5344CB8AC3E}">
        <p14:creationId xmlns:p14="http://schemas.microsoft.com/office/powerpoint/2010/main" val="34252419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8" name="Picture 7"/>
          <p:cNvPicPr>
            <a:picLocks noChangeAspect="1"/>
          </p:cNvPicPr>
          <p:nvPr/>
        </p:nvPicPr>
        <p:blipFill>
          <a:blip r:embed="rId3"/>
          <a:stretch>
            <a:fillRect/>
          </a:stretch>
        </p:blipFill>
        <p:spPr>
          <a:xfrm>
            <a:off x="-18969" y="7937"/>
            <a:ext cx="5090601" cy="4115157"/>
          </a:xfrm>
          <a:prstGeom prst="rect">
            <a:avLst/>
          </a:prstGeom>
        </p:spPr>
      </p:pic>
      <p:sp>
        <p:nvSpPr>
          <p:cNvPr id="11" name="TextBox 10"/>
          <p:cNvSpPr txBox="1"/>
          <p:nvPr/>
        </p:nvSpPr>
        <p:spPr>
          <a:xfrm>
            <a:off x="-53711" y="7937"/>
            <a:ext cx="1614041" cy="1384995"/>
          </a:xfrm>
          <a:prstGeom prst="rect">
            <a:avLst/>
          </a:prstGeom>
          <a:noFill/>
        </p:spPr>
        <p:txBody>
          <a:bodyPr wrap="square" rtlCol="0">
            <a:spAutoFit/>
          </a:bodyPr>
          <a:lstStyle/>
          <a:p>
            <a:pPr algn="just"/>
            <a:r>
              <a:rPr lang="en-US" sz="1200" b="1" dirty="0" smtClean="0">
                <a:solidFill>
                  <a:srgbClr val="FF0000"/>
                </a:solidFill>
              </a:rPr>
              <a:t>Col Theodore Roosevelt on San Juan Hill, Cuba after his "Rough Riders" captured this hill during the Spanish American War </a:t>
            </a:r>
            <a:endParaRPr lang="en-US" sz="1200" b="1" dirty="0">
              <a:solidFill>
                <a:srgbClr val="FF0000"/>
              </a:solidFill>
            </a:endParaRPr>
          </a:p>
        </p:txBody>
      </p:sp>
      <p:pic>
        <p:nvPicPr>
          <p:cNvPr id="5" name="Picture 4"/>
          <p:cNvPicPr>
            <a:picLocks noChangeAspect="1"/>
          </p:cNvPicPr>
          <p:nvPr/>
        </p:nvPicPr>
        <p:blipFill>
          <a:blip r:embed="rId4"/>
          <a:stretch>
            <a:fillRect/>
          </a:stretch>
        </p:blipFill>
        <p:spPr>
          <a:xfrm>
            <a:off x="6310295" y="2972998"/>
            <a:ext cx="2833705" cy="1889137"/>
          </a:xfrm>
          <a:prstGeom prst="rect">
            <a:avLst/>
          </a:prstGeom>
        </p:spPr>
      </p:pic>
      <p:pic>
        <p:nvPicPr>
          <p:cNvPr id="10" name="Picture 9"/>
          <p:cNvPicPr>
            <a:picLocks noChangeAspect="1"/>
          </p:cNvPicPr>
          <p:nvPr/>
        </p:nvPicPr>
        <p:blipFill>
          <a:blip r:embed="rId5"/>
          <a:stretch>
            <a:fillRect/>
          </a:stretch>
        </p:blipFill>
        <p:spPr>
          <a:xfrm>
            <a:off x="6341825" y="4899136"/>
            <a:ext cx="2825723" cy="1916399"/>
          </a:xfrm>
          <a:prstGeom prst="rect">
            <a:avLst/>
          </a:prstGeom>
        </p:spPr>
      </p:pic>
      <p:pic>
        <p:nvPicPr>
          <p:cNvPr id="7" name="Picture 6"/>
          <p:cNvPicPr>
            <a:picLocks noChangeAspect="1"/>
          </p:cNvPicPr>
          <p:nvPr/>
        </p:nvPicPr>
        <p:blipFill>
          <a:blip r:embed="rId6"/>
          <a:stretch>
            <a:fillRect/>
          </a:stretch>
        </p:blipFill>
        <p:spPr>
          <a:xfrm>
            <a:off x="3236585" y="3817106"/>
            <a:ext cx="2017960" cy="3029970"/>
          </a:xfrm>
          <a:prstGeom prst="rect">
            <a:avLst/>
          </a:prstGeom>
        </p:spPr>
      </p:pic>
      <p:pic>
        <p:nvPicPr>
          <p:cNvPr id="12" name="Picture 11"/>
          <p:cNvPicPr>
            <a:picLocks noChangeAspect="1"/>
          </p:cNvPicPr>
          <p:nvPr/>
        </p:nvPicPr>
        <p:blipFill>
          <a:blip r:embed="rId7"/>
          <a:stretch>
            <a:fillRect/>
          </a:stretch>
        </p:blipFill>
        <p:spPr>
          <a:xfrm>
            <a:off x="1222097" y="3825344"/>
            <a:ext cx="2014488" cy="3021732"/>
          </a:xfrm>
          <a:prstGeom prst="rect">
            <a:avLst/>
          </a:prstGeom>
        </p:spPr>
      </p:pic>
      <p:sp>
        <p:nvSpPr>
          <p:cNvPr id="13" name="Rectangle 12"/>
          <p:cNvSpPr/>
          <p:nvPr/>
        </p:nvSpPr>
        <p:spPr>
          <a:xfrm>
            <a:off x="5071632" y="1359543"/>
            <a:ext cx="4204208" cy="3404687"/>
          </a:xfrm>
          <a:prstGeom prst="rect">
            <a:avLst/>
          </a:prstGeom>
        </p:spPr>
        <p:txBody>
          <a:bodyPr wrap="square" lIns="540000" tIns="360000" rIns="540000" bIns="360000">
            <a:spAutoFit/>
          </a:bodyPr>
          <a:lstStyle/>
          <a:p>
            <a:r>
              <a:rPr lang="en-GB" sz="1600" dirty="0" smtClean="0">
                <a:solidFill>
                  <a:prstClr val="black"/>
                </a:solidFill>
              </a:rPr>
              <a:t>Turner cites Roosevelt’s biography of Thomas Hart Benton (1887, footnote p. 221) and his multivolume </a:t>
            </a:r>
            <a:r>
              <a:rPr lang="en-GB" sz="1600" i="1" dirty="0" smtClean="0">
                <a:solidFill>
                  <a:prstClr val="black"/>
                </a:solidFill>
              </a:rPr>
              <a:t>Winning of the West </a:t>
            </a:r>
            <a:r>
              <a:rPr lang="en-GB" sz="1600" dirty="0" smtClean="0">
                <a:solidFill>
                  <a:prstClr val="black"/>
                </a:solidFill>
              </a:rPr>
              <a:t>(1889–1896, footnote, p. 202)</a:t>
            </a:r>
          </a:p>
          <a:p>
            <a:endParaRPr lang="en-GB" sz="1600" dirty="0" smtClean="0">
              <a:solidFill>
                <a:prstClr val="black"/>
              </a:solidFill>
            </a:endParaRPr>
          </a:p>
          <a:p>
            <a:endParaRPr lang="en-GB" sz="1600" dirty="0" smtClean="0">
              <a:solidFill>
                <a:prstClr val="black"/>
              </a:solidFill>
            </a:endParaRPr>
          </a:p>
          <a:p>
            <a:endParaRPr lang="en-GB" sz="1600" dirty="0" smtClean="0">
              <a:solidFill>
                <a:prstClr val="black"/>
              </a:solidFill>
            </a:endParaRPr>
          </a:p>
          <a:p>
            <a:endParaRPr lang="en-GB" sz="2000" dirty="0" smtClean="0">
              <a:solidFill>
                <a:prstClr val="black"/>
              </a:solidFill>
            </a:endParaRPr>
          </a:p>
          <a:p>
            <a:endParaRPr lang="en-GB" sz="2000" b="1" u="sng" dirty="0">
              <a:solidFill>
                <a:prstClr val="black"/>
              </a:solidFill>
            </a:endParaRPr>
          </a:p>
        </p:txBody>
      </p:sp>
      <p:pic>
        <p:nvPicPr>
          <p:cNvPr id="14" name="Picture 13"/>
          <p:cNvPicPr>
            <a:picLocks noChangeAspect="1"/>
          </p:cNvPicPr>
          <p:nvPr/>
        </p:nvPicPr>
        <p:blipFill>
          <a:blip r:embed="rId8"/>
          <a:stretch>
            <a:fillRect/>
          </a:stretch>
        </p:blipFill>
        <p:spPr>
          <a:xfrm>
            <a:off x="-39426" y="4862135"/>
            <a:ext cx="1261523" cy="1990403"/>
          </a:xfrm>
          <a:prstGeom prst="rect">
            <a:avLst/>
          </a:prstGeom>
        </p:spPr>
      </p:pic>
      <p:sp>
        <p:nvSpPr>
          <p:cNvPr id="15" name="Rectangle 14"/>
          <p:cNvSpPr/>
          <p:nvPr/>
        </p:nvSpPr>
        <p:spPr>
          <a:xfrm>
            <a:off x="-56886" y="0"/>
            <a:ext cx="9200886" cy="1650361"/>
          </a:xfrm>
          <a:prstGeom prst="rect">
            <a:avLst/>
          </a:prstGeom>
        </p:spPr>
        <p:txBody>
          <a:bodyPr wrap="square" lIns="540000" tIns="360000" rIns="540000" bIns="360000">
            <a:spAutoFit/>
          </a:bodyPr>
          <a:lstStyle/>
          <a:p>
            <a:pPr algn="r"/>
            <a:r>
              <a:rPr lang="en-GB" sz="2000" b="1" dirty="0" smtClean="0">
                <a:solidFill>
                  <a:srgbClr val="FF0000"/>
                </a:solidFill>
                <a:effectLst>
                  <a:outerShdw blurRad="38100" dist="38100" dir="2700000" algn="tl">
                    <a:srgbClr val="000000">
                      <a:alpha val="43137"/>
                    </a:srgbClr>
                  </a:outerShdw>
                </a:effectLst>
              </a:rPr>
              <a:t>Interpretation: Closing of the Frontier – Empire</a:t>
            </a:r>
          </a:p>
          <a:p>
            <a:pPr algn="r"/>
            <a:r>
              <a:rPr lang="en-GB" sz="2000" b="1" u="sng" dirty="0" smtClean="0">
                <a:solidFill>
                  <a:prstClr val="black"/>
                </a:solidFill>
              </a:rPr>
              <a:t>Overlaps between Frontier and Empire</a:t>
            </a:r>
          </a:p>
          <a:p>
            <a:pPr algn="r"/>
            <a:r>
              <a:rPr lang="en-GB" sz="2000" b="1" u="sng" dirty="0" smtClean="0">
                <a:solidFill>
                  <a:prstClr val="black"/>
                </a:solidFill>
              </a:rPr>
              <a:t> Spanish-American War</a:t>
            </a:r>
          </a:p>
        </p:txBody>
      </p:sp>
    </p:spTree>
    <p:extLst>
      <p:ext uri="{BB962C8B-B14F-4D97-AF65-F5344CB8AC3E}">
        <p14:creationId xmlns:p14="http://schemas.microsoft.com/office/powerpoint/2010/main" val="15103267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451675"/>
          </a:xfrm>
          <a:prstGeom prst="rect">
            <a:avLst/>
          </a:prstGeom>
        </p:spPr>
        <p:txBody>
          <a:bodyPr wrap="square" lIns="540000" tIns="360000" rIns="540000" bIns="360000">
            <a:spAutoFit/>
          </a:bodyPr>
          <a:lstStyle/>
          <a:p>
            <a:r>
              <a:rPr lang="en-GB" sz="2400" b="1" u="sng" dirty="0">
                <a:solidFill>
                  <a:srgbClr val="7030A0"/>
                </a:solidFill>
                <a:cs typeface="Arial" charset="0"/>
              </a:rPr>
              <a:t>PART TWO: American Industrialisation and Urbanisation</a:t>
            </a:r>
          </a:p>
          <a:p>
            <a:r>
              <a:rPr lang="en-GB" sz="2400" b="1" u="sng" dirty="0" smtClean="0">
                <a:solidFill>
                  <a:prstClr val="black"/>
                </a:solidFill>
              </a:rPr>
              <a:t>1</a:t>
            </a:r>
            <a:r>
              <a:rPr lang="en-GB" sz="2400" b="1" u="sng" dirty="0" smtClean="0">
                <a:solidFill>
                  <a:prstClr val="black"/>
                </a:solidFill>
              </a:rPr>
              <a:t>. Effects of the Civil War: Pre-War Contrasts between North and South </a:t>
            </a:r>
            <a:endParaRPr lang="en-GB" sz="24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pPr marL="342900" indent="-342900" algn="just">
              <a:buFont typeface="Arial" panose="020B0604020202020204" pitchFamily="34" charset="0"/>
              <a:buChar char="•"/>
            </a:pPr>
            <a:r>
              <a:rPr lang="en-GB" sz="2000" dirty="0" smtClean="0">
                <a:solidFill>
                  <a:prstClr val="black"/>
                </a:solidFill>
              </a:rPr>
              <a:t>Outcome </a:t>
            </a:r>
            <a:r>
              <a:rPr lang="en-GB" sz="2000" dirty="0" smtClean="0">
                <a:solidFill>
                  <a:prstClr val="black"/>
                </a:solidFill>
              </a:rPr>
              <a:t>of Civil War reflected demographic, social and economic differences between North and South</a:t>
            </a:r>
          </a:p>
          <a:p>
            <a:pPr marL="342900" indent="-342900" algn="just">
              <a:buFont typeface="Arial" panose="020B0604020202020204" pitchFamily="34" charset="0"/>
              <a:buChar char="•"/>
            </a:pPr>
            <a:endParaRPr lang="en-GB" sz="2000" dirty="0">
              <a:solidFill>
                <a:prstClr val="black"/>
              </a:solidFill>
            </a:endParaRPr>
          </a:p>
          <a:p>
            <a:pPr marL="342900" indent="-342900" algn="just">
              <a:buFont typeface="Arial" panose="020B0604020202020204" pitchFamily="34" charset="0"/>
              <a:buChar char="•"/>
            </a:pPr>
            <a:r>
              <a:rPr lang="en-GB" sz="2000" dirty="0" smtClean="0">
                <a:solidFill>
                  <a:prstClr val="black"/>
                </a:solidFill>
              </a:rPr>
              <a:t>Pitted agricultural, plantation economy based on the cultivation of a few staples (tobacco and – especially – cotton) against an industrial(</a:t>
            </a:r>
            <a:r>
              <a:rPr lang="en-GB" sz="2000" dirty="0" err="1" smtClean="0">
                <a:solidFill>
                  <a:prstClr val="black"/>
                </a:solidFill>
              </a:rPr>
              <a:t>ising</a:t>
            </a:r>
            <a:r>
              <a:rPr lang="en-GB" sz="2000" dirty="0" smtClean="0">
                <a:solidFill>
                  <a:prstClr val="black"/>
                </a:solidFill>
              </a:rPr>
              <a:t>) one, based increasingly on manufacture  </a:t>
            </a:r>
          </a:p>
          <a:p>
            <a:endParaRPr lang="en-GB" sz="2000" b="1"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07" y="1628800"/>
            <a:ext cx="8360097" cy="1991695"/>
          </a:xfrm>
          <a:prstGeom prst="rect">
            <a:avLst/>
          </a:prstGeom>
        </p:spPr>
      </p:pic>
    </p:spTree>
    <p:extLst>
      <p:ext uri="{BB962C8B-B14F-4D97-AF65-F5344CB8AC3E}">
        <p14:creationId xmlns:p14="http://schemas.microsoft.com/office/powerpoint/2010/main" val="39997048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94" y="2552677"/>
            <a:ext cx="9144001" cy="4574238"/>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r>
              <a:rPr lang="en-GB" dirty="0" smtClean="0">
                <a:solidFill>
                  <a:prstClr val="black"/>
                </a:solidFill>
              </a:rPr>
              <a:t>Development of commercial ‘outwork’ in smallholding northern farms late  18</a:t>
            </a:r>
            <a:r>
              <a:rPr lang="en-GB" baseline="30000" dirty="0" smtClean="0">
                <a:solidFill>
                  <a:prstClr val="black"/>
                </a:solidFill>
              </a:rPr>
              <a:t>th</a:t>
            </a:r>
            <a:r>
              <a:rPr lang="en-GB" dirty="0" smtClean="0">
                <a:solidFill>
                  <a:prstClr val="black"/>
                </a:solidFill>
              </a:rPr>
              <a:t> century: small-scale, artisanal production of clothing (hats, coats) for sale in town markets (mainly done by female family members)</a:t>
            </a:r>
          </a:p>
          <a:p>
            <a:pPr marL="342900" indent="-342900" algn="just">
              <a:buFont typeface="Arial" panose="020B0604020202020204" pitchFamily="34" charset="0"/>
              <a:buChar char="•"/>
            </a:pPr>
            <a:endParaRPr lang="en-GB" sz="800" dirty="0" smtClean="0">
              <a:solidFill>
                <a:prstClr val="black"/>
              </a:solidFill>
            </a:endParaRPr>
          </a:p>
          <a:p>
            <a:pPr marL="342900" indent="-342900" algn="just">
              <a:buFont typeface="Arial" panose="020B0604020202020204" pitchFamily="34" charset="0"/>
              <a:buChar char="•"/>
            </a:pPr>
            <a:r>
              <a:rPr lang="en-GB" dirty="0" smtClean="0">
                <a:solidFill>
                  <a:prstClr val="black"/>
                </a:solidFill>
              </a:rPr>
              <a:t>Emergence of a northern factory system: cotton mill built at Waltham, Massachusetts, 1814; economic growth led to est. city of Lowell (1836), which by 1850 employed 10,000 workers in its 52 mills and factories (initially women main part of industrial workforce)</a:t>
            </a:r>
          </a:p>
          <a:p>
            <a:pPr marL="342900" indent="-342900" algn="just">
              <a:buFont typeface="Arial" panose="020B0604020202020204" pitchFamily="34" charset="0"/>
              <a:buChar char="•"/>
            </a:pPr>
            <a:endParaRPr lang="en-GB" sz="800" dirty="0" smtClean="0">
              <a:solidFill>
                <a:prstClr val="black"/>
              </a:solidFill>
            </a:endParaRPr>
          </a:p>
          <a:p>
            <a:pPr marL="342900" indent="-342900" algn="just">
              <a:buFont typeface="Arial" panose="020B0604020202020204" pitchFamily="34" charset="0"/>
              <a:buChar char="•"/>
            </a:pPr>
            <a:r>
              <a:rPr lang="en-GB" dirty="0" smtClean="0">
                <a:solidFill>
                  <a:prstClr val="black"/>
                </a:solidFill>
              </a:rPr>
              <a:t>Development of northern transportation infrastructure: turnpike roads, riverboats, canals, telegraph and (from 1830s) railways </a:t>
            </a:r>
          </a:p>
          <a:p>
            <a:pPr marL="342900" indent="-342900" algn="just">
              <a:buFont typeface="Arial" panose="020B0604020202020204" pitchFamily="34" charset="0"/>
              <a:buChar char="•"/>
            </a:pPr>
            <a:endParaRPr lang="en-GB" sz="800" dirty="0" smtClean="0">
              <a:solidFill>
                <a:prstClr val="black"/>
              </a:solidFill>
            </a:endParaRPr>
          </a:p>
          <a:p>
            <a:pPr marL="342900" indent="-342900" algn="just">
              <a:buFont typeface="Arial" panose="020B0604020202020204" pitchFamily="34" charset="0"/>
              <a:buChar char="•"/>
            </a:pPr>
            <a:r>
              <a:rPr lang="en-GB" dirty="0" smtClean="0">
                <a:solidFill>
                  <a:prstClr val="black"/>
                </a:solidFill>
              </a:rPr>
              <a:t>Spur to immigration and migration from rural areas to expanding cities – by outbreak of civil war eight cities (</a:t>
            </a:r>
            <a:r>
              <a:rPr lang="en-GB" dirty="0" smtClean="0">
                <a:solidFill>
                  <a:srgbClr val="0000FF"/>
                </a:solidFill>
              </a:rPr>
              <a:t>New York </a:t>
            </a:r>
            <a:r>
              <a:rPr lang="en-GB" dirty="0" smtClean="0">
                <a:solidFill>
                  <a:prstClr val="black"/>
                </a:solidFill>
              </a:rPr>
              <a:t>[</a:t>
            </a:r>
            <a:r>
              <a:rPr lang="en-GB" dirty="0" err="1" smtClean="0">
                <a:solidFill>
                  <a:prstClr val="black"/>
                </a:solidFill>
              </a:rPr>
              <a:t>inc.</a:t>
            </a:r>
            <a:r>
              <a:rPr lang="en-GB" dirty="0" smtClean="0">
                <a:solidFill>
                  <a:prstClr val="black"/>
                </a:solidFill>
              </a:rPr>
              <a:t> Brooklyn], </a:t>
            </a:r>
            <a:r>
              <a:rPr lang="en-GB" dirty="0" smtClean="0">
                <a:solidFill>
                  <a:srgbClr val="7030A0"/>
                </a:solidFill>
              </a:rPr>
              <a:t>Baltimore</a:t>
            </a:r>
            <a:r>
              <a:rPr lang="en-GB" dirty="0" smtClean="0">
                <a:solidFill>
                  <a:prstClr val="black"/>
                </a:solidFill>
              </a:rPr>
              <a:t>, </a:t>
            </a:r>
            <a:r>
              <a:rPr lang="en-GB" dirty="0" smtClean="0">
                <a:solidFill>
                  <a:srgbClr val="0000FF"/>
                </a:solidFill>
              </a:rPr>
              <a:t>Philadelphia</a:t>
            </a:r>
            <a:r>
              <a:rPr lang="en-GB" dirty="0" smtClean="0">
                <a:solidFill>
                  <a:prstClr val="black"/>
                </a:solidFill>
              </a:rPr>
              <a:t>, </a:t>
            </a:r>
            <a:r>
              <a:rPr lang="en-GB" dirty="0" smtClean="0">
                <a:solidFill>
                  <a:srgbClr val="0000FF"/>
                </a:solidFill>
              </a:rPr>
              <a:t>Boston</a:t>
            </a:r>
            <a:r>
              <a:rPr lang="en-GB" dirty="0" smtClean="0">
                <a:solidFill>
                  <a:prstClr val="black"/>
                </a:solidFill>
              </a:rPr>
              <a:t>, </a:t>
            </a:r>
            <a:r>
              <a:rPr lang="en-GB" dirty="0" smtClean="0">
                <a:solidFill>
                  <a:srgbClr val="FF0000"/>
                </a:solidFill>
              </a:rPr>
              <a:t>New Orleans</a:t>
            </a:r>
            <a:r>
              <a:rPr lang="en-GB" dirty="0" smtClean="0">
                <a:solidFill>
                  <a:prstClr val="black"/>
                </a:solidFill>
              </a:rPr>
              <a:t>, </a:t>
            </a:r>
            <a:r>
              <a:rPr lang="en-GB" dirty="0" smtClean="0">
                <a:solidFill>
                  <a:srgbClr val="0000FF"/>
                </a:solidFill>
              </a:rPr>
              <a:t>Cincinnati</a:t>
            </a:r>
            <a:r>
              <a:rPr lang="en-GB" dirty="0" smtClean="0">
                <a:solidFill>
                  <a:prstClr val="black"/>
                </a:solidFill>
              </a:rPr>
              <a:t>, </a:t>
            </a:r>
            <a:r>
              <a:rPr lang="en-GB" dirty="0" smtClean="0">
                <a:solidFill>
                  <a:srgbClr val="7030A0"/>
                </a:solidFill>
              </a:rPr>
              <a:t>St Louis</a:t>
            </a:r>
            <a:r>
              <a:rPr lang="en-GB" dirty="0" smtClean="0">
                <a:solidFill>
                  <a:prstClr val="black"/>
                </a:solidFill>
              </a:rPr>
              <a:t>, </a:t>
            </a:r>
            <a:r>
              <a:rPr lang="en-GB" dirty="0" smtClean="0">
                <a:solidFill>
                  <a:srgbClr val="0000FF"/>
                </a:solidFill>
              </a:rPr>
              <a:t>Chicago</a:t>
            </a:r>
            <a:r>
              <a:rPr lang="en-GB" dirty="0" smtClean="0">
                <a:solidFill>
                  <a:prstClr val="black"/>
                </a:solidFill>
              </a:rPr>
              <a:t>) topped 100,000+ residents  </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Rectangle 5"/>
          <p:cNvSpPr/>
          <p:nvPr/>
        </p:nvSpPr>
        <p:spPr>
          <a:xfrm>
            <a:off x="0" y="0"/>
            <a:ext cx="9143999" cy="1096363"/>
          </a:xfrm>
          <a:prstGeom prst="rect">
            <a:avLst/>
          </a:prstGeom>
        </p:spPr>
        <p:txBody>
          <a:bodyPr wrap="square" lIns="360000" tIns="360000" rIns="360000" bIns="360000">
            <a:spAutoFit/>
          </a:bodyPr>
          <a:lstStyle/>
          <a:p>
            <a:pPr algn="just"/>
            <a:r>
              <a:rPr lang="en-GB" sz="2400" b="1" u="sng" dirty="0">
                <a:solidFill>
                  <a:prstClr val="black"/>
                </a:solidFill>
              </a:rPr>
              <a:t>1. Effects of the Civil War: First American Industrial Revolution</a:t>
            </a:r>
            <a:endParaRPr lang="en-GB" sz="2400" b="1" u="sng" dirty="0">
              <a:solidFill>
                <a:prstClr val="black"/>
              </a:solidFill>
            </a:endParaRPr>
          </a:p>
        </p:txBody>
      </p:sp>
      <p:sp>
        <p:nvSpPr>
          <p:cNvPr id="7" name="Rectangle 6"/>
          <p:cNvSpPr/>
          <p:nvPr/>
        </p:nvSpPr>
        <p:spPr>
          <a:xfrm>
            <a:off x="6660232" y="716207"/>
            <a:ext cx="2049876" cy="1815882"/>
          </a:xfrm>
          <a:prstGeom prst="rect">
            <a:avLst/>
          </a:prstGeom>
        </p:spPr>
        <p:txBody>
          <a:bodyPr wrap="square">
            <a:spAutoFit/>
          </a:bodyPr>
          <a:lstStyle/>
          <a:p>
            <a:pPr lvl="0" algn="just"/>
            <a:r>
              <a:rPr lang="en-GB" sz="1600" dirty="0">
                <a:solidFill>
                  <a:prstClr val="black"/>
                </a:solidFill>
              </a:rPr>
              <a:t>Key: </a:t>
            </a:r>
            <a:endParaRPr lang="en-GB" sz="1600" dirty="0" smtClean="0">
              <a:solidFill>
                <a:prstClr val="black"/>
              </a:solidFill>
            </a:endParaRPr>
          </a:p>
          <a:p>
            <a:pPr lvl="0" algn="just"/>
            <a:r>
              <a:rPr lang="en-GB" sz="1600" dirty="0" smtClean="0">
                <a:solidFill>
                  <a:srgbClr val="0000FF"/>
                </a:solidFill>
              </a:rPr>
              <a:t>Cities </a:t>
            </a:r>
            <a:r>
              <a:rPr lang="en-GB" sz="1600" b="1" dirty="0">
                <a:solidFill>
                  <a:srgbClr val="0000FF"/>
                </a:solidFill>
              </a:rPr>
              <a:t>in free states (Union)</a:t>
            </a:r>
            <a:endParaRPr lang="en-GB" sz="1600" b="1" dirty="0">
              <a:solidFill>
                <a:prstClr val="black"/>
              </a:solidFill>
            </a:endParaRPr>
          </a:p>
          <a:p>
            <a:pPr lvl="0" algn="just"/>
            <a:r>
              <a:rPr lang="en-GB" sz="1600" b="1" dirty="0" smtClean="0">
                <a:solidFill>
                  <a:srgbClr val="7030A0"/>
                </a:solidFill>
              </a:rPr>
              <a:t>Cities </a:t>
            </a:r>
            <a:r>
              <a:rPr lang="en-GB" sz="1600" b="1" dirty="0">
                <a:solidFill>
                  <a:srgbClr val="7030A0"/>
                </a:solidFill>
              </a:rPr>
              <a:t>in slaveholding border states (Union) </a:t>
            </a:r>
          </a:p>
          <a:p>
            <a:pPr lvl="0" algn="just"/>
            <a:r>
              <a:rPr lang="en-GB" sz="1600" b="1" dirty="0" smtClean="0">
                <a:solidFill>
                  <a:srgbClr val="FF0000"/>
                </a:solidFill>
              </a:rPr>
              <a:t>Cities </a:t>
            </a:r>
            <a:r>
              <a:rPr lang="en-GB" sz="1600" b="1" dirty="0">
                <a:solidFill>
                  <a:srgbClr val="FF0000"/>
                </a:solidFill>
              </a:rPr>
              <a:t>in Confederates States</a:t>
            </a:r>
            <a:endParaRPr lang="en-GB" sz="1600" b="1" dirty="0">
              <a:solidFill>
                <a:srgbClr val="FF0000"/>
              </a:solidFill>
            </a:endParaRPr>
          </a:p>
        </p:txBody>
      </p:sp>
      <p:pic>
        <p:nvPicPr>
          <p:cNvPr id="8" name="Picture 7"/>
          <p:cNvPicPr>
            <a:picLocks noChangeAspect="1"/>
          </p:cNvPicPr>
          <p:nvPr/>
        </p:nvPicPr>
        <p:blipFill>
          <a:blip r:embed="rId3"/>
          <a:stretch>
            <a:fillRect/>
          </a:stretch>
        </p:blipFill>
        <p:spPr>
          <a:xfrm>
            <a:off x="1907704" y="789426"/>
            <a:ext cx="3928508" cy="2012163"/>
          </a:xfrm>
          <a:prstGeom prst="rect">
            <a:avLst/>
          </a:prstGeom>
        </p:spPr>
      </p:pic>
    </p:spTree>
    <p:extLst>
      <p:ext uri="{BB962C8B-B14F-4D97-AF65-F5344CB8AC3E}">
        <p14:creationId xmlns:p14="http://schemas.microsoft.com/office/powerpoint/2010/main" val="40487351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7190339"/>
          </a:xfrm>
          <a:prstGeom prst="rect">
            <a:avLst/>
          </a:prstGeom>
        </p:spPr>
        <p:txBody>
          <a:bodyPr wrap="square" lIns="540000" tIns="360000" rIns="540000" bIns="360000">
            <a:spAutoFit/>
          </a:bodyPr>
          <a:lstStyle/>
          <a:p>
            <a:pPr algn="just"/>
            <a:r>
              <a:rPr lang="en-GB" sz="2400" b="1" u="sng" dirty="0">
                <a:solidFill>
                  <a:prstClr val="black"/>
                </a:solidFill>
              </a:rPr>
              <a:t>1. Effects of the Civil War: American Industrial Revolution</a:t>
            </a:r>
          </a:p>
          <a:p>
            <a:pPr algn="just"/>
            <a:endParaRPr lang="en-GB" sz="2000" b="1" u="sng" dirty="0" smtClean="0">
              <a:solidFill>
                <a:prstClr val="black"/>
              </a:solidFill>
            </a:endParaRPr>
          </a:p>
          <a:p>
            <a:pPr algn="just"/>
            <a:endParaRPr lang="en-GB" sz="2000" b="1" u="sng" dirty="0">
              <a:solidFill>
                <a:prstClr val="black"/>
              </a:solidFill>
            </a:endParaRPr>
          </a:p>
          <a:p>
            <a:pPr algn="just"/>
            <a:endParaRPr lang="en-GB" sz="2400" b="1" u="sng" dirty="0" smtClean="0">
              <a:solidFill>
                <a:prstClr val="black"/>
              </a:solidFill>
            </a:endParaRPr>
          </a:p>
          <a:p>
            <a:pPr algn="just"/>
            <a:endParaRPr lang="en-GB" sz="2000" b="1" u="sng" dirty="0" smtClean="0">
              <a:solidFill>
                <a:prstClr val="black"/>
              </a:solidFill>
            </a:endParaRPr>
          </a:p>
          <a:p>
            <a:pPr algn="just"/>
            <a:endParaRPr lang="en-GB" sz="2000" b="1" u="sng" dirty="0">
              <a:solidFill>
                <a:prstClr val="black"/>
              </a:solidFill>
            </a:endParaRPr>
          </a:p>
          <a:p>
            <a:pPr algn="just"/>
            <a:endParaRPr lang="en-GB" sz="2000" b="1" u="sng" dirty="0" smtClean="0">
              <a:solidFill>
                <a:prstClr val="black"/>
              </a:solidFill>
            </a:endParaRPr>
          </a:p>
          <a:p>
            <a:pPr algn="just"/>
            <a:endParaRPr lang="en-GB" sz="2400" b="1" u="sng" dirty="0">
              <a:solidFill>
                <a:prstClr val="black"/>
              </a:solidFill>
            </a:endParaRPr>
          </a:p>
          <a:p>
            <a:pPr algn="just"/>
            <a:endParaRPr lang="en-GB" sz="2000" b="1" u="sng" dirty="0" smtClean="0">
              <a:solidFill>
                <a:prstClr val="black"/>
              </a:solidFill>
            </a:endParaRPr>
          </a:p>
          <a:p>
            <a:pPr algn="just"/>
            <a:endParaRPr lang="en-GB" sz="2000" b="1" u="sng" dirty="0">
              <a:solidFill>
                <a:prstClr val="black"/>
              </a:solidFill>
            </a:endParaRPr>
          </a:p>
          <a:p>
            <a:pPr algn="just"/>
            <a:endParaRPr lang="en-GB" sz="2000" b="1" u="sng" dirty="0" smtClean="0">
              <a:solidFill>
                <a:prstClr val="black"/>
              </a:solidFill>
            </a:endParaRPr>
          </a:p>
          <a:p>
            <a:pPr algn="just"/>
            <a:endParaRPr lang="en-GB" sz="2000" b="1" u="sng" dirty="0">
              <a:solidFill>
                <a:prstClr val="black"/>
              </a:solidFill>
            </a:endParaRPr>
          </a:p>
          <a:p>
            <a:pPr algn="just"/>
            <a:endParaRPr lang="en-GB" sz="800" b="1" u="sng" dirty="0" smtClean="0">
              <a:solidFill>
                <a:prstClr val="black"/>
              </a:solidFill>
            </a:endParaRPr>
          </a:p>
          <a:p>
            <a:pPr marL="342900" indent="-342900" algn="just">
              <a:buFont typeface="Arial" panose="020B0604020202020204" pitchFamily="34" charset="0"/>
              <a:buChar char="•"/>
            </a:pPr>
            <a:r>
              <a:rPr lang="en-GB" sz="2000" dirty="0" smtClean="0">
                <a:solidFill>
                  <a:prstClr val="black"/>
                </a:solidFill>
              </a:rPr>
              <a:t>Invention of the cotton gin (patented by Eli Whitney 1793)</a:t>
            </a:r>
          </a:p>
          <a:p>
            <a:pPr marL="800100" lvl="1" indent="-342900" algn="just">
              <a:buFontTx/>
              <a:buChar char="-"/>
            </a:pPr>
            <a:r>
              <a:rPr lang="en-GB" sz="2000" dirty="0" smtClean="0">
                <a:solidFill>
                  <a:prstClr val="black"/>
                </a:solidFill>
              </a:rPr>
              <a:t>Mechanised method for separating cotton from cotton seed, replacing labour-intensive handpicking techniques</a:t>
            </a:r>
          </a:p>
          <a:p>
            <a:pPr marL="800100" lvl="1" indent="-342900" algn="just">
              <a:buFontTx/>
              <a:buChar char="-"/>
            </a:pPr>
            <a:r>
              <a:rPr lang="en-GB" sz="2000" dirty="0" smtClean="0">
                <a:solidFill>
                  <a:prstClr val="black"/>
                </a:solidFill>
              </a:rPr>
              <a:t>Supplies expanding  northern factory economy</a:t>
            </a:r>
          </a:p>
          <a:p>
            <a:pPr marL="800100" lvl="1" indent="-342900" algn="just">
              <a:buFontTx/>
              <a:buChar char="-"/>
            </a:pPr>
            <a:r>
              <a:rPr lang="en-GB" sz="2000" dirty="0" smtClean="0">
                <a:solidFill>
                  <a:prstClr val="black"/>
                </a:solidFill>
              </a:rPr>
              <a:t>Spurs expansion of cotton plantation system – South becomes ‘Cotton Kingdom’ </a:t>
            </a:r>
            <a:endParaRPr lang="en-GB" sz="2000" dirty="0">
              <a:solidFill>
                <a:prstClr val="black"/>
              </a:solidFill>
            </a:endParaRPr>
          </a:p>
          <a:p>
            <a:pPr marL="342900" indent="-342900" algn="just">
              <a:buFont typeface="Arial" panose="020B0604020202020204" pitchFamily="34" charset="0"/>
              <a:buChar char="•"/>
            </a:pPr>
            <a:endParaRPr lang="en-GB" sz="2000" dirty="0" smtClean="0">
              <a:solidFill>
                <a:prstClr val="black"/>
              </a:solidFill>
            </a:endParaRPr>
          </a:p>
          <a:p>
            <a:endParaRPr lang="en-GB" sz="2000" b="1"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1126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115" b="9161"/>
          <a:stretch/>
        </p:blipFill>
        <p:spPr bwMode="auto">
          <a:xfrm>
            <a:off x="3203848" y="757132"/>
            <a:ext cx="5657850" cy="3394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descr="http://www.mainlesson.com/books/bachman/inventors/zpage106.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5032" y="727966"/>
            <a:ext cx="2310356" cy="3359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5074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7375005"/>
          </a:xfrm>
          <a:prstGeom prst="rect">
            <a:avLst/>
          </a:prstGeom>
        </p:spPr>
        <p:txBody>
          <a:bodyPr wrap="square" lIns="540000" tIns="360000" rIns="540000" bIns="360000">
            <a:spAutoFit/>
          </a:bodyPr>
          <a:lstStyle/>
          <a:p>
            <a:r>
              <a:rPr lang="en-GB" sz="2400" b="1" u="sng" dirty="0" smtClean="0">
                <a:solidFill>
                  <a:prstClr val="black"/>
                </a:solidFill>
              </a:rPr>
              <a:t>1. Effects of the Civil War: Wartime </a:t>
            </a:r>
            <a:r>
              <a:rPr lang="en-GB" sz="2400" b="1" u="sng" dirty="0">
                <a:solidFill>
                  <a:prstClr val="black"/>
                </a:solidFill>
              </a:rPr>
              <a:t>e</a:t>
            </a:r>
            <a:r>
              <a:rPr lang="en-GB" sz="2400" b="1" u="sng" dirty="0" smtClean="0">
                <a:solidFill>
                  <a:prstClr val="black"/>
                </a:solidFill>
              </a:rPr>
              <a:t>conomic boom</a:t>
            </a:r>
            <a:endParaRPr lang="en-GB" sz="2400" b="1" u="sng" dirty="0">
              <a:solidFill>
                <a:prstClr val="black"/>
              </a:solidFill>
            </a:endParaRPr>
          </a:p>
          <a:p>
            <a:endParaRPr lang="en-GB" sz="2400" b="1" u="sng" dirty="0" smtClean="0">
              <a:solidFill>
                <a:prstClr val="black"/>
              </a:solidFill>
            </a:endParaRPr>
          </a:p>
          <a:p>
            <a:pPr marL="342900" indent="-342900" algn="just">
              <a:buFont typeface="Arial" panose="020B0604020202020204" pitchFamily="34" charset="0"/>
              <a:buChar char="•"/>
            </a:pPr>
            <a:r>
              <a:rPr lang="en-GB" sz="2400" dirty="0" smtClean="0">
                <a:solidFill>
                  <a:prstClr val="black"/>
                </a:solidFill>
              </a:rPr>
              <a:t>Northern wartime economic boom from 1862 onwards, impelled by the:</a:t>
            </a:r>
          </a:p>
          <a:p>
            <a:pPr algn="just"/>
            <a:endParaRPr lang="en-GB" sz="1000" dirty="0" smtClean="0">
              <a:solidFill>
                <a:prstClr val="black"/>
              </a:solidFill>
            </a:endParaRPr>
          </a:p>
          <a:p>
            <a:pPr marL="800100" lvl="1" indent="-342900" algn="just">
              <a:buFontTx/>
              <a:buChar char="-"/>
            </a:pPr>
            <a:r>
              <a:rPr lang="en-GB" sz="2400" dirty="0" smtClean="0">
                <a:solidFill>
                  <a:prstClr val="black"/>
                </a:solidFill>
              </a:rPr>
              <a:t>Need to supply clothing, weapons and food to Union troops</a:t>
            </a:r>
          </a:p>
          <a:p>
            <a:pPr marL="800100" lvl="1" indent="-342900" algn="just">
              <a:buFontTx/>
              <a:buChar char="-"/>
            </a:pPr>
            <a:endParaRPr lang="en-GB" sz="2400" dirty="0" smtClean="0">
              <a:solidFill>
                <a:prstClr val="black"/>
              </a:solidFill>
            </a:endParaRPr>
          </a:p>
          <a:p>
            <a:pPr marL="800100" lvl="1" indent="-342900" algn="just">
              <a:buFontTx/>
              <a:buChar char="-"/>
            </a:pPr>
            <a:r>
              <a:rPr lang="en-GB" sz="2400" dirty="0" smtClean="0">
                <a:solidFill>
                  <a:prstClr val="black"/>
                </a:solidFill>
              </a:rPr>
              <a:t>Need to improve transport infrastructure (especially railroad) to aid Union cause</a:t>
            </a:r>
          </a:p>
          <a:p>
            <a:pPr marL="800100" lvl="1" indent="-342900" algn="just">
              <a:buFontTx/>
              <a:buChar char="-"/>
            </a:pPr>
            <a:endParaRPr lang="en-GB" sz="1000" i="1" dirty="0" smtClean="0">
              <a:solidFill>
                <a:prstClr val="black"/>
              </a:solidFill>
            </a:endParaRPr>
          </a:p>
          <a:p>
            <a:pPr lvl="1" algn="just"/>
            <a:r>
              <a:rPr lang="en-GB" sz="2400" i="1" dirty="0" smtClean="0">
                <a:solidFill>
                  <a:prstClr val="black"/>
                </a:solidFill>
              </a:rPr>
              <a:t>And</a:t>
            </a:r>
          </a:p>
          <a:p>
            <a:pPr marL="800100" lvl="1" indent="-342900" algn="just">
              <a:buFontTx/>
              <a:buChar char="-"/>
            </a:pPr>
            <a:endParaRPr lang="en-GB" sz="2400" b="1" dirty="0" smtClean="0">
              <a:solidFill>
                <a:srgbClr val="FF0000"/>
              </a:solidFill>
              <a:effectLst>
                <a:outerShdw blurRad="38100" dist="38100" dir="2700000" algn="tl">
                  <a:srgbClr val="000000">
                    <a:alpha val="43137"/>
                  </a:srgbClr>
                </a:outerShdw>
              </a:effectLst>
            </a:endParaRPr>
          </a:p>
          <a:p>
            <a:pPr marL="800100" lvl="1" indent="-342900" algn="just">
              <a:buFontTx/>
              <a:buChar char="-"/>
            </a:pPr>
            <a:r>
              <a:rPr lang="en-GB" sz="2400" b="1" dirty="0" smtClean="0">
                <a:solidFill>
                  <a:srgbClr val="FF0000"/>
                </a:solidFill>
                <a:effectLst>
                  <a:outerShdw blurRad="38100" dist="38100" dir="2700000" algn="tl">
                    <a:srgbClr val="000000">
                      <a:alpha val="43137"/>
                    </a:srgbClr>
                  </a:outerShdw>
                </a:effectLst>
              </a:rPr>
              <a:t>Intervention of Federal government to facilitate meeting of these needs</a:t>
            </a:r>
          </a:p>
          <a:p>
            <a:pPr algn="just"/>
            <a:endParaRPr lang="en-GB" sz="2000" dirty="0">
              <a:solidFill>
                <a:prstClr val="black"/>
              </a:solidFill>
            </a:endParaRPr>
          </a:p>
          <a:p>
            <a:pPr algn="just"/>
            <a:endParaRPr lang="en-GB" sz="2000" dirty="0">
              <a:solidFill>
                <a:prstClr val="black"/>
              </a:solidFill>
            </a:endParaRPr>
          </a:p>
          <a:p>
            <a:pPr algn="just"/>
            <a:endParaRPr lang="en-GB" sz="2000" dirty="0" smtClean="0">
              <a:solidFill>
                <a:prstClr val="black"/>
              </a:solidFill>
            </a:endParaRPr>
          </a:p>
          <a:p>
            <a:pPr marL="342900" indent="-342900" algn="just">
              <a:buFontTx/>
              <a:buChar char="-"/>
            </a:pPr>
            <a:endParaRPr lang="en-GB" sz="2000" dirty="0" smtClean="0">
              <a:solidFill>
                <a:prstClr val="black"/>
              </a:solidFill>
            </a:endParaRPr>
          </a:p>
          <a:p>
            <a:endParaRPr lang="en-GB" sz="2000" b="1"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12136775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236232"/>
          </a:xfrm>
          <a:prstGeom prst="rect">
            <a:avLst/>
          </a:prstGeom>
        </p:spPr>
        <p:txBody>
          <a:bodyPr wrap="square" lIns="540000" tIns="360000" rIns="540000" bIns="360000">
            <a:spAutoFit/>
          </a:bodyPr>
          <a:lstStyle/>
          <a:p>
            <a:r>
              <a:rPr lang="en-GB" sz="2400" b="1" u="sng" dirty="0" smtClean="0">
                <a:solidFill>
                  <a:prstClr val="black"/>
                </a:solidFill>
              </a:rPr>
              <a:t>1. Effects of the Civil War: Expansion of Federal State</a:t>
            </a:r>
            <a:endParaRPr lang="en-GB" sz="2400" b="1" u="sng" dirty="0">
              <a:solidFill>
                <a:prstClr val="black"/>
              </a:solidFill>
            </a:endParaRPr>
          </a:p>
          <a:p>
            <a:endParaRPr lang="en-GB" sz="1200" b="1" u="sng" dirty="0" smtClean="0">
              <a:solidFill>
                <a:prstClr val="black"/>
              </a:solidFill>
            </a:endParaRPr>
          </a:p>
          <a:p>
            <a:pPr algn="just"/>
            <a:r>
              <a:rPr lang="en-GB" sz="2400" dirty="0" smtClean="0">
                <a:solidFill>
                  <a:prstClr val="black"/>
                </a:solidFill>
              </a:rPr>
              <a:t>The Civil War  gave rise to “</a:t>
            </a:r>
            <a:r>
              <a:rPr lang="en-GB" sz="2400" b="1" dirty="0" smtClean="0">
                <a:solidFill>
                  <a:prstClr val="black"/>
                </a:solidFill>
              </a:rPr>
              <a:t>the birth of the modern American state</a:t>
            </a:r>
            <a:r>
              <a:rPr lang="en-GB" sz="2400" dirty="0" smtClean="0">
                <a:solidFill>
                  <a:prstClr val="black"/>
                </a:solidFill>
              </a:rPr>
              <a:t>”  (Eric </a:t>
            </a:r>
            <a:r>
              <a:rPr lang="en-GB" sz="2400" dirty="0" err="1" smtClean="0">
                <a:solidFill>
                  <a:prstClr val="black"/>
                </a:solidFill>
              </a:rPr>
              <a:t>Foner</a:t>
            </a:r>
            <a:r>
              <a:rPr lang="en-GB" sz="2400" dirty="0" smtClean="0">
                <a:solidFill>
                  <a:prstClr val="black"/>
                </a:solidFill>
              </a:rPr>
              <a:t>, </a:t>
            </a:r>
            <a:r>
              <a:rPr lang="en-GB" sz="2400" i="1" dirty="0" smtClean="0">
                <a:solidFill>
                  <a:prstClr val="black"/>
                </a:solidFill>
              </a:rPr>
              <a:t>A Short History of Reconstruction</a:t>
            </a:r>
            <a:r>
              <a:rPr lang="en-GB" sz="2400" dirty="0" smtClean="0">
                <a:solidFill>
                  <a:prstClr val="black"/>
                </a:solidFill>
              </a:rPr>
              <a:t>)</a:t>
            </a:r>
          </a:p>
          <a:p>
            <a:pPr algn="just"/>
            <a:endParaRPr lang="en-GB" sz="1200" dirty="0">
              <a:solidFill>
                <a:prstClr val="black"/>
              </a:solidFill>
            </a:endParaRPr>
          </a:p>
          <a:p>
            <a:pPr marL="342900" indent="-342900" algn="just">
              <a:buFont typeface="Arial" panose="020B0604020202020204" pitchFamily="34" charset="0"/>
              <a:buChar char="•"/>
            </a:pPr>
            <a:r>
              <a:rPr lang="en-GB" sz="1900" dirty="0" smtClean="0">
                <a:solidFill>
                  <a:prstClr val="black"/>
                </a:solidFill>
              </a:rPr>
              <a:t>Establishment of </a:t>
            </a:r>
            <a:r>
              <a:rPr lang="en-GB" sz="1900" b="1" dirty="0" smtClean="0">
                <a:solidFill>
                  <a:prstClr val="black"/>
                </a:solidFill>
              </a:rPr>
              <a:t>paper currency</a:t>
            </a:r>
          </a:p>
          <a:p>
            <a:pPr marL="342900" indent="-342900" algn="just">
              <a:buFont typeface="Arial" panose="020B0604020202020204" pitchFamily="34" charset="0"/>
              <a:buChar char="•"/>
            </a:pPr>
            <a:endParaRPr lang="en-GB" sz="1000" dirty="0">
              <a:solidFill>
                <a:prstClr val="black"/>
              </a:solidFill>
            </a:endParaRPr>
          </a:p>
          <a:p>
            <a:pPr marL="342900" indent="-342900" algn="just">
              <a:buFont typeface="Arial" panose="020B0604020202020204" pitchFamily="34" charset="0"/>
              <a:buChar char="•"/>
            </a:pPr>
            <a:r>
              <a:rPr lang="en-GB" sz="1900" dirty="0" smtClean="0">
                <a:solidFill>
                  <a:prstClr val="black"/>
                </a:solidFill>
              </a:rPr>
              <a:t>Establishment of </a:t>
            </a:r>
            <a:r>
              <a:rPr lang="en-GB" sz="1900" b="1" dirty="0" smtClean="0">
                <a:solidFill>
                  <a:prstClr val="black"/>
                </a:solidFill>
              </a:rPr>
              <a:t>Immigration Bureau</a:t>
            </a:r>
            <a:r>
              <a:rPr lang="en-GB" sz="1900" dirty="0" smtClean="0">
                <a:solidFill>
                  <a:prstClr val="black"/>
                </a:solidFill>
              </a:rPr>
              <a:t> to help increase recruitment of overseas manpower</a:t>
            </a:r>
          </a:p>
          <a:p>
            <a:pPr algn="just"/>
            <a:endParaRPr lang="en-GB" sz="1000" dirty="0" smtClean="0">
              <a:solidFill>
                <a:prstClr val="black"/>
              </a:solidFill>
            </a:endParaRPr>
          </a:p>
          <a:p>
            <a:pPr marL="342900" indent="-342900" algn="just">
              <a:buFont typeface="Arial" panose="020B0604020202020204" pitchFamily="34" charset="0"/>
              <a:buChar char="•"/>
            </a:pPr>
            <a:r>
              <a:rPr lang="en-GB" sz="1900" dirty="0">
                <a:solidFill>
                  <a:prstClr val="black"/>
                </a:solidFill>
              </a:rPr>
              <a:t>Establishment of </a:t>
            </a:r>
            <a:r>
              <a:rPr lang="en-GB" sz="1900" b="1" dirty="0">
                <a:solidFill>
                  <a:prstClr val="black"/>
                </a:solidFill>
              </a:rPr>
              <a:t>Inland Revenue Service </a:t>
            </a:r>
            <a:r>
              <a:rPr lang="en-GB" sz="1900" dirty="0">
                <a:solidFill>
                  <a:prstClr val="black"/>
                </a:solidFill>
              </a:rPr>
              <a:t>(1862)</a:t>
            </a:r>
          </a:p>
          <a:p>
            <a:pPr marL="800100" lvl="1" indent="-342900" algn="just">
              <a:buFontTx/>
              <a:buChar char="-"/>
            </a:pPr>
            <a:endParaRPr lang="en-GB" sz="800" dirty="0">
              <a:solidFill>
                <a:prstClr val="black"/>
              </a:solidFill>
            </a:endParaRPr>
          </a:p>
          <a:p>
            <a:pPr marL="800100" lvl="1" indent="-342900" algn="just">
              <a:buFontTx/>
              <a:buChar char="-"/>
            </a:pPr>
            <a:r>
              <a:rPr lang="en-GB" sz="1900" dirty="0">
                <a:solidFill>
                  <a:prstClr val="black"/>
                </a:solidFill>
              </a:rPr>
              <a:t>Introduced progressive </a:t>
            </a:r>
            <a:r>
              <a:rPr lang="en-GB" sz="1900" b="1" dirty="0">
                <a:solidFill>
                  <a:prstClr val="black"/>
                </a:solidFill>
              </a:rPr>
              <a:t>income taxation</a:t>
            </a:r>
          </a:p>
          <a:p>
            <a:pPr marL="800100" lvl="1" indent="-342900" algn="just">
              <a:buFontTx/>
              <a:buChar char="-"/>
            </a:pPr>
            <a:r>
              <a:rPr lang="en-GB" sz="1900" dirty="0">
                <a:solidFill>
                  <a:prstClr val="black"/>
                </a:solidFill>
              </a:rPr>
              <a:t>Introduced new </a:t>
            </a:r>
            <a:r>
              <a:rPr lang="en-GB" sz="1900" b="1" dirty="0">
                <a:solidFill>
                  <a:prstClr val="black"/>
                </a:solidFill>
              </a:rPr>
              <a:t>taxes on everyday goods</a:t>
            </a:r>
            <a:r>
              <a:rPr lang="en-GB" sz="2000" b="1" dirty="0">
                <a:solidFill>
                  <a:prstClr val="black"/>
                </a:solidFill>
              </a:rPr>
              <a:t> </a:t>
            </a:r>
            <a:r>
              <a:rPr lang="en-GB" sz="1600" dirty="0">
                <a:solidFill>
                  <a:prstClr val="black"/>
                </a:solidFill>
              </a:rPr>
              <a:t>(</a:t>
            </a:r>
            <a:r>
              <a:rPr lang="en-GB" sz="1600" dirty="0" err="1">
                <a:solidFill>
                  <a:prstClr val="black"/>
                </a:solidFill>
              </a:rPr>
              <a:t>inc.</a:t>
            </a:r>
            <a:r>
              <a:rPr lang="en-GB" sz="1600" dirty="0">
                <a:solidFill>
                  <a:prstClr val="black"/>
                </a:solidFill>
              </a:rPr>
              <a:t> alcohol</a:t>
            </a:r>
            <a:r>
              <a:rPr lang="en-GB" sz="1600" dirty="0"/>
              <a:t>, tobacco, playing cards, gunpowder, feathers, telegrams, iron, leather, pianos, yachts, carriages, billiard table, and jewellery)</a:t>
            </a:r>
            <a:endParaRPr lang="en-GB" sz="1600" dirty="0">
              <a:solidFill>
                <a:prstClr val="black"/>
              </a:solidFill>
            </a:endParaRPr>
          </a:p>
          <a:p>
            <a:pPr marL="342900" indent="-342900" algn="just">
              <a:buFont typeface="Arial" panose="020B0604020202020204" pitchFamily="34" charset="0"/>
              <a:buChar char="•"/>
            </a:pPr>
            <a:endParaRPr lang="en-GB" sz="1000" dirty="0" smtClean="0">
              <a:solidFill>
                <a:prstClr val="black"/>
              </a:solidFill>
            </a:endParaRPr>
          </a:p>
          <a:p>
            <a:pPr marL="342900" indent="-342900" algn="just">
              <a:buFont typeface="Arial" panose="020B0604020202020204" pitchFamily="34" charset="0"/>
              <a:buChar char="•"/>
            </a:pPr>
            <a:r>
              <a:rPr lang="en-GB" sz="1900" b="1" dirty="0" smtClean="0">
                <a:solidFill>
                  <a:prstClr val="black"/>
                </a:solidFill>
              </a:rPr>
              <a:t>Expansion </a:t>
            </a:r>
            <a:r>
              <a:rPr lang="en-GB" sz="1900" b="1" dirty="0">
                <a:solidFill>
                  <a:prstClr val="black"/>
                </a:solidFill>
              </a:rPr>
              <a:t>of </a:t>
            </a:r>
            <a:r>
              <a:rPr lang="en-GB" sz="1900" b="1" dirty="0" smtClean="0">
                <a:solidFill>
                  <a:prstClr val="black"/>
                </a:solidFill>
              </a:rPr>
              <a:t>national debt </a:t>
            </a:r>
            <a:r>
              <a:rPr lang="en-GB" sz="1900" dirty="0" smtClean="0">
                <a:solidFill>
                  <a:prstClr val="black"/>
                </a:solidFill>
              </a:rPr>
              <a:t>– c. $</a:t>
            </a:r>
            <a:r>
              <a:rPr lang="en-GB" sz="1900" dirty="0">
                <a:solidFill>
                  <a:prstClr val="black"/>
                </a:solidFill>
              </a:rPr>
              <a:t>65 million in 1860 to $2.76 billion </a:t>
            </a:r>
            <a:r>
              <a:rPr lang="en-GB" sz="1900" dirty="0" smtClean="0">
                <a:solidFill>
                  <a:prstClr val="black"/>
                </a:solidFill>
              </a:rPr>
              <a:t>1866</a:t>
            </a:r>
          </a:p>
          <a:p>
            <a:pPr marL="342900" indent="-342900" algn="just">
              <a:buFont typeface="Arial" panose="020B0604020202020204" pitchFamily="34" charset="0"/>
              <a:buChar char="•"/>
            </a:pPr>
            <a:endParaRPr lang="en-GB" sz="1000" dirty="0">
              <a:solidFill>
                <a:prstClr val="black"/>
              </a:solidFill>
            </a:endParaRPr>
          </a:p>
          <a:p>
            <a:pPr marL="342900" indent="-342900" algn="just">
              <a:buFont typeface="Arial" panose="020B0604020202020204" pitchFamily="34" charset="0"/>
              <a:buChar char="•"/>
            </a:pPr>
            <a:r>
              <a:rPr lang="en-GB" sz="1900" b="1" dirty="0" smtClean="0">
                <a:solidFill>
                  <a:prstClr val="black"/>
                </a:solidFill>
              </a:rPr>
              <a:t>Federal budget increased </a:t>
            </a:r>
            <a:r>
              <a:rPr lang="en-GB" sz="1900" dirty="0" smtClean="0">
                <a:solidFill>
                  <a:prstClr val="black"/>
                </a:solidFill>
              </a:rPr>
              <a:t>– c. </a:t>
            </a:r>
            <a:r>
              <a:rPr lang="en-GB" sz="1900" dirty="0">
                <a:solidFill>
                  <a:prstClr val="black"/>
                </a:solidFill>
              </a:rPr>
              <a:t>$</a:t>
            </a:r>
            <a:r>
              <a:rPr lang="en-GB" sz="1900" dirty="0" smtClean="0">
                <a:solidFill>
                  <a:prstClr val="black"/>
                </a:solidFill>
              </a:rPr>
              <a:t>63 million 1860 to more than $1billion 1865</a:t>
            </a:r>
          </a:p>
          <a:p>
            <a:pPr marL="342900" indent="-342900" algn="just">
              <a:buFont typeface="Arial" panose="020B0604020202020204" pitchFamily="34" charset="0"/>
              <a:buChar char="•"/>
            </a:pPr>
            <a:endParaRPr lang="en-GB" sz="1000" dirty="0">
              <a:solidFill>
                <a:prstClr val="black"/>
              </a:solidFill>
            </a:endParaRPr>
          </a:p>
          <a:p>
            <a:pPr marL="342900" indent="-342900" algn="just">
              <a:buFont typeface="Arial" panose="020B0604020202020204" pitchFamily="34" charset="0"/>
              <a:buChar char="•"/>
            </a:pPr>
            <a:r>
              <a:rPr lang="en-GB" sz="1900" dirty="0" smtClean="0">
                <a:solidFill>
                  <a:prstClr val="black"/>
                </a:solidFill>
              </a:rPr>
              <a:t>Federal gov’t nation’s largest employer by end of war – with 53,000 workers</a:t>
            </a:r>
            <a:endParaRPr lang="en-GB" sz="2000" b="1"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19685973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544008"/>
          </a:xfrm>
          <a:prstGeom prst="rect">
            <a:avLst/>
          </a:prstGeom>
        </p:spPr>
        <p:txBody>
          <a:bodyPr wrap="square" lIns="540000" tIns="360000" rIns="540000" bIns="360000">
            <a:spAutoFit/>
          </a:bodyPr>
          <a:lstStyle/>
          <a:p>
            <a:r>
              <a:rPr lang="en-GB" sz="2400" b="1" u="sng" dirty="0" smtClean="0">
                <a:solidFill>
                  <a:prstClr val="black"/>
                </a:solidFill>
              </a:rPr>
              <a:t>1. Effects of the Civil War: Federal Support for Capitalism</a:t>
            </a:r>
          </a:p>
          <a:p>
            <a:endParaRPr lang="en-GB" sz="1000" b="1" u="sng" dirty="0">
              <a:solidFill>
                <a:prstClr val="black"/>
              </a:solidFill>
            </a:endParaRPr>
          </a:p>
          <a:p>
            <a:pPr algn="just"/>
            <a:r>
              <a:rPr lang="en-GB" sz="2400" dirty="0">
                <a:solidFill>
                  <a:prstClr val="black"/>
                </a:solidFill>
              </a:rPr>
              <a:t>The Civil War  </a:t>
            </a:r>
            <a:r>
              <a:rPr lang="en-GB" sz="2400" dirty="0" smtClean="0">
                <a:solidFill>
                  <a:prstClr val="black"/>
                </a:solidFill>
              </a:rPr>
              <a:t>and its aftermath helped “</a:t>
            </a:r>
            <a:r>
              <a:rPr lang="en-GB" sz="2400" b="1" dirty="0" smtClean="0">
                <a:solidFill>
                  <a:prstClr val="black"/>
                </a:solidFill>
              </a:rPr>
              <a:t>consolidate the capitalist economy</a:t>
            </a:r>
            <a:r>
              <a:rPr lang="en-GB" sz="2400" dirty="0" smtClean="0">
                <a:solidFill>
                  <a:prstClr val="black"/>
                </a:solidFill>
              </a:rPr>
              <a:t>” (</a:t>
            </a:r>
            <a:r>
              <a:rPr lang="en-GB" sz="2400" dirty="0">
                <a:solidFill>
                  <a:prstClr val="black"/>
                </a:solidFill>
              </a:rPr>
              <a:t>E</a:t>
            </a:r>
            <a:r>
              <a:rPr lang="en-GB" sz="2400" dirty="0" smtClean="0">
                <a:solidFill>
                  <a:prstClr val="black"/>
                </a:solidFill>
              </a:rPr>
              <a:t>ric </a:t>
            </a:r>
            <a:r>
              <a:rPr lang="en-GB" sz="2400" dirty="0" err="1">
                <a:solidFill>
                  <a:prstClr val="black"/>
                </a:solidFill>
              </a:rPr>
              <a:t>Foner</a:t>
            </a:r>
            <a:r>
              <a:rPr lang="en-GB" sz="2400" dirty="0">
                <a:solidFill>
                  <a:prstClr val="black"/>
                </a:solidFill>
              </a:rPr>
              <a:t>, </a:t>
            </a:r>
            <a:r>
              <a:rPr lang="en-GB" sz="2400" i="1" dirty="0">
                <a:solidFill>
                  <a:prstClr val="black"/>
                </a:solidFill>
              </a:rPr>
              <a:t>A Short History of Reconstruction</a:t>
            </a:r>
            <a:r>
              <a:rPr lang="en-GB" sz="2400" dirty="0">
                <a:solidFill>
                  <a:prstClr val="black"/>
                </a:solidFill>
              </a:rPr>
              <a:t>)</a:t>
            </a:r>
          </a:p>
          <a:p>
            <a:endParaRPr lang="en-GB" sz="2000" b="1" u="sng" dirty="0" smtClean="0">
              <a:solidFill>
                <a:prstClr val="black"/>
              </a:solidFill>
            </a:endParaRPr>
          </a:p>
          <a:p>
            <a:r>
              <a:rPr lang="en-GB" sz="2000" b="1" u="sng" dirty="0" smtClean="0">
                <a:solidFill>
                  <a:prstClr val="black"/>
                </a:solidFill>
              </a:rPr>
              <a:t>FREE SOIL ETHOS</a:t>
            </a:r>
          </a:p>
          <a:p>
            <a:endParaRPr lang="en-GB" sz="2000" b="1" u="sng" dirty="0" smtClean="0">
              <a:solidFill>
                <a:prstClr val="black"/>
              </a:solidFill>
            </a:endParaRPr>
          </a:p>
          <a:p>
            <a:pPr marL="342900" indent="-342900">
              <a:buFont typeface="Arial" panose="020B0604020202020204" pitchFamily="34" charset="0"/>
              <a:buChar char="•"/>
            </a:pPr>
            <a:r>
              <a:rPr lang="en-GB" sz="2000" dirty="0">
                <a:solidFill>
                  <a:prstClr val="black"/>
                </a:solidFill>
              </a:rPr>
              <a:t>Homestead </a:t>
            </a:r>
            <a:r>
              <a:rPr lang="en-GB" sz="2000" dirty="0" smtClean="0">
                <a:solidFill>
                  <a:prstClr val="black"/>
                </a:solidFill>
              </a:rPr>
              <a:t>Acts (1862, 1866)  permitted adults easy route to acquisition of Federally-owned lands – settlers in west could apply for the award </a:t>
            </a:r>
            <a:r>
              <a:rPr lang="en-GB" sz="2000" dirty="0">
                <a:solidFill>
                  <a:prstClr val="black"/>
                </a:solidFill>
              </a:rPr>
              <a:t>of  </a:t>
            </a:r>
            <a:r>
              <a:rPr lang="en-GB" sz="2000" dirty="0" smtClean="0">
                <a:solidFill>
                  <a:prstClr val="black"/>
                </a:solidFill>
              </a:rPr>
              <a:t>160 acres to establish small-scale farms</a:t>
            </a:r>
          </a:p>
          <a:p>
            <a:pPr marL="342900" indent="-342900">
              <a:buFont typeface="Arial" panose="020B0604020202020204" pitchFamily="34" charset="0"/>
              <a:buChar char="•"/>
            </a:pPr>
            <a:endParaRPr lang="en-GB" sz="2000" dirty="0">
              <a:solidFill>
                <a:prstClr val="black"/>
              </a:solidFill>
            </a:endParaRPr>
          </a:p>
          <a:p>
            <a:r>
              <a:rPr lang="en-GB" sz="2000" b="1" u="sng" dirty="0" smtClean="0">
                <a:solidFill>
                  <a:prstClr val="black"/>
                </a:solidFill>
              </a:rPr>
              <a:t>SUPPORT  FOR CORPORATE ENTERPRISE</a:t>
            </a:r>
          </a:p>
          <a:p>
            <a:endParaRPr lang="en-GB" sz="2000" b="1" u="sng" dirty="0" smtClean="0">
              <a:solidFill>
                <a:prstClr val="black"/>
              </a:solidFill>
            </a:endParaRPr>
          </a:p>
          <a:p>
            <a:pPr marL="342900" indent="-342900">
              <a:buFont typeface="Arial" panose="020B0604020202020204" pitchFamily="34" charset="0"/>
              <a:buChar char="•"/>
            </a:pPr>
            <a:r>
              <a:rPr lang="en-GB" sz="2000" dirty="0" smtClean="0">
                <a:solidFill>
                  <a:prstClr val="black"/>
                </a:solidFill>
              </a:rPr>
              <a:t>Public fund and federally-owned land granted to encourage speculators to support building of the Transcontinental Railroad</a:t>
            </a:r>
          </a:p>
          <a:p>
            <a:pPr marL="342900" indent="-342900">
              <a:buFont typeface="Arial" panose="020B0604020202020204" pitchFamily="34" charset="0"/>
              <a:buChar char="•"/>
            </a:pPr>
            <a:endParaRPr lang="en-GB" sz="2000" dirty="0">
              <a:solidFill>
                <a:prstClr val="black"/>
              </a:solidFill>
            </a:endParaRPr>
          </a:p>
          <a:p>
            <a:pPr marL="342900" indent="-342900">
              <a:buFont typeface="Arial" panose="020B0604020202020204" pitchFamily="34" charset="0"/>
              <a:buChar char="•"/>
            </a:pPr>
            <a:r>
              <a:rPr lang="en-GB" sz="2000" dirty="0" smtClean="0">
                <a:solidFill>
                  <a:prstClr val="black"/>
                </a:solidFill>
              </a:rPr>
              <a:t>National Mineral Act did likewise for mining businesses and corporations </a:t>
            </a:r>
            <a:endParaRPr lang="en-GB" sz="2000" dirty="0">
              <a:solidFill>
                <a:prstClr val="black"/>
              </a:solidFill>
            </a:endParaRPr>
          </a:p>
          <a:p>
            <a:endParaRPr lang="en-GB" sz="12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27314410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7282672"/>
          </a:xfrm>
          <a:prstGeom prst="rect">
            <a:avLst/>
          </a:prstGeom>
        </p:spPr>
        <p:txBody>
          <a:bodyPr wrap="square" lIns="540000" tIns="360000" rIns="540000" bIns="360000">
            <a:spAutoFit/>
          </a:bodyPr>
          <a:lstStyle/>
          <a:p>
            <a:r>
              <a:rPr lang="en-GB" sz="2400" b="1" u="sng" dirty="0" smtClean="0">
                <a:solidFill>
                  <a:prstClr val="black"/>
                </a:solidFill>
              </a:rPr>
              <a:t>1. Effects of the Civil War: The New South</a:t>
            </a: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sz="2000" b="1" u="sng" dirty="0">
              <a:solidFill>
                <a:prstClr val="black"/>
              </a:solidFill>
            </a:endParaRPr>
          </a:p>
          <a:p>
            <a:endParaRPr lang="en-GB" sz="2000" b="1" u="sng" dirty="0" smtClean="0">
              <a:solidFill>
                <a:prstClr val="black"/>
              </a:solidFill>
            </a:endParaRPr>
          </a:p>
          <a:p>
            <a:endParaRPr lang="en-GB" b="1" u="sng" dirty="0">
              <a:solidFill>
                <a:prstClr val="black"/>
              </a:solidFill>
            </a:endParaRPr>
          </a:p>
          <a:p>
            <a:endParaRPr lang="en-GB" sz="800" b="1" u="sng" dirty="0" smtClean="0">
              <a:solidFill>
                <a:prstClr val="black"/>
              </a:solidFill>
            </a:endParaRPr>
          </a:p>
          <a:p>
            <a:endParaRPr lang="en-GB" sz="800" b="1" u="sng" dirty="0">
              <a:solidFill>
                <a:prstClr val="black"/>
              </a:solidFill>
            </a:endParaRPr>
          </a:p>
          <a:p>
            <a:endParaRPr lang="en-GB" sz="800" b="1" u="sng" dirty="0" smtClean="0">
              <a:solidFill>
                <a:prstClr val="black"/>
              </a:solidFill>
            </a:endParaRPr>
          </a:p>
          <a:p>
            <a:pPr marL="342900" indent="-342900">
              <a:buFont typeface="Arial" panose="020B0604020202020204" pitchFamily="34" charset="0"/>
              <a:buChar char="•"/>
            </a:pPr>
            <a:r>
              <a:rPr lang="en-GB" dirty="0" smtClean="0">
                <a:solidFill>
                  <a:prstClr val="black"/>
                </a:solidFill>
              </a:rPr>
              <a:t>Efforts to industrialise and modernise the South</a:t>
            </a:r>
          </a:p>
          <a:p>
            <a:endParaRPr lang="en-GB" sz="1000" b="1" dirty="0">
              <a:solidFill>
                <a:prstClr val="black"/>
              </a:solidFill>
            </a:endParaRPr>
          </a:p>
          <a:p>
            <a:pPr marL="342900" indent="-342900" algn="just">
              <a:buFont typeface="Arial" panose="020B0604020202020204" pitchFamily="34" charset="0"/>
              <a:buChar char="•"/>
            </a:pPr>
            <a:r>
              <a:rPr lang="en-GB" dirty="0" smtClean="0">
                <a:solidFill>
                  <a:prstClr val="black"/>
                </a:solidFill>
              </a:rPr>
              <a:t>Limited success: agriculture remained dominant in South, with plantation system merely replaced by sharecropping (landowners leant smallholders land in exchange for a share of crops harvested); poverty remained rampant (especially among African Americans) </a:t>
            </a:r>
          </a:p>
          <a:p>
            <a:pPr algn="just"/>
            <a:endParaRPr lang="en-GB" sz="1000" dirty="0">
              <a:solidFill>
                <a:prstClr val="black"/>
              </a:solidFill>
            </a:endParaRPr>
          </a:p>
          <a:p>
            <a:pPr marL="342900" indent="-342900" algn="just">
              <a:buFont typeface="Arial" panose="020B0604020202020204" pitchFamily="34" charset="0"/>
              <a:buChar char="•"/>
            </a:pPr>
            <a:r>
              <a:rPr lang="en-GB" dirty="0" smtClean="0">
                <a:solidFill>
                  <a:prstClr val="black"/>
                </a:solidFill>
              </a:rPr>
              <a:t>Resistance to northern speculators and (c. 2000) black officeholders: </a:t>
            </a:r>
          </a:p>
          <a:p>
            <a:pPr marL="742950" lvl="1" indent="-285750" algn="just">
              <a:buFontTx/>
              <a:buChar char="-"/>
            </a:pPr>
            <a:r>
              <a:rPr lang="en-GB" dirty="0" smtClean="0">
                <a:solidFill>
                  <a:prstClr val="black"/>
                </a:solidFill>
              </a:rPr>
              <a:t>‘</a:t>
            </a:r>
            <a:r>
              <a:rPr lang="en-GB" dirty="0" smtClean="0">
                <a:solidFill>
                  <a:srgbClr val="FF0000"/>
                </a:solidFill>
              </a:rPr>
              <a:t>Carpetbaggers</a:t>
            </a:r>
            <a:r>
              <a:rPr lang="en-GB" dirty="0" smtClean="0">
                <a:solidFill>
                  <a:prstClr val="black"/>
                </a:solidFill>
              </a:rPr>
              <a:t>’: northern ‘profiteers’ who moved to South</a:t>
            </a:r>
          </a:p>
          <a:p>
            <a:pPr marL="800100" lvl="1" indent="-342900" algn="just">
              <a:buFontTx/>
              <a:buChar char="-"/>
            </a:pPr>
            <a:r>
              <a:rPr lang="en-GB" dirty="0" smtClean="0">
                <a:solidFill>
                  <a:prstClr val="black"/>
                </a:solidFill>
              </a:rPr>
              <a:t>‘</a:t>
            </a:r>
            <a:r>
              <a:rPr lang="en-GB" dirty="0" err="1" smtClean="0">
                <a:solidFill>
                  <a:srgbClr val="FF0000"/>
                </a:solidFill>
              </a:rPr>
              <a:t>Scalawags</a:t>
            </a:r>
            <a:r>
              <a:rPr lang="en-GB" dirty="0" smtClean="0">
                <a:solidFill>
                  <a:prstClr val="black"/>
                </a:solidFill>
              </a:rPr>
              <a:t>’:  southern white Republicans deemed puppets to north and to black population </a:t>
            </a:r>
            <a:endParaRPr lang="en-GB" b="1" u="sng"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0959" y="797857"/>
            <a:ext cx="4498907" cy="2791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797857"/>
            <a:ext cx="2905125"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915816" y="980728"/>
            <a:ext cx="1812226" cy="1600438"/>
          </a:xfrm>
          <a:prstGeom prst="rect">
            <a:avLst/>
          </a:prstGeom>
        </p:spPr>
        <p:txBody>
          <a:bodyPr wrap="square" lIns="360000" rIns="360000">
            <a:spAutoFit/>
          </a:bodyPr>
          <a:lstStyle/>
          <a:p>
            <a:pPr algn="ctr"/>
            <a:r>
              <a:rPr lang="en-GB" sz="1400" dirty="0" smtClean="0"/>
              <a:t>Carpetbagger caricature,  1872; ticket to International Cotton Exposition, Atlanta, 1881</a:t>
            </a:r>
          </a:p>
        </p:txBody>
      </p:sp>
    </p:spTree>
    <p:extLst>
      <p:ext uri="{BB962C8B-B14F-4D97-AF65-F5344CB8AC3E}">
        <p14:creationId xmlns:p14="http://schemas.microsoft.com/office/powerpoint/2010/main" val="426310789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87" y="0"/>
            <a:ext cx="9200887" cy="6790230"/>
          </a:xfrm>
          <a:prstGeom prst="rect">
            <a:avLst/>
          </a:prstGeom>
        </p:spPr>
        <p:txBody>
          <a:bodyPr wrap="square" lIns="540000" tIns="360000" rIns="540000" bIns="360000">
            <a:spAutoFit/>
          </a:bodyPr>
          <a:lstStyle/>
          <a:p>
            <a:r>
              <a:rPr lang="en-US" sz="2400" b="1" u="sng" dirty="0" smtClean="0">
                <a:effectLst>
                  <a:outerShdw blurRad="38100" dist="38100" dir="2700000" algn="tl">
                    <a:srgbClr val="000000">
                      <a:alpha val="43137"/>
                    </a:srgbClr>
                  </a:outerShdw>
                </a:effectLst>
              </a:rPr>
              <a:t>3. Chicago and the Columbian Exposition</a:t>
            </a:r>
            <a:r>
              <a:rPr lang="en-GB" sz="2400" b="1" u="sng" dirty="0" smtClean="0">
                <a:effectLst>
                  <a:outerShdw blurRad="38100" dist="38100" dir="2700000" algn="tl">
                    <a:srgbClr val="000000">
                      <a:alpha val="43137"/>
                    </a:srgbClr>
                  </a:outerShdw>
                </a:effectLst>
              </a:rPr>
              <a:t>:  </a:t>
            </a:r>
            <a:r>
              <a:rPr lang="en-GB" sz="2400" b="1" u="sng" dirty="0" smtClean="0">
                <a:effectLst>
                  <a:outerShdw blurRad="38100" dist="38100" dir="2700000" algn="tl">
                    <a:srgbClr val="000000">
                      <a:alpha val="43137"/>
                    </a:srgbClr>
                  </a:outerShdw>
                </a:effectLst>
              </a:rPr>
              <a:t>The </a:t>
            </a:r>
            <a:r>
              <a:rPr lang="en-GB" sz="2400" b="1" u="sng" dirty="0" smtClean="0">
                <a:solidFill>
                  <a:prstClr val="black"/>
                </a:solidFill>
                <a:effectLst>
                  <a:outerShdw blurRad="38100" dist="38100" dir="2700000" algn="tl">
                    <a:srgbClr val="000000">
                      <a:alpha val="43137"/>
                    </a:srgbClr>
                  </a:outerShdw>
                </a:effectLst>
              </a:rPr>
              <a:t>Second Industrial Revolution</a:t>
            </a:r>
          </a:p>
          <a:p>
            <a:endParaRPr lang="en-GB" sz="2200" b="1" u="sng" dirty="0" smtClean="0">
              <a:solidFill>
                <a:prstClr val="black"/>
              </a:solidFill>
            </a:endParaRPr>
          </a:p>
          <a:p>
            <a:pPr marL="342900" indent="-342900" algn="just">
              <a:buFont typeface="Arial" panose="020B0604020202020204" pitchFamily="34" charset="0"/>
              <a:buChar char="•"/>
            </a:pPr>
            <a:r>
              <a:rPr lang="en-GB" sz="2200" dirty="0" smtClean="0">
                <a:solidFill>
                  <a:prstClr val="black"/>
                </a:solidFill>
              </a:rPr>
              <a:t>Expansion of existing industries and emergence of new ones – oil, steel</a:t>
            </a:r>
          </a:p>
          <a:p>
            <a:pPr marL="342900" indent="-342900" algn="just">
              <a:buFont typeface="Arial" panose="020B0604020202020204" pitchFamily="34" charset="0"/>
              <a:buChar char="•"/>
            </a:pPr>
            <a:endParaRPr lang="en-GB" sz="2200" dirty="0">
              <a:solidFill>
                <a:prstClr val="black"/>
              </a:solidFill>
            </a:endParaRPr>
          </a:p>
          <a:p>
            <a:pPr marL="342900" indent="-342900" algn="just">
              <a:buFont typeface="Arial" panose="020B0604020202020204" pitchFamily="34" charset="0"/>
              <a:buChar char="•"/>
            </a:pPr>
            <a:r>
              <a:rPr lang="en-GB" sz="2200" dirty="0" smtClean="0">
                <a:solidFill>
                  <a:prstClr val="black"/>
                </a:solidFill>
              </a:rPr>
              <a:t>Expansion and refinement of transport infrastructure – railways, transatlantic telegraph</a:t>
            </a:r>
          </a:p>
          <a:p>
            <a:pPr marL="342900" indent="-342900" algn="just">
              <a:buFont typeface="Arial" panose="020B0604020202020204" pitchFamily="34" charset="0"/>
              <a:buChar char="•"/>
            </a:pPr>
            <a:endParaRPr lang="en-GB" sz="2200" dirty="0">
              <a:solidFill>
                <a:prstClr val="black"/>
              </a:solidFill>
            </a:endParaRPr>
          </a:p>
          <a:p>
            <a:pPr marL="342900" indent="-342900" algn="just">
              <a:buFont typeface="Arial" panose="020B0604020202020204" pitchFamily="34" charset="0"/>
              <a:buChar char="•"/>
            </a:pPr>
            <a:r>
              <a:rPr lang="en-GB" sz="2200" dirty="0" smtClean="0">
                <a:solidFill>
                  <a:prstClr val="black"/>
                </a:solidFill>
              </a:rPr>
              <a:t>New innovations for powering mechanised production: internal combustion engine, dynamos, steam-powered electrical generators</a:t>
            </a:r>
          </a:p>
          <a:p>
            <a:pPr marL="342900" indent="-342900" algn="just">
              <a:buFont typeface="Arial" panose="020B0604020202020204" pitchFamily="34" charset="0"/>
              <a:buChar char="•"/>
            </a:pPr>
            <a:endParaRPr lang="en-GB" sz="2200" dirty="0" smtClean="0">
              <a:solidFill>
                <a:prstClr val="black"/>
              </a:solidFill>
            </a:endParaRPr>
          </a:p>
          <a:p>
            <a:pPr marL="342900" indent="-342900" algn="just">
              <a:buFont typeface="Arial" panose="020B0604020202020204" pitchFamily="34" charset="0"/>
              <a:buChar char="•"/>
            </a:pPr>
            <a:r>
              <a:rPr lang="en-GB" sz="2200" dirty="0" smtClean="0">
                <a:solidFill>
                  <a:prstClr val="black"/>
                </a:solidFill>
              </a:rPr>
              <a:t>New inventions: radio, electric light-bulb, automobile, cinema, phonograph</a:t>
            </a:r>
          </a:p>
          <a:p>
            <a:pPr marL="342900" indent="-342900" algn="just">
              <a:buFont typeface="Arial" panose="020B0604020202020204" pitchFamily="34" charset="0"/>
              <a:buChar char="•"/>
            </a:pPr>
            <a:endParaRPr lang="en-GB" sz="2200" dirty="0">
              <a:solidFill>
                <a:prstClr val="black"/>
              </a:solidFill>
            </a:endParaRPr>
          </a:p>
          <a:p>
            <a:pPr marL="342900" indent="-342900">
              <a:buFont typeface="Arial" panose="020B0604020202020204" pitchFamily="34" charset="0"/>
              <a:buChar char="•"/>
            </a:pPr>
            <a:endParaRPr lang="en-GB" sz="2000" dirty="0" smtClean="0">
              <a:solidFill>
                <a:prstClr val="black"/>
              </a:solidFill>
            </a:endParaRPr>
          </a:p>
          <a:p>
            <a:pPr marL="342900" indent="-342900">
              <a:buFont typeface="Arial" panose="020B0604020202020204" pitchFamily="34" charset="0"/>
              <a:buChar char="•"/>
            </a:pPr>
            <a:endParaRPr lang="en-GB" sz="2000" dirty="0">
              <a:solidFill>
                <a:prstClr val="black"/>
              </a:solidFill>
            </a:endParaRPr>
          </a:p>
          <a:p>
            <a:pPr marL="342900" indent="-342900">
              <a:buFont typeface="Arial" panose="020B0604020202020204" pitchFamily="34" charset="0"/>
              <a:buChar char="•"/>
            </a:pPr>
            <a:endParaRPr lang="en-GB" sz="2000" dirty="0">
              <a:solidFill>
                <a:prstClr val="black"/>
              </a:solidFill>
            </a:endParaRPr>
          </a:p>
        </p:txBody>
      </p:sp>
    </p:spTree>
    <p:extLst>
      <p:ext uri="{BB962C8B-B14F-4D97-AF65-F5344CB8AC3E}">
        <p14:creationId xmlns:p14="http://schemas.microsoft.com/office/powerpoint/2010/main" val="8466978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7264205"/>
          </a:xfrm>
          <a:prstGeom prst="rect">
            <a:avLst/>
          </a:prstGeom>
        </p:spPr>
        <p:txBody>
          <a:bodyPr wrap="square" lIns="540000" tIns="360000" rIns="540000" bIns="360000">
            <a:spAutoFit/>
          </a:bodyPr>
          <a:lstStyle/>
          <a:p>
            <a:r>
              <a:rPr lang="en-US" sz="2400" b="1" u="sng" dirty="0" smtClean="0">
                <a:effectLst>
                  <a:outerShdw blurRad="38100" dist="38100" dir="2700000" algn="tl">
                    <a:srgbClr val="000000">
                      <a:alpha val="43137"/>
                    </a:srgbClr>
                  </a:outerShdw>
                </a:effectLst>
              </a:rPr>
              <a:t>3. Chicago and the Columbian Exposition</a:t>
            </a:r>
            <a:r>
              <a:rPr lang="en-GB" sz="2400" b="1" u="sng" dirty="0" smtClean="0">
                <a:effectLst>
                  <a:outerShdw blurRad="38100" dist="38100" dir="2700000" algn="tl">
                    <a:srgbClr val="000000">
                      <a:alpha val="43137"/>
                    </a:srgbClr>
                  </a:outerShdw>
                </a:effectLst>
              </a:rPr>
              <a:t>:  </a:t>
            </a:r>
            <a:r>
              <a:rPr lang="en-GB" sz="2400" b="1" u="sng" dirty="0" smtClean="0">
                <a:effectLst>
                  <a:outerShdw blurRad="38100" dist="38100" dir="2700000" algn="tl">
                    <a:srgbClr val="000000">
                      <a:alpha val="43137"/>
                    </a:srgbClr>
                  </a:outerShdw>
                </a:effectLst>
              </a:rPr>
              <a:t>The </a:t>
            </a:r>
            <a:r>
              <a:rPr lang="en-GB" sz="2400" b="1" u="sng" dirty="0">
                <a:solidFill>
                  <a:prstClr val="black"/>
                </a:solidFill>
                <a:effectLst>
                  <a:outerShdw blurRad="38100" dist="38100" dir="2700000" algn="tl">
                    <a:srgbClr val="000000">
                      <a:alpha val="43137"/>
                    </a:srgbClr>
                  </a:outerShdw>
                </a:effectLst>
              </a:rPr>
              <a:t>Second Industrial Revolution</a:t>
            </a:r>
          </a:p>
          <a:p>
            <a:endParaRPr lang="en-GB" sz="2000" b="1" u="sng" dirty="0"/>
          </a:p>
          <a:p>
            <a:pPr fontAlgn="auto">
              <a:lnSpc>
                <a:spcPct val="80000"/>
              </a:lnSpc>
              <a:spcBef>
                <a:spcPts val="0"/>
              </a:spcBef>
              <a:spcAft>
                <a:spcPts val="0"/>
              </a:spcAft>
              <a:defRPr/>
            </a:pPr>
            <a:r>
              <a:rPr lang="en-GB" altLang="en-US" sz="2200" b="1" dirty="0" smtClean="0"/>
              <a:t>1</a:t>
            </a:r>
            <a:r>
              <a:rPr lang="en-GB" altLang="en-US" sz="2200" b="1" dirty="0"/>
              <a:t>) MOVE FROM FARM TO FACTORY</a:t>
            </a:r>
          </a:p>
          <a:p>
            <a:pPr fontAlgn="auto">
              <a:lnSpc>
                <a:spcPct val="80000"/>
              </a:lnSpc>
              <a:spcBef>
                <a:spcPts val="0"/>
              </a:spcBef>
              <a:spcAft>
                <a:spcPts val="0"/>
              </a:spcAft>
              <a:defRPr/>
            </a:pPr>
            <a:r>
              <a:rPr lang="en-GB" altLang="en-US" sz="2200" b="1" dirty="0">
                <a:solidFill>
                  <a:srgbClr val="0000FF"/>
                </a:solidFill>
              </a:rPr>
              <a:t>Pre-Civil War (before  USA was agricultural: 60% cultivated the land.</a:t>
            </a:r>
          </a:p>
          <a:p>
            <a:pPr fontAlgn="auto">
              <a:lnSpc>
                <a:spcPct val="80000"/>
              </a:lnSpc>
              <a:spcBef>
                <a:spcPts val="0"/>
              </a:spcBef>
              <a:spcAft>
                <a:spcPts val="0"/>
              </a:spcAft>
              <a:defRPr/>
            </a:pPr>
            <a:r>
              <a:rPr lang="en-GB" altLang="en-US" sz="2200" b="1" dirty="0">
                <a:solidFill>
                  <a:srgbClr val="FF0000"/>
                </a:solidFill>
              </a:rPr>
              <a:t>By 1900, 60% were employed in </a:t>
            </a:r>
            <a:r>
              <a:rPr lang="en-GB" altLang="en-US" sz="2200" b="1" dirty="0" err="1">
                <a:solidFill>
                  <a:srgbClr val="FF0000"/>
                </a:solidFill>
              </a:rPr>
              <a:t>NON-agricultural</a:t>
            </a:r>
            <a:r>
              <a:rPr lang="en-GB" altLang="en-US" sz="2200" b="1" dirty="0">
                <a:solidFill>
                  <a:srgbClr val="FF0000"/>
                </a:solidFill>
              </a:rPr>
              <a:t> work</a:t>
            </a:r>
          </a:p>
          <a:p>
            <a:pPr fontAlgn="auto">
              <a:lnSpc>
                <a:spcPct val="80000"/>
              </a:lnSpc>
              <a:spcBef>
                <a:spcPts val="0"/>
              </a:spcBef>
              <a:spcAft>
                <a:spcPts val="0"/>
              </a:spcAft>
              <a:defRPr/>
            </a:pPr>
            <a:endParaRPr lang="en-GB" altLang="en-US" sz="2200" b="1" dirty="0">
              <a:solidFill>
                <a:prstClr val="white"/>
              </a:solidFill>
            </a:endParaRPr>
          </a:p>
          <a:p>
            <a:pPr fontAlgn="auto">
              <a:lnSpc>
                <a:spcPct val="80000"/>
              </a:lnSpc>
              <a:spcBef>
                <a:spcPts val="0"/>
              </a:spcBef>
              <a:spcAft>
                <a:spcPts val="0"/>
              </a:spcAft>
              <a:defRPr/>
            </a:pPr>
            <a:r>
              <a:rPr lang="en-GB" altLang="en-US" sz="2200" b="1" dirty="0"/>
              <a:t>2) RAPID EXPANSION OF WAGE LABOUR</a:t>
            </a:r>
          </a:p>
          <a:p>
            <a:pPr fontAlgn="auto">
              <a:lnSpc>
                <a:spcPct val="80000"/>
              </a:lnSpc>
              <a:spcBef>
                <a:spcPts val="0"/>
              </a:spcBef>
              <a:spcAft>
                <a:spcPts val="0"/>
              </a:spcAft>
              <a:defRPr/>
            </a:pPr>
            <a:r>
              <a:rPr lang="en-GB" altLang="en-US" sz="2200" b="1" dirty="0">
                <a:solidFill>
                  <a:srgbClr val="0000FF"/>
                </a:solidFill>
              </a:rPr>
              <a:t>1860 ratio of wage earners to self-employed was 50/50</a:t>
            </a:r>
          </a:p>
          <a:p>
            <a:pPr fontAlgn="auto">
              <a:lnSpc>
                <a:spcPct val="80000"/>
              </a:lnSpc>
              <a:spcBef>
                <a:spcPts val="0"/>
              </a:spcBef>
              <a:spcAft>
                <a:spcPts val="0"/>
              </a:spcAft>
              <a:defRPr/>
            </a:pPr>
            <a:r>
              <a:rPr lang="en-GB" altLang="en-US" sz="2200" b="1" dirty="0">
                <a:solidFill>
                  <a:srgbClr val="FF0000"/>
                </a:solidFill>
              </a:rPr>
              <a:t>1900 ratio of wage earners to self-employed was 66/33</a:t>
            </a:r>
          </a:p>
          <a:p>
            <a:pPr fontAlgn="auto">
              <a:lnSpc>
                <a:spcPct val="80000"/>
              </a:lnSpc>
              <a:spcBef>
                <a:spcPts val="0"/>
              </a:spcBef>
              <a:spcAft>
                <a:spcPts val="0"/>
              </a:spcAft>
              <a:defRPr/>
            </a:pPr>
            <a:r>
              <a:rPr lang="en-GB" altLang="en-US" sz="2200" b="1" dirty="0">
                <a:solidFill>
                  <a:prstClr val="white"/>
                </a:solidFill>
              </a:rPr>
              <a:t> </a:t>
            </a:r>
          </a:p>
          <a:p>
            <a:pPr fontAlgn="auto">
              <a:lnSpc>
                <a:spcPct val="80000"/>
              </a:lnSpc>
              <a:spcBef>
                <a:spcPts val="0"/>
              </a:spcBef>
              <a:spcAft>
                <a:spcPts val="0"/>
              </a:spcAft>
              <a:defRPr/>
            </a:pPr>
            <a:r>
              <a:rPr lang="en-GB" altLang="en-US" sz="2200" b="1" dirty="0"/>
              <a:t>3) EXPLOSIVE GROWTH OF CITIES</a:t>
            </a:r>
          </a:p>
          <a:p>
            <a:pPr fontAlgn="auto">
              <a:lnSpc>
                <a:spcPct val="80000"/>
              </a:lnSpc>
              <a:spcBef>
                <a:spcPts val="0"/>
              </a:spcBef>
              <a:spcAft>
                <a:spcPts val="0"/>
              </a:spcAft>
              <a:defRPr/>
            </a:pPr>
            <a:r>
              <a:rPr lang="en-GB" altLang="en-US" sz="2200" b="1" dirty="0">
                <a:solidFill>
                  <a:srgbClr val="7030A0"/>
                </a:solidFill>
              </a:rPr>
              <a:t>Industrial growth increasingly centred in cities with advent of steam power-generators.  Before the steam generator, the factory had to be located near rivers; by 1900 90% of manufacturing could take place in the major urban areas.</a:t>
            </a:r>
          </a:p>
          <a:p>
            <a:pPr fontAlgn="auto">
              <a:lnSpc>
                <a:spcPct val="80000"/>
              </a:lnSpc>
              <a:spcBef>
                <a:spcPts val="0"/>
              </a:spcBef>
              <a:spcAft>
                <a:spcPts val="0"/>
              </a:spcAft>
              <a:defRPr/>
            </a:pPr>
            <a:r>
              <a:rPr lang="en-GB" altLang="en-US" sz="2200" b="1" dirty="0"/>
              <a:t> </a:t>
            </a:r>
          </a:p>
          <a:p>
            <a:pPr fontAlgn="auto">
              <a:lnSpc>
                <a:spcPct val="80000"/>
              </a:lnSpc>
              <a:spcBef>
                <a:spcPts val="0"/>
              </a:spcBef>
              <a:spcAft>
                <a:spcPts val="0"/>
              </a:spcAft>
              <a:defRPr/>
            </a:pPr>
            <a:r>
              <a:rPr lang="en-GB" altLang="en-US" sz="2200" b="1" dirty="0"/>
              <a:t>4) IMMIGRATION </a:t>
            </a:r>
          </a:p>
          <a:p>
            <a:pPr fontAlgn="auto">
              <a:lnSpc>
                <a:spcPct val="80000"/>
              </a:lnSpc>
              <a:spcBef>
                <a:spcPts val="0"/>
              </a:spcBef>
              <a:spcAft>
                <a:spcPts val="0"/>
              </a:spcAft>
              <a:defRPr/>
            </a:pPr>
            <a:r>
              <a:rPr lang="en-GB" altLang="en-US" sz="2200" b="1" dirty="0">
                <a:solidFill>
                  <a:srgbClr val="7030A0"/>
                </a:solidFill>
              </a:rPr>
              <a:t>Between 1860 and 1890, 10 million immigrants came to staff the USA’s industrial revolution (clustering in the cities); another 23 million immigrants arrived between 1890 and 1930</a:t>
            </a:r>
          </a:p>
          <a:p>
            <a:endParaRPr lang="en-GB" sz="2000" b="1" u="sng" dirty="0" smtClean="0">
              <a:solidFill>
                <a:prstClr val="black"/>
              </a:solidFill>
            </a:endParaRPr>
          </a:p>
          <a:p>
            <a:endParaRPr lang="en-GB" sz="20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770200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4635794"/>
          </a:xfrm>
          <a:prstGeom prst="rect">
            <a:avLst/>
          </a:prstGeom>
        </p:spPr>
        <p:txBody>
          <a:bodyPr wrap="square" lIns="540000" tIns="360000" rIns="540000" bIns="360000">
            <a:spAutoFit/>
          </a:bodyPr>
          <a:lstStyle/>
          <a:p>
            <a:r>
              <a:rPr lang="en-GB" sz="2400" b="1" u="sng" dirty="0" smtClean="0">
                <a:effectLst>
                  <a:outerShdw blurRad="38100" dist="38100" dir="2700000" algn="tl">
                    <a:srgbClr val="000000">
                      <a:alpha val="43137"/>
                    </a:srgbClr>
                  </a:outerShdw>
                </a:effectLst>
              </a:rPr>
              <a:t>2. </a:t>
            </a:r>
            <a:r>
              <a:rPr lang="en-GB" sz="2400" b="1" u="sng" dirty="0" smtClean="0">
                <a:solidFill>
                  <a:prstClr val="black"/>
                </a:solidFill>
                <a:effectLst>
                  <a:outerShdw blurRad="38100" dist="38100" dir="2700000" algn="tl">
                    <a:srgbClr val="000000">
                      <a:alpha val="43137"/>
                    </a:srgbClr>
                  </a:outerShdw>
                </a:effectLst>
              </a:rPr>
              <a:t>The </a:t>
            </a:r>
            <a:r>
              <a:rPr lang="en-GB" sz="2400" b="1" u="sng" dirty="0" smtClean="0">
                <a:solidFill>
                  <a:prstClr val="black"/>
                </a:solidFill>
                <a:effectLst>
                  <a:outerShdw blurRad="38100" dist="38100" dir="2700000" algn="tl">
                    <a:srgbClr val="000000">
                      <a:alpha val="43137"/>
                    </a:srgbClr>
                  </a:outerShdw>
                </a:effectLst>
              </a:rPr>
              <a:t>Gilded Age (c. </a:t>
            </a:r>
            <a:r>
              <a:rPr lang="en-GB" sz="2400" b="1" u="sng" dirty="0" smtClean="0">
                <a:effectLst>
                  <a:outerShdw blurRad="38100" dist="38100" dir="2700000" algn="tl">
                    <a:srgbClr val="000000">
                      <a:alpha val="43137"/>
                    </a:srgbClr>
                  </a:outerShdw>
                </a:effectLst>
              </a:rPr>
              <a:t>1870s–1900): </a:t>
            </a:r>
            <a:r>
              <a:rPr lang="en-GB" sz="2400" b="1" u="sng" dirty="0" smtClean="0">
                <a:solidFill>
                  <a:prstClr val="black"/>
                </a:solidFill>
                <a:effectLst>
                  <a:outerShdw blurRad="38100" dist="38100" dir="2700000" algn="tl">
                    <a:srgbClr val="000000">
                      <a:alpha val="43137"/>
                    </a:srgbClr>
                  </a:outerShdw>
                </a:effectLst>
              </a:rPr>
              <a:t>The Robber Barons</a:t>
            </a:r>
          </a:p>
          <a:p>
            <a:endParaRPr lang="en-GB" sz="1000" b="1" u="sng" dirty="0" smtClean="0">
              <a:solidFill>
                <a:prstClr val="black"/>
              </a:solidFill>
            </a:endParaRPr>
          </a:p>
          <a:p>
            <a:pPr marL="342900" indent="-342900">
              <a:buFont typeface="Arial" panose="020B0604020202020204" pitchFamily="34" charset="0"/>
              <a:buChar char="•"/>
            </a:pPr>
            <a:r>
              <a:rPr lang="en-GB" sz="2400" dirty="0" smtClean="0">
                <a:solidFill>
                  <a:prstClr val="black"/>
                </a:solidFill>
              </a:rPr>
              <a:t>Emergence of a new industrial elite on the profits of second industrial revolution</a:t>
            </a:r>
          </a:p>
          <a:p>
            <a:pPr marL="342900" indent="-342900">
              <a:buFont typeface="Arial" panose="020B0604020202020204" pitchFamily="34" charset="0"/>
              <a:buChar char="•"/>
            </a:pPr>
            <a:r>
              <a:rPr lang="en-GB" sz="2400" dirty="0" smtClean="0">
                <a:solidFill>
                  <a:prstClr val="black"/>
                </a:solidFill>
              </a:rPr>
              <a:t>Accumulation of capital and wealth disparity – plus close links to political leaders</a:t>
            </a:r>
          </a:p>
          <a:p>
            <a:pPr marL="342900" indent="-342900">
              <a:buFont typeface="Arial" panose="020B0604020202020204" pitchFamily="34" charset="0"/>
              <a:buChar char="•"/>
            </a:pPr>
            <a:r>
              <a:rPr lang="en-GB" sz="2400" dirty="0" smtClean="0">
                <a:solidFill>
                  <a:prstClr val="black"/>
                </a:solidFill>
              </a:rPr>
              <a:t>Conspicuous wealth of millionaires</a:t>
            </a:r>
            <a:endParaRPr lang="en-GB" sz="2400" dirty="0">
              <a:solidFill>
                <a:prstClr val="black"/>
              </a:solidFill>
            </a:endParaRPr>
          </a:p>
          <a:p>
            <a:pPr marL="342900" indent="-342900">
              <a:buFont typeface="Arial" panose="020B0604020202020204" pitchFamily="34" charset="0"/>
              <a:buChar char="•"/>
            </a:pPr>
            <a:endParaRPr lang="en-GB" sz="2000" dirty="0" smtClean="0">
              <a:solidFill>
                <a:prstClr val="black"/>
              </a:solidFill>
            </a:endParaRPr>
          </a:p>
          <a:p>
            <a:pPr marL="342900" indent="-342900">
              <a:buFont typeface="Arial" panose="020B0604020202020204" pitchFamily="34" charset="0"/>
              <a:buChar char="•"/>
            </a:pPr>
            <a:endParaRPr lang="en-GB" sz="2000" dirty="0" smtClean="0">
              <a:solidFill>
                <a:prstClr val="black"/>
              </a:solidFill>
            </a:endParaRPr>
          </a:p>
          <a:p>
            <a:pPr marL="342900" indent="-342900">
              <a:buFont typeface="Arial" panose="020B0604020202020204" pitchFamily="34" charset="0"/>
              <a:buChar char="•"/>
            </a:pPr>
            <a:endParaRPr lang="en-GB" sz="2000" dirty="0">
              <a:solidFill>
                <a:prstClr val="black"/>
              </a:solidFill>
            </a:endParaRPr>
          </a:p>
          <a:p>
            <a:endParaRPr lang="en-GB" sz="2000" dirty="0" smtClean="0">
              <a:solidFill>
                <a:prstClr val="black"/>
              </a:solidFill>
            </a:endParaRPr>
          </a:p>
          <a:p>
            <a:endParaRPr lang="en-GB" sz="2000"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186" y="3255947"/>
            <a:ext cx="1834414" cy="2648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00920" y="5893203"/>
            <a:ext cx="2051080" cy="1009846"/>
          </a:xfrm>
          <a:prstGeom prst="rect">
            <a:avLst/>
          </a:prstGeom>
          <a:noFill/>
        </p:spPr>
        <p:txBody>
          <a:bodyPr wrap="square" lIns="360000" tIns="180000" rIns="360000" bIns="180000" rtlCol="0">
            <a:spAutoFit/>
          </a:bodyPr>
          <a:lstStyle/>
          <a:p>
            <a:pPr algn="ctr"/>
            <a:r>
              <a:rPr lang="en-GB" sz="1400" dirty="0" smtClean="0"/>
              <a:t>John D Rockefeller  founder of Standard Oil</a:t>
            </a:r>
            <a:endParaRPr lang="en-GB" sz="1500" dirty="0" smtClean="0"/>
          </a:p>
        </p:txBody>
      </p:sp>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73612" y="3244699"/>
            <a:ext cx="1883381" cy="2648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2541964" y="5848154"/>
            <a:ext cx="1915029" cy="1009846"/>
          </a:xfrm>
          <a:prstGeom prst="rect">
            <a:avLst/>
          </a:prstGeom>
          <a:noFill/>
        </p:spPr>
        <p:txBody>
          <a:bodyPr wrap="square" lIns="360000" tIns="180000" rIns="360000" bIns="180000" rtlCol="0">
            <a:spAutoFit/>
          </a:bodyPr>
          <a:lstStyle/>
          <a:p>
            <a:pPr algn="ctr"/>
            <a:r>
              <a:rPr lang="en-GB" sz="1400" dirty="0" smtClean="0"/>
              <a:t>Jay Gould</a:t>
            </a:r>
          </a:p>
          <a:p>
            <a:pPr algn="ctr"/>
            <a:r>
              <a:rPr lang="en-GB" sz="1400" dirty="0" smtClean="0"/>
              <a:t>railway speculator</a:t>
            </a:r>
            <a:endParaRPr lang="en-GB" sz="1500" dirty="0" smtClean="0"/>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24769" y="3314020"/>
            <a:ext cx="1925321" cy="2590431"/>
          </a:xfrm>
          <a:prstGeom prst="rect">
            <a:avLst/>
          </a:prstGeom>
        </p:spPr>
      </p:pic>
      <p:sp>
        <p:nvSpPr>
          <p:cNvPr id="12" name="TextBox 11"/>
          <p:cNvSpPr txBox="1"/>
          <p:nvPr/>
        </p:nvSpPr>
        <p:spPr>
          <a:xfrm>
            <a:off x="4588094" y="5922231"/>
            <a:ext cx="2051080" cy="794403"/>
          </a:xfrm>
          <a:prstGeom prst="rect">
            <a:avLst/>
          </a:prstGeom>
          <a:noFill/>
        </p:spPr>
        <p:txBody>
          <a:bodyPr wrap="square" lIns="360000" tIns="180000" rIns="360000" bIns="180000" rtlCol="0">
            <a:spAutoFit/>
          </a:bodyPr>
          <a:lstStyle/>
          <a:p>
            <a:pPr algn="ctr"/>
            <a:r>
              <a:rPr lang="en-GB" sz="1400" dirty="0" smtClean="0"/>
              <a:t>JP Morgan</a:t>
            </a:r>
          </a:p>
          <a:p>
            <a:pPr algn="ctr"/>
            <a:r>
              <a:rPr lang="en-GB" sz="1400" dirty="0"/>
              <a:t>b</a:t>
            </a:r>
            <a:r>
              <a:rPr lang="en-GB" sz="1400" dirty="0" smtClean="0"/>
              <a:t>anker, financier  </a:t>
            </a:r>
            <a:endParaRPr lang="en-GB" sz="1500" dirty="0" smtClean="0"/>
          </a:p>
        </p:txBody>
      </p:sp>
      <p:pic>
        <p:nvPicPr>
          <p:cNvPr id="2057"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65856" y="3342752"/>
            <a:ext cx="1914530" cy="2555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p:nvPr/>
        </p:nvSpPr>
        <p:spPr>
          <a:xfrm>
            <a:off x="6660232" y="5814509"/>
            <a:ext cx="2483767" cy="1009846"/>
          </a:xfrm>
          <a:prstGeom prst="rect">
            <a:avLst/>
          </a:prstGeom>
          <a:noFill/>
        </p:spPr>
        <p:txBody>
          <a:bodyPr wrap="square" lIns="360000" tIns="180000" rIns="360000" bIns="180000" rtlCol="0">
            <a:spAutoFit/>
          </a:bodyPr>
          <a:lstStyle/>
          <a:p>
            <a:pPr algn="ctr"/>
            <a:r>
              <a:rPr lang="en-GB" sz="1400" dirty="0" smtClean="0"/>
              <a:t>Cornelius Vanderbilt</a:t>
            </a:r>
          </a:p>
          <a:p>
            <a:pPr algn="ctr"/>
            <a:r>
              <a:rPr lang="en-GB" sz="1400" dirty="0" smtClean="0"/>
              <a:t>Railway and shipping magnate</a:t>
            </a:r>
            <a:endParaRPr lang="en-GB" sz="1500" dirty="0" smtClean="0"/>
          </a:p>
        </p:txBody>
      </p:sp>
    </p:spTree>
    <p:extLst>
      <p:ext uri="{BB962C8B-B14F-4D97-AF65-F5344CB8AC3E}">
        <p14:creationId xmlns:p14="http://schemas.microsoft.com/office/powerpoint/2010/main" val="19899059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2358247"/>
          </a:xfrm>
          <a:prstGeom prst="rect">
            <a:avLst/>
          </a:prstGeom>
        </p:spPr>
        <p:txBody>
          <a:bodyPr wrap="square" lIns="540000" tIns="360000" rIns="540000" bIns="360000">
            <a:spAutoFit/>
          </a:bodyPr>
          <a:lstStyle/>
          <a:p>
            <a:r>
              <a:rPr lang="en-GB" sz="2400" b="1" u="sng" dirty="0" smtClean="0">
                <a:solidFill>
                  <a:prstClr val="black"/>
                </a:solidFill>
              </a:rPr>
              <a:t>2. The Gilded Age (c</a:t>
            </a:r>
            <a:r>
              <a:rPr lang="en-GB" sz="2400" b="1" u="sng" dirty="0" smtClean="0">
                <a:solidFill>
                  <a:prstClr val="black"/>
                </a:solidFill>
              </a:rPr>
              <a:t>. </a:t>
            </a:r>
            <a:r>
              <a:rPr lang="en-GB" sz="2400" b="1" u="sng" dirty="0" smtClean="0"/>
              <a:t>1870s–1900): The Gospel Of Wealth </a:t>
            </a:r>
          </a:p>
          <a:p>
            <a:endParaRPr lang="en-GB" sz="1000" b="1" u="sng" dirty="0" smtClean="0">
              <a:solidFill>
                <a:prstClr val="black"/>
              </a:solidFill>
            </a:endParaRPr>
          </a:p>
          <a:p>
            <a:pPr marL="342900" indent="-342900" algn="just">
              <a:buFont typeface="Arial" panose="020B0604020202020204" pitchFamily="34" charset="0"/>
              <a:buChar char="•"/>
            </a:pPr>
            <a:r>
              <a:rPr lang="en-GB" sz="2400" dirty="0" smtClean="0">
                <a:solidFill>
                  <a:prstClr val="black"/>
                </a:solidFill>
              </a:rPr>
              <a:t>‘Wealth,’ published by steel magnate Andrew Carnegie in 1889, articulated an ideological rationale for Robber Barons’ status and success</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p:cNvSpPr/>
          <p:nvPr/>
        </p:nvSpPr>
        <p:spPr>
          <a:xfrm>
            <a:off x="-18999" y="1628798"/>
            <a:ext cx="6895256" cy="5743789"/>
          </a:xfrm>
          <a:prstGeom prst="rect">
            <a:avLst/>
          </a:prstGeom>
        </p:spPr>
        <p:txBody>
          <a:bodyPr wrap="square" lIns="540000" tIns="360000" rIns="540000" bIns="360000">
            <a:spAutoFit/>
          </a:bodyPr>
          <a:lstStyle/>
          <a:p>
            <a:pPr algn="just"/>
            <a:endParaRPr lang="en-GB" sz="1000" dirty="0" smtClean="0"/>
          </a:p>
          <a:p>
            <a:pPr algn="just"/>
            <a:r>
              <a:rPr lang="en-GB" sz="2200" dirty="0" smtClean="0"/>
              <a:t>The </a:t>
            </a:r>
            <a:r>
              <a:rPr lang="en-GB" sz="2200" b="1" i="1" dirty="0"/>
              <a:t>problem of our age </a:t>
            </a:r>
            <a:r>
              <a:rPr lang="en-GB" sz="2200" dirty="0"/>
              <a:t>is the administration of wealth, so that the ties of brotherhood may still bind together the rich and poor in harmonious </a:t>
            </a:r>
            <a:r>
              <a:rPr lang="en-GB" sz="2200" dirty="0" smtClean="0"/>
              <a:t>relationship …  </a:t>
            </a:r>
            <a:r>
              <a:rPr lang="en-GB" sz="2200" dirty="0"/>
              <a:t>The conditions of human life have not only been changed, but revolutionized, within the past few hundred years. In former days there was little difference between the dwelling, dress, food, and environment of the chief and those of his </a:t>
            </a:r>
            <a:r>
              <a:rPr lang="en-GB" sz="2200" dirty="0" smtClean="0"/>
              <a:t>retainers … The </a:t>
            </a:r>
            <a:r>
              <a:rPr lang="en-GB" sz="2200" dirty="0"/>
              <a:t>contrast between the palace of the millionaire and the cottage of the </a:t>
            </a:r>
            <a:r>
              <a:rPr lang="en-GB" sz="2200" dirty="0" err="1"/>
              <a:t>laborer</a:t>
            </a:r>
            <a:r>
              <a:rPr lang="en-GB" sz="2200" dirty="0"/>
              <a:t> with us to­day </a:t>
            </a:r>
            <a:r>
              <a:rPr lang="en-GB" sz="2200" b="1" dirty="0">
                <a:solidFill>
                  <a:srgbClr val="FF0000"/>
                </a:solidFill>
              </a:rPr>
              <a:t>measures the change which has come with civilization</a:t>
            </a:r>
            <a:r>
              <a:rPr lang="en-GB" sz="2200" dirty="0" smtClean="0"/>
              <a:t>.</a:t>
            </a:r>
          </a:p>
          <a:p>
            <a:endParaRPr lang="en-GB" sz="2000" dirty="0"/>
          </a:p>
          <a:p>
            <a:endParaRPr lang="en-GB" sz="20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7687" y="1963198"/>
            <a:ext cx="2400907"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03372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732" y="594348"/>
            <a:ext cx="6727687" cy="6220843"/>
          </a:xfrm>
          <a:prstGeom prst="rect">
            <a:avLst/>
          </a:prstGeom>
        </p:spPr>
        <p:txBody>
          <a:bodyPr wrap="square" lIns="540000" tIns="360000" rIns="540000" bIns="360000">
            <a:spAutoFit/>
          </a:bodyPr>
          <a:lstStyle/>
          <a:p>
            <a:pPr algn="just"/>
            <a:r>
              <a:rPr lang="en-GB" sz="2100" dirty="0" smtClean="0"/>
              <a:t>This change is not to be deplored, but welcomed as highly beneficial</a:t>
            </a:r>
            <a:r>
              <a:rPr lang="en-GB" sz="2100" dirty="0"/>
              <a:t>. It is well, nay, </a:t>
            </a:r>
            <a:r>
              <a:rPr lang="en-GB" sz="2100" b="1" dirty="0"/>
              <a:t>essential for the progress of the race</a:t>
            </a:r>
            <a:r>
              <a:rPr lang="en-GB" sz="2100" dirty="0"/>
              <a:t>, that the houses of some should be homes for all that is highest and best in literature and the arts, and for all the refinements of civilization, rather than that none should be so. </a:t>
            </a:r>
            <a:endParaRPr lang="en-GB" sz="2100" dirty="0" smtClean="0"/>
          </a:p>
          <a:p>
            <a:pPr algn="just"/>
            <a:r>
              <a:rPr lang="en-GB" sz="2100" dirty="0" smtClean="0"/>
              <a:t>	… There remains</a:t>
            </a:r>
            <a:r>
              <a:rPr lang="en-GB" sz="2100" dirty="0"/>
              <a:t>, </a:t>
            </a:r>
            <a:r>
              <a:rPr lang="en-GB" sz="2100" dirty="0" smtClean="0"/>
              <a:t>only </a:t>
            </a:r>
            <a:r>
              <a:rPr lang="en-GB" sz="2100" dirty="0"/>
              <a:t>one mode of using great </a:t>
            </a:r>
            <a:r>
              <a:rPr lang="en-GB" sz="2100" dirty="0" smtClean="0"/>
              <a:t>fortunes</a:t>
            </a:r>
            <a:r>
              <a:rPr lang="en-GB" sz="2100" dirty="0"/>
              <a:t> </a:t>
            </a:r>
            <a:r>
              <a:rPr lang="en-GB" sz="2100" dirty="0" smtClean="0"/>
              <a:t>… it is </a:t>
            </a:r>
            <a:r>
              <a:rPr lang="en-GB" sz="2100" dirty="0"/>
              <a:t>founded upon the present </a:t>
            </a:r>
            <a:r>
              <a:rPr lang="en-GB" sz="2100" b="1" dirty="0"/>
              <a:t>most intense </a:t>
            </a:r>
            <a:r>
              <a:rPr lang="en-GB" sz="2100" b="1" dirty="0" smtClean="0"/>
              <a:t>individualism</a:t>
            </a:r>
            <a:r>
              <a:rPr lang="en-GB" sz="2100" dirty="0"/>
              <a:t> </a:t>
            </a:r>
            <a:r>
              <a:rPr lang="en-GB" sz="2100" dirty="0" smtClean="0"/>
              <a:t>… Under </a:t>
            </a:r>
            <a:r>
              <a:rPr lang="en-GB" sz="2100" dirty="0"/>
              <a:t>its sway we shall have </a:t>
            </a:r>
            <a:r>
              <a:rPr lang="en-GB" sz="2100" i="1" dirty="0"/>
              <a:t>an ideal state, in which the surplus wealth of the few will become, in the best sense, the property of the many, because administered for the common good</a:t>
            </a:r>
            <a:r>
              <a:rPr lang="en-GB" sz="2100" dirty="0"/>
              <a:t>, and this wealth, passing through the hands of the few, </a:t>
            </a:r>
            <a:r>
              <a:rPr lang="en-GB" sz="2100" b="1" dirty="0"/>
              <a:t>can be made a much more potent force for the elevation of our race</a:t>
            </a:r>
            <a:r>
              <a:rPr lang="en-GB" sz="2100" dirty="0"/>
              <a:t> than if it had been distributed in small sums to the people themselves</a:t>
            </a:r>
            <a:r>
              <a:rPr lang="en-GB" sz="2100" dirty="0" smtClean="0"/>
              <a:t>.</a:t>
            </a:r>
            <a:endParaRPr lang="en-GB" sz="2100"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1214246"/>
            <a:ext cx="2400907"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43880" y="312738"/>
            <a:ext cx="9100120" cy="880920"/>
          </a:xfrm>
          <a:prstGeom prst="rect">
            <a:avLst/>
          </a:prstGeom>
        </p:spPr>
        <p:txBody>
          <a:bodyPr wrap="square" lIns="540000" tIns="360000" rIns="540000" bIns="360000">
            <a:spAutoFit/>
          </a:bodyPr>
          <a:lstStyle/>
          <a:p>
            <a:endParaRPr lang="en-GB" sz="1000" b="1" u="sng" dirty="0" smtClean="0">
              <a:solidFill>
                <a:prstClr val="black"/>
              </a:solidFill>
            </a:endParaRPr>
          </a:p>
        </p:txBody>
      </p:sp>
      <p:sp>
        <p:nvSpPr>
          <p:cNvPr id="10" name="Rectangle 9"/>
          <p:cNvSpPr/>
          <p:nvPr/>
        </p:nvSpPr>
        <p:spPr>
          <a:xfrm>
            <a:off x="0" y="0"/>
            <a:ext cx="9144000" cy="1250251"/>
          </a:xfrm>
          <a:prstGeom prst="rect">
            <a:avLst/>
          </a:prstGeom>
        </p:spPr>
        <p:txBody>
          <a:bodyPr wrap="square" lIns="540000" tIns="360000" rIns="540000" bIns="360000">
            <a:spAutoFit/>
          </a:bodyPr>
          <a:lstStyle/>
          <a:p>
            <a:r>
              <a:rPr lang="en-GB" sz="2400" b="1" u="sng" dirty="0" smtClean="0">
                <a:solidFill>
                  <a:prstClr val="black"/>
                </a:solidFill>
              </a:rPr>
              <a:t>2. The Gilded Age(c</a:t>
            </a:r>
            <a:r>
              <a:rPr lang="en-GB" sz="2400" b="1" u="sng" dirty="0" smtClean="0">
                <a:solidFill>
                  <a:prstClr val="black"/>
                </a:solidFill>
              </a:rPr>
              <a:t>. </a:t>
            </a:r>
            <a:r>
              <a:rPr lang="en-GB" sz="2400" b="1" u="sng" dirty="0" smtClean="0"/>
              <a:t>1870s–1900): The Gospel Of Wealth </a:t>
            </a:r>
          </a:p>
          <a:p>
            <a:endParaRPr lang="en-GB" sz="1000" b="1" u="sng" dirty="0" smtClean="0">
              <a:solidFill>
                <a:prstClr val="black"/>
              </a:solidFill>
            </a:endParaRPr>
          </a:p>
        </p:txBody>
      </p:sp>
    </p:spTree>
    <p:extLst>
      <p:ext uri="{BB962C8B-B14F-4D97-AF65-F5344CB8AC3E}">
        <p14:creationId xmlns:p14="http://schemas.microsoft.com/office/powerpoint/2010/main" val="4774725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605564"/>
          </a:xfrm>
          <a:prstGeom prst="rect">
            <a:avLst/>
          </a:prstGeom>
        </p:spPr>
        <p:txBody>
          <a:bodyPr wrap="square" lIns="540000" tIns="360000" rIns="540000" bIns="360000">
            <a:spAutoFit/>
          </a:bodyPr>
          <a:lstStyle/>
          <a:p>
            <a:r>
              <a:rPr lang="en-GB" sz="2400" b="1" u="sng" dirty="0">
                <a:solidFill>
                  <a:prstClr val="black"/>
                </a:solidFill>
              </a:rPr>
              <a:t>5. </a:t>
            </a:r>
            <a:r>
              <a:rPr lang="en-GB" sz="2400" b="1" u="sng" dirty="0" smtClean="0">
                <a:solidFill>
                  <a:prstClr val="black"/>
                </a:solidFill>
              </a:rPr>
              <a:t>Westward Expansion: Ideology</a:t>
            </a:r>
            <a:endParaRPr lang="en-GB" sz="2400" b="1" u="sng" dirty="0">
              <a:solidFill>
                <a:prstClr val="black"/>
              </a:solidFill>
            </a:endParaRPr>
          </a:p>
          <a:p>
            <a:endParaRPr lang="en-GB" sz="1000" b="1" u="sng" dirty="0">
              <a:solidFill>
                <a:prstClr val="black"/>
              </a:solidFill>
            </a:endParaRPr>
          </a:p>
          <a:p>
            <a:pPr marL="342900" indent="-342900" algn="just">
              <a:buFont typeface="Arial" panose="020B0604020202020204" pitchFamily="34" charset="0"/>
              <a:buChar char="•"/>
            </a:pPr>
            <a:r>
              <a:rPr lang="en-GB" sz="2000" dirty="0" smtClean="0">
                <a:solidFill>
                  <a:prstClr val="black"/>
                </a:solidFill>
              </a:rPr>
              <a:t>Carnegie et </a:t>
            </a:r>
            <a:r>
              <a:rPr lang="en-GB" sz="2000" dirty="0" err="1" smtClean="0">
                <a:solidFill>
                  <a:prstClr val="black"/>
                </a:solidFill>
              </a:rPr>
              <a:t>al’s</a:t>
            </a:r>
            <a:r>
              <a:rPr lang="en-GB" sz="2000" dirty="0" smtClean="0">
                <a:solidFill>
                  <a:prstClr val="black"/>
                </a:solidFill>
              </a:rPr>
              <a:t> emphasis on </a:t>
            </a:r>
            <a:r>
              <a:rPr lang="en-GB" sz="2000" b="1" dirty="0" smtClean="0">
                <a:solidFill>
                  <a:prstClr val="black"/>
                </a:solidFill>
              </a:rPr>
              <a:t>progress </a:t>
            </a:r>
            <a:r>
              <a:rPr lang="en-GB" sz="2000" dirty="0" smtClean="0">
                <a:solidFill>
                  <a:prstClr val="black"/>
                </a:solidFill>
              </a:rPr>
              <a:t>(evolution), </a:t>
            </a:r>
            <a:r>
              <a:rPr lang="en-GB" sz="2000" b="1" dirty="0" smtClean="0">
                <a:solidFill>
                  <a:prstClr val="black"/>
                </a:solidFill>
              </a:rPr>
              <a:t>individualism </a:t>
            </a:r>
            <a:r>
              <a:rPr lang="en-GB" sz="2000" dirty="0" smtClean="0">
                <a:solidFill>
                  <a:prstClr val="black"/>
                </a:solidFill>
              </a:rPr>
              <a:t>and ‘</a:t>
            </a:r>
            <a:r>
              <a:rPr lang="en-GB" sz="2000" b="1" dirty="0" smtClean="0">
                <a:solidFill>
                  <a:prstClr val="black"/>
                </a:solidFill>
              </a:rPr>
              <a:t>race</a:t>
            </a:r>
            <a:r>
              <a:rPr lang="en-GB" sz="2000" dirty="0" smtClean="0">
                <a:solidFill>
                  <a:prstClr val="black"/>
                </a:solidFill>
              </a:rPr>
              <a:t>’ fitted prevailing intellectual trends of late Victorian era</a:t>
            </a:r>
            <a:endParaRPr lang="en-GB" sz="1000" dirty="0">
              <a:solidFill>
                <a:prstClr val="black"/>
              </a:solidFill>
            </a:endParaRPr>
          </a:p>
          <a:p>
            <a:pPr marL="342900" indent="-342900" algn="just">
              <a:buFont typeface="Arial" panose="020B0604020202020204" pitchFamily="34" charset="0"/>
              <a:buChar char="•"/>
            </a:pPr>
            <a:endParaRPr lang="en-GB" sz="1000" dirty="0" smtClean="0">
              <a:solidFill>
                <a:prstClr val="black"/>
              </a:solidFill>
            </a:endParaRPr>
          </a:p>
          <a:p>
            <a:pPr marL="342900" indent="-342900" algn="just">
              <a:buFont typeface="Arial" panose="020B0604020202020204" pitchFamily="34" charset="0"/>
              <a:buChar char="•"/>
            </a:pPr>
            <a:endParaRPr lang="en-GB" sz="1000" dirty="0">
              <a:solidFill>
                <a:prstClr val="black"/>
              </a:solidFill>
            </a:endParaRPr>
          </a:p>
          <a:p>
            <a:pPr algn="just"/>
            <a:r>
              <a:rPr lang="en-US" sz="2400" dirty="0" smtClean="0">
                <a:solidFill>
                  <a:prstClr val="black"/>
                </a:solidFill>
              </a:rPr>
              <a:t>“The </a:t>
            </a:r>
            <a:r>
              <a:rPr lang="en-US" sz="2400" b="1" dirty="0">
                <a:solidFill>
                  <a:prstClr val="black"/>
                </a:solidFill>
              </a:rPr>
              <a:t>problem of our age </a:t>
            </a:r>
            <a:r>
              <a:rPr lang="en-US" sz="2400" dirty="0">
                <a:solidFill>
                  <a:prstClr val="black"/>
                </a:solidFill>
              </a:rPr>
              <a:t>is the proper administration of wealth, so that the ties of brotherhood may still bind together the rich and poor in harmonious </a:t>
            </a:r>
            <a:r>
              <a:rPr lang="en-US" sz="2400" dirty="0" smtClean="0">
                <a:solidFill>
                  <a:prstClr val="black"/>
                </a:solidFill>
              </a:rPr>
              <a:t>relationship</a:t>
            </a:r>
            <a:r>
              <a:rPr lang="en-US" sz="2400" dirty="0">
                <a:solidFill>
                  <a:prstClr val="black"/>
                </a:solidFill>
              </a:rPr>
              <a:t> </a:t>
            </a:r>
            <a:r>
              <a:rPr lang="en-US" sz="2400" dirty="0" smtClean="0">
                <a:solidFill>
                  <a:prstClr val="black"/>
                </a:solidFill>
              </a:rPr>
              <a:t> … In </a:t>
            </a:r>
            <a:r>
              <a:rPr lang="en-US" sz="2400" dirty="0">
                <a:solidFill>
                  <a:prstClr val="black"/>
                </a:solidFill>
              </a:rPr>
              <a:t>former days there was little difference between the dwelling, dress, food, and environment of the chief and those of his retainers. </a:t>
            </a:r>
            <a:r>
              <a:rPr lang="en-US" sz="2400" b="1" dirty="0">
                <a:solidFill>
                  <a:srgbClr val="FF0000"/>
                </a:solidFill>
              </a:rPr>
              <a:t>The Indians are to-day where civilized man then was</a:t>
            </a:r>
            <a:r>
              <a:rPr lang="en-US" sz="2400" dirty="0">
                <a:solidFill>
                  <a:prstClr val="black"/>
                </a:solidFill>
              </a:rPr>
              <a:t>. </a:t>
            </a:r>
            <a:r>
              <a:rPr lang="en-US" sz="2400" dirty="0">
                <a:solidFill>
                  <a:srgbClr val="0000FF"/>
                </a:solidFill>
              </a:rPr>
              <a:t>When visiting the Sioux, I was led to the wigwam of the chief. It was just like the others in external appearance, and even within the difference was trifling between it and those of the poorest of his braves</a:t>
            </a:r>
            <a:r>
              <a:rPr lang="en-US" sz="2400" dirty="0"/>
              <a:t>. The contrast between the palace of the millionaire and the cottage of the laborer with us to-day measures the change which has come with civilization</a:t>
            </a:r>
            <a:r>
              <a:rPr lang="en-US" sz="2400" dirty="0" smtClean="0">
                <a:solidFill>
                  <a:prstClr val="black"/>
                </a:solidFill>
              </a:rPr>
              <a:t>.”</a:t>
            </a:r>
            <a:endParaRPr lang="en-GB" sz="2400"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19902996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605564"/>
          </a:xfrm>
          <a:prstGeom prst="rect">
            <a:avLst/>
          </a:prstGeom>
        </p:spPr>
        <p:txBody>
          <a:bodyPr wrap="square" lIns="540000" tIns="360000" rIns="540000" bIns="360000">
            <a:spAutoFit/>
          </a:bodyPr>
          <a:lstStyle/>
          <a:p>
            <a:r>
              <a:rPr lang="en-GB" sz="2400" b="1" u="sng" dirty="0">
                <a:solidFill>
                  <a:prstClr val="black"/>
                </a:solidFill>
              </a:rPr>
              <a:t>5. </a:t>
            </a:r>
            <a:r>
              <a:rPr lang="en-GB" sz="2400" b="1" u="sng" dirty="0" smtClean="0">
                <a:solidFill>
                  <a:prstClr val="black"/>
                </a:solidFill>
              </a:rPr>
              <a:t>Westward Expansion: Ideology</a:t>
            </a:r>
            <a:endParaRPr lang="en-GB" sz="2400" b="1" u="sng" dirty="0">
              <a:solidFill>
                <a:prstClr val="black"/>
              </a:solidFill>
            </a:endParaRPr>
          </a:p>
          <a:p>
            <a:endParaRPr lang="en-GB" sz="1000" b="1" u="sng" dirty="0">
              <a:solidFill>
                <a:prstClr val="black"/>
              </a:solidFill>
            </a:endParaRPr>
          </a:p>
          <a:p>
            <a:pPr marL="342900" indent="-342900" algn="just">
              <a:buFont typeface="Arial" panose="020B0604020202020204" pitchFamily="34" charset="0"/>
              <a:buChar char="•"/>
            </a:pPr>
            <a:r>
              <a:rPr lang="en-GB" sz="2000" dirty="0" smtClean="0">
                <a:solidFill>
                  <a:prstClr val="black"/>
                </a:solidFill>
              </a:rPr>
              <a:t>Carnegie et </a:t>
            </a:r>
            <a:r>
              <a:rPr lang="en-GB" sz="2000" dirty="0" err="1" smtClean="0">
                <a:solidFill>
                  <a:prstClr val="black"/>
                </a:solidFill>
              </a:rPr>
              <a:t>al’s</a:t>
            </a:r>
            <a:r>
              <a:rPr lang="en-GB" sz="2000" dirty="0" smtClean="0">
                <a:solidFill>
                  <a:prstClr val="black"/>
                </a:solidFill>
              </a:rPr>
              <a:t> emphasis on </a:t>
            </a:r>
            <a:r>
              <a:rPr lang="en-GB" sz="2000" b="1" dirty="0" smtClean="0">
                <a:solidFill>
                  <a:prstClr val="black"/>
                </a:solidFill>
              </a:rPr>
              <a:t>progress </a:t>
            </a:r>
            <a:r>
              <a:rPr lang="en-GB" sz="2000" dirty="0" smtClean="0">
                <a:solidFill>
                  <a:prstClr val="black"/>
                </a:solidFill>
              </a:rPr>
              <a:t>(evolution), </a:t>
            </a:r>
            <a:r>
              <a:rPr lang="en-GB" sz="2000" b="1" dirty="0" smtClean="0">
                <a:solidFill>
                  <a:prstClr val="black"/>
                </a:solidFill>
              </a:rPr>
              <a:t>individualism </a:t>
            </a:r>
            <a:r>
              <a:rPr lang="en-GB" sz="2000" dirty="0" smtClean="0">
                <a:solidFill>
                  <a:prstClr val="black"/>
                </a:solidFill>
              </a:rPr>
              <a:t>and ‘</a:t>
            </a:r>
            <a:r>
              <a:rPr lang="en-GB" sz="2000" b="1" dirty="0" smtClean="0">
                <a:solidFill>
                  <a:prstClr val="black"/>
                </a:solidFill>
              </a:rPr>
              <a:t>race</a:t>
            </a:r>
            <a:r>
              <a:rPr lang="en-GB" sz="2000" dirty="0" smtClean="0">
                <a:solidFill>
                  <a:prstClr val="black"/>
                </a:solidFill>
              </a:rPr>
              <a:t>’ fitted prevailing intellectual trends of late Victorian era</a:t>
            </a:r>
          </a:p>
          <a:p>
            <a:pPr marL="342900" indent="-342900" algn="just">
              <a:buFont typeface="Arial" panose="020B0604020202020204" pitchFamily="34" charset="0"/>
              <a:buChar char="•"/>
            </a:pPr>
            <a:endParaRPr lang="en-GB" sz="1000" dirty="0" smtClean="0">
              <a:solidFill>
                <a:prstClr val="black"/>
              </a:solidFill>
            </a:endParaRPr>
          </a:p>
          <a:p>
            <a:pPr marL="342900" indent="-342900" algn="just">
              <a:buFont typeface="Arial" panose="020B0604020202020204" pitchFamily="34" charset="0"/>
              <a:buChar char="•"/>
            </a:pPr>
            <a:r>
              <a:rPr lang="en-GB" sz="2000" dirty="0" smtClean="0">
                <a:solidFill>
                  <a:prstClr val="black"/>
                </a:solidFill>
              </a:rPr>
              <a:t>Social Darwinist doctrine of “the survival </a:t>
            </a:r>
            <a:r>
              <a:rPr lang="en-GB" sz="2000" dirty="0">
                <a:solidFill>
                  <a:prstClr val="black"/>
                </a:solidFill>
              </a:rPr>
              <a:t>of the </a:t>
            </a:r>
            <a:r>
              <a:rPr lang="en-GB" sz="2000" dirty="0" smtClean="0">
                <a:solidFill>
                  <a:prstClr val="black"/>
                </a:solidFill>
              </a:rPr>
              <a:t>fittest” (Herbert Spencer) provided an apparently-scientific explanation for the primacy of free market capitalism </a:t>
            </a:r>
            <a:r>
              <a:rPr lang="en-GB" sz="2000" b="1" i="1" dirty="0" smtClean="0">
                <a:solidFill>
                  <a:prstClr val="black"/>
                </a:solidFill>
              </a:rPr>
              <a:t>and </a:t>
            </a:r>
            <a:r>
              <a:rPr lang="en-GB" sz="2000" dirty="0" smtClean="0">
                <a:solidFill>
                  <a:prstClr val="black"/>
                </a:solidFill>
              </a:rPr>
              <a:t>US territorial acquisition – consolidating and legitimating longstanding rhetorical tropes</a:t>
            </a:r>
          </a:p>
          <a:p>
            <a:pPr algn="just"/>
            <a:endParaRPr lang="en-GB" sz="1000" dirty="0">
              <a:solidFill>
                <a:prstClr val="black"/>
              </a:solidFill>
            </a:endParaRPr>
          </a:p>
          <a:p>
            <a:pPr algn="just"/>
            <a:r>
              <a:rPr lang="en-GB" dirty="0">
                <a:solidFill>
                  <a:srgbClr val="0000FF"/>
                </a:solidFill>
              </a:rPr>
              <a:t>“All communities divide themselves into the few and the many. </a:t>
            </a:r>
            <a:r>
              <a:rPr lang="en-GB" b="1" dirty="0">
                <a:solidFill>
                  <a:srgbClr val="0000FF"/>
                </a:solidFill>
              </a:rPr>
              <a:t>The first are the rich and </a:t>
            </a:r>
            <a:r>
              <a:rPr lang="en-GB" b="1" i="1" dirty="0">
                <a:solidFill>
                  <a:srgbClr val="0000FF"/>
                </a:solidFill>
              </a:rPr>
              <a:t>well-born, </a:t>
            </a:r>
            <a:r>
              <a:rPr lang="en-GB" b="1" dirty="0">
                <a:solidFill>
                  <a:srgbClr val="0000FF"/>
                </a:solidFill>
              </a:rPr>
              <a:t>the other </a:t>
            </a:r>
            <a:r>
              <a:rPr lang="en-GB" b="1" dirty="0" smtClean="0">
                <a:solidFill>
                  <a:srgbClr val="0000FF"/>
                </a:solidFill>
              </a:rPr>
              <a:t>the </a:t>
            </a:r>
            <a:r>
              <a:rPr lang="en-GB" b="1" dirty="0">
                <a:solidFill>
                  <a:srgbClr val="0000FF"/>
                </a:solidFill>
              </a:rPr>
              <a:t>mass of the people</a:t>
            </a:r>
            <a:r>
              <a:rPr lang="en-GB" dirty="0">
                <a:solidFill>
                  <a:srgbClr val="0000FF"/>
                </a:solidFill>
              </a:rPr>
              <a:t>. The voice of the people has been said to be the voice of God; however this maxim is not true. The people are turbulent and changing; they  seldom judge or determine right. </a:t>
            </a:r>
            <a:r>
              <a:rPr lang="en-GB" b="1" dirty="0">
                <a:solidFill>
                  <a:srgbClr val="0000FF"/>
                </a:solidFill>
              </a:rPr>
              <a:t>Give therefore to the  first class a distinct, permanent share in the  </a:t>
            </a:r>
            <a:r>
              <a:rPr lang="en-GB" b="1" dirty="0" smtClean="0">
                <a:solidFill>
                  <a:srgbClr val="0000FF"/>
                </a:solidFill>
              </a:rPr>
              <a:t>government</a:t>
            </a:r>
            <a:r>
              <a:rPr lang="en-GB" dirty="0" smtClean="0">
                <a:solidFill>
                  <a:srgbClr val="0000FF"/>
                </a:solidFill>
              </a:rPr>
              <a:t>.”</a:t>
            </a:r>
          </a:p>
          <a:p>
            <a:pPr marL="285750" indent="-285750" algn="r">
              <a:buFontTx/>
              <a:buChar char="-"/>
            </a:pPr>
            <a:r>
              <a:rPr lang="en-GB" dirty="0" smtClean="0">
                <a:solidFill>
                  <a:srgbClr val="0000FF"/>
                </a:solidFill>
              </a:rPr>
              <a:t>Alexander Hamilton, 1787</a:t>
            </a:r>
          </a:p>
          <a:p>
            <a:pPr algn="just"/>
            <a:endParaRPr lang="en-GB" sz="1000" dirty="0" smtClean="0">
              <a:solidFill>
                <a:prstClr val="black"/>
              </a:solidFill>
            </a:endParaRPr>
          </a:p>
          <a:p>
            <a:pPr algn="just"/>
            <a:r>
              <a:rPr lang="en-GB" dirty="0" smtClean="0">
                <a:solidFill>
                  <a:srgbClr val="FF0000"/>
                </a:solidFill>
              </a:rPr>
              <a:t>“I </a:t>
            </a:r>
            <a:r>
              <a:rPr lang="en-GB" dirty="0">
                <a:solidFill>
                  <a:srgbClr val="FF0000"/>
                </a:solidFill>
              </a:rPr>
              <a:t>have observed </a:t>
            </a:r>
            <a:r>
              <a:rPr lang="en-GB" dirty="0" smtClean="0">
                <a:solidFill>
                  <a:srgbClr val="FF0000"/>
                </a:solidFill>
              </a:rPr>
              <a:t>[the] </a:t>
            </a:r>
            <a:r>
              <a:rPr lang="en-GB" b="1" dirty="0" smtClean="0">
                <a:solidFill>
                  <a:srgbClr val="FF0000"/>
                </a:solidFill>
              </a:rPr>
              <a:t>march </a:t>
            </a:r>
            <a:r>
              <a:rPr lang="en-GB" b="1" dirty="0">
                <a:solidFill>
                  <a:srgbClr val="FF0000"/>
                </a:solidFill>
              </a:rPr>
              <a:t>of civilization </a:t>
            </a:r>
            <a:r>
              <a:rPr lang="en-GB" dirty="0">
                <a:solidFill>
                  <a:srgbClr val="FF0000"/>
                </a:solidFill>
              </a:rPr>
              <a:t>advancing from the sea coast, passing over us like a cloud of light, increasing our knowledge and improving our </a:t>
            </a:r>
            <a:r>
              <a:rPr lang="en-GB" dirty="0" smtClean="0">
                <a:solidFill>
                  <a:srgbClr val="FF0000"/>
                </a:solidFill>
              </a:rPr>
              <a:t>condition … Where </a:t>
            </a:r>
            <a:r>
              <a:rPr lang="en-GB" dirty="0">
                <a:solidFill>
                  <a:srgbClr val="FF0000"/>
                </a:solidFill>
              </a:rPr>
              <a:t>this progress will stop no one can say. Barbarism has, in the meantime, been receding before the steady step of amelioration; and will in </a:t>
            </a:r>
            <a:r>
              <a:rPr lang="en-GB" dirty="0" smtClean="0">
                <a:solidFill>
                  <a:srgbClr val="FF0000"/>
                </a:solidFill>
              </a:rPr>
              <a:t>time </a:t>
            </a:r>
            <a:r>
              <a:rPr lang="en-GB" dirty="0">
                <a:solidFill>
                  <a:srgbClr val="FF0000"/>
                </a:solidFill>
              </a:rPr>
              <a:t>disappear from the earth</a:t>
            </a:r>
            <a:r>
              <a:rPr lang="en-GB" dirty="0" smtClean="0">
                <a:solidFill>
                  <a:srgbClr val="FF0000"/>
                </a:solidFill>
              </a:rPr>
              <a:t>.”</a:t>
            </a:r>
          </a:p>
          <a:p>
            <a:pPr marL="342900" indent="-342900" algn="r">
              <a:buFontTx/>
              <a:buChar char="-"/>
            </a:pPr>
            <a:r>
              <a:rPr lang="en-GB" dirty="0" smtClean="0">
                <a:solidFill>
                  <a:srgbClr val="FF0000"/>
                </a:solidFill>
              </a:rPr>
              <a:t>Thomas Jefferson, 1824</a:t>
            </a:r>
            <a:endParaRPr lang="en-GB" sz="2000" b="1" u="sng" dirty="0">
              <a:solidFill>
                <a:srgbClr val="FF0000"/>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6309196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black"/>
              </a:solidFill>
              <a:latin typeface="Calibri"/>
              <a:cs typeface="+mn-cs"/>
            </a:endParaRPr>
          </a:p>
        </p:txBody>
      </p:sp>
      <p:sp>
        <p:nvSpPr>
          <p:cNvPr id="3" name="AutoShape 5" descr="https://historymartinez.files.wordpress.com/2011/08/transcontinental-railroa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black"/>
              </a:solidFill>
              <a:latin typeface="Calibri"/>
              <a:cs typeface="+mn-cs"/>
            </a:endParaRPr>
          </a:p>
        </p:txBody>
      </p:sp>
      <p:sp>
        <p:nvSpPr>
          <p:cNvPr id="9" name="TextBox 8"/>
          <p:cNvSpPr txBox="1"/>
          <p:nvPr/>
        </p:nvSpPr>
        <p:spPr>
          <a:xfrm>
            <a:off x="4824471" y="3539806"/>
            <a:ext cx="1795830" cy="3379726"/>
          </a:xfrm>
          <a:prstGeom prst="rect">
            <a:avLst/>
          </a:prstGeom>
          <a:noFill/>
        </p:spPr>
        <p:txBody>
          <a:bodyPr wrap="square" lIns="360000" tIns="180000" rIns="360000" bIns="180000" rtlCol="0">
            <a:spAutoFit/>
          </a:bodyPr>
          <a:lstStyle/>
          <a:p>
            <a:pPr algn="r" fontAlgn="auto">
              <a:spcBef>
                <a:spcPts val="0"/>
              </a:spcBef>
              <a:spcAft>
                <a:spcPts val="0"/>
              </a:spcAft>
            </a:pPr>
            <a:r>
              <a:rPr lang="en-GB" sz="1400" dirty="0">
                <a:solidFill>
                  <a:prstClr val="black"/>
                </a:solidFill>
                <a:latin typeface="Calibri"/>
                <a:cs typeface="+mn-cs"/>
              </a:rPr>
              <a:t>William Cody and Sitting Bull (Lakota chief at Little Bighorn), 1895; Columbian Exposition admittance </a:t>
            </a:r>
            <a:r>
              <a:rPr lang="en-GB" sz="1400" dirty="0" smtClean="0">
                <a:solidFill>
                  <a:prstClr val="black"/>
                </a:solidFill>
                <a:latin typeface="Calibri"/>
                <a:cs typeface="+mn-cs"/>
              </a:rPr>
              <a:t>ticket; B</a:t>
            </a:r>
            <a:r>
              <a:rPr lang="en-GB" altLang="en-US" sz="1400" dirty="0" smtClean="0"/>
              <a:t>uffalo </a:t>
            </a:r>
            <a:r>
              <a:rPr lang="en-GB" altLang="en-US" sz="1400" dirty="0"/>
              <a:t>Bill at the </a:t>
            </a:r>
            <a:r>
              <a:rPr lang="en-GB" altLang="en-US" sz="1400" dirty="0" smtClean="0"/>
              <a:t>Columbian Exposition (top)</a:t>
            </a:r>
            <a:endParaRPr lang="en-GB" sz="1500" dirty="0">
              <a:solidFill>
                <a:prstClr val="black"/>
              </a:solidFill>
              <a:latin typeface="Calibri"/>
              <a:cs typeface="+mn-cs"/>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26" y="3458470"/>
            <a:ext cx="4713566" cy="2827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stretch>
            <a:fillRect/>
          </a:stretch>
        </p:blipFill>
        <p:spPr>
          <a:xfrm>
            <a:off x="4827192" y="-3175"/>
            <a:ext cx="4344091" cy="3504832"/>
          </a:xfrm>
          <a:prstGeom prst="rect">
            <a:avLst/>
          </a:prstGeom>
        </p:spPr>
      </p:pic>
      <p:sp>
        <p:nvSpPr>
          <p:cNvPr id="12" name="Rectangle 11"/>
          <p:cNvSpPr/>
          <p:nvPr/>
        </p:nvSpPr>
        <p:spPr>
          <a:xfrm>
            <a:off x="-211684" y="-6080"/>
            <a:ext cx="9155113" cy="1459879"/>
          </a:xfrm>
          <a:prstGeom prst="rect">
            <a:avLst/>
          </a:prstGeom>
        </p:spPr>
        <p:txBody>
          <a:bodyPr lIns="540000" tIns="540000" rIns="540000" bIns="540000">
            <a:spAutoFit/>
          </a:bodyPr>
          <a:lstStyle/>
          <a:p>
            <a:pPr>
              <a:defRPr/>
            </a:pPr>
            <a:r>
              <a:rPr lang="en-US" sz="2400" b="1" dirty="0" smtClean="0">
                <a:effectLst>
                  <a:outerShdw blurRad="38100" dist="38100" dir="2700000" algn="tl">
                    <a:srgbClr val="000000">
                      <a:alpha val="43137"/>
                    </a:srgbClr>
                  </a:outerShdw>
                </a:effectLst>
              </a:rPr>
              <a:t>3</a:t>
            </a:r>
            <a:r>
              <a:rPr lang="en-US" sz="2400" b="1" dirty="0">
                <a:effectLst>
                  <a:outerShdw blurRad="38100" dist="38100" dir="2700000" algn="tl">
                    <a:srgbClr val="000000">
                      <a:alpha val="43137"/>
                    </a:srgbClr>
                  </a:outerShdw>
                </a:effectLst>
              </a:rPr>
              <a:t>. Chicago and the Columbian </a:t>
            </a:r>
            <a:r>
              <a:rPr lang="en-US" sz="2400" b="1" dirty="0" smtClean="0">
                <a:effectLst>
                  <a:outerShdw blurRad="38100" dist="38100" dir="2700000" algn="tl">
                    <a:srgbClr val="000000">
                      <a:alpha val="43137"/>
                    </a:srgbClr>
                  </a:outerShdw>
                </a:effectLst>
              </a:rPr>
              <a:t>Exposition</a:t>
            </a:r>
            <a:endParaRPr lang="en-GB" sz="2400" b="1" dirty="0">
              <a:solidFill>
                <a:srgbClr val="FF0000"/>
              </a:solidFill>
              <a:effectLst>
                <a:outerShdw blurRad="38100" dist="38100" dir="2700000" algn="tl">
                  <a:srgbClr val="000000">
                    <a:alpha val="43137"/>
                  </a:srgbClr>
                </a:outerShdw>
              </a:effectLst>
              <a:latin typeface="Calibri"/>
              <a:cs typeface="+mn-cs"/>
            </a:endParaRPr>
          </a:p>
        </p:txBody>
      </p:sp>
      <p:pic>
        <p:nvPicPr>
          <p:cNvPr id="1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16" y="3090305"/>
            <a:ext cx="2655067" cy="3767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207963" y="1154210"/>
            <a:ext cx="4199582" cy="1938992"/>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sz="2400" b="1" dirty="0">
                <a:solidFill>
                  <a:srgbClr val="FF0000"/>
                </a:solidFill>
                <a:effectLst>
                  <a:outerShdw blurRad="38100" dist="38100" dir="2700000" algn="tl">
                    <a:srgbClr val="000000">
                      <a:alpha val="43137"/>
                    </a:srgbClr>
                  </a:outerShdw>
                </a:effectLst>
              </a:rPr>
              <a:t>Celebration of </a:t>
            </a:r>
            <a:r>
              <a:rPr lang="en-GB" sz="2400" b="1" dirty="0" smtClean="0">
                <a:solidFill>
                  <a:srgbClr val="FF0000"/>
                </a:solidFill>
                <a:effectLst>
                  <a:outerShdw blurRad="38100" dist="38100" dir="2700000" algn="tl">
                    <a:srgbClr val="000000">
                      <a:alpha val="43137"/>
                    </a:srgbClr>
                  </a:outerShdw>
                </a:effectLst>
              </a:rPr>
              <a:t>social, technological</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progress plus </a:t>
            </a:r>
            <a:r>
              <a:rPr lang="en-GB" sz="2400" b="1" i="1" dirty="0" smtClean="0">
                <a:solidFill>
                  <a:srgbClr val="FF0000"/>
                </a:solidFill>
                <a:effectLst>
                  <a:outerShdw blurRad="38100" dist="38100" dir="2700000" algn="tl">
                    <a:srgbClr val="000000">
                      <a:alpha val="43137"/>
                    </a:srgbClr>
                  </a:outerShdw>
                </a:effectLst>
              </a:rPr>
              <a:t>defeat </a:t>
            </a:r>
            <a:r>
              <a:rPr lang="en-GB" sz="2400" b="1" dirty="0" smtClean="0">
                <a:solidFill>
                  <a:srgbClr val="FF0000"/>
                </a:solidFill>
                <a:effectLst>
                  <a:outerShdw blurRad="38100" dist="38100" dir="2700000" algn="tl">
                    <a:srgbClr val="000000">
                      <a:alpha val="43137"/>
                    </a:srgbClr>
                  </a:outerShdw>
                </a:effectLst>
              </a:rPr>
              <a:t>and </a:t>
            </a:r>
            <a:r>
              <a:rPr lang="en-GB" sz="2400" b="1" i="1" dirty="0" smtClean="0">
                <a:solidFill>
                  <a:srgbClr val="FF0000"/>
                </a:solidFill>
                <a:effectLst>
                  <a:outerShdw blurRad="38100" dist="38100" dir="2700000" algn="tl">
                    <a:srgbClr val="000000">
                      <a:alpha val="43137"/>
                    </a:srgbClr>
                  </a:outerShdw>
                </a:effectLst>
              </a:rPr>
              <a:t>incorporation </a:t>
            </a:r>
            <a:r>
              <a:rPr lang="en-GB" sz="2400" b="1" dirty="0" smtClean="0">
                <a:solidFill>
                  <a:srgbClr val="FF0000"/>
                </a:solidFill>
                <a:effectLst>
                  <a:outerShdw blurRad="38100" dist="38100" dir="2700000" algn="tl">
                    <a:srgbClr val="000000">
                      <a:alpha val="43137"/>
                    </a:srgbClr>
                  </a:outerShdw>
                </a:effectLst>
              </a:rPr>
              <a:t>of Native American Indians into this schema </a:t>
            </a: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4151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2" y="-3175"/>
            <a:ext cx="9142114" cy="5522529"/>
          </a:xfrm>
          <a:prstGeom prst="rect">
            <a:avLst/>
          </a:prstGeom>
        </p:spPr>
        <p:txBody>
          <a:bodyPr wrap="square"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p:txBody>
      </p:sp>
      <p:sp>
        <p:nvSpPr>
          <p:cNvPr id="921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92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4867275"/>
            <a:ext cx="461010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7103" y="1041846"/>
            <a:ext cx="2663899" cy="3551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14" y="1021208"/>
            <a:ext cx="5839173" cy="4352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60363" y="5539471"/>
            <a:ext cx="4199582" cy="830997"/>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sz="2400" b="1" dirty="0">
                <a:solidFill>
                  <a:srgbClr val="FF0000"/>
                </a:solidFill>
                <a:effectLst>
                  <a:outerShdw blurRad="38100" dist="38100" dir="2700000" algn="tl">
                    <a:srgbClr val="000000">
                      <a:alpha val="43137"/>
                    </a:srgbClr>
                  </a:outerShdw>
                </a:effectLst>
              </a:rPr>
              <a:t>Celebration of technological, industrial modernity</a:t>
            </a:r>
          </a:p>
        </p:txBody>
      </p:sp>
    </p:spTree>
    <p:extLst>
      <p:ext uri="{BB962C8B-B14F-4D97-AF65-F5344CB8AC3E}">
        <p14:creationId xmlns:p14="http://schemas.microsoft.com/office/powerpoint/2010/main" val="6764067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White City</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921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92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61318"/>
            <a:ext cx="5184775" cy="363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724400"/>
            <a:ext cx="461010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6297" y="1061318"/>
            <a:ext cx="4359573" cy="3244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251520" y="4903736"/>
            <a:ext cx="4199582" cy="1200329"/>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sz="2400" b="1" dirty="0">
                <a:solidFill>
                  <a:srgbClr val="FF0000"/>
                </a:solidFill>
                <a:effectLst>
                  <a:outerShdw blurRad="38100" dist="38100" dir="2700000" algn="tl">
                    <a:srgbClr val="000000">
                      <a:alpha val="43137"/>
                    </a:srgbClr>
                  </a:outerShdw>
                </a:effectLst>
              </a:rPr>
              <a:t>Celebration of technological, </a:t>
            </a:r>
            <a:r>
              <a:rPr lang="en-GB" sz="2400" b="1" i="1" dirty="0" smtClean="0">
                <a:solidFill>
                  <a:srgbClr val="FF0000"/>
                </a:solidFill>
                <a:effectLst>
                  <a:outerShdw blurRad="38100" dist="38100" dir="2700000" algn="tl">
                    <a:srgbClr val="000000">
                      <a:alpha val="43137"/>
                    </a:srgbClr>
                  </a:outerShdw>
                </a:effectLst>
              </a:rPr>
              <a:t>urban </a:t>
            </a:r>
            <a:r>
              <a:rPr lang="en-GB" sz="2400" b="1" dirty="0" smtClean="0">
                <a:solidFill>
                  <a:srgbClr val="FF0000"/>
                </a:solidFill>
                <a:effectLst>
                  <a:outerShdw blurRad="38100" dist="38100" dir="2700000" algn="tl">
                    <a:srgbClr val="000000">
                      <a:alpha val="43137"/>
                    </a:srgbClr>
                  </a:outerShdw>
                </a:effectLst>
              </a:rPr>
              <a:t>modernity and of </a:t>
            </a:r>
            <a:r>
              <a:rPr lang="en-GB" sz="2400" b="1" i="1" dirty="0" smtClean="0">
                <a:solidFill>
                  <a:srgbClr val="FF0000"/>
                </a:solidFill>
                <a:effectLst>
                  <a:outerShdw blurRad="38100" dist="38100" dir="2700000" algn="tl">
                    <a:srgbClr val="000000">
                      <a:alpha val="43137"/>
                    </a:srgbClr>
                  </a:outerShdw>
                </a:effectLst>
              </a:rPr>
              <a:t>urbanism </a:t>
            </a:r>
            <a:r>
              <a:rPr lang="en-GB" sz="2400" b="1" dirty="0" smtClean="0">
                <a:solidFill>
                  <a:srgbClr val="FF0000"/>
                </a:solidFill>
                <a:effectLst>
                  <a:outerShdw blurRad="38100" dist="38100" dir="2700000" algn="tl">
                    <a:srgbClr val="000000">
                      <a:alpha val="43137"/>
                    </a:srgbClr>
                  </a:outerShdw>
                </a:effectLst>
              </a:rPr>
              <a:t>itself</a:t>
            </a: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002998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828800"/>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Turner Thesis</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23813" y="620713"/>
            <a:ext cx="6496051" cy="3675062"/>
          </a:xfrm>
          <a:prstGeom prst="rect">
            <a:avLst/>
          </a:prstGeom>
        </p:spPr>
        <p:txBody>
          <a:bodyPr lIns="540000" tIns="540000" rIns="540000" bIns="540000">
            <a:spAutoFit/>
          </a:bodyPr>
          <a:lstStyle/>
          <a:p>
            <a:pPr algn="just" fontAlgn="auto">
              <a:spcBef>
                <a:spcPts val="0"/>
              </a:spcBef>
              <a:spcAft>
                <a:spcPts val="0"/>
              </a:spcAft>
              <a:defRPr/>
            </a:pPr>
            <a:r>
              <a:rPr lang="en-GB" sz="2400" dirty="0">
                <a:latin typeface="+mn-lt"/>
                <a:cs typeface="+mn-cs"/>
              </a:rPr>
              <a:t>References to mid-western and  western cities (St Louis, Chicago, San Francisco, etc.) conspicuously absent from Turner’s essay. 	</a:t>
            </a:r>
            <a:r>
              <a:rPr lang="en-GB" sz="2400" i="1" dirty="0">
                <a:latin typeface="+mn-lt"/>
                <a:cs typeface="+mn-cs"/>
              </a:rPr>
              <a:t>However</a:t>
            </a:r>
            <a:r>
              <a:rPr lang="en-GB" sz="2400" dirty="0">
                <a:latin typeface="+mn-lt"/>
                <a:cs typeface="+mn-cs"/>
              </a:rPr>
              <a:t>, the two generic mentions of cities are revealing as to the wider arguments of the Frontier Thesis.</a:t>
            </a:r>
          </a:p>
          <a:p>
            <a:pPr fontAlgn="auto">
              <a:spcBef>
                <a:spcPts val="0"/>
              </a:spcBef>
              <a:spcAft>
                <a:spcPts val="0"/>
              </a:spcAft>
              <a:defRPr/>
            </a:pPr>
            <a:endParaRPr lang="en-GB" sz="2400" dirty="0">
              <a:effectLst>
                <a:outerShdw blurRad="38100" dist="38100" dir="2700000" algn="tl">
                  <a:srgbClr val="000000">
                    <a:alpha val="43137"/>
                  </a:srgbClr>
                </a:outerShdw>
              </a:effectLst>
              <a:latin typeface="+mn-lt"/>
              <a:cs typeface="+mn-cs"/>
            </a:endParaRPr>
          </a:p>
        </p:txBody>
      </p:sp>
      <p:pic>
        <p:nvPicPr>
          <p:cNvPr id="133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338" y="3644900"/>
            <a:ext cx="3986212" cy="2792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b="8917"/>
          <a:stretch>
            <a:fillRect/>
          </a:stretch>
        </p:blipFill>
        <p:spPr bwMode="auto">
          <a:xfrm>
            <a:off x="6442075" y="977900"/>
            <a:ext cx="2714625" cy="35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822057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568575"/>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‘Phoenix City’</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dirty="0">
              <a:solidFill>
                <a:srgbClr val="FF0000"/>
              </a:solidFill>
              <a:effectLst>
                <a:outerShdw blurRad="38100" dist="38100" dir="2700000" algn="tl">
                  <a:srgbClr val="000000">
                    <a:alpha val="43137"/>
                  </a:srgbClr>
                </a:outerShdw>
              </a:effectLst>
              <a:latin typeface="+mn-lt"/>
              <a:cs typeface="+mn-cs"/>
            </a:endParaRPr>
          </a:p>
        </p:txBody>
      </p:sp>
      <p:sp>
        <p:nvSpPr>
          <p:cNvPr id="1024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4" name="Table 3"/>
          <p:cNvGraphicFramePr>
            <a:graphicFrameLocks noGrp="1"/>
          </p:cNvGraphicFramePr>
          <p:nvPr/>
        </p:nvGraphicFramePr>
        <p:xfrm>
          <a:off x="2105025" y="1125538"/>
          <a:ext cx="4922838" cy="5427660"/>
        </p:xfrm>
        <a:graphic>
          <a:graphicData uri="http://schemas.openxmlformats.org/drawingml/2006/table">
            <a:tbl>
              <a:tblPr/>
              <a:tblGrid>
                <a:gridCol w="1640946"/>
                <a:gridCol w="1640946"/>
                <a:gridCol w="1640946"/>
              </a:tblGrid>
              <a:tr h="542766">
                <a:tc gridSpan="3">
                  <a:txBody>
                    <a:bodyPr/>
                    <a:lstStyle/>
                    <a:p>
                      <a:pPr algn="ctr"/>
                      <a:r>
                        <a:rPr lang="en-GB" sz="1800" dirty="0" smtClean="0">
                          <a:effectLst/>
                        </a:rPr>
                        <a:t>Population of Chicago </a:t>
                      </a:r>
                      <a:endParaRPr lang="en-GB" sz="1800" dirty="0">
                        <a:effectLst/>
                      </a:endParaRPr>
                    </a:p>
                  </a:txBody>
                  <a:tcPr marL="17683" marR="176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hMerge="1">
                  <a:txBody>
                    <a:bodyPr/>
                    <a:lstStyle/>
                    <a:p>
                      <a:endParaRPr lang="en-GB"/>
                    </a:p>
                  </a:txBody>
                  <a:tcPr/>
                </a:tc>
                <a:tc hMerge="1">
                  <a:txBody>
                    <a:bodyPr/>
                    <a:lstStyle/>
                    <a:p>
                      <a:endParaRPr lang="en-GB"/>
                    </a:p>
                  </a:txBody>
                  <a:tcPr/>
                </a:tc>
              </a:tr>
              <a:tr h="542766">
                <a:tc>
                  <a:txBody>
                    <a:bodyPr/>
                    <a:lstStyle/>
                    <a:p>
                      <a:pPr algn="ctr"/>
                      <a:r>
                        <a:rPr lang="en-GB" sz="1800" dirty="0" smtClean="0">
                          <a:effectLst/>
                        </a:rPr>
                        <a:t>Census year</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smtClean="0">
                          <a:effectLst/>
                        </a:rPr>
                        <a:t>No. residents</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smtClean="0">
                          <a:effectLst/>
                        </a:rPr>
                        <a:t>%</a:t>
                      </a:r>
                      <a:r>
                        <a:rPr lang="en-GB" sz="1800" baseline="0" dirty="0" smtClean="0">
                          <a:effectLst/>
                        </a:rPr>
                        <a:t> increase</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tx1"/>
                          </a:solidFill>
                          <a:effectLst/>
                          <a:hlinkClick r:id="rId3" tooltip="1840 United States Census"/>
                        </a:rPr>
                        <a:t>1830</a:t>
                      </a:r>
                      <a:endParaRPr lang="en-GB" sz="1800" dirty="0" smtClean="0">
                        <a:solidFill>
                          <a:schemeClr val="tx1"/>
                        </a:solidFill>
                        <a:effectLst/>
                      </a:endParaRPr>
                    </a:p>
                  </a:txBody>
                  <a:tcPr marL="56583"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smtClean="0">
                          <a:effectLst/>
                        </a:rPr>
                        <a:t>c. 50</a:t>
                      </a:r>
                      <a:endParaRPr lang="en-GB" sz="1800" dirty="0">
                        <a:effectLst/>
                      </a:endParaRPr>
                    </a:p>
                  </a:txBody>
                  <a:tcPr marL="47152"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endParaRPr lang="en-GB" sz="1800" dirty="0">
                        <a:effectLst/>
                      </a:endParaRPr>
                    </a:p>
                  </a:txBody>
                  <a:tcPr marL="47152"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3" tooltip="1840 United States Census"/>
                        </a:rPr>
                        <a:t>1840</a:t>
                      </a:r>
                      <a:endParaRPr lang="en-GB" sz="1800" dirty="0">
                        <a:solidFill>
                          <a:schemeClr val="tx1"/>
                        </a:solidFill>
                        <a:effectLst/>
                      </a:endParaRPr>
                    </a:p>
                  </a:txBody>
                  <a:tcPr marL="56583"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4,470</a:t>
                      </a:r>
                    </a:p>
                  </a:txBody>
                  <a:tcPr marL="47152"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a:t>
                      </a:r>
                    </a:p>
                  </a:txBody>
                  <a:tcPr marL="47152"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4" tooltip="1850 United States Census"/>
                        </a:rPr>
                        <a:t>1850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29,963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570.3%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5" tooltip="1860 United States Census"/>
                        </a:rPr>
                        <a:t>1860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112,172</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274.4%</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6" tooltip="1870 United States Census"/>
                        </a:rPr>
                        <a:t>1870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298,977</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166.5%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7" tooltip="1880 United States Census"/>
                        </a:rPr>
                        <a:t>1880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503,185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68.3%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8" tooltip="1890 United States Census"/>
                        </a:rPr>
                        <a:t>1890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1,099,850</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a:effectLst/>
                        </a:rPr>
                        <a:t>118.6%</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9" tooltip="1900 United States Census"/>
                        </a:rPr>
                        <a:t>1900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1,698,575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a:effectLst/>
                        </a:rPr>
                        <a:t>54.4%</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extLst>
      <p:ext uri="{BB962C8B-B14F-4D97-AF65-F5344CB8AC3E}">
        <p14:creationId xmlns:p14="http://schemas.microsoft.com/office/powerpoint/2010/main" val="212925502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198688"/>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‘Phoenix City’</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1267"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1268" name="Picture 2" descr="https://chicagology.com/wp-content/themes/revolution-20/fire/chicagofirepanoram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213" y="1839913"/>
            <a:ext cx="7316787" cy="501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p:cNvSpPr/>
          <p:nvPr/>
        </p:nvSpPr>
        <p:spPr>
          <a:xfrm>
            <a:off x="-23813" y="620713"/>
            <a:ext cx="9167813" cy="2936875"/>
          </a:xfrm>
          <a:prstGeom prst="rect">
            <a:avLst/>
          </a:prstGeom>
        </p:spPr>
        <p:txBody>
          <a:bodyPr lIns="540000" tIns="540000" rIns="540000" bIns="540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latin typeface="+mn-lt"/>
                <a:cs typeface="+mn-cs"/>
              </a:rPr>
              <a:t>Great Chicago Fire of 1871</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latin typeface="+mn-lt"/>
                <a:cs typeface="+mn-cs"/>
              </a:rPr>
              <a:t>Destroyed roughly 3.3 square miles of  buildings</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latin typeface="+mn-lt"/>
                <a:cs typeface="+mn-cs"/>
              </a:rPr>
              <a:t>Left more than 100,000 residents homeless</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rPr>
              <a:t>Killed c. 300 people</a:t>
            </a:r>
          </a:p>
          <a:p>
            <a:pPr fontAlgn="auto">
              <a:spcBef>
                <a:spcPts val="0"/>
              </a:spcBef>
              <a:spcAft>
                <a:spcPts val="0"/>
              </a:spcAft>
              <a:defRPr/>
            </a:pPr>
            <a:endParaRPr lang="en-GB" sz="2400"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23069421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198688"/>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‘Phoenix City’</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2291"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229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1017588"/>
            <a:ext cx="4905375" cy="3916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3" name="Rectangle 5"/>
          <p:cNvSpPr>
            <a:spLocks noChangeArrowheads="1"/>
          </p:cNvSpPr>
          <p:nvPr/>
        </p:nvSpPr>
        <p:spPr bwMode="auto">
          <a:xfrm>
            <a:off x="193675" y="5300663"/>
            <a:ext cx="49085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tLang="en-US"/>
              <a:t>Rookery Building (1888) and Masonic Temple (1893), completed by John Wellborn Root and Daniel Burnham (architects who also oversaw the planning and design of the Columbian Exposition) </a:t>
            </a:r>
          </a:p>
        </p:txBody>
      </p:sp>
      <p:pic>
        <p:nvPicPr>
          <p:cNvPr id="1229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017588"/>
            <a:ext cx="3563938" cy="577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96741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828800"/>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Turner Thesis</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23813" y="620713"/>
            <a:ext cx="6496051" cy="3675062"/>
          </a:xfrm>
          <a:prstGeom prst="rect">
            <a:avLst/>
          </a:prstGeom>
        </p:spPr>
        <p:txBody>
          <a:bodyPr lIns="540000" tIns="540000" rIns="540000" bIns="540000">
            <a:spAutoFit/>
          </a:bodyPr>
          <a:lstStyle/>
          <a:p>
            <a:pPr algn="just" fontAlgn="auto">
              <a:spcBef>
                <a:spcPts val="0"/>
              </a:spcBef>
              <a:spcAft>
                <a:spcPts val="0"/>
              </a:spcAft>
              <a:defRPr/>
            </a:pPr>
            <a:r>
              <a:rPr lang="en-GB" sz="2400" dirty="0">
                <a:latin typeface="+mn-lt"/>
                <a:cs typeface="+mn-cs"/>
              </a:rPr>
              <a:t>References to mid-western and  western cities (St Louis, Chicago, San Francisco, etc.) conspicuously absent from Turner’s essay. 	</a:t>
            </a:r>
            <a:r>
              <a:rPr lang="en-GB" sz="2400" i="1" dirty="0">
                <a:latin typeface="+mn-lt"/>
                <a:cs typeface="+mn-cs"/>
              </a:rPr>
              <a:t>However</a:t>
            </a:r>
            <a:r>
              <a:rPr lang="en-GB" sz="2400" dirty="0">
                <a:latin typeface="+mn-lt"/>
                <a:cs typeface="+mn-cs"/>
              </a:rPr>
              <a:t>, the two generic mentions of cities are revealing as to the wider arguments of the Frontier Thesis.</a:t>
            </a:r>
          </a:p>
          <a:p>
            <a:pPr fontAlgn="auto">
              <a:spcBef>
                <a:spcPts val="0"/>
              </a:spcBef>
              <a:spcAft>
                <a:spcPts val="0"/>
              </a:spcAft>
              <a:defRPr/>
            </a:pPr>
            <a:endParaRPr lang="en-GB" sz="2400" dirty="0">
              <a:effectLst>
                <a:outerShdw blurRad="38100" dist="38100" dir="2700000" algn="tl">
                  <a:srgbClr val="000000">
                    <a:alpha val="43137"/>
                  </a:srgbClr>
                </a:outerShdw>
              </a:effectLst>
              <a:latin typeface="+mn-lt"/>
              <a:cs typeface="+mn-cs"/>
            </a:endParaRPr>
          </a:p>
        </p:txBody>
      </p:sp>
      <p:pic>
        <p:nvPicPr>
          <p:cNvPr id="133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338" y="3644900"/>
            <a:ext cx="3986212" cy="2792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b="8917"/>
          <a:stretch>
            <a:fillRect/>
          </a:stretch>
        </p:blipFill>
        <p:spPr bwMode="auto">
          <a:xfrm>
            <a:off x="6442075" y="977900"/>
            <a:ext cx="2714625" cy="35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55659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US" sz="2400" b="1" dirty="0" smtClean="0">
                <a:effectLst>
                  <a:outerShdw blurRad="38100" dist="38100" dir="2700000" algn="tl">
                    <a:srgbClr val="000000">
                      <a:alpha val="43137"/>
                    </a:srgbClr>
                  </a:outerShdw>
                </a:effectLst>
                <a:latin typeface="+mn-lt"/>
                <a:cs typeface="+mn-cs"/>
              </a:rPr>
              <a:t>3. Chicago and the Columbian Exposition</a:t>
            </a:r>
            <a:r>
              <a:rPr lang="en-GB" sz="2400" b="1" dirty="0" smtClean="0">
                <a:effectLst>
                  <a:outerShdw blurRad="38100" dist="38100" dir="2700000" algn="tl">
                    <a:srgbClr val="000000">
                      <a:alpha val="43137"/>
                    </a:srgbClr>
                  </a:outerShdw>
                </a:effectLst>
                <a:latin typeface="+mn-lt"/>
                <a:cs typeface="+mn-cs"/>
              </a:rPr>
              <a:t>: </a:t>
            </a:r>
            <a:r>
              <a:rPr lang="en-GB" sz="2400" b="1" dirty="0">
                <a:effectLst>
                  <a:outerShdw blurRad="38100" dist="38100" dir="2700000" algn="tl">
                    <a:srgbClr val="000000">
                      <a:alpha val="43137"/>
                    </a:srgbClr>
                  </a:outerShdw>
                </a:effectLst>
                <a:latin typeface="+mn-lt"/>
                <a:cs typeface="+mn-cs"/>
              </a:rPr>
              <a:t>Turner Thesis</a:t>
            </a:r>
          </a:p>
        </p:txBody>
      </p:sp>
      <p:sp>
        <p:nvSpPr>
          <p:cNvPr id="1433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4340" name="Picture 3"/>
          <p:cNvPicPr>
            <a:picLocks noChangeAspect="1" noChangeArrowheads="1"/>
          </p:cNvPicPr>
          <p:nvPr/>
        </p:nvPicPr>
        <p:blipFill>
          <a:blip r:embed="rId3">
            <a:extLst>
              <a:ext uri="{28A0092B-C50C-407E-A947-70E740481C1C}">
                <a14:useLocalDpi xmlns:a14="http://schemas.microsoft.com/office/drawing/2010/main" val="0"/>
              </a:ext>
            </a:extLst>
          </a:blip>
          <a:srcRect b="8917"/>
          <a:stretch>
            <a:fillRect/>
          </a:stretch>
        </p:blipFill>
        <p:spPr bwMode="auto">
          <a:xfrm>
            <a:off x="6442075" y="977900"/>
            <a:ext cx="2714625" cy="35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23813" y="620713"/>
            <a:ext cx="6684045" cy="6353526"/>
          </a:xfrm>
          <a:prstGeom prst="rect">
            <a:avLst/>
          </a:prstGeom>
        </p:spPr>
        <p:txBody>
          <a:bodyPr wrap="square" lIns="540000" tIns="540000" rIns="540000" bIns="540000">
            <a:spAutoFit/>
          </a:bodyPr>
          <a:lstStyle/>
          <a:p>
            <a:pPr algn="just" fontAlgn="auto">
              <a:spcBef>
                <a:spcPts val="0"/>
              </a:spcBef>
              <a:spcAft>
                <a:spcPts val="0"/>
              </a:spcAft>
              <a:defRPr/>
            </a:pPr>
            <a:r>
              <a:rPr lang="en-GB" sz="1900" dirty="0"/>
              <a:t>“The peculiarity of American institutions is that they have been compelled to adapt to the … changes involved in crossing a continent, in winning a wilderness and in developing at each area of this progress out of the primitive economic and political conditions of the frontier </a:t>
            </a:r>
            <a:r>
              <a:rPr lang="en-GB" sz="1900" b="1" dirty="0">
                <a:solidFill>
                  <a:srgbClr val="FF0000"/>
                </a:solidFill>
              </a:rPr>
              <a:t>into the </a:t>
            </a:r>
            <a:r>
              <a:rPr lang="en-GB" sz="1900" b="1" dirty="0">
                <a:solidFill>
                  <a:srgbClr val="FF0000"/>
                </a:solidFill>
                <a:effectLst>
                  <a:outerShdw blurRad="38100" dist="38100" dir="2700000" algn="tl">
                    <a:srgbClr val="000000">
                      <a:alpha val="43137"/>
                    </a:srgbClr>
                  </a:outerShdw>
                </a:effectLst>
              </a:rPr>
              <a:t>complexity of city life</a:t>
            </a:r>
            <a:r>
              <a:rPr lang="en-GB" sz="1900" dirty="0"/>
              <a:t>.”</a:t>
            </a:r>
          </a:p>
          <a:p>
            <a:pPr algn="just" fontAlgn="auto">
              <a:spcBef>
                <a:spcPts val="0"/>
              </a:spcBef>
              <a:spcAft>
                <a:spcPts val="0"/>
              </a:spcAft>
              <a:defRPr/>
            </a:pPr>
            <a:endParaRPr lang="en-GB" sz="1900" dirty="0">
              <a:latin typeface="+mn-lt"/>
              <a:cs typeface="+mn-cs"/>
            </a:endParaRPr>
          </a:p>
          <a:p>
            <a:pPr algn="just" fontAlgn="auto">
              <a:spcBef>
                <a:spcPts val="0"/>
              </a:spcBef>
              <a:spcAft>
                <a:spcPts val="0"/>
              </a:spcAft>
              <a:defRPr/>
            </a:pPr>
            <a:r>
              <a:rPr lang="en-GB" sz="1900" dirty="0"/>
              <a:t>“</a:t>
            </a:r>
            <a:r>
              <a:rPr lang="en-GB" sz="1900" b="1" dirty="0">
                <a:solidFill>
                  <a:srgbClr val="FF0000"/>
                </a:solidFill>
              </a:rPr>
              <a:t>Line by line as we read this continental page from West to East we find the record of </a:t>
            </a:r>
            <a:r>
              <a:rPr lang="en-GB" sz="1900" b="1" dirty="0">
                <a:solidFill>
                  <a:srgbClr val="FF0000"/>
                </a:solidFill>
                <a:effectLst>
                  <a:outerShdw blurRad="38100" dist="38100" dir="2700000" algn="tl">
                    <a:srgbClr val="000000">
                      <a:alpha val="43137"/>
                    </a:srgbClr>
                  </a:outerShdw>
                </a:effectLst>
              </a:rPr>
              <a:t>social evolution</a:t>
            </a:r>
            <a:r>
              <a:rPr lang="en-GB" sz="1900" dirty="0"/>
              <a:t>. It begins with the Indian and the hunter; it goes on to tell of the disintegration of savagery by the entrance of the trader, the pathfinder of civilization; we read the annals of the pastoral stage in ranch life; the exploitation of the soil by the raising of </a:t>
            </a:r>
            <a:r>
              <a:rPr lang="en-GB" sz="1900" dirty="0" err="1"/>
              <a:t>unrotated</a:t>
            </a:r>
            <a:r>
              <a:rPr lang="en-GB" sz="1900" dirty="0"/>
              <a:t> crops of corn and wheat in sparsely settled farming communities; the intensive culture of the denser farm settlement; </a:t>
            </a:r>
            <a:r>
              <a:rPr lang="en-GB" sz="1900" b="1" dirty="0">
                <a:solidFill>
                  <a:srgbClr val="FF0000"/>
                </a:solidFill>
              </a:rPr>
              <a:t>and finally the manufacturing organization with city and factory system</a:t>
            </a:r>
            <a:r>
              <a:rPr lang="en-GB" sz="1900" dirty="0"/>
              <a:t>.”</a:t>
            </a:r>
            <a:endParaRPr lang="en-GB" sz="1900" dirty="0">
              <a:latin typeface="+mn-lt"/>
              <a:cs typeface="+mn-cs"/>
            </a:endParaRPr>
          </a:p>
        </p:txBody>
      </p:sp>
      <p:pic>
        <p:nvPicPr>
          <p:cNvPr id="143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75" y="4652963"/>
            <a:ext cx="2747963" cy="1925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415673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654052"/>
          </a:xfrm>
          <a:prstGeom prst="rect">
            <a:avLst/>
          </a:prstGeom>
        </p:spPr>
        <p:txBody>
          <a:bodyPr lIns="540000" tIns="540000" rIns="540000" bIns="540000">
            <a:spAutoFit/>
          </a:bodyPr>
          <a:lstStyle/>
          <a:p>
            <a:pPr>
              <a:defRPr/>
            </a:pPr>
            <a:r>
              <a:rPr lang="en-US" sz="2000" b="1" u="sng" dirty="0" smtClean="0">
                <a:solidFill>
                  <a:prstClr val="black"/>
                </a:solidFill>
                <a:effectLst>
                  <a:outerShdw blurRad="38100" dist="38100" dir="2700000" algn="tl">
                    <a:srgbClr val="000000">
                      <a:alpha val="43137"/>
                    </a:srgbClr>
                  </a:outerShdw>
                </a:effectLst>
                <a:cs typeface="Arial" charset="0"/>
              </a:rPr>
              <a:t>3. Chicago and the Columbian Exposition</a:t>
            </a:r>
            <a:r>
              <a:rPr lang="en-GB" sz="2000" b="1" u="sng" dirty="0" smtClean="0">
                <a:solidFill>
                  <a:prstClr val="black"/>
                </a:solidFill>
                <a:effectLst>
                  <a:outerShdw blurRad="38100" dist="38100" dir="2700000" algn="tl">
                    <a:srgbClr val="000000">
                      <a:alpha val="43137"/>
                    </a:srgbClr>
                  </a:outerShdw>
                </a:effectLst>
                <a:cs typeface="Arial" charset="0"/>
              </a:rPr>
              <a:t>: </a:t>
            </a:r>
            <a:r>
              <a:rPr lang="en-GB" sz="2000" b="1" u="sng" dirty="0" smtClean="0">
                <a:effectLst>
                  <a:outerShdw blurRad="38100" dist="38100" dir="2700000" algn="tl">
                    <a:srgbClr val="000000">
                      <a:alpha val="43137"/>
                    </a:srgbClr>
                  </a:outerShdw>
                </a:effectLst>
              </a:rPr>
              <a:t>Expansion of American cities</a:t>
            </a:r>
            <a:endParaRPr lang="en-GB" sz="2000" b="1" u="sng" dirty="0" smtClean="0">
              <a:effectLst>
                <a:outerShdw blurRad="38100" dist="38100" dir="2700000" algn="tl">
                  <a:srgbClr val="000000">
                    <a:alpha val="43137"/>
                  </a:srgbClr>
                </a:outerShdw>
              </a:effectLst>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a:solidFill>
                <a:srgbClr val="FF0000"/>
              </a:solidFill>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324544" y="2132856"/>
            <a:ext cx="6142038" cy="2567874"/>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8196"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13154737"/>
              </p:ext>
            </p:extLst>
          </p:nvPr>
        </p:nvGraphicFramePr>
        <p:xfrm>
          <a:off x="251523" y="1052738"/>
          <a:ext cx="8671407" cy="5616621"/>
        </p:xfrm>
        <a:graphic>
          <a:graphicData uri="http://schemas.openxmlformats.org/drawingml/2006/table">
            <a:tbl>
              <a:tblPr firstRow="1" firstCol="1" bandRow="1">
                <a:tableStyleId>{5C22544A-7EE6-4342-B048-85BDC9FD1C3A}</a:tableStyleId>
              </a:tblPr>
              <a:tblGrid>
                <a:gridCol w="501651"/>
                <a:gridCol w="571480"/>
                <a:gridCol w="552757"/>
                <a:gridCol w="541963"/>
                <a:gridCol w="541963"/>
                <a:gridCol w="541963"/>
                <a:gridCol w="541963"/>
                <a:gridCol w="541963"/>
                <a:gridCol w="541963"/>
                <a:gridCol w="541963"/>
                <a:gridCol w="541963"/>
                <a:gridCol w="541963"/>
                <a:gridCol w="541963"/>
                <a:gridCol w="541963"/>
                <a:gridCol w="541963"/>
                <a:gridCol w="541963"/>
              </a:tblGrid>
              <a:tr h="307875">
                <a:tc gridSpan="16">
                  <a:txBody>
                    <a:bodyPr/>
                    <a:lstStyle/>
                    <a:p>
                      <a:pPr algn="ctr">
                        <a:lnSpc>
                          <a:spcPts val="1680"/>
                        </a:lnSpc>
                        <a:spcBef>
                          <a:spcPts val="1200"/>
                        </a:spcBef>
                        <a:spcAft>
                          <a:spcPts val="1200"/>
                        </a:spcAft>
                      </a:pPr>
                      <a:r>
                        <a:rPr lang="en-GB" sz="1400" b="0" dirty="0">
                          <a:solidFill>
                            <a:srgbClr val="FFFF00"/>
                          </a:solidFill>
                          <a:effectLst/>
                        </a:rPr>
                        <a:t>The Urban </a:t>
                      </a:r>
                      <a:r>
                        <a:rPr lang="en-GB" sz="1400" b="0" dirty="0" smtClean="0">
                          <a:solidFill>
                            <a:srgbClr val="FFFF00"/>
                          </a:solidFill>
                          <a:effectLst/>
                        </a:rPr>
                        <a:t>Population (</a:t>
                      </a:r>
                      <a:r>
                        <a:rPr lang="en-GB" sz="1400" b="0" i="0" kern="1200" dirty="0" smtClean="0">
                          <a:solidFill>
                            <a:srgbClr val="FFFF00"/>
                          </a:solidFill>
                          <a:effectLst/>
                          <a:latin typeface="+mn-lt"/>
                          <a:ea typeface="+mn-ea"/>
                          <a:cs typeface="+mn-cs"/>
                        </a:rPr>
                        <a:t>areas with at least 2,500 inhabitants) of the United States</a:t>
                      </a:r>
                      <a:endParaRPr lang="en-GB" sz="1400" b="0" dirty="0">
                        <a:solidFill>
                          <a:srgbClr val="FFFF00"/>
                        </a:solidFill>
                        <a:effectLst/>
                        <a:latin typeface="Calibri"/>
                        <a:ea typeface="Calibri"/>
                        <a:cs typeface="Times New Roman"/>
                      </a:endParaRPr>
                    </a:p>
                  </a:txBody>
                  <a:tcPr marL="49654" marR="49654" marT="24827" marB="24827"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904896">
                <a:tc>
                  <a:txBody>
                    <a:bodyPr/>
                    <a:lstStyle/>
                    <a:p>
                      <a:pPr algn="ctr">
                        <a:lnSpc>
                          <a:spcPts val="1680"/>
                        </a:lnSpc>
                        <a:spcBef>
                          <a:spcPts val="1200"/>
                        </a:spcBef>
                        <a:spcAft>
                          <a:spcPts val="1200"/>
                        </a:spcAft>
                      </a:pPr>
                      <a:r>
                        <a:rPr lang="en-GB" sz="900" dirty="0" smtClean="0">
                          <a:effectLst/>
                        </a:rPr>
                        <a:t>Territory</a:t>
                      </a:r>
                      <a:endParaRPr lang="en-GB" sz="900" dirty="0">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1930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1920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1910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1900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1890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1880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1870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1860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1850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1840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1830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1820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1810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1800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1790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r>
              <a:tr h="1188060">
                <a:tc>
                  <a:txBody>
                    <a:bodyPr/>
                    <a:lstStyle/>
                    <a:p>
                      <a:pPr>
                        <a:lnSpc>
                          <a:spcPts val="1680"/>
                        </a:lnSpc>
                        <a:spcBef>
                          <a:spcPts val="1200"/>
                        </a:spcBef>
                        <a:spcAft>
                          <a:spcPts val="1200"/>
                        </a:spcAft>
                      </a:pPr>
                      <a:r>
                        <a:rPr lang="en-GB" sz="1200" b="0" dirty="0" smtClean="0">
                          <a:solidFill>
                            <a:srgbClr val="FF0000"/>
                          </a:solidFill>
                          <a:effectLst>
                            <a:outerShdw blurRad="38100" dist="38100" dir="2700000" algn="tl">
                              <a:srgbClr val="000000">
                                <a:alpha val="43137"/>
                              </a:srgbClr>
                            </a:outerShdw>
                          </a:effectLst>
                        </a:rPr>
                        <a:t>USA </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400" b="0" dirty="0">
                          <a:solidFill>
                            <a:srgbClr val="FF0000"/>
                          </a:solidFill>
                          <a:effectLst/>
                        </a:rPr>
                        <a:t>56.1%</a:t>
                      </a:r>
                      <a:endParaRPr lang="en-GB" sz="14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51.2%</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45.6%</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39.6%</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35.1%</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28.2%</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25.7%</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19.8%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15.4%</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10.8%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8.8%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7.2%</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7.3%</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6.1%</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5.1%</a:t>
                      </a:r>
                      <a:endParaRPr lang="en-GB" sz="1200" b="0" dirty="0">
                        <a:solidFill>
                          <a:srgbClr val="FF0000"/>
                        </a:solidFill>
                        <a:effectLst/>
                        <a:latin typeface="Calibri"/>
                        <a:ea typeface="Calibri"/>
                        <a:cs typeface="Times New Roman"/>
                      </a:endParaRPr>
                    </a:p>
                  </a:txBody>
                  <a:tcPr marL="49654" marR="49654" marT="24827" marB="24827" anchor="ctr"/>
                </a:tc>
              </a:tr>
              <a:tr h="754758">
                <a:tc>
                  <a:txBody>
                    <a:bodyPr/>
                    <a:lstStyle/>
                    <a:p>
                      <a:pPr>
                        <a:lnSpc>
                          <a:spcPts val="1680"/>
                        </a:lnSpc>
                        <a:spcBef>
                          <a:spcPts val="1200"/>
                        </a:spcBef>
                        <a:spcAft>
                          <a:spcPts val="1200"/>
                        </a:spcAft>
                      </a:pPr>
                      <a:r>
                        <a:rPr lang="en-GB" sz="900" u="none" strike="noStrike" dirty="0" smtClean="0">
                          <a:effectLst/>
                          <a:hlinkClick r:id="rId3" tooltip="Northeastern United States"/>
                        </a:rPr>
                        <a:t>North</a:t>
                      </a:r>
                      <a:r>
                        <a:rPr lang="en-GB" sz="900" u="none" strike="noStrike" baseline="0" dirty="0" smtClean="0">
                          <a:effectLst/>
                          <a:hlinkClick r:id="rId3" tooltip="Northeastern United States"/>
                        </a:rPr>
                        <a:t>-e</a:t>
                      </a:r>
                      <a:r>
                        <a:rPr lang="en-GB" sz="900" u="none" strike="noStrike" dirty="0" smtClean="0">
                          <a:effectLst/>
                          <a:hlinkClick r:id="rId3" tooltip="Northeastern United States"/>
                        </a:rPr>
                        <a:t>ast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77.6%</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75.5%</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71.8%</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66.1%</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59.0%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50.8%</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44.3%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35.7%</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26.9%</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18.5%</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14.2%</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11.0%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10.9%</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9.3%</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8.1%</a:t>
                      </a:r>
                      <a:endParaRPr lang="en-GB" sz="1100" dirty="0">
                        <a:effectLst/>
                        <a:latin typeface="Calibri"/>
                        <a:ea typeface="Calibri"/>
                        <a:cs typeface="Times New Roman"/>
                      </a:endParaRPr>
                    </a:p>
                  </a:txBody>
                  <a:tcPr marL="49654" marR="49654" marT="24827" marB="24827" anchor="ctr"/>
                </a:tc>
              </a:tr>
              <a:tr h="754758">
                <a:tc>
                  <a:txBody>
                    <a:bodyPr/>
                    <a:lstStyle/>
                    <a:p>
                      <a:pPr>
                        <a:lnSpc>
                          <a:spcPts val="1680"/>
                        </a:lnSpc>
                        <a:spcBef>
                          <a:spcPts val="1200"/>
                        </a:spcBef>
                        <a:spcAft>
                          <a:spcPts val="1200"/>
                        </a:spcAft>
                      </a:pPr>
                      <a:r>
                        <a:rPr lang="en-GB" sz="900" u="none" strike="noStrike" dirty="0" smtClean="0">
                          <a:effectLst/>
                          <a:hlinkClick r:id="rId4" tooltip="Midwestern United States"/>
                        </a:rPr>
                        <a:t>Mid-west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57.9%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52.3%</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45.1%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38.6%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33.1%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24.2%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20.8%</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13.9%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9.2%</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0.9%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0.0%</a:t>
                      </a:r>
                      <a:endParaRPr lang="en-GB" sz="1100" dirty="0">
                        <a:effectLst/>
                        <a:latin typeface="Calibri"/>
                        <a:ea typeface="Calibri"/>
                        <a:cs typeface="Times New Roman"/>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r>
              <a:tr h="863533">
                <a:tc>
                  <a:txBody>
                    <a:bodyPr/>
                    <a:lstStyle/>
                    <a:p>
                      <a:pPr>
                        <a:lnSpc>
                          <a:spcPts val="1680"/>
                        </a:lnSpc>
                        <a:spcBef>
                          <a:spcPts val="1200"/>
                        </a:spcBef>
                        <a:spcAft>
                          <a:spcPts val="1200"/>
                        </a:spcAft>
                      </a:pPr>
                      <a:r>
                        <a:rPr lang="en-GB" sz="900" u="none" strike="noStrike" dirty="0" smtClean="0">
                          <a:effectLst/>
                          <a:hlinkClick r:id="rId5" tooltip="Southern United States"/>
                        </a:rPr>
                        <a:t>South</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34.1%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28.1%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25.5%</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18.3%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16.3%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12.2%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12.2%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9.6%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8.3%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6.7%</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2.1%</a:t>
                      </a:r>
                      <a:endParaRPr lang="en-GB" sz="1100" dirty="0">
                        <a:effectLst/>
                        <a:latin typeface="Calibri"/>
                        <a:ea typeface="Calibri"/>
                        <a:cs typeface="Times New Roman"/>
                      </a:endParaRPr>
                    </a:p>
                  </a:txBody>
                  <a:tcPr marL="49654" marR="49654" marT="24827" marB="24827" anchor="ctr"/>
                </a:tc>
              </a:tr>
              <a:tr h="842741">
                <a:tc>
                  <a:txBody>
                    <a:bodyPr/>
                    <a:lstStyle/>
                    <a:p>
                      <a:pPr>
                        <a:lnSpc>
                          <a:spcPts val="1680"/>
                        </a:lnSpc>
                        <a:spcBef>
                          <a:spcPts val="1200"/>
                        </a:spcBef>
                        <a:spcAft>
                          <a:spcPts val="1200"/>
                        </a:spcAft>
                      </a:pPr>
                      <a:r>
                        <a:rPr lang="en-GB" sz="900" u="none" strike="noStrike" dirty="0" smtClean="0">
                          <a:effectLst/>
                          <a:hlinkClick r:id="rId6" tooltip="Western United States"/>
                        </a:rPr>
                        <a:t>West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58.4%</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51.8%</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47.9%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39.9%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37.0%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30.2%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25.8%</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16.0%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6.4%</a:t>
                      </a:r>
                      <a:endParaRPr lang="en-GB" sz="1100">
                        <a:effectLst/>
                        <a:latin typeface="Calibri"/>
                        <a:ea typeface="Calibri"/>
                        <a:cs typeface="Times New Roman"/>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7758" marR="7758" marT="7758" marB="7758" anchor="ctr"/>
                </a:tc>
              </a:tr>
            </a:tbl>
          </a:graphicData>
        </a:graphic>
      </p:graphicFrame>
    </p:spTree>
    <p:extLst>
      <p:ext uri="{BB962C8B-B14F-4D97-AF65-F5344CB8AC3E}">
        <p14:creationId xmlns:p14="http://schemas.microsoft.com/office/powerpoint/2010/main" val="142457835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7738521"/>
          </a:xfrm>
          <a:prstGeom prst="rect">
            <a:avLst/>
          </a:prstGeom>
        </p:spPr>
        <p:txBody>
          <a:bodyPr lIns="540000" tIns="540000" rIns="540000" bIns="540000">
            <a:spAutoFit/>
          </a:bodyPr>
          <a:lstStyle/>
          <a:p>
            <a:pPr>
              <a:defRPr/>
            </a:pPr>
            <a:r>
              <a:rPr lang="en-US" sz="2400" b="1" u="sng" dirty="0" smtClean="0">
                <a:solidFill>
                  <a:prstClr val="black"/>
                </a:solidFill>
                <a:effectLst>
                  <a:outerShdw blurRad="38100" dist="38100" dir="2700000" algn="tl">
                    <a:srgbClr val="000000">
                      <a:alpha val="43137"/>
                    </a:srgbClr>
                  </a:outerShdw>
                </a:effectLst>
                <a:cs typeface="Arial" charset="0"/>
              </a:rPr>
              <a:t>3. Chicago and the Columbian Exposition</a:t>
            </a:r>
            <a:r>
              <a:rPr lang="en-GB" sz="2400" b="1" u="sng" dirty="0" smtClean="0">
                <a:solidFill>
                  <a:prstClr val="black"/>
                </a:solidFill>
                <a:effectLst>
                  <a:outerShdw blurRad="38100" dist="38100" dir="2700000" algn="tl">
                    <a:srgbClr val="000000">
                      <a:alpha val="43137"/>
                    </a:srgbClr>
                  </a:outerShdw>
                </a:effectLst>
                <a:cs typeface="Arial" charset="0"/>
              </a:rPr>
              <a:t>: </a:t>
            </a:r>
            <a:r>
              <a:rPr lang="en-GB" sz="2400" b="1" u="sng" dirty="0">
                <a:effectLst>
                  <a:outerShdw blurRad="38100" dist="38100" dir="2700000" algn="tl">
                    <a:srgbClr val="000000">
                      <a:alpha val="43137"/>
                    </a:srgbClr>
                  </a:outerShdw>
                </a:effectLst>
              </a:rPr>
              <a:t>Expansion of American cities</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algn="just"/>
            <a:r>
              <a:rPr lang="en-GB" sz="2400" b="1" dirty="0" smtClean="0">
                <a:latin typeface="+mn-lt"/>
                <a:cs typeface="+mn-cs"/>
              </a:rPr>
              <a:t>In 1860, eight cities </a:t>
            </a:r>
            <a:r>
              <a:rPr lang="en-GB" sz="2400" b="1" dirty="0" smtClean="0">
                <a:solidFill>
                  <a:prstClr val="black"/>
                </a:solidFill>
              </a:rPr>
              <a:t>(</a:t>
            </a:r>
            <a:r>
              <a:rPr lang="en-GB" sz="2400" b="1" dirty="0" smtClean="0">
                <a:solidFill>
                  <a:srgbClr val="0000FF"/>
                </a:solidFill>
              </a:rPr>
              <a:t>New York </a:t>
            </a:r>
            <a:r>
              <a:rPr lang="en-GB" sz="2400" b="1" dirty="0">
                <a:solidFill>
                  <a:prstClr val="black"/>
                </a:solidFill>
              </a:rPr>
              <a:t>[</a:t>
            </a:r>
            <a:r>
              <a:rPr lang="en-GB" sz="2400" b="1" dirty="0" err="1">
                <a:solidFill>
                  <a:prstClr val="black"/>
                </a:solidFill>
              </a:rPr>
              <a:t>inc.</a:t>
            </a:r>
            <a:r>
              <a:rPr lang="en-GB" sz="2400" b="1" dirty="0">
                <a:solidFill>
                  <a:prstClr val="black"/>
                </a:solidFill>
              </a:rPr>
              <a:t> Brooklyn], </a:t>
            </a:r>
            <a:r>
              <a:rPr lang="en-GB" sz="2400" b="1" dirty="0" smtClean="0">
                <a:solidFill>
                  <a:srgbClr val="7030A0"/>
                </a:solidFill>
              </a:rPr>
              <a:t>Baltimore</a:t>
            </a:r>
            <a:r>
              <a:rPr lang="en-GB" sz="2400" b="1" dirty="0">
                <a:solidFill>
                  <a:prstClr val="black"/>
                </a:solidFill>
              </a:rPr>
              <a:t>, </a:t>
            </a:r>
            <a:r>
              <a:rPr lang="en-GB" sz="2400" b="1" dirty="0" smtClean="0">
                <a:solidFill>
                  <a:srgbClr val="0000FF"/>
                </a:solidFill>
              </a:rPr>
              <a:t>Philadelphia</a:t>
            </a:r>
            <a:r>
              <a:rPr lang="en-GB" sz="2400" b="1" dirty="0">
                <a:solidFill>
                  <a:prstClr val="black"/>
                </a:solidFill>
              </a:rPr>
              <a:t>, </a:t>
            </a:r>
            <a:r>
              <a:rPr lang="en-GB" sz="2400" b="1" dirty="0" smtClean="0">
                <a:solidFill>
                  <a:srgbClr val="0000FF"/>
                </a:solidFill>
              </a:rPr>
              <a:t>Boston</a:t>
            </a:r>
            <a:r>
              <a:rPr lang="en-GB" sz="2400" b="1" dirty="0">
                <a:solidFill>
                  <a:prstClr val="black"/>
                </a:solidFill>
              </a:rPr>
              <a:t>, </a:t>
            </a:r>
            <a:r>
              <a:rPr lang="en-GB" sz="2400" b="1" dirty="0" smtClean="0">
                <a:solidFill>
                  <a:srgbClr val="FF0000"/>
                </a:solidFill>
              </a:rPr>
              <a:t>New Orleans</a:t>
            </a:r>
            <a:r>
              <a:rPr lang="en-GB" sz="2400" b="1" dirty="0">
                <a:solidFill>
                  <a:prstClr val="black"/>
                </a:solidFill>
              </a:rPr>
              <a:t>, </a:t>
            </a:r>
            <a:r>
              <a:rPr lang="en-GB" sz="2400" b="1" dirty="0" smtClean="0">
                <a:solidFill>
                  <a:srgbClr val="0000FF"/>
                </a:solidFill>
              </a:rPr>
              <a:t>Cincinnati</a:t>
            </a:r>
            <a:r>
              <a:rPr lang="en-GB" sz="2400" b="1" dirty="0">
                <a:solidFill>
                  <a:prstClr val="black"/>
                </a:solidFill>
              </a:rPr>
              <a:t>, </a:t>
            </a:r>
            <a:r>
              <a:rPr lang="en-GB" sz="2400" b="1" dirty="0" smtClean="0">
                <a:solidFill>
                  <a:srgbClr val="7030A0"/>
                </a:solidFill>
              </a:rPr>
              <a:t>St Louis</a:t>
            </a:r>
            <a:r>
              <a:rPr lang="en-GB" sz="2400" b="1" dirty="0">
                <a:solidFill>
                  <a:prstClr val="black"/>
                </a:solidFill>
              </a:rPr>
              <a:t>, </a:t>
            </a:r>
            <a:r>
              <a:rPr lang="en-GB" sz="2400" b="1" dirty="0" smtClean="0">
                <a:solidFill>
                  <a:srgbClr val="0000FF"/>
                </a:solidFill>
              </a:rPr>
              <a:t>Chicago</a:t>
            </a:r>
            <a:r>
              <a:rPr lang="en-GB" sz="2400" b="1" dirty="0">
                <a:solidFill>
                  <a:prstClr val="black"/>
                </a:solidFill>
              </a:rPr>
              <a:t>) topped 100,000+ residents  </a:t>
            </a:r>
          </a:p>
          <a:p>
            <a:pPr marL="342900" indent="-342900" algn="just">
              <a:buFont typeface="Arial" panose="020B0604020202020204" pitchFamily="34" charset="0"/>
              <a:buChar char="•"/>
            </a:pPr>
            <a:endParaRPr lang="en-GB" sz="2400" dirty="0">
              <a:solidFill>
                <a:prstClr val="black"/>
              </a:solidFill>
            </a:endParaRPr>
          </a:p>
          <a:p>
            <a:pPr algn="just"/>
            <a:r>
              <a:rPr lang="en-GB" sz="2400" dirty="0">
                <a:solidFill>
                  <a:prstClr val="black"/>
                </a:solidFill>
              </a:rPr>
              <a:t>Key: 	</a:t>
            </a:r>
            <a:r>
              <a:rPr lang="en-GB" sz="2400" dirty="0" smtClean="0">
                <a:solidFill>
                  <a:srgbClr val="0000FF"/>
                </a:solidFill>
              </a:rPr>
              <a:t>Cities </a:t>
            </a:r>
            <a:r>
              <a:rPr lang="en-GB" sz="2400" b="1" dirty="0" smtClean="0">
                <a:solidFill>
                  <a:srgbClr val="0000FF"/>
                </a:solidFill>
              </a:rPr>
              <a:t>in free states (Union)</a:t>
            </a:r>
            <a:endParaRPr lang="en-GB" sz="2400" b="1" dirty="0">
              <a:solidFill>
                <a:prstClr val="black"/>
              </a:solidFill>
            </a:endParaRPr>
          </a:p>
          <a:p>
            <a:pPr algn="just"/>
            <a:r>
              <a:rPr lang="en-GB" sz="2400" b="1" dirty="0">
                <a:solidFill>
                  <a:prstClr val="black"/>
                </a:solidFill>
              </a:rPr>
              <a:t>	</a:t>
            </a:r>
            <a:r>
              <a:rPr lang="en-GB" sz="2400" b="1" dirty="0" smtClean="0">
                <a:solidFill>
                  <a:srgbClr val="7030A0"/>
                </a:solidFill>
              </a:rPr>
              <a:t>Cities in slaveholding border states (Union) </a:t>
            </a:r>
          </a:p>
          <a:p>
            <a:pPr algn="just"/>
            <a:r>
              <a:rPr lang="en-GB" sz="2400" b="1" dirty="0">
                <a:solidFill>
                  <a:prstClr val="black"/>
                </a:solidFill>
              </a:rPr>
              <a:t> 	</a:t>
            </a:r>
            <a:r>
              <a:rPr lang="en-GB" sz="2400" b="1" dirty="0" smtClean="0">
                <a:solidFill>
                  <a:srgbClr val="FF0000"/>
                </a:solidFill>
              </a:rPr>
              <a:t>Cities in Confederates States</a:t>
            </a:r>
          </a:p>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 </a:t>
            </a:r>
          </a:p>
          <a:p>
            <a:pPr fontAlgn="auto">
              <a:lnSpc>
                <a:spcPct val="80000"/>
              </a:lnSpc>
              <a:spcBef>
                <a:spcPts val="0"/>
              </a:spcBef>
              <a:spcAft>
                <a:spcPts val="0"/>
              </a:spcAft>
              <a:defRPr/>
            </a:pPr>
            <a:r>
              <a:rPr lang="en-GB" altLang="en-US" sz="5400" b="1" dirty="0" smtClean="0">
                <a:solidFill>
                  <a:schemeClr val="accent6">
                    <a:lumMod val="75000"/>
                  </a:schemeClr>
                </a:solidFill>
                <a:latin typeface="+mn-lt"/>
                <a:cs typeface="+mn-cs"/>
              </a:rPr>
              <a:t>By 1910, </a:t>
            </a:r>
            <a:r>
              <a:rPr lang="en-GB" altLang="en-US" sz="5400" b="1" dirty="0">
                <a:solidFill>
                  <a:schemeClr val="accent6">
                    <a:lumMod val="75000"/>
                  </a:schemeClr>
                </a:solidFill>
                <a:latin typeface="+mn-lt"/>
                <a:cs typeface="+mn-cs"/>
              </a:rPr>
              <a:t>50 cities had populations of over 100,000</a:t>
            </a: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a:solidFill>
                <a:srgbClr val="FF0000"/>
              </a:solidFill>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8196"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Tree>
    <p:extLst>
      <p:ext uri="{BB962C8B-B14F-4D97-AF65-F5344CB8AC3E}">
        <p14:creationId xmlns:p14="http://schemas.microsoft.com/office/powerpoint/2010/main" val="231089630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599767169"/>
              </p:ext>
            </p:extLst>
          </p:nvPr>
        </p:nvGraphicFramePr>
        <p:xfrm>
          <a:off x="334963" y="3716338"/>
          <a:ext cx="8462962" cy="2797178"/>
        </p:xfrm>
        <a:graphic>
          <a:graphicData uri="http://schemas.openxmlformats.org/drawingml/2006/table">
            <a:tbl>
              <a:tblPr/>
              <a:tblGrid>
                <a:gridCol w="778331"/>
                <a:gridCol w="1297218"/>
                <a:gridCol w="1297218"/>
                <a:gridCol w="1297218"/>
                <a:gridCol w="1297218"/>
                <a:gridCol w="1297218"/>
                <a:gridCol w="1198541"/>
              </a:tblGrid>
              <a:tr h="409842">
                <a:tc>
                  <a:txBody>
                    <a:bodyPr/>
                    <a:lstStyle/>
                    <a:p>
                      <a:pPr algn="ctr"/>
                      <a:r>
                        <a:rPr lang="en-GB" sz="1800" b="1" dirty="0">
                          <a:solidFill>
                            <a:srgbClr val="FFC000"/>
                          </a:solidFill>
                          <a:effectLst/>
                        </a:rPr>
                        <a:t>Year</a:t>
                      </a:r>
                      <a:endParaRPr lang="en-GB" sz="1800" dirty="0">
                        <a:solidFill>
                          <a:srgbClr val="FFC000"/>
                        </a:solidFill>
                        <a:effectLst/>
                      </a:endParaRPr>
                    </a:p>
                  </a:txBody>
                  <a:tcPr marL="24071" marR="24071" marT="12038" marB="12038"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1" marR="24071" marT="12038" marB="12038"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1" marR="24071" marT="12038" marB="12038"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1" marR="24071" marT="12038" marB="12038"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1" marR="24071" marT="12038" marB="12038"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1" marR="24071" marT="12038" marB="12038" anchor="ctr">
                    <a:lnL>
                      <a:noFill/>
                    </a:lnL>
                    <a:lnR>
                      <a:noFill/>
                    </a:lnR>
                    <a:lnT>
                      <a:noFill/>
                    </a:lnT>
                    <a:lnB>
                      <a:noFill/>
                    </a:lnB>
                    <a:solidFill>
                      <a:srgbClr val="00FF00"/>
                    </a:solidFill>
                  </a:tcPr>
                </a:tc>
                <a:tc>
                  <a:txBody>
                    <a:bodyPr/>
                    <a:lstStyle/>
                    <a:p>
                      <a:pPr algn="ctr"/>
                      <a:r>
                        <a:rPr lang="en-GB" sz="1800" b="1" dirty="0">
                          <a:solidFill>
                            <a:srgbClr val="FFFF00"/>
                          </a:solidFill>
                          <a:effectLst/>
                        </a:rPr>
                        <a:t>Total</a:t>
                      </a:r>
                      <a:endParaRPr lang="en-GB" sz="1800" dirty="0">
                        <a:solidFill>
                          <a:srgbClr val="FFFF00"/>
                        </a:solidFill>
                        <a:effectLst/>
                      </a:endParaRPr>
                    </a:p>
                  </a:txBody>
                  <a:tcPr marL="24071" marR="24071" marT="12038" marB="12038" anchor="ctr">
                    <a:lnL>
                      <a:noFill/>
                    </a:lnL>
                    <a:lnR>
                      <a:noFill/>
                    </a:lnR>
                    <a:lnT>
                      <a:noFill/>
                    </a:lnT>
                    <a:lnB>
                      <a:noFill/>
                    </a:lnB>
                  </a:tcPr>
                </a:tc>
              </a:tr>
              <a:tr h="298417">
                <a:tc>
                  <a:txBody>
                    <a:bodyPr/>
                    <a:lstStyle/>
                    <a:p>
                      <a:pPr algn="ctr"/>
                      <a:r>
                        <a:rPr lang="en-GB" sz="1800" b="1" dirty="0">
                          <a:solidFill>
                            <a:srgbClr val="002060"/>
                          </a:solidFill>
                          <a:effectLst>
                            <a:outerShdw blurRad="38100" dist="38100" dir="2700000" algn="tl">
                              <a:srgbClr val="000000">
                                <a:alpha val="43137"/>
                              </a:srgbClr>
                            </a:outerShdw>
                          </a:effectLst>
                        </a:rPr>
                        <a:t>1790</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33,131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4,549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6,159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1,781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3,827</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49,447</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1800</a:t>
                      </a:r>
                    </a:p>
                  </a:txBody>
                  <a:tcPr marL="24071" marR="24071" marT="12038" marB="12038" anchor="ctr">
                    <a:lnL>
                      <a:noFill/>
                    </a:lnL>
                    <a:lnR>
                      <a:noFill/>
                    </a:lnR>
                    <a:lnT>
                      <a:noFill/>
                    </a:lnT>
                    <a:lnB>
                      <a:noFill/>
                    </a:lnB>
                  </a:tcPr>
                </a:tc>
                <a:tc>
                  <a:txBody>
                    <a:bodyPr/>
                    <a:lstStyle/>
                    <a:p>
                      <a:pPr algn="r"/>
                      <a:r>
                        <a:rPr lang="en-GB" sz="1800"/>
                        <a:t>60,515</a:t>
                      </a:r>
                    </a:p>
                  </a:txBody>
                  <a:tcPr marL="24071" marR="24071" marT="12038" marB="12038" anchor="ctr">
                    <a:lnL>
                      <a:noFill/>
                    </a:lnL>
                    <a:lnR>
                      <a:noFill/>
                    </a:lnR>
                    <a:lnT>
                      <a:noFill/>
                    </a:lnT>
                    <a:lnB>
                      <a:noFill/>
                    </a:lnB>
                  </a:tcPr>
                </a:tc>
                <a:tc>
                  <a:txBody>
                    <a:bodyPr/>
                    <a:lstStyle/>
                    <a:p>
                      <a:pPr algn="r"/>
                      <a:r>
                        <a:rPr lang="en-GB" sz="1800" dirty="0"/>
                        <a:t>5,740</a:t>
                      </a:r>
                    </a:p>
                  </a:txBody>
                  <a:tcPr marL="24071" marR="24071" marT="12038" marB="12038" anchor="ctr">
                    <a:lnL>
                      <a:noFill/>
                    </a:lnL>
                    <a:lnR>
                      <a:noFill/>
                    </a:lnR>
                    <a:lnT>
                      <a:noFill/>
                    </a:lnT>
                    <a:lnB>
                      <a:noFill/>
                    </a:lnB>
                  </a:tcPr>
                </a:tc>
                <a:tc>
                  <a:txBody>
                    <a:bodyPr/>
                    <a:lstStyle/>
                    <a:p>
                      <a:pPr algn="r"/>
                      <a:r>
                        <a:rPr lang="en-GB" sz="1800" dirty="0"/>
                        <a:t>6,642</a:t>
                      </a:r>
                    </a:p>
                  </a:txBody>
                  <a:tcPr marL="24071" marR="24071" marT="12038" marB="12038" anchor="ctr">
                    <a:lnL>
                      <a:noFill/>
                    </a:lnL>
                    <a:lnR>
                      <a:noFill/>
                    </a:lnR>
                    <a:lnT>
                      <a:noFill/>
                    </a:lnT>
                    <a:lnB>
                      <a:noFill/>
                    </a:lnB>
                  </a:tcPr>
                </a:tc>
                <a:tc>
                  <a:txBody>
                    <a:bodyPr/>
                    <a:lstStyle/>
                    <a:p>
                      <a:pPr algn="r"/>
                      <a:r>
                        <a:rPr lang="en-GB" sz="1800" dirty="0"/>
                        <a:t>1,755</a:t>
                      </a:r>
                    </a:p>
                  </a:txBody>
                  <a:tcPr marL="24071" marR="24071" marT="12038" marB="12038" anchor="ctr">
                    <a:lnL>
                      <a:noFill/>
                    </a:lnL>
                    <a:lnR>
                      <a:noFill/>
                    </a:lnR>
                    <a:lnT>
                      <a:noFill/>
                    </a:lnT>
                    <a:lnB>
                      <a:noFill/>
                    </a:lnB>
                  </a:tcPr>
                </a:tc>
                <a:tc>
                  <a:txBody>
                    <a:bodyPr/>
                    <a:lstStyle/>
                    <a:p>
                      <a:pPr algn="r"/>
                      <a:r>
                        <a:rPr lang="en-GB" sz="1800"/>
                        <a:t>4,563</a:t>
                      </a:r>
                    </a:p>
                  </a:txBody>
                  <a:tcPr marL="24071" marR="24071" marT="12038" marB="12038" anchor="ctr">
                    <a:lnL>
                      <a:noFill/>
                    </a:lnL>
                    <a:lnR>
                      <a:noFill/>
                    </a:lnR>
                    <a:lnT>
                      <a:noFill/>
                    </a:lnT>
                    <a:lnB>
                      <a:noFill/>
                    </a:lnB>
                  </a:tcPr>
                </a:tc>
                <a:tc>
                  <a:txBody>
                    <a:bodyPr/>
                    <a:lstStyle/>
                    <a:p>
                      <a:pPr algn="r"/>
                      <a:r>
                        <a:rPr lang="en-GB" sz="1800" dirty="0">
                          <a:solidFill>
                            <a:srgbClr val="7030A0"/>
                          </a:solidFill>
                        </a:rPr>
                        <a:t>79,215</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1810</a:t>
                      </a:r>
                    </a:p>
                  </a:txBody>
                  <a:tcPr marL="24071" marR="24071" marT="12038" marB="12038" anchor="ctr">
                    <a:lnL>
                      <a:noFill/>
                    </a:lnL>
                    <a:lnR>
                      <a:noFill/>
                    </a:lnR>
                    <a:lnT>
                      <a:noFill/>
                    </a:lnT>
                    <a:lnB>
                      <a:noFill/>
                    </a:lnB>
                  </a:tcPr>
                </a:tc>
                <a:tc>
                  <a:txBody>
                    <a:bodyPr/>
                    <a:lstStyle/>
                    <a:p>
                      <a:pPr algn="r"/>
                      <a:r>
                        <a:rPr lang="en-GB" sz="1800" dirty="0"/>
                        <a:t>96,373</a:t>
                      </a:r>
                    </a:p>
                  </a:txBody>
                  <a:tcPr marL="24071" marR="24071" marT="12038" marB="12038" anchor="ctr">
                    <a:lnL>
                      <a:noFill/>
                    </a:lnL>
                    <a:lnR>
                      <a:noFill/>
                    </a:lnR>
                    <a:lnT>
                      <a:noFill/>
                    </a:lnT>
                    <a:lnB>
                      <a:noFill/>
                    </a:lnB>
                  </a:tcPr>
                </a:tc>
                <a:tc>
                  <a:txBody>
                    <a:bodyPr/>
                    <a:lstStyle/>
                    <a:p>
                      <a:pPr algn="r"/>
                      <a:r>
                        <a:rPr lang="en-GB" sz="1800"/>
                        <a:t>8,303</a:t>
                      </a:r>
                    </a:p>
                  </a:txBody>
                  <a:tcPr marL="24071" marR="24071" marT="12038" marB="12038" anchor="ctr">
                    <a:lnL>
                      <a:noFill/>
                    </a:lnL>
                    <a:lnR>
                      <a:noFill/>
                    </a:lnR>
                    <a:lnT>
                      <a:noFill/>
                    </a:lnT>
                    <a:lnB>
                      <a:noFill/>
                    </a:lnB>
                  </a:tcPr>
                </a:tc>
                <a:tc>
                  <a:txBody>
                    <a:bodyPr/>
                    <a:lstStyle/>
                    <a:p>
                      <a:pPr algn="r"/>
                      <a:r>
                        <a:rPr lang="en-GB" sz="1800"/>
                        <a:t>7,444</a:t>
                      </a:r>
                    </a:p>
                  </a:txBody>
                  <a:tcPr marL="24071" marR="24071" marT="12038" marB="12038" anchor="ctr">
                    <a:lnL>
                      <a:noFill/>
                    </a:lnL>
                    <a:lnR>
                      <a:noFill/>
                    </a:lnR>
                    <a:lnT>
                      <a:noFill/>
                    </a:lnT>
                    <a:lnB>
                      <a:noFill/>
                    </a:lnB>
                  </a:tcPr>
                </a:tc>
                <a:tc>
                  <a:txBody>
                    <a:bodyPr/>
                    <a:lstStyle/>
                    <a:p>
                      <a:pPr algn="r"/>
                      <a:r>
                        <a:rPr lang="en-GB" sz="1800" dirty="0"/>
                        <a:t>2,267</a:t>
                      </a:r>
                    </a:p>
                  </a:txBody>
                  <a:tcPr marL="24071" marR="24071" marT="12038" marB="12038" anchor="ctr">
                    <a:lnL>
                      <a:noFill/>
                    </a:lnL>
                    <a:lnR>
                      <a:noFill/>
                    </a:lnR>
                    <a:lnT>
                      <a:noFill/>
                    </a:lnT>
                    <a:lnB>
                      <a:noFill/>
                    </a:lnB>
                  </a:tcPr>
                </a:tc>
                <a:tc>
                  <a:txBody>
                    <a:bodyPr/>
                    <a:lstStyle/>
                    <a:p>
                      <a:pPr algn="r"/>
                      <a:r>
                        <a:rPr lang="en-GB" sz="1800"/>
                        <a:t>5,347</a:t>
                      </a:r>
                    </a:p>
                  </a:txBody>
                  <a:tcPr marL="24071" marR="24071" marT="12038" marB="12038" anchor="ctr">
                    <a:lnL>
                      <a:noFill/>
                    </a:lnL>
                    <a:lnR>
                      <a:noFill/>
                    </a:lnR>
                    <a:lnT>
                      <a:noFill/>
                    </a:lnT>
                    <a:lnB>
                      <a:noFill/>
                    </a:lnB>
                  </a:tcPr>
                </a:tc>
                <a:tc>
                  <a:txBody>
                    <a:bodyPr/>
                    <a:lstStyle/>
                    <a:p>
                      <a:pPr algn="r"/>
                      <a:r>
                        <a:rPr lang="en-GB" sz="1800" dirty="0">
                          <a:solidFill>
                            <a:srgbClr val="7030A0"/>
                          </a:solidFill>
                        </a:rPr>
                        <a:t>119,734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1820</a:t>
                      </a:r>
                    </a:p>
                  </a:txBody>
                  <a:tcPr marL="24071" marR="24071" marT="12038" marB="12038" anchor="ctr">
                    <a:lnL>
                      <a:noFill/>
                    </a:lnL>
                    <a:lnR>
                      <a:noFill/>
                    </a:lnR>
                    <a:lnT>
                      <a:noFill/>
                    </a:lnT>
                    <a:lnB>
                      <a:noFill/>
                    </a:lnB>
                  </a:tcPr>
                </a:tc>
                <a:tc>
                  <a:txBody>
                    <a:bodyPr/>
                    <a:lstStyle/>
                    <a:p>
                      <a:pPr algn="r"/>
                      <a:r>
                        <a:rPr lang="en-GB" sz="1800" dirty="0"/>
                        <a:t>123,706</a:t>
                      </a:r>
                    </a:p>
                  </a:txBody>
                  <a:tcPr marL="24071" marR="24071" marT="12038" marB="12038" anchor="ctr">
                    <a:lnL>
                      <a:noFill/>
                    </a:lnL>
                    <a:lnR>
                      <a:noFill/>
                    </a:lnR>
                    <a:lnT>
                      <a:noFill/>
                    </a:lnT>
                    <a:lnB>
                      <a:noFill/>
                    </a:lnB>
                  </a:tcPr>
                </a:tc>
                <a:tc>
                  <a:txBody>
                    <a:bodyPr/>
                    <a:lstStyle/>
                    <a:p>
                      <a:pPr algn="r"/>
                      <a:r>
                        <a:rPr lang="en-GB" sz="1800" dirty="0"/>
                        <a:t>11,187</a:t>
                      </a:r>
                    </a:p>
                  </a:txBody>
                  <a:tcPr marL="24071" marR="24071" marT="12038" marB="12038" anchor="ctr">
                    <a:lnL>
                      <a:noFill/>
                    </a:lnL>
                    <a:lnR>
                      <a:noFill/>
                    </a:lnR>
                    <a:lnT>
                      <a:noFill/>
                    </a:lnT>
                    <a:lnB>
                      <a:noFill/>
                    </a:lnB>
                  </a:tcPr>
                </a:tc>
                <a:tc>
                  <a:txBody>
                    <a:bodyPr/>
                    <a:lstStyle/>
                    <a:p>
                      <a:pPr algn="r"/>
                      <a:r>
                        <a:rPr lang="en-GB" sz="1800" dirty="0"/>
                        <a:t>8,246</a:t>
                      </a:r>
                    </a:p>
                  </a:txBody>
                  <a:tcPr marL="24071" marR="24071" marT="12038" marB="12038" anchor="ctr">
                    <a:lnL>
                      <a:noFill/>
                    </a:lnL>
                    <a:lnR>
                      <a:noFill/>
                    </a:lnR>
                    <a:lnT>
                      <a:noFill/>
                    </a:lnT>
                    <a:lnB>
                      <a:noFill/>
                    </a:lnB>
                  </a:tcPr>
                </a:tc>
                <a:tc>
                  <a:txBody>
                    <a:bodyPr/>
                    <a:lstStyle/>
                    <a:p>
                      <a:pPr algn="r"/>
                      <a:r>
                        <a:rPr lang="en-GB" sz="1800" dirty="0"/>
                        <a:t>2,782</a:t>
                      </a:r>
                    </a:p>
                  </a:txBody>
                  <a:tcPr marL="24071" marR="24071" marT="12038" marB="12038" anchor="ctr">
                    <a:lnL>
                      <a:noFill/>
                    </a:lnL>
                    <a:lnR>
                      <a:noFill/>
                    </a:lnR>
                    <a:lnT>
                      <a:noFill/>
                    </a:lnT>
                    <a:lnB>
                      <a:noFill/>
                    </a:lnB>
                  </a:tcPr>
                </a:tc>
                <a:tc>
                  <a:txBody>
                    <a:bodyPr/>
                    <a:lstStyle/>
                    <a:p>
                      <a:pPr algn="r"/>
                      <a:r>
                        <a:rPr lang="en-GB" sz="1800"/>
                        <a:t>6,135</a:t>
                      </a:r>
                    </a:p>
                  </a:txBody>
                  <a:tcPr marL="24071" marR="24071" marT="12038" marB="12038" anchor="ctr">
                    <a:lnL>
                      <a:noFill/>
                    </a:lnL>
                    <a:lnR>
                      <a:noFill/>
                    </a:lnR>
                    <a:lnT>
                      <a:noFill/>
                    </a:lnT>
                    <a:lnB>
                      <a:noFill/>
                    </a:lnB>
                  </a:tcPr>
                </a:tc>
                <a:tc>
                  <a:txBody>
                    <a:bodyPr/>
                    <a:lstStyle/>
                    <a:p>
                      <a:pPr algn="r"/>
                      <a:r>
                        <a:rPr lang="en-GB" sz="1800">
                          <a:solidFill>
                            <a:srgbClr val="7030A0"/>
                          </a:solidFill>
                        </a:rPr>
                        <a:t>152,056</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1830</a:t>
                      </a:r>
                    </a:p>
                  </a:txBody>
                  <a:tcPr marL="24071" marR="24071" marT="12038" marB="12038" anchor="ctr">
                    <a:lnL>
                      <a:noFill/>
                    </a:lnL>
                    <a:lnR>
                      <a:noFill/>
                    </a:lnR>
                    <a:lnT>
                      <a:noFill/>
                    </a:lnT>
                    <a:lnB>
                      <a:noFill/>
                    </a:lnB>
                  </a:tcPr>
                </a:tc>
                <a:tc>
                  <a:txBody>
                    <a:bodyPr/>
                    <a:lstStyle/>
                    <a:p>
                      <a:pPr algn="r"/>
                      <a:r>
                        <a:rPr lang="en-GB" sz="1800"/>
                        <a:t>202,589</a:t>
                      </a:r>
                    </a:p>
                  </a:txBody>
                  <a:tcPr marL="24071" marR="24071" marT="12038" marB="12038" anchor="ctr">
                    <a:lnL>
                      <a:noFill/>
                    </a:lnL>
                    <a:lnR>
                      <a:noFill/>
                    </a:lnR>
                    <a:lnT>
                      <a:noFill/>
                    </a:lnT>
                    <a:lnB>
                      <a:noFill/>
                    </a:lnB>
                  </a:tcPr>
                </a:tc>
                <a:tc>
                  <a:txBody>
                    <a:bodyPr/>
                    <a:lstStyle/>
                    <a:p>
                      <a:pPr algn="r"/>
                      <a:r>
                        <a:rPr lang="en-GB" sz="1800" dirty="0"/>
                        <a:t>20,535</a:t>
                      </a:r>
                    </a:p>
                  </a:txBody>
                  <a:tcPr marL="24071" marR="24071" marT="12038" marB="12038" anchor="ctr">
                    <a:lnL>
                      <a:noFill/>
                    </a:lnL>
                    <a:lnR>
                      <a:noFill/>
                    </a:lnR>
                    <a:lnT>
                      <a:noFill/>
                    </a:lnT>
                    <a:lnB>
                      <a:noFill/>
                    </a:lnB>
                  </a:tcPr>
                </a:tc>
                <a:tc>
                  <a:txBody>
                    <a:bodyPr/>
                    <a:lstStyle/>
                    <a:p>
                      <a:pPr algn="r"/>
                      <a:r>
                        <a:rPr lang="en-GB" sz="1800" dirty="0"/>
                        <a:t>9,049</a:t>
                      </a:r>
                    </a:p>
                  </a:txBody>
                  <a:tcPr marL="24071" marR="24071" marT="12038" marB="12038" anchor="ctr">
                    <a:lnL>
                      <a:noFill/>
                    </a:lnL>
                    <a:lnR>
                      <a:noFill/>
                    </a:lnR>
                    <a:lnT>
                      <a:noFill/>
                    </a:lnT>
                    <a:lnB>
                      <a:noFill/>
                    </a:lnB>
                  </a:tcPr>
                </a:tc>
                <a:tc>
                  <a:txBody>
                    <a:bodyPr/>
                    <a:lstStyle/>
                    <a:p>
                      <a:pPr algn="r"/>
                      <a:r>
                        <a:rPr lang="en-GB" sz="1800" dirty="0"/>
                        <a:t>3,023</a:t>
                      </a:r>
                    </a:p>
                  </a:txBody>
                  <a:tcPr marL="24071" marR="24071" marT="12038" marB="12038" anchor="ctr">
                    <a:lnL>
                      <a:noFill/>
                    </a:lnL>
                    <a:lnR>
                      <a:noFill/>
                    </a:lnR>
                    <a:lnT>
                      <a:noFill/>
                    </a:lnT>
                    <a:lnB>
                      <a:noFill/>
                    </a:lnB>
                  </a:tcPr>
                </a:tc>
                <a:tc>
                  <a:txBody>
                    <a:bodyPr/>
                    <a:lstStyle/>
                    <a:p>
                      <a:pPr algn="r"/>
                      <a:r>
                        <a:rPr lang="en-GB" sz="1800" dirty="0"/>
                        <a:t>7,082</a:t>
                      </a:r>
                    </a:p>
                  </a:txBody>
                  <a:tcPr marL="24071" marR="24071" marT="12038" marB="12038" anchor="ctr">
                    <a:lnL>
                      <a:noFill/>
                    </a:lnL>
                    <a:lnR>
                      <a:noFill/>
                    </a:lnR>
                    <a:lnT>
                      <a:noFill/>
                    </a:lnT>
                    <a:lnB>
                      <a:noFill/>
                    </a:lnB>
                  </a:tcPr>
                </a:tc>
                <a:tc>
                  <a:txBody>
                    <a:bodyPr/>
                    <a:lstStyle/>
                    <a:p>
                      <a:pPr algn="r"/>
                      <a:r>
                        <a:rPr lang="en-GB" sz="1800" dirty="0">
                          <a:solidFill>
                            <a:srgbClr val="7030A0"/>
                          </a:solidFill>
                        </a:rPr>
                        <a:t>242,278</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1840</a:t>
                      </a:r>
                    </a:p>
                  </a:txBody>
                  <a:tcPr marL="24071" marR="24071" marT="12038" marB="12038" anchor="ctr">
                    <a:lnL>
                      <a:noFill/>
                    </a:lnL>
                    <a:lnR>
                      <a:noFill/>
                    </a:lnR>
                    <a:lnT>
                      <a:noFill/>
                    </a:lnT>
                    <a:lnB>
                      <a:noFill/>
                    </a:lnB>
                  </a:tcPr>
                </a:tc>
                <a:tc>
                  <a:txBody>
                    <a:bodyPr/>
                    <a:lstStyle/>
                    <a:p>
                      <a:pPr algn="r"/>
                      <a:r>
                        <a:rPr lang="en-GB" sz="1800" dirty="0"/>
                        <a:t>312,710</a:t>
                      </a:r>
                    </a:p>
                  </a:txBody>
                  <a:tcPr marL="24071" marR="24071" marT="12038" marB="12038" anchor="ctr">
                    <a:lnL>
                      <a:noFill/>
                    </a:lnL>
                    <a:lnR>
                      <a:noFill/>
                    </a:lnR>
                    <a:lnT>
                      <a:noFill/>
                    </a:lnT>
                    <a:lnB>
                      <a:noFill/>
                    </a:lnB>
                  </a:tcPr>
                </a:tc>
                <a:tc>
                  <a:txBody>
                    <a:bodyPr/>
                    <a:lstStyle/>
                    <a:p>
                      <a:pPr algn="r"/>
                      <a:r>
                        <a:rPr lang="en-GB" sz="1800" dirty="0"/>
                        <a:t>47,613</a:t>
                      </a:r>
                    </a:p>
                  </a:txBody>
                  <a:tcPr marL="24071" marR="24071" marT="12038" marB="12038" anchor="ctr">
                    <a:lnL>
                      <a:noFill/>
                    </a:lnL>
                    <a:lnR>
                      <a:noFill/>
                    </a:lnR>
                    <a:lnT>
                      <a:noFill/>
                    </a:lnT>
                    <a:lnB>
                      <a:noFill/>
                    </a:lnB>
                  </a:tcPr>
                </a:tc>
                <a:tc>
                  <a:txBody>
                    <a:bodyPr/>
                    <a:lstStyle/>
                    <a:p>
                      <a:pPr algn="r"/>
                      <a:r>
                        <a:rPr lang="en-GB" sz="1800"/>
                        <a:t>14,480</a:t>
                      </a:r>
                    </a:p>
                  </a:txBody>
                  <a:tcPr marL="24071" marR="24071" marT="12038" marB="12038" anchor="ctr">
                    <a:lnL>
                      <a:noFill/>
                    </a:lnL>
                    <a:lnR>
                      <a:noFill/>
                    </a:lnR>
                    <a:lnT>
                      <a:noFill/>
                    </a:lnT>
                    <a:lnB>
                      <a:noFill/>
                    </a:lnB>
                  </a:tcPr>
                </a:tc>
                <a:tc>
                  <a:txBody>
                    <a:bodyPr/>
                    <a:lstStyle/>
                    <a:p>
                      <a:pPr algn="r"/>
                      <a:r>
                        <a:rPr lang="en-GB" sz="1800" dirty="0"/>
                        <a:t>5,346</a:t>
                      </a:r>
                    </a:p>
                  </a:txBody>
                  <a:tcPr marL="24071" marR="24071" marT="12038" marB="12038" anchor="ctr">
                    <a:lnL>
                      <a:noFill/>
                    </a:lnL>
                    <a:lnR>
                      <a:noFill/>
                    </a:lnR>
                    <a:lnT>
                      <a:noFill/>
                    </a:lnT>
                    <a:lnB>
                      <a:noFill/>
                    </a:lnB>
                  </a:tcPr>
                </a:tc>
                <a:tc>
                  <a:txBody>
                    <a:bodyPr/>
                    <a:lstStyle/>
                    <a:p>
                      <a:pPr algn="r"/>
                      <a:r>
                        <a:rPr lang="en-GB" sz="1800" dirty="0"/>
                        <a:t>10,965</a:t>
                      </a:r>
                    </a:p>
                  </a:txBody>
                  <a:tcPr marL="24071" marR="24071" marT="12038" marB="12038" anchor="ctr">
                    <a:lnL>
                      <a:noFill/>
                    </a:lnL>
                    <a:lnR>
                      <a:noFill/>
                    </a:lnR>
                    <a:lnT>
                      <a:noFill/>
                    </a:lnT>
                    <a:lnB>
                      <a:noFill/>
                    </a:lnB>
                  </a:tcPr>
                </a:tc>
                <a:tc>
                  <a:txBody>
                    <a:bodyPr/>
                    <a:lstStyle/>
                    <a:p>
                      <a:pPr algn="r"/>
                      <a:r>
                        <a:rPr lang="en-GB" sz="1800" dirty="0">
                          <a:solidFill>
                            <a:srgbClr val="7030A0"/>
                          </a:solidFill>
                        </a:rPr>
                        <a:t>391,114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1850</a:t>
                      </a:r>
                    </a:p>
                  </a:txBody>
                  <a:tcPr marL="24071" marR="24071" marT="12038" marB="12038" anchor="ctr">
                    <a:lnL>
                      <a:noFill/>
                    </a:lnL>
                    <a:lnR>
                      <a:noFill/>
                    </a:lnR>
                    <a:lnT>
                      <a:noFill/>
                    </a:lnT>
                    <a:lnB>
                      <a:noFill/>
                    </a:lnB>
                  </a:tcPr>
                </a:tc>
                <a:tc>
                  <a:txBody>
                    <a:bodyPr/>
                    <a:lstStyle/>
                    <a:p>
                      <a:pPr algn="r"/>
                      <a:r>
                        <a:rPr lang="en-GB" sz="1800" dirty="0"/>
                        <a:t>515,547</a:t>
                      </a:r>
                    </a:p>
                  </a:txBody>
                  <a:tcPr marL="24071" marR="24071" marT="12038" marB="12038" anchor="ctr">
                    <a:lnL>
                      <a:noFill/>
                    </a:lnL>
                    <a:lnR>
                      <a:noFill/>
                    </a:lnR>
                    <a:lnT>
                      <a:noFill/>
                    </a:lnT>
                    <a:lnB>
                      <a:noFill/>
                    </a:lnB>
                  </a:tcPr>
                </a:tc>
                <a:tc>
                  <a:txBody>
                    <a:bodyPr/>
                    <a:lstStyle/>
                    <a:p>
                      <a:pPr algn="r"/>
                      <a:r>
                        <a:rPr lang="en-GB" sz="1800"/>
                        <a:t>138,882</a:t>
                      </a:r>
                    </a:p>
                  </a:txBody>
                  <a:tcPr marL="24071" marR="24071" marT="12038" marB="12038" anchor="ctr">
                    <a:lnL>
                      <a:noFill/>
                    </a:lnL>
                    <a:lnR>
                      <a:noFill/>
                    </a:lnR>
                    <a:lnT>
                      <a:noFill/>
                    </a:lnT>
                    <a:lnB>
                      <a:noFill/>
                    </a:lnB>
                  </a:tcPr>
                </a:tc>
                <a:tc>
                  <a:txBody>
                    <a:bodyPr/>
                    <a:lstStyle/>
                    <a:p>
                      <a:pPr algn="r"/>
                      <a:r>
                        <a:rPr lang="en-GB" sz="1800" dirty="0"/>
                        <a:t>18,593</a:t>
                      </a:r>
                    </a:p>
                  </a:txBody>
                  <a:tcPr marL="24071" marR="24071" marT="12038" marB="12038" anchor="ctr">
                    <a:lnL>
                      <a:noFill/>
                    </a:lnL>
                    <a:lnR>
                      <a:noFill/>
                    </a:lnR>
                    <a:lnT>
                      <a:noFill/>
                    </a:lnT>
                    <a:lnB>
                      <a:noFill/>
                    </a:lnB>
                  </a:tcPr>
                </a:tc>
                <a:tc>
                  <a:txBody>
                    <a:bodyPr/>
                    <a:lstStyle/>
                    <a:p>
                      <a:pPr algn="r"/>
                      <a:r>
                        <a:rPr lang="en-GB" sz="1800" dirty="0"/>
                        <a:t>8,032</a:t>
                      </a:r>
                    </a:p>
                  </a:txBody>
                  <a:tcPr marL="24071" marR="24071" marT="12038" marB="12038" anchor="ctr">
                    <a:lnL>
                      <a:noFill/>
                    </a:lnL>
                    <a:lnR>
                      <a:noFill/>
                    </a:lnR>
                    <a:lnT>
                      <a:noFill/>
                    </a:lnT>
                    <a:lnB>
                      <a:noFill/>
                    </a:lnB>
                  </a:tcPr>
                </a:tc>
                <a:tc>
                  <a:txBody>
                    <a:bodyPr/>
                    <a:lstStyle/>
                    <a:p>
                      <a:pPr algn="r"/>
                      <a:r>
                        <a:rPr lang="en-GB" sz="1800" dirty="0"/>
                        <a:t>15,061</a:t>
                      </a:r>
                    </a:p>
                  </a:txBody>
                  <a:tcPr marL="24071" marR="24071" marT="12038" marB="12038" anchor="ctr">
                    <a:lnL>
                      <a:noFill/>
                    </a:lnL>
                    <a:lnR>
                      <a:noFill/>
                    </a:lnR>
                    <a:lnT>
                      <a:noFill/>
                    </a:lnT>
                    <a:lnB>
                      <a:noFill/>
                    </a:lnB>
                  </a:tcPr>
                </a:tc>
                <a:tc>
                  <a:txBody>
                    <a:bodyPr/>
                    <a:lstStyle/>
                    <a:p>
                      <a:pPr algn="r"/>
                      <a:r>
                        <a:rPr lang="en-GB" sz="1800" dirty="0">
                          <a:solidFill>
                            <a:srgbClr val="7030A0"/>
                          </a:solidFill>
                        </a:rPr>
                        <a:t>696,115</a:t>
                      </a:r>
                    </a:p>
                  </a:txBody>
                  <a:tcPr marL="24071" marR="24071" marT="12038" marB="12038" anchor="ctr">
                    <a:lnL>
                      <a:noFill/>
                    </a:lnL>
                    <a:lnR>
                      <a:noFill/>
                    </a:lnR>
                    <a:lnT>
                      <a:noFill/>
                    </a:lnT>
                    <a:lnB>
                      <a:noFill/>
                    </a:lnB>
                  </a:tcPr>
                </a:tc>
              </a:tr>
              <a:tr h="298417">
                <a:tc>
                  <a:txBody>
                    <a:bodyPr/>
                    <a:lstStyle/>
                    <a:p>
                      <a:pPr algn="ctr"/>
                      <a:r>
                        <a:rPr lang="en-GB" sz="1800" b="1" dirty="0">
                          <a:solidFill>
                            <a:srgbClr val="C00000"/>
                          </a:solidFill>
                          <a:effectLst>
                            <a:outerShdw blurRad="38100" dist="38100" dir="2700000" algn="tl">
                              <a:srgbClr val="000000">
                                <a:alpha val="43137"/>
                              </a:srgbClr>
                            </a:outerShdw>
                          </a:effectLst>
                        </a:rPr>
                        <a:t>1860</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813,669</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279,122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32,903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23,593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25,492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1,174,779</a:t>
                      </a:r>
                    </a:p>
                  </a:txBody>
                  <a:tcPr marL="24071" marR="24071" marT="12038" marB="12038" anchor="ctr">
                    <a:lnL>
                      <a:noFill/>
                    </a:lnL>
                    <a:lnR>
                      <a:noFill/>
                    </a:lnR>
                    <a:lnT>
                      <a:noFill/>
                    </a:lnT>
                    <a:lnB>
                      <a:noFill/>
                    </a:lnB>
                  </a:tcPr>
                </a:tc>
              </a:tr>
            </a:tbl>
          </a:graphicData>
        </a:graphic>
      </p:graphicFrame>
      <p:pic>
        <p:nvPicPr>
          <p:cNvPr id="1338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125" y="479425"/>
            <a:ext cx="3286125" cy="288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2801785"/>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latin typeface="Calibri"/>
                <a:cs typeface="+mn-cs"/>
              </a:rPr>
              <a:t>4. History of New York</a:t>
            </a:r>
            <a:endParaRPr lang="en-GB" sz="2400" b="1" u="sng" dirty="0" smtClean="0">
              <a:solidFill>
                <a:srgbClr val="002060"/>
              </a:solidFill>
              <a:latin typeface="Calibri"/>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a:p>
            <a:pPr marL="342900" indent="-342900" fontAlgn="auto">
              <a:spcBef>
                <a:spcPts val="0"/>
              </a:spcBef>
              <a:spcAft>
                <a:spcPts val="0"/>
              </a:spcAft>
              <a:buFontTx/>
              <a:buChar char="-"/>
              <a:defRPr/>
            </a:pPr>
            <a:endParaRPr lang="en-GB" sz="2000" b="1" dirty="0">
              <a:solidFill>
                <a:prstClr val="white"/>
              </a:solidFill>
              <a:effectLst>
                <a:outerShdw blurRad="38100" dist="38100" dir="2700000" algn="tl">
                  <a:srgbClr val="000000">
                    <a:alpha val="43137"/>
                  </a:srgbClr>
                </a:outerShdw>
              </a:effectLst>
              <a:latin typeface="Calibri"/>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p:txBody>
      </p:sp>
    </p:spTree>
    <p:extLst>
      <p:ext uri="{BB962C8B-B14F-4D97-AF65-F5344CB8AC3E}">
        <p14:creationId xmlns:p14="http://schemas.microsoft.com/office/powerpoint/2010/main" val="27525783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738" y="981075"/>
            <a:ext cx="4489451" cy="6186488"/>
          </a:xfrm>
          <a:prstGeom prst="rect">
            <a:avLst/>
          </a:prstGeom>
        </p:spPr>
        <p:txBody>
          <a:bodyPr lIns="540000" tIns="540000" rIns="540000" bIns="540000">
            <a:spAutoFit/>
          </a:bodyPr>
          <a:lstStyle/>
          <a:p>
            <a:pPr marL="342900" indent="-342900" fontAlgn="auto">
              <a:spcBef>
                <a:spcPts val="0"/>
              </a:spcBef>
              <a:spcAft>
                <a:spcPts val="0"/>
              </a:spcAft>
              <a:buFont typeface="Arial" panose="020B0604020202020204" pitchFamily="34" charset="0"/>
              <a:buChar char="•"/>
              <a:defRPr/>
            </a:pPr>
            <a:r>
              <a:rPr lang="en-GB" sz="2400" b="1" dirty="0">
                <a:solidFill>
                  <a:srgbClr val="FFFF00"/>
                </a:solidFill>
                <a:latin typeface="+mn-lt"/>
                <a:cs typeface="+mn-cs"/>
              </a:rPr>
              <a:t>"Manhattan" derives from the word ‘Manna-</a:t>
            </a:r>
            <a:r>
              <a:rPr lang="en-GB" sz="2400" b="1" dirty="0" err="1">
                <a:solidFill>
                  <a:srgbClr val="FFFF00"/>
                </a:solidFill>
                <a:latin typeface="+mn-lt"/>
                <a:cs typeface="+mn-cs"/>
              </a:rPr>
              <a:t>hata</a:t>
            </a:r>
            <a:r>
              <a:rPr lang="en-GB" sz="2400" b="1" dirty="0">
                <a:solidFill>
                  <a:srgbClr val="FFFF00"/>
                </a:solidFill>
                <a:latin typeface="+mn-lt"/>
                <a:cs typeface="+mn-cs"/>
              </a:rPr>
              <a:t>,’ translated as "island of many hills" from the Lenape language</a:t>
            </a:r>
          </a:p>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r>
              <a:rPr lang="en-GB" sz="2400" b="1" dirty="0" err="1">
                <a:solidFill>
                  <a:srgbClr val="FF0000"/>
                </a:solidFill>
                <a:latin typeface="+mn-lt"/>
                <a:cs typeface="+mn-cs"/>
              </a:rPr>
              <a:t>Wickquasgeck</a:t>
            </a:r>
            <a:r>
              <a:rPr lang="en-GB" sz="2400" b="1" dirty="0">
                <a:solidFill>
                  <a:srgbClr val="FF0000"/>
                </a:solidFill>
                <a:latin typeface="+mn-lt"/>
                <a:cs typeface="+mn-cs"/>
              </a:rPr>
              <a:t> Trail = Modern-Broadway follows this Indian trading route</a:t>
            </a:r>
          </a:p>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827088" y="527050"/>
            <a:ext cx="6142037"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1268" name="Picture 2"/>
          <p:cNvPicPr>
            <a:picLocks noChangeAspect="1" noChangeArrowheads="1"/>
          </p:cNvPicPr>
          <p:nvPr/>
        </p:nvPicPr>
        <p:blipFill>
          <a:blip r:embed="rId3">
            <a:extLst>
              <a:ext uri="{28A0092B-C50C-407E-A947-70E740481C1C}">
                <a14:useLocalDpi xmlns:a14="http://schemas.microsoft.com/office/drawing/2010/main" val="0"/>
              </a:ext>
            </a:extLst>
          </a:blip>
          <a:srcRect b="9808"/>
          <a:stretch>
            <a:fillRect/>
          </a:stretch>
        </p:blipFill>
        <p:spPr bwMode="auto">
          <a:xfrm>
            <a:off x="6156325" y="376238"/>
            <a:ext cx="2820988" cy="2986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269" name="Rectangle 6"/>
          <p:cNvSpPr>
            <a:spLocks noChangeArrowheads="1"/>
          </p:cNvSpPr>
          <p:nvPr/>
        </p:nvSpPr>
        <p:spPr bwMode="auto">
          <a:xfrm>
            <a:off x="128588" y="158750"/>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8" name="Rectangle 7"/>
          <p:cNvSpPr/>
          <p:nvPr/>
        </p:nvSpPr>
        <p:spPr>
          <a:xfrm>
            <a:off x="-23813" y="6350"/>
            <a:ext cx="6180138" cy="1460500"/>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latin typeface="+mn-lt"/>
                <a:cs typeface="+mn-cs"/>
              </a:rPr>
              <a:t>4. History of New York</a:t>
            </a:r>
            <a:r>
              <a:rPr lang="en-GB" sz="2400" b="1" u="sng" dirty="0" smtClean="0">
                <a:solidFill>
                  <a:srgbClr val="002060"/>
                </a:solidFill>
                <a:effectLst>
                  <a:outerShdw blurRad="38100" dist="38100" dir="2700000" algn="tl">
                    <a:srgbClr val="000000">
                      <a:alpha val="43137"/>
                    </a:srgbClr>
                  </a:outerShdw>
                </a:effectLst>
                <a:latin typeface="+mn-lt"/>
                <a:cs typeface="+mn-cs"/>
              </a:rPr>
              <a:t>: </a:t>
            </a:r>
            <a:r>
              <a:rPr lang="en-GB" sz="2400" b="1" u="sng" dirty="0">
                <a:solidFill>
                  <a:srgbClr val="002060"/>
                </a:solidFill>
                <a:effectLst>
                  <a:outerShdw blurRad="38100" dist="38100" dir="2700000" algn="tl">
                    <a:srgbClr val="000000">
                      <a:alpha val="43137"/>
                    </a:srgbClr>
                  </a:outerShdw>
                </a:effectLst>
                <a:latin typeface="+mn-lt"/>
                <a:cs typeface="+mn-cs"/>
              </a:rPr>
              <a:t>Precolonial era</a:t>
            </a:r>
          </a:p>
        </p:txBody>
      </p:sp>
      <p:pic>
        <p:nvPicPr>
          <p:cNvPr id="11271" name="Picture 3" descr="C:\Users\Public\Pictures\Photos\2007\New York\Louisville etc 2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0713" y="3422650"/>
            <a:ext cx="4572000" cy="342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396269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738" y="981075"/>
            <a:ext cx="4489451" cy="2124075"/>
          </a:xfrm>
          <a:prstGeom prst="rect">
            <a:avLst/>
          </a:prstGeom>
        </p:spPr>
        <p:txBody>
          <a:bodyPr lIns="540000" tIns="540000" rIns="540000" bIns="540000">
            <a:spAutoFit/>
          </a:bodyPr>
          <a:lstStyle/>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827088" y="527050"/>
            <a:ext cx="6142037"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2292" name="Rectangle 6"/>
          <p:cNvSpPr>
            <a:spLocks noChangeArrowheads="1"/>
          </p:cNvSpPr>
          <p:nvPr/>
        </p:nvSpPr>
        <p:spPr bwMode="auto">
          <a:xfrm>
            <a:off x="128588" y="158750"/>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8" name="Rectangle 7"/>
          <p:cNvSpPr/>
          <p:nvPr/>
        </p:nvSpPr>
        <p:spPr>
          <a:xfrm>
            <a:off x="-23813" y="6350"/>
            <a:ext cx="6180138" cy="1460500"/>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latin typeface="+mn-lt"/>
                <a:cs typeface="+mn-cs"/>
              </a:rPr>
              <a:t>4. History of New York</a:t>
            </a:r>
            <a:r>
              <a:rPr lang="en-GB" sz="2400" b="1" u="sng" dirty="0" smtClean="0">
                <a:solidFill>
                  <a:srgbClr val="002060"/>
                </a:solidFill>
                <a:effectLst>
                  <a:outerShdw blurRad="38100" dist="38100" dir="2700000" algn="tl">
                    <a:srgbClr val="000000">
                      <a:alpha val="43137"/>
                    </a:srgbClr>
                  </a:outerShdw>
                </a:effectLst>
                <a:latin typeface="+mn-lt"/>
                <a:cs typeface="+mn-cs"/>
              </a:rPr>
              <a:t>: </a:t>
            </a:r>
            <a:r>
              <a:rPr lang="en-GB" sz="2400" b="1" u="sng" dirty="0">
                <a:solidFill>
                  <a:srgbClr val="002060"/>
                </a:solidFill>
                <a:effectLst>
                  <a:outerShdw blurRad="38100" dist="38100" dir="2700000" algn="tl">
                    <a:srgbClr val="000000">
                      <a:alpha val="43137"/>
                    </a:srgbClr>
                  </a:outerShdw>
                </a:effectLst>
                <a:latin typeface="+mn-lt"/>
                <a:cs typeface="+mn-cs"/>
              </a:rPr>
              <a:t>Colonial era</a:t>
            </a:r>
          </a:p>
        </p:txBody>
      </p:sp>
      <p:pic>
        <p:nvPicPr>
          <p:cNvPr id="12294" name="Picture 2"/>
          <p:cNvPicPr>
            <a:picLocks noChangeAspect="1" noChangeArrowheads="1"/>
          </p:cNvPicPr>
          <p:nvPr/>
        </p:nvPicPr>
        <p:blipFill>
          <a:blip r:embed="rId3">
            <a:extLst>
              <a:ext uri="{28A0092B-C50C-407E-A947-70E740481C1C}">
                <a14:useLocalDpi xmlns:a14="http://schemas.microsoft.com/office/drawing/2010/main" val="0"/>
              </a:ext>
            </a:extLst>
          </a:blip>
          <a:srcRect l="4633"/>
          <a:stretch>
            <a:fillRect/>
          </a:stretch>
        </p:blipFill>
        <p:spPr bwMode="auto">
          <a:xfrm>
            <a:off x="4425950" y="981075"/>
            <a:ext cx="4508500" cy="314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5" name="Rectangle 1"/>
          <p:cNvSpPr>
            <a:spLocks noChangeArrowheads="1"/>
          </p:cNvSpPr>
          <p:nvPr/>
        </p:nvSpPr>
        <p:spPr bwMode="auto">
          <a:xfrm>
            <a:off x="4211638" y="418465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solidFill>
                  <a:srgbClr val="FFFFFF"/>
                </a:solidFill>
              </a:rPr>
              <a:t>City map of New Amsterdam called Castello Plan, 1660</a:t>
            </a:r>
          </a:p>
        </p:txBody>
      </p:sp>
      <p:pic>
        <p:nvPicPr>
          <p:cNvPr id="1229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25" y="1020763"/>
            <a:ext cx="3910013" cy="500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4932363" y="4652963"/>
            <a:ext cx="3851275" cy="2185987"/>
          </a:xfrm>
          <a:prstGeom prst="rect">
            <a:avLst/>
          </a:prstGeom>
        </p:spPr>
        <p:txBody>
          <a:bodyPr>
            <a:spAutoFit/>
          </a:bodyPr>
          <a:lstStyle/>
          <a:p>
            <a:pPr algn="r" fontAlgn="auto">
              <a:spcBef>
                <a:spcPts val="0"/>
              </a:spcBef>
              <a:spcAft>
                <a:spcPts val="0"/>
              </a:spcAft>
              <a:defRPr/>
            </a:pPr>
            <a:endParaRPr lang="en-GB" sz="1600" b="1" dirty="0">
              <a:solidFill>
                <a:prstClr val="white"/>
              </a:solidFill>
              <a:effectLst>
                <a:outerShdw blurRad="38100" dist="38100" dir="2700000" algn="tl">
                  <a:srgbClr val="000000">
                    <a:alpha val="43137"/>
                  </a:srgbClr>
                </a:outerShdw>
              </a:effectLst>
              <a:latin typeface="+mn-lt"/>
              <a:cs typeface="+mn-cs"/>
            </a:endParaRPr>
          </a:p>
          <a:p>
            <a:pPr algn="r" fontAlgn="auto">
              <a:spcBef>
                <a:spcPts val="0"/>
              </a:spcBef>
              <a:spcAft>
                <a:spcPts val="0"/>
              </a:spcAft>
              <a:defRPr/>
            </a:pPr>
            <a:r>
              <a:rPr lang="en-GB" sz="2400" b="1" dirty="0">
                <a:solidFill>
                  <a:prstClr val="black"/>
                </a:solidFill>
                <a:effectLst>
                  <a:outerShdw blurRad="38100" dist="38100" dir="2700000" algn="tl">
                    <a:srgbClr val="000000">
                      <a:alpha val="43137"/>
                    </a:srgbClr>
                  </a:outerShdw>
                </a:effectLst>
                <a:latin typeface="+mn-lt"/>
                <a:cs typeface="+mn-cs"/>
              </a:rPr>
              <a:t>New Netherland , 1614–1667,1673–1674; eventual defeat and concession to England </a:t>
            </a:r>
          </a:p>
          <a:p>
            <a:pPr algn="r" fontAlgn="auto">
              <a:spcBef>
                <a:spcPts val="0"/>
              </a:spcBef>
              <a:spcAft>
                <a:spcPts val="0"/>
              </a:spcAft>
              <a:defRPr/>
            </a:pPr>
            <a:r>
              <a:rPr lang="en-GB" sz="2400" b="1" dirty="0">
                <a:solidFill>
                  <a:prstClr val="white"/>
                </a:solidFill>
                <a:effectLst>
                  <a:outerShdw blurRad="38100" dist="38100" dir="2700000" algn="tl">
                    <a:srgbClr val="000000">
                      <a:alpha val="43137"/>
                    </a:srgbClr>
                  </a:outerShdw>
                </a:effectLst>
                <a:latin typeface="+mn-lt"/>
                <a:cs typeface="+mn-cs"/>
              </a:rPr>
              <a:t>  </a:t>
            </a:r>
          </a:p>
        </p:txBody>
      </p:sp>
    </p:spTree>
    <p:extLst>
      <p:ext uri="{BB962C8B-B14F-4D97-AF65-F5344CB8AC3E}">
        <p14:creationId xmlns:p14="http://schemas.microsoft.com/office/powerpoint/2010/main" val="24749576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324010829"/>
              </p:ext>
            </p:extLst>
          </p:nvPr>
        </p:nvGraphicFramePr>
        <p:xfrm>
          <a:off x="334963" y="3716338"/>
          <a:ext cx="8462962" cy="2797178"/>
        </p:xfrm>
        <a:graphic>
          <a:graphicData uri="http://schemas.openxmlformats.org/drawingml/2006/table">
            <a:tbl>
              <a:tblPr/>
              <a:tblGrid>
                <a:gridCol w="778331"/>
                <a:gridCol w="1297218"/>
                <a:gridCol w="1297218"/>
                <a:gridCol w="1297218"/>
                <a:gridCol w="1297218"/>
                <a:gridCol w="1297218"/>
                <a:gridCol w="1198541"/>
              </a:tblGrid>
              <a:tr h="409842">
                <a:tc>
                  <a:txBody>
                    <a:bodyPr/>
                    <a:lstStyle/>
                    <a:p>
                      <a:pPr algn="ctr"/>
                      <a:r>
                        <a:rPr lang="en-GB" sz="1800" b="1" dirty="0">
                          <a:solidFill>
                            <a:srgbClr val="FFC000"/>
                          </a:solidFill>
                          <a:effectLst/>
                        </a:rPr>
                        <a:t>Year</a:t>
                      </a:r>
                      <a:endParaRPr lang="en-GB" sz="1800" dirty="0">
                        <a:solidFill>
                          <a:srgbClr val="FFC000"/>
                        </a:solidFill>
                        <a:effectLst/>
                      </a:endParaRPr>
                    </a:p>
                  </a:txBody>
                  <a:tcPr marL="24071" marR="24071" marT="12038" marB="12038"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1" marR="24071" marT="12038" marB="12038"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1" marR="24071" marT="12038" marB="12038"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1" marR="24071" marT="12038" marB="12038"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1" marR="24071" marT="12038" marB="12038"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1" marR="24071" marT="12038" marB="12038" anchor="ctr">
                    <a:lnL>
                      <a:noFill/>
                    </a:lnL>
                    <a:lnR>
                      <a:noFill/>
                    </a:lnR>
                    <a:lnT>
                      <a:noFill/>
                    </a:lnT>
                    <a:lnB>
                      <a:noFill/>
                    </a:lnB>
                    <a:solidFill>
                      <a:srgbClr val="00FF00"/>
                    </a:solidFill>
                  </a:tcPr>
                </a:tc>
                <a:tc>
                  <a:txBody>
                    <a:bodyPr/>
                    <a:lstStyle/>
                    <a:p>
                      <a:pPr algn="ctr"/>
                      <a:r>
                        <a:rPr lang="en-GB" sz="1800" b="1" dirty="0">
                          <a:solidFill>
                            <a:srgbClr val="FFFF00"/>
                          </a:solidFill>
                          <a:effectLst/>
                        </a:rPr>
                        <a:t>Total</a:t>
                      </a:r>
                      <a:endParaRPr lang="en-GB" sz="1800" dirty="0">
                        <a:solidFill>
                          <a:srgbClr val="FFFF00"/>
                        </a:solidFill>
                        <a:effectLst/>
                      </a:endParaRPr>
                    </a:p>
                  </a:txBody>
                  <a:tcPr marL="24071" marR="24071" marT="12038" marB="12038" anchor="ctr">
                    <a:lnL>
                      <a:noFill/>
                    </a:lnL>
                    <a:lnR>
                      <a:noFill/>
                    </a:lnR>
                    <a:lnT>
                      <a:noFill/>
                    </a:lnT>
                    <a:lnB>
                      <a:noFill/>
                    </a:lnB>
                  </a:tcPr>
                </a:tc>
              </a:tr>
              <a:tr h="298417">
                <a:tc>
                  <a:txBody>
                    <a:bodyPr/>
                    <a:lstStyle/>
                    <a:p>
                      <a:pPr algn="ctr"/>
                      <a:r>
                        <a:rPr lang="en-GB" sz="1800" b="1" dirty="0">
                          <a:solidFill>
                            <a:srgbClr val="002060"/>
                          </a:solidFill>
                          <a:effectLst>
                            <a:outerShdw blurRad="38100" dist="38100" dir="2700000" algn="tl">
                              <a:srgbClr val="000000">
                                <a:alpha val="43137"/>
                              </a:srgbClr>
                            </a:outerShdw>
                          </a:effectLst>
                        </a:rPr>
                        <a:t>1790</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33,131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4,549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6,159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1,781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3,827</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49,447</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1800</a:t>
                      </a:r>
                    </a:p>
                  </a:txBody>
                  <a:tcPr marL="24071" marR="24071" marT="12038" marB="12038" anchor="ctr">
                    <a:lnL>
                      <a:noFill/>
                    </a:lnL>
                    <a:lnR>
                      <a:noFill/>
                    </a:lnR>
                    <a:lnT>
                      <a:noFill/>
                    </a:lnT>
                    <a:lnB>
                      <a:noFill/>
                    </a:lnB>
                  </a:tcPr>
                </a:tc>
                <a:tc>
                  <a:txBody>
                    <a:bodyPr/>
                    <a:lstStyle/>
                    <a:p>
                      <a:pPr algn="r"/>
                      <a:r>
                        <a:rPr lang="en-GB" sz="1800"/>
                        <a:t>60,515</a:t>
                      </a:r>
                    </a:p>
                  </a:txBody>
                  <a:tcPr marL="24071" marR="24071" marT="12038" marB="12038" anchor="ctr">
                    <a:lnL>
                      <a:noFill/>
                    </a:lnL>
                    <a:lnR>
                      <a:noFill/>
                    </a:lnR>
                    <a:lnT>
                      <a:noFill/>
                    </a:lnT>
                    <a:lnB>
                      <a:noFill/>
                    </a:lnB>
                  </a:tcPr>
                </a:tc>
                <a:tc>
                  <a:txBody>
                    <a:bodyPr/>
                    <a:lstStyle/>
                    <a:p>
                      <a:pPr algn="r"/>
                      <a:r>
                        <a:rPr lang="en-GB" sz="1800" dirty="0"/>
                        <a:t>5,740</a:t>
                      </a:r>
                    </a:p>
                  </a:txBody>
                  <a:tcPr marL="24071" marR="24071" marT="12038" marB="12038" anchor="ctr">
                    <a:lnL>
                      <a:noFill/>
                    </a:lnL>
                    <a:lnR>
                      <a:noFill/>
                    </a:lnR>
                    <a:lnT>
                      <a:noFill/>
                    </a:lnT>
                    <a:lnB>
                      <a:noFill/>
                    </a:lnB>
                  </a:tcPr>
                </a:tc>
                <a:tc>
                  <a:txBody>
                    <a:bodyPr/>
                    <a:lstStyle/>
                    <a:p>
                      <a:pPr algn="r"/>
                      <a:r>
                        <a:rPr lang="en-GB" sz="1800" dirty="0"/>
                        <a:t>6,642</a:t>
                      </a:r>
                    </a:p>
                  </a:txBody>
                  <a:tcPr marL="24071" marR="24071" marT="12038" marB="12038" anchor="ctr">
                    <a:lnL>
                      <a:noFill/>
                    </a:lnL>
                    <a:lnR>
                      <a:noFill/>
                    </a:lnR>
                    <a:lnT>
                      <a:noFill/>
                    </a:lnT>
                    <a:lnB>
                      <a:noFill/>
                    </a:lnB>
                  </a:tcPr>
                </a:tc>
                <a:tc>
                  <a:txBody>
                    <a:bodyPr/>
                    <a:lstStyle/>
                    <a:p>
                      <a:pPr algn="r"/>
                      <a:r>
                        <a:rPr lang="en-GB" sz="1800" dirty="0"/>
                        <a:t>1,755</a:t>
                      </a:r>
                    </a:p>
                  </a:txBody>
                  <a:tcPr marL="24071" marR="24071" marT="12038" marB="12038" anchor="ctr">
                    <a:lnL>
                      <a:noFill/>
                    </a:lnL>
                    <a:lnR>
                      <a:noFill/>
                    </a:lnR>
                    <a:lnT>
                      <a:noFill/>
                    </a:lnT>
                    <a:lnB>
                      <a:noFill/>
                    </a:lnB>
                  </a:tcPr>
                </a:tc>
                <a:tc>
                  <a:txBody>
                    <a:bodyPr/>
                    <a:lstStyle/>
                    <a:p>
                      <a:pPr algn="r"/>
                      <a:r>
                        <a:rPr lang="en-GB" sz="1800"/>
                        <a:t>4,563</a:t>
                      </a:r>
                    </a:p>
                  </a:txBody>
                  <a:tcPr marL="24071" marR="24071" marT="12038" marB="12038" anchor="ctr">
                    <a:lnL>
                      <a:noFill/>
                    </a:lnL>
                    <a:lnR>
                      <a:noFill/>
                    </a:lnR>
                    <a:lnT>
                      <a:noFill/>
                    </a:lnT>
                    <a:lnB>
                      <a:noFill/>
                    </a:lnB>
                  </a:tcPr>
                </a:tc>
                <a:tc>
                  <a:txBody>
                    <a:bodyPr/>
                    <a:lstStyle/>
                    <a:p>
                      <a:pPr algn="r"/>
                      <a:r>
                        <a:rPr lang="en-GB" sz="1800" dirty="0">
                          <a:solidFill>
                            <a:srgbClr val="7030A0"/>
                          </a:solidFill>
                        </a:rPr>
                        <a:t>79,215</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1810</a:t>
                      </a:r>
                    </a:p>
                  </a:txBody>
                  <a:tcPr marL="24071" marR="24071" marT="12038" marB="12038" anchor="ctr">
                    <a:lnL>
                      <a:noFill/>
                    </a:lnL>
                    <a:lnR>
                      <a:noFill/>
                    </a:lnR>
                    <a:lnT>
                      <a:noFill/>
                    </a:lnT>
                    <a:lnB>
                      <a:noFill/>
                    </a:lnB>
                  </a:tcPr>
                </a:tc>
                <a:tc>
                  <a:txBody>
                    <a:bodyPr/>
                    <a:lstStyle/>
                    <a:p>
                      <a:pPr algn="r"/>
                      <a:r>
                        <a:rPr lang="en-GB" sz="1800" dirty="0"/>
                        <a:t>96,373</a:t>
                      </a:r>
                    </a:p>
                  </a:txBody>
                  <a:tcPr marL="24071" marR="24071" marT="12038" marB="12038" anchor="ctr">
                    <a:lnL>
                      <a:noFill/>
                    </a:lnL>
                    <a:lnR>
                      <a:noFill/>
                    </a:lnR>
                    <a:lnT>
                      <a:noFill/>
                    </a:lnT>
                    <a:lnB>
                      <a:noFill/>
                    </a:lnB>
                  </a:tcPr>
                </a:tc>
                <a:tc>
                  <a:txBody>
                    <a:bodyPr/>
                    <a:lstStyle/>
                    <a:p>
                      <a:pPr algn="r"/>
                      <a:r>
                        <a:rPr lang="en-GB" sz="1800"/>
                        <a:t>8,303</a:t>
                      </a:r>
                    </a:p>
                  </a:txBody>
                  <a:tcPr marL="24071" marR="24071" marT="12038" marB="12038" anchor="ctr">
                    <a:lnL>
                      <a:noFill/>
                    </a:lnL>
                    <a:lnR>
                      <a:noFill/>
                    </a:lnR>
                    <a:lnT>
                      <a:noFill/>
                    </a:lnT>
                    <a:lnB>
                      <a:noFill/>
                    </a:lnB>
                  </a:tcPr>
                </a:tc>
                <a:tc>
                  <a:txBody>
                    <a:bodyPr/>
                    <a:lstStyle/>
                    <a:p>
                      <a:pPr algn="r"/>
                      <a:r>
                        <a:rPr lang="en-GB" sz="1800"/>
                        <a:t>7,444</a:t>
                      </a:r>
                    </a:p>
                  </a:txBody>
                  <a:tcPr marL="24071" marR="24071" marT="12038" marB="12038" anchor="ctr">
                    <a:lnL>
                      <a:noFill/>
                    </a:lnL>
                    <a:lnR>
                      <a:noFill/>
                    </a:lnR>
                    <a:lnT>
                      <a:noFill/>
                    </a:lnT>
                    <a:lnB>
                      <a:noFill/>
                    </a:lnB>
                  </a:tcPr>
                </a:tc>
                <a:tc>
                  <a:txBody>
                    <a:bodyPr/>
                    <a:lstStyle/>
                    <a:p>
                      <a:pPr algn="r"/>
                      <a:r>
                        <a:rPr lang="en-GB" sz="1800" dirty="0"/>
                        <a:t>2,267</a:t>
                      </a:r>
                    </a:p>
                  </a:txBody>
                  <a:tcPr marL="24071" marR="24071" marT="12038" marB="12038" anchor="ctr">
                    <a:lnL>
                      <a:noFill/>
                    </a:lnL>
                    <a:lnR>
                      <a:noFill/>
                    </a:lnR>
                    <a:lnT>
                      <a:noFill/>
                    </a:lnT>
                    <a:lnB>
                      <a:noFill/>
                    </a:lnB>
                  </a:tcPr>
                </a:tc>
                <a:tc>
                  <a:txBody>
                    <a:bodyPr/>
                    <a:lstStyle/>
                    <a:p>
                      <a:pPr algn="r"/>
                      <a:r>
                        <a:rPr lang="en-GB" sz="1800"/>
                        <a:t>5,347</a:t>
                      </a:r>
                    </a:p>
                  </a:txBody>
                  <a:tcPr marL="24071" marR="24071" marT="12038" marB="12038" anchor="ctr">
                    <a:lnL>
                      <a:noFill/>
                    </a:lnL>
                    <a:lnR>
                      <a:noFill/>
                    </a:lnR>
                    <a:lnT>
                      <a:noFill/>
                    </a:lnT>
                    <a:lnB>
                      <a:noFill/>
                    </a:lnB>
                  </a:tcPr>
                </a:tc>
                <a:tc>
                  <a:txBody>
                    <a:bodyPr/>
                    <a:lstStyle/>
                    <a:p>
                      <a:pPr algn="r"/>
                      <a:r>
                        <a:rPr lang="en-GB" sz="1800" dirty="0">
                          <a:solidFill>
                            <a:srgbClr val="7030A0"/>
                          </a:solidFill>
                        </a:rPr>
                        <a:t>119,734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1820</a:t>
                      </a:r>
                    </a:p>
                  </a:txBody>
                  <a:tcPr marL="24071" marR="24071" marT="12038" marB="12038" anchor="ctr">
                    <a:lnL>
                      <a:noFill/>
                    </a:lnL>
                    <a:lnR>
                      <a:noFill/>
                    </a:lnR>
                    <a:lnT>
                      <a:noFill/>
                    </a:lnT>
                    <a:lnB>
                      <a:noFill/>
                    </a:lnB>
                  </a:tcPr>
                </a:tc>
                <a:tc>
                  <a:txBody>
                    <a:bodyPr/>
                    <a:lstStyle/>
                    <a:p>
                      <a:pPr algn="r"/>
                      <a:r>
                        <a:rPr lang="en-GB" sz="1800" dirty="0"/>
                        <a:t>123,706</a:t>
                      </a:r>
                    </a:p>
                  </a:txBody>
                  <a:tcPr marL="24071" marR="24071" marT="12038" marB="12038" anchor="ctr">
                    <a:lnL>
                      <a:noFill/>
                    </a:lnL>
                    <a:lnR>
                      <a:noFill/>
                    </a:lnR>
                    <a:lnT>
                      <a:noFill/>
                    </a:lnT>
                    <a:lnB>
                      <a:noFill/>
                    </a:lnB>
                  </a:tcPr>
                </a:tc>
                <a:tc>
                  <a:txBody>
                    <a:bodyPr/>
                    <a:lstStyle/>
                    <a:p>
                      <a:pPr algn="r"/>
                      <a:r>
                        <a:rPr lang="en-GB" sz="1800" dirty="0"/>
                        <a:t>11,187</a:t>
                      </a:r>
                    </a:p>
                  </a:txBody>
                  <a:tcPr marL="24071" marR="24071" marT="12038" marB="12038" anchor="ctr">
                    <a:lnL>
                      <a:noFill/>
                    </a:lnL>
                    <a:lnR>
                      <a:noFill/>
                    </a:lnR>
                    <a:lnT>
                      <a:noFill/>
                    </a:lnT>
                    <a:lnB>
                      <a:noFill/>
                    </a:lnB>
                  </a:tcPr>
                </a:tc>
                <a:tc>
                  <a:txBody>
                    <a:bodyPr/>
                    <a:lstStyle/>
                    <a:p>
                      <a:pPr algn="r"/>
                      <a:r>
                        <a:rPr lang="en-GB" sz="1800" dirty="0"/>
                        <a:t>8,246</a:t>
                      </a:r>
                    </a:p>
                  </a:txBody>
                  <a:tcPr marL="24071" marR="24071" marT="12038" marB="12038" anchor="ctr">
                    <a:lnL>
                      <a:noFill/>
                    </a:lnL>
                    <a:lnR>
                      <a:noFill/>
                    </a:lnR>
                    <a:lnT>
                      <a:noFill/>
                    </a:lnT>
                    <a:lnB>
                      <a:noFill/>
                    </a:lnB>
                  </a:tcPr>
                </a:tc>
                <a:tc>
                  <a:txBody>
                    <a:bodyPr/>
                    <a:lstStyle/>
                    <a:p>
                      <a:pPr algn="r"/>
                      <a:r>
                        <a:rPr lang="en-GB" sz="1800" dirty="0"/>
                        <a:t>2,782</a:t>
                      </a:r>
                    </a:p>
                  </a:txBody>
                  <a:tcPr marL="24071" marR="24071" marT="12038" marB="12038" anchor="ctr">
                    <a:lnL>
                      <a:noFill/>
                    </a:lnL>
                    <a:lnR>
                      <a:noFill/>
                    </a:lnR>
                    <a:lnT>
                      <a:noFill/>
                    </a:lnT>
                    <a:lnB>
                      <a:noFill/>
                    </a:lnB>
                  </a:tcPr>
                </a:tc>
                <a:tc>
                  <a:txBody>
                    <a:bodyPr/>
                    <a:lstStyle/>
                    <a:p>
                      <a:pPr algn="r"/>
                      <a:r>
                        <a:rPr lang="en-GB" sz="1800"/>
                        <a:t>6,135</a:t>
                      </a:r>
                    </a:p>
                  </a:txBody>
                  <a:tcPr marL="24071" marR="24071" marT="12038" marB="12038" anchor="ctr">
                    <a:lnL>
                      <a:noFill/>
                    </a:lnL>
                    <a:lnR>
                      <a:noFill/>
                    </a:lnR>
                    <a:lnT>
                      <a:noFill/>
                    </a:lnT>
                    <a:lnB>
                      <a:noFill/>
                    </a:lnB>
                  </a:tcPr>
                </a:tc>
                <a:tc>
                  <a:txBody>
                    <a:bodyPr/>
                    <a:lstStyle/>
                    <a:p>
                      <a:pPr algn="r"/>
                      <a:r>
                        <a:rPr lang="en-GB" sz="1800">
                          <a:solidFill>
                            <a:srgbClr val="7030A0"/>
                          </a:solidFill>
                        </a:rPr>
                        <a:t>152,056</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1830</a:t>
                      </a:r>
                    </a:p>
                  </a:txBody>
                  <a:tcPr marL="24071" marR="24071" marT="12038" marB="12038" anchor="ctr">
                    <a:lnL>
                      <a:noFill/>
                    </a:lnL>
                    <a:lnR>
                      <a:noFill/>
                    </a:lnR>
                    <a:lnT>
                      <a:noFill/>
                    </a:lnT>
                    <a:lnB>
                      <a:noFill/>
                    </a:lnB>
                  </a:tcPr>
                </a:tc>
                <a:tc>
                  <a:txBody>
                    <a:bodyPr/>
                    <a:lstStyle/>
                    <a:p>
                      <a:pPr algn="r"/>
                      <a:r>
                        <a:rPr lang="en-GB" sz="1800"/>
                        <a:t>202,589</a:t>
                      </a:r>
                    </a:p>
                  </a:txBody>
                  <a:tcPr marL="24071" marR="24071" marT="12038" marB="12038" anchor="ctr">
                    <a:lnL>
                      <a:noFill/>
                    </a:lnL>
                    <a:lnR>
                      <a:noFill/>
                    </a:lnR>
                    <a:lnT>
                      <a:noFill/>
                    </a:lnT>
                    <a:lnB>
                      <a:noFill/>
                    </a:lnB>
                  </a:tcPr>
                </a:tc>
                <a:tc>
                  <a:txBody>
                    <a:bodyPr/>
                    <a:lstStyle/>
                    <a:p>
                      <a:pPr algn="r"/>
                      <a:r>
                        <a:rPr lang="en-GB" sz="1800" dirty="0"/>
                        <a:t>20,535</a:t>
                      </a:r>
                    </a:p>
                  </a:txBody>
                  <a:tcPr marL="24071" marR="24071" marT="12038" marB="12038" anchor="ctr">
                    <a:lnL>
                      <a:noFill/>
                    </a:lnL>
                    <a:lnR>
                      <a:noFill/>
                    </a:lnR>
                    <a:lnT>
                      <a:noFill/>
                    </a:lnT>
                    <a:lnB>
                      <a:noFill/>
                    </a:lnB>
                  </a:tcPr>
                </a:tc>
                <a:tc>
                  <a:txBody>
                    <a:bodyPr/>
                    <a:lstStyle/>
                    <a:p>
                      <a:pPr algn="r"/>
                      <a:r>
                        <a:rPr lang="en-GB" sz="1800" dirty="0"/>
                        <a:t>9,049</a:t>
                      </a:r>
                    </a:p>
                  </a:txBody>
                  <a:tcPr marL="24071" marR="24071" marT="12038" marB="12038" anchor="ctr">
                    <a:lnL>
                      <a:noFill/>
                    </a:lnL>
                    <a:lnR>
                      <a:noFill/>
                    </a:lnR>
                    <a:lnT>
                      <a:noFill/>
                    </a:lnT>
                    <a:lnB>
                      <a:noFill/>
                    </a:lnB>
                  </a:tcPr>
                </a:tc>
                <a:tc>
                  <a:txBody>
                    <a:bodyPr/>
                    <a:lstStyle/>
                    <a:p>
                      <a:pPr algn="r"/>
                      <a:r>
                        <a:rPr lang="en-GB" sz="1800" dirty="0"/>
                        <a:t>3,023</a:t>
                      </a:r>
                    </a:p>
                  </a:txBody>
                  <a:tcPr marL="24071" marR="24071" marT="12038" marB="12038" anchor="ctr">
                    <a:lnL>
                      <a:noFill/>
                    </a:lnL>
                    <a:lnR>
                      <a:noFill/>
                    </a:lnR>
                    <a:lnT>
                      <a:noFill/>
                    </a:lnT>
                    <a:lnB>
                      <a:noFill/>
                    </a:lnB>
                  </a:tcPr>
                </a:tc>
                <a:tc>
                  <a:txBody>
                    <a:bodyPr/>
                    <a:lstStyle/>
                    <a:p>
                      <a:pPr algn="r"/>
                      <a:r>
                        <a:rPr lang="en-GB" sz="1800" dirty="0"/>
                        <a:t>7,082</a:t>
                      </a:r>
                    </a:p>
                  </a:txBody>
                  <a:tcPr marL="24071" marR="24071" marT="12038" marB="12038" anchor="ctr">
                    <a:lnL>
                      <a:noFill/>
                    </a:lnL>
                    <a:lnR>
                      <a:noFill/>
                    </a:lnR>
                    <a:lnT>
                      <a:noFill/>
                    </a:lnT>
                    <a:lnB>
                      <a:noFill/>
                    </a:lnB>
                  </a:tcPr>
                </a:tc>
                <a:tc>
                  <a:txBody>
                    <a:bodyPr/>
                    <a:lstStyle/>
                    <a:p>
                      <a:pPr algn="r"/>
                      <a:r>
                        <a:rPr lang="en-GB" sz="1800" dirty="0">
                          <a:solidFill>
                            <a:srgbClr val="7030A0"/>
                          </a:solidFill>
                        </a:rPr>
                        <a:t>242,278</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1840</a:t>
                      </a:r>
                    </a:p>
                  </a:txBody>
                  <a:tcPr marL="24071" marR="24071" marT="12038" marB="12038" anchor="ctr">
                    <a:lnL>
                      <a:noFill/>
                    </a:lnL>
                    <a:lnR>
                      <a:noFill/>
                    </a:lnR>
                    <a:lnT>
                      <a:noFill/>
                    </a:lnT>
                    <a:lnB>
                      <a:noFill/>
                    </a:lnB>
                  </a:tcPr>
                </a:tc>
                <a:tc>
                  <a:txBody>
                    <a:bodyPr/>
                    <a:lstStyle/>
                    <a:p>
                      <a:pPr algn="r"/>
                      <a:r>
                        <a:rPr lang="en-GB" sz="1800" dirty="0"/>
                        <a:t>312,710</a:t>
                      </a:r>
                    </a:p>
                  </a:txBody>
                  <a:tcPr marL="24071" marR="24071" marT="12038" marB="12038" anchor="ctr">
                    <a:lnL>
                      <a:noFill/>
                    </a:lnL>
                    <a:lnR>
                      <a:noFill/>
                    </a:lnR>
                    <a:lnT>
                      <a:noFill/>
                    </a:lnT>
                    <a:lnB>
                      <a:noFill/>
                    </a:lnB>
                  </a:tcPr>
                </a:tc>
                <a:tc>
                  <a:txBody>
                    <a:bodyPr/>
                    <a:lstStyle/>
                    <a:p>
                      <a:pPr algn="r"/>
                      <a:r>
                        <a:rPr lang="en-GB" sz="1800" dirty="0"/>
                        <a:t>47,613</a:t>
                      </a:r>
                    </a:p>
                  </a:txBody>
                  <a:tcPr marL="24071" marR="24071" marT="12038" marB="12038" anchor="ctr">
                    <a:lnL>
                      <a:noFill/>
                    </a:lnL>
                    <a:lnR>
                      <a:noFill/>
                    </a:lnR>
                    <a:lnT>
                      <a:noFill/>
                    </a:lnT>
                    <a:lnB>
                      <a:noFill/>
                    </a:lnB>
                  </a:tcPr>
                </a:tc>
                <a:tc>
                  <a:txBody>
                    <a:bodyPr/>
                    <a:lstStyle/>
                    <a:p>
                      <a:pPr algn="r"/>
                      <a:r>
                        <a:rPr lang="en-GB" sz="1800"/>
                        <a:t>14,480</a:t>
                      </a:r>
                    </a:p>
                  </a:txBody>
                  <a:tcPr marL="24071" marR="24071" marT="12038" marB="12038" anchor="ctr">
                    <a:lnL>
                      <a:noFill/>
                    </a:lnL>
                    <a:lnR>
                      <a:noFill/>
                    </a:lnR>
                    <a:lnT>
                      <a:noFill/>
                    </a:lnT>
                    <a:lnB>
                      <a:noFill/>
                    </a:lnB>
                  </a:tcPr>
                </a:tc>
                <a:tc>
                  <a:txBody>
                    <a:bodyPr/>
                    <a:lstStyle/>
                    <a:p>
                      <a:pPr algn="r"/>
                      <a:r>
                        <a:rPr lang="en-GB" sz="1800" dirty="0"/>
                        <a:t>5,346</a:t>
                      </a:r>
                    </a:p>
                  </a:txBody>
                  <a:tcPr marL="24071" marR="24071" marT="12038" marB="12038" anchor="ctr">
                    <a:lnL>
                      <a:noFill/>
                    </a:lnL>
                    <a:lnR>
                      <a:noFill/>
                    </a:lnR>
                    <a:lnT>
                      <a:noFill/>
                    </a:lnT>
                    <a:lnB>
                      <a:noFill/>
                    </a:lnB>
                  </a:tcPr>
                </a:tc>
                <a:tc>
                  <a:txBody>
                    <a:bodyPr/>
                    <a:lstStyle/>
                    <a:p>
                      <a:pPr algn="r"/>
                      <a:r>
                        <a:rPr lang="en-GB" sz="1800" dirty="0"/>
                        <a:t>10,965</a:t>
                      </a:r>
                    </a:p>
                  </a:txBody>
                  <a:tcPr marL="24071" marR="24071" marT="12038" marB="12038" anchor="ctr">
                    <a:lnL>
                      <a:noFill/>
                    </a:lnL>
                    <a:lnR>
                      <a:noFill/>
                    </a:lnR>
                    <a:lnT>
                      <a:noFill/>
                    </a:lnT>
                    <a:lnB>
                      <a:noFill/>
                    </a:lnB>
                  </a:tcPr>
                </a:tc>
                <a:tc>
                  <a:txBody>
                    <a:bodyPr/>
                    <a:lstStyle/>
                    <a:p>
                      <a:pPr algn="r"/>
                      <a:r>
                        <a:rPr lang="en-GB" sz="1800" dirty="0">
                          <a:solidFill>
                            <a:srgbClr val="7030A0"/>
                          </a:solidFill>
                        </a:rPr>
                        <a:t>391,114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1850</a:t>
                      </a:r>
                    </a:p>
                  </a:txBody>
                  <a:tcPr marL="24071" marR="24071" marT="12038" marB="12038" anchor="ctr">
                    <a:lnL>
                      <a:noFill/>
                    </a:lnL>
                    <a:lnR>
                      <a:noFill/>
                    </a:lnR>
                    <a:lnT>
                      <a:noFill/>
                    </a:lnT>
                    <a:lnB>
                      <a:noFill/>
                    </a:lnB>
                  </a:tcPr>
                </a:tc>
                <a:tc>
                  <a:txBody>
                    <a:bodyPr/>
                    <a:lstStyle/>
                    <a:p>
                      <a:pPr algn="r"/>
                      <a:r>
                        <a:rPr lang="en-GB" sz="1800" dirty="0"/>
                        <a:t>515,547</a:t>
                      </a:r>
                    </a:p>
                  </a:txBody>
                  <a:tcPr marL="24071" marR="24071" marT="12038" marB="12038" anchor="ctr">
                    <a:lnL>
                      <a:noFill/>
                    </a:lnL>
                    <a:lnR>
                      <a:noFill/>
                    </a:lnR>
                    <a:lnT>
                      <a:noFill/>
                    </a:lnT>
                    <a:lnB>
                      <a:noFill/>
                    </a:lnB>
                  </a:tcPr>
                </a:tc>
                <a:tc>
                  <a:txBody>
                    <a:bodyPr/>
                    <a:lstStyle/>
                    <a:p>
                      <a:pPr algn="r"/>
                      <a:r>
                        <a:rPr lang="en-GB" sz="1800"/>
                        <a:t>138,882</a:t>
                      </a:r>
                    </a:p>
                  </a:txBody>
                  <a:tcPr marL="24071" marR="24071" marT="12038" marB="12038" anchor="ctr">
                    <a:lnL>
                      <a:noFill/>
                    </a:lnL>
                    <a:lnR>
                      <a:noFill/>
                    </a:lnR>
                    <a:lnT>
                      <a:noFill/>
                    </a:lnT>
                    <a:lnB>
                      <a:noFill/>
                    </a:lnB>
                  </a:tcPr>
                </a:tc>
                <a:tc>
                  <a:txBody>
                    <a:bodyPr/>
                    <a:lstStyle/>
                    <a:p>
                      <a:pPr algn="r"/>
                      <a:r>
                        <a:rPr lang="en-GB" sz="1800" dirty="0"/>
                        <a:t>18,593</a:t>
                      </a:r>
                    </a:p>
                  </a:txBody>
                  <a:tcPr marL="24071" marR="24071" marT="12038" marB="12038" anchor="ctr">
                    <a:lnL>
                      <a:noFill/>
                    </a:lnL>
                    <a:lnR>
                      <a:noFill/>
                    </a:lnR>
                    <a:lnT>
                      <a:noFill/>
                    </a:lnT>
                    <a:lnB>
                      <a:noFill/>
                    </a:lnB>
                  </a:tcPr>
                </a:tc>
                <a:tc>
                  <a:txBody>
                    <a:bodyPr/>
                    <a:lstStyle/>
                    <a:p>
                      <a:pPr algn="r"/>
                      <a:r>
                        <a:rPr lang="en-GB" sz="1800" dirty="0"/>
                        <a:t>8,032</a:t>
                      </a:r>
                    </a:p>
                  </a:txBody>
                  <a:tcPr marL="24071" marR="24071" marT="12038" marB="12038" anchor="ctr">
                    <a:lnL>
                      <a:noFill/>
                    </a:lnL>
                    <a:lnR>
                      <a:noFill/>
                    </a:lnR>
                    <a:lnT>
                      <a:noFill/>
                    </a:lnT>
                    <a:lnB>
                      <a:noFill/>
                    </a:lnB>
                  </a:tcPr>
                </a:tc>
                <a:tc>
                  <a:txBody>
                    <a:bodyPr/>
                    <a:lstStyle/>
                    <a:p>
                      <a:pPr algn="r"/>
                      <a:r>
                        <a:rPr lang="en-GB" sz="1800" dirty="0"/>
                        <a:t>15,061</a:t>
                      </a:r>
                    </a:p>
                  </a:txBody>
                  <a:tcPr marL="24071" marR="24071" marT="12038" marB="12038" anchor="ctr">
                    <a:lnL>
                      <a:noFill/>
                    </a:lnL>
                    <a:lnR>
                      <a:noFill/>
                    </a:lnR>
                    <a:lnT>
                      <a:noFill/>
                    </a:lnT>
                    <a:lnB>
                      <a:noFill/>
                    </a:lnB>
                  </a:tcPr>
                </a:tc>
                <a:tc>
                  <a:txBody>
                    <a:bodyPr/>
                    <a:lstStyle/>
                    <a:p>
                      <a:pPr algn="r"/>
                      <a:r>
                        <a:rPr lang="en-GB" sz="1800" dirty="0">
                          <a:solidFill>
                            <a:srgbClr val="7030A0"/>
                          </a:solidFill>
                        </a:rPr>
                        <a:t>696,115</a:t>
                      </a:r>
                    </a:p>
                  </a:txBody>
                  <a:tcPr marL="24071" marR="24071" marT="12038" marB="12038" anchor="ctr">
                    <a:lnL>
                      <a:noFill/>
                    </a:lnL>
                    <a:lnR>
                      <a:noFill/>
                    </a:lnR>
                    <a:lnT>
                      <a:noFill/>
                    </a:lnT>
                    <a:lnB>
                      <a:noFill/>
                    </a:lnB>
                  </a:tcPr>
                </a:tc>
              </a:tr>
              <a:tr h="298417">
                <a:tc>
                  <a:txBody>
                    <a:bodyPr/>
                    <a:lstStyle/>
                    <a:p>
                      <a:pPr algn="ctr"/>
                      <a:r>
                        <a:rPr lang="en-GB" sz="1800" b="1" dirty="0">
                          <a:solidFill>
                            <a:srgbClr val="C00000"/>
                          </a:solidFill>
                          <a:effectLst>
                            <a:outerShdw blurRad="38100" dist="38100" dir="2700000" algn="tl">
                              <a:srgbClr val="000000">
                                <a:alpha val="43137"/>
                              </a:srgbClr>
                            </a:outerShdw>
                          </a:effectLst>
                        </a:rPr>
                        <a:t>1860</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813,669</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279,122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32,903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23,593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25,492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1,174,779</a:t>
                      </a:r>
                    </a:p>
                  </a:txBody>
                  <a:tcPr marL="24071" marR="24071" marT="12038" marB="12038" anchor="ctr">
                    <a:lnL>
                      <a:noFill/>
                    </a:lnL>
                    <a:lnR>
                      <a:noFill/>
                    </a:lnR>
                    <a:lnT>
                      <a:noFill/>
                    </a:lnT>
                    <a:lnB>
                      <a:noFill/>
                    </a:lnB>
                  </a:tcPr>
                </a:tc>
              </a:tr>
            </a:tbl>
          </a:graphicData>
        </a:graphic>
      </p:graphicFrame>
      <p:pic>
        <p:nvPicPr>
          <p:cNvPr id="1338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125" y="479425"/>
            <a:ext cx="3286125" cy="288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2801938"/>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latin typeface="+mn-lt"/>
                <a:cs typeface="+mn-cs"/>
              </a:rPr>
              <a:t>4. History of New York</a:t>
            </a:r>
            <a:r>
              <a:rPr lang="en-GB" sz="2400" b="1" u="sng" dirty="0" smtClean="0">
                <a:solidFill>
                  <a:srgbClr val="002060"/>
                </a:solidFill>
                <a:latin typeface="+mn-lt"/>
                <a:cs typeface="+mn-cs"/>
              </a:rPr>
              <a:t>: </a:t>
            </a:r>
            <a:r>
              <a:rPr lang="en-GB" sz="2400" b="1" u="sng" dirty="0">
                <a:solidFill>
                  <a:srgbClr val="002060"/>
                </a:solidFill>
                <a:latin typeface="+mn-lt"/>
                <a:cs typeface="+mn-cs"/>
              </a:rPr>
              <a:t>Antebellum and Civil War era</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0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148130363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27075"/>
            <a:ext cx="6142038"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433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434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666" y="14289"/>
            <a:ext cx="5293221" cy="3895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1101" y="3429000"/>
            <a:ext cx="9170988" cy="3890963"/>
          </a:xfrm>
          <a:prstGeom prst="rect">
            <a:avLst/>
          </a:prstGeom>
        </p:spPr>
        <p:txBody>
          <a:bodyPr lIns="540000" tIns="540000" rIns="540000" bIns="540000">
            <a:spAutoFit/>
          </a:bodyPr>
          <a:lstStyle/>
          <a:p>
            <a:pPr algn="just" fontAlgn="auto">
              <a:spcBef>
                <a:spcPts val="0"/>
              </a:spcBef>
              <a:spcAft>
                <a:spcPts val="0"/>
              </a:spcAft>
              <a:defRPr/>
            </a:pPr>
            <a:r>
              <a:rPr lang="en-GB" sz="2000" b="1" dirty="0">
                <a:latin typeface="+mn-lt"/>
                <a:cs typeface="+mn-cs"/>
              </a:rPr>
              <a:t>“</a:t>
            </a:r>
            <a:r>
              <a:rPr lang="en-GB" sz="2000" b="1" dirty="0">
                <a:effectLst>
                  <a:outerShdw blurRad="38100" dist="38100" dir="2700000" algn="tl">
                    <a:srgbClr val="000000">
                      <a:alpha val="43137"/>
                    </a:srgbClr>
                  </a:outerShdw>
                </a:effectLst>
                <a:latin typeface="+mn-lt"/>
                <a:cs typeface="+mn-cs"/>
              </a:rPr>
              <a:t>What place is this, to which the squalid street conducts us? A kind of square of leprous houses, some of which are attainable only by crazy wooden stairs without. What lies behind this tottering flight of steps? Let us go on again, and plunge into the Five Points ... This is the place; these narrow ways diverging to the right and left, and reeking everywhere with dirt and filth. Such lives as are led here, bear the same fruit as elsewhere. The coarse and bloated faces at the doors have counterparts at home and all the world over.”</a:t>
            </a:r>
          </a:p>
          <a:p>
            <a:pPr marL="342900" indent="-342900" algn="r" fontAlgn="auto">
              <a:spcBef>
                <a:spcPts val="0"/>
              </a:spcBef>
              <a:spcAft>
                <a:spcPts val="0"/>
              </a:spcAft>
              <a:buFontTx/>
              <a:buChar char="-"/>
              <a:defRPr/>
            </a:pPr>
            <a:r>
              <a:rPr lang="en-GB" b="1" dirty="0">
                <a:latin typeface="+mn-lt"/>
                <a:cs typeface="+mn-cs"/>
              </a:rPr>
              <a:t>Charles Dickens, </a:t>
            </a:r>
            <a:r>
              <a:rPr lang="en-GB" b="1" i="1" dirty="0">
                <a:latin typeface="+mn-lt"/>
                <a:cs typeface="+mn-cs"/>
              </a:rPr>
              <a:t>American Notes </a:t>
            </a:r>
            <a:r>
              <a:rPr lang="en-GB" b="1" dirty="0">
                <a:latin typeface="+mn-lt"/>
                <a:cs typeface="+mn-cs"/>
              </a:rPr>
              <a:t>(1842</a:t>
            </a:r>
            <a:r>
              <a:rPr lang="en-GB" dirty="0">
                <a:latin typeface="+mn-lt"/>
                <a:cs typeface="+mn-cs"/>
              </a:rPr>
              <a:t>)</a:t>
            </a:r>
            <a:endParaRPr lang="en-GB" b="1" dirty="0">
              <a:effectLst>
                <a:outerShdw blurRad="38100" dist="38100" dir="2700000" algn="tl">
                  <a:srgbClr val="000000">
                    <a:alpha val="43137"/>
                  </a:srgbClr>
                </a:outerShdw>
              </a:effectLst>
              <a:latin typeface="+mn-lt"/>
              <a:cs typeface="+mn-cs"/>
            </a:endParaRPr>
          </a:p>
        </p:txBody>
      </p:sp>
      <p:sp>
        <p:nvSpPr>
          <p:cNvPr id="9" name="Rectangle 8"/>
          <p:cNvSpPr/>
          <p:nvPr/>
        </p:nvSpPr>
        <p:spPr>
          <a:xfrm>
            <a:off x="-26988" y="0"/>
            <a:ext cx="5391151" cy="3122613"/>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latin typeface="+mn-lt"/>
                <a:cs typeface="+mn-cs"/>
              </a:rPr>
              <a:t>4. History of New York</a:t>
            </a:r>
            <a:r>
              <a:rPr lang="en-GB" sz="2400" b="1" u="sng" dirty="0" smtClean="0">
                <a:solidFill>
                  <a:srgbClr val="002060"/>
                </a:solidFill>
                <a:effectLst>
                  <a:outerShdw blurRad="38100" dist="38100" dir="2700000" algn="tl">
                    <a:srgbClr val="000000">
                      <a:alpha val="43137"/>
                    </a:srgbClr>
                  </a:outerShdw>
                </a:effectLst>
                <a:latin typeface="+mn-lt"/>
                <a:cs typeface="+mn-cs"/>
              </a:rPr>
              <a:t>: </a:t>
            </a:r>
            <a:r>
              <a:rPr lang="en-GB" sz="2400" b="1" u="sng" dirty="0">
                <a:solidFill>
                  <a:srgbClr val="002060"/>
                </a:solidFill>
                <a:effectLst>
                  <a:outerShdw blurRad="38100" dist="38100" dir="2700000" algn="tl">
                    <a:srgbClr val="000000">
                      <a:alpha val="43137"/>
                    </a:srgbClr>
                  </a:outerShdw>
                </a:effectLst>
                <a:latin typeface="+mn-lt"/>
                <a:cs typeface="+mn-cs"/>
              </a:rPr>
              <a:t>Antebellum era – </a:t>
            </a:r>
          </a:p>
          <a:p>
            <a:pPr fontAlgn="auto">
              <a:spcBef>
                <a:spcPts val="0"/>
              </a:spcBef>
              <a:spcAft>
                <a:spcPts val="0"/>
              </a:spcAft>
              <a:defRPr/>
            </a:pPr>
            <a:r>
              <a:rPr lang="en-GB" sz="2400" b="1" u="sng" dirty="0">
                <a:solidFill>
                  <a:srgbClr val="C00000"/>
                </a:solidFill>
                <a:effectLst>
                  <a:outerShdw blurRad="38100" dist="38100" dir="2700000" algn="tl">
                    <a:srgbClr val="000000">
                      <a:alpha val="43137"/>
                    </a:srgbClr>
                  </a:outerShdw>
                </a:effectLst>
                <a:latin typeface="+mn-lt"/>
                <a:cs typeface="+mn-cs"/>
              </a:rPr>
              <a:t>The Five Points</a:t>
            </a:r>
          </a:p>
          <a:p>
            <a:pPr fontAlgn="auto">
              <a:spcBef>
                <a:spcPts val="0"/>
              </a:spcBef>
              <a:spcAft>
                <a:spcPts val="0"/>
              </a:spcAft>
              <a:defRPr/>
            </a:pPr>
            <a:endParaRPr lang="en-GB" sz="2000" dirty="0">
              <a:solidFill>
                <a:prstClr val="white"/>
              </a:solidFill>
              <a:latin typeface="+mn-lt"/>
              <a:cs typeface="+mn-cs"/>
            </a:endParaRPr>
          </a:p>
          <a:p>
            <a:pPr fontAlgn="auto">
              <a:spcBef>
                <a:spcPts val="0"/>
              </a:spcBef>
              <a:spcAft>
                <a:spcPts val="0"/>
              </a:spcAft>
              <a:defRPr/>
            </a:pPr>
            <a:r>
              <a:rPr lang="en-GB" sz="2000" dirty="0">
                <a:latin typeface="+mn-lt"/>
                <a:cs typeface="+mn-cs"/>
              </a:rPr>
              <a:t>Five Points intersection,</a:t>
            </a:r>
          </a:p>
          <a:p>
            <a:pPr fontAlgn="auto">
              <a:spcBef>
                <a:spcPts val="0"/>
              </a:spcBef>
              <a:spcAft>
                <a:spcPts val="0"/>
              </a:spcAft>
              <a:defRPr/>
            </a:pPr>
            <a:r>
              <a:rPr lang="en-GB" sz="2000" dirty="0">
                <a:latin typeface="+mn-lt"/>
                <a:cs typeface="+mn-cs"/>
              </a:rPr>
              <a:t>George Catlin, 1827 </a:t>
            </a:r>
          </a:p>
        </p:txBody>
      </p:sp>
    </p:spTree>
    <p:extLst>
      <p:ext uri="{BB962C8B-B14F-4D97-AF65-F5344CB8AC3E}">
        <p14:creationId xmlns:p14="http://schemas.microsoft.com/office/powerpoint/2010/main" val="261394044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27075"/>
            <a:ext cx="6142038"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536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536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260350"/>
            <a:ext cx="7002462" cy="379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9525" y="-19050"/>
            <a:ext cx="9134475" cy="3060700"/>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latin typeface="+mn-lt"/>
                <a:cs typeface="+mn-cs"/>
              </a:rPr>
              <a:t>4. History of New York</a:t>
            </a:r>
            <a:r>
              <a:rPr lang="en-GB" sz="2400" b="1" u="sng" dirty="0" smtClean="0">
                <a:solidFill>
                  <a:srgbClr val="002060"/>
                </a:solidFill>
                <a:effectLst>
                  <a:outerShdw blurRad="38100" dist="38100" dir="2700000" algn="tl">
                    <a:srgbClr val="000000">
                      <a:alpha val="43137"/>
                    </a:srgbClr>
                  </a:outerShdw>
                </a:effectLst>
                <a:latin typeface="+mn-lt"/>
                <a:cs typeface="+mn-cs"/>
              </a:rPr>
              <a:t>: </a:t>
            </a:r>
            <a:r>
              <a:rPr lang="en-GB" sz="2400" b="1" u="sng" dirty="0">
                <a:solidFill>
                  <a:srgbClr val="002060"/>
                </a:solidFill>
                <a:effectLst>
                  <a:outerShdw blurRad="38100" dist="38100" dir="2700000" algn="tl">
                    <a:srgbClr val="000000">
                      <a:alpha val="43137"/>
                    </a:srgbClr>
                  </a:outerShdw>
                </a:effectLst>
                <a:latin typeface="+mn-lt"/>
                <a:cs typeface="+mn-cs"/>
              </a:rPr>
              <a:t>Antebellum and Civil War era</a:t>
            </a:r>
          </a:p>
          <a:p>
            <a:pP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latin typeface="+mn-lt"/>
                <a:cs typeface="+mn-cs"/>
              </a:rPr>
              <a:t> – The Five Points</a:t>
            </a:r>
          </a:p>
          <a:p>
            <a:pPr fontAlgn="auto">
              <a:spcBef>
                <a:spcPts val="0"/>
              </a:spcBef>
              <a:spcAft>
                <a:spcPts val="0"/>
              </a:spcAft>
              <a:defRPr/>
            </a:pPr>
            <a:endParaRPr lang="en-GB" sz="2000" b="1" dirty="0">
              <a:solidFill>
                <a:srgbClr val="C00000"/>
              </a:solidFill>
              <a:latin typeface="+mn-lt"/>
              <a:cs typeface="+mn-cs"/>
            </a:endParaRPr>
          </a:p>
          <a:p>
            <a:pPr fontAlgn="auto">
              <a:spcBef>
                <a:spcPts val="0"/>
              </a:spcBef>
              <a:spcAft>
                <a:spcPts val="0"/>
              </a:spcAft>
              <a:defRPr/>
            </a:pPr>
            <a:r>
              <a:rPr lang="en-GB" sz="2000" b="1" dirty="0">
                <a:solidFill>
                  <a:srgbClr val="C00000"/>
                </a:solidFill>
                <a:latin typeface="+mn-lt"/>
                <a:cs typeface="+mn-cs"/>
              </a:rPr>
              <a:t>Dead Rabbit riots, 1857</a:t>
            </a:r>
          </a:p>
          <a:p>
            <a:pPr fontAlgn="auto">
              <a:spcBef>
                <a:spcPts val="0"/>
              </a:spcBef>
              <a:spcAft>
                <a:spcPts val="0"/>
              </a:spcAft>
              <a:defRPr/>
            </a:pPr>
            <a:r>
              <a:rPr lang="en-GB" sz="2000" b="1" dirty="0">
                <a:solidFill>
                  <a:srgbClr val="C00000"/>
                </a:solidFill>
                <a:latin typeface="+mn-lt"/>
                <a:cs typeface="+mn-cs"/>
              </a:rPr>
              <a:t>New York Draft Riots, 1863</a:t>
            </a:r>
          </a:p>
          <a:p>
            <a:pPr fontAlgn="auto">
              <a:spcBef>
                <a:spcPts val="0"/>
              </a:spcBef>
              <a:spcAft>
                <a:spcPts val="0"/>
              </a:spcAft>
              <a:defRPr/>
            </a:pPr>
            <a:endParaRPr lang="en-GB" sz="2000" b="1" dirty="0">
              <a:solidFill>
                <a:srgbClr val="C00000"/>
              </a:solidFill>
              <a:latin typeface="+mn-lt"/>
              <a:cs typeface="+mn-cs"/>
            </a:endParaRPr>
          </a:p>
        </p:txBody>
      </p:sp>
      <p:pic>
        <p:nvPicPr>
          <p:cNvPr id="15366" name="Picture 4" descr="http://www.mrlincolnandnewyork.org/upload/draft_riots_irish_hiw_lar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3" y="3168650"/>
            <a:ext cx="4362451"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0825" y="4418013"/>
            <a:ext cx="5083175" cy="2493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98065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973108747"/>
              </p:ext>
            </p:extLst>
          </p:nvPr>
        </p:nvGraphicFramePr>
        <p:xfrm>
          <a:off x="285750" y="1052513"/>
          <a:ext cx="8561388" cy="4886332"/>
        </p:xfrm>
        <a:graphic>
          <a:graphicData uri="http://schemas.openxmlformats.org/drawingml/2006/table">
            <a:tbl>
              <a:tblPr/>
              <a:tblGrid>
                <a:gridCol w="778308"/>
                <a:gridCol w="1297180"/>
                <a:gridCol w="1297180"/>
                <a:gridCol w="1297180"/>
                <a:gridCol w="1297180"/>
                <a:gridCol w="1297180"/>
                <a:gridCol w="1297180"/>
              </a:tblGrid>
              <a:tr h="409792">
                <a:tc>
                  <a:txBody>
                    <a:bodyPr/>
                    <a:lstStyle/>
                    <a:p>
                      <a:pPr algn="ctr"/>
                      <a:r>
                        <a:rPr lang="en-GB" sz="1800" b="1" dirty="0">
                          <a:solidFill>
                            <a:schemeClr val="bg1"/>
                          </a:solidFill>
                          <a:effectLst/>
                        </a:rPr>
                        <a:t>Year</a:t>
                      </a:r>
                      <a:endParaRPr lang="en-GB" sz="1800" dirty="0">
                        <a:solidFill>
                          <a:schemeClr val="bg1"/>
                        </a:solidFill>
                        <a:effectLst/>
                      </a:endParaRPr>
                    </a:p>
                  </a:txBody>
                  <a:tcPr marL="24070" marR="24070" marT="12037" marB="12037"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0" marR="24070" marT="12037" marB="12037"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0" marR="24070" marT="12037" marB="12037"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0" marR="24070" marT="12037" marB="12037"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0" marR="24070" marT="12037" marB="12037"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0" marR="24070" marT="12037" marB="12037" anchor="ctr">
                    <a:lnL>
                      <a:noFill/>
                    </a:lnL>
                    <a:lnR>
                      <a:noFill/>
                    </a:lnR>
                    <a:lnT>
                      <a:noFill/>
                    </a:lnT>
                    <a:lnB>
                      <a:noFill/>
                    </a:lnB>
                    <a:solidFill>
                      <a:srgbClr val="00FF00"/>
                    </a:solidFill>
                  </a:tcPr>
                </a:tc>
                <a:tc>
                  <a:txBody>
                    <a:bodyPr/>
                    <a:lstStyle/>
                    <a:p>
                      <a:pPr algn="ctr"/>
                      <a:r>
                        <a:rPr lang="en-GB" sz="1800" b="1" dirty="0">
                          <a:solidFill>
                            <a:srgbClr val="002060"/>
                          </a:solidFill>
                          <a:effectLst/>
                        </a:rPr>
                        <a:t>Total</a:t>
                      </a:r>
                      <a:endParaRPr lang="en-GB" sz="1800" dirty="0">
                        <a:solidFill>
                          <a:srgbClr val="002060"/>
                        </a:solidFill>
                        <a:effectLst/>
                      </a:endParaRPr>
                    </a:p>
                  </a:txBody>
                  <a:tcPr marL="24070" marR="24070" marT="12037" marB="12037" anchor="ctr">
                    <a:lnL>
                      <a:noFill/>
                    </a:lnL>
                    <a:lnR>
                      <a:noFill/>
                    </a:lnR>
                    <a:lnT>
                      <a:noFill/>
                    </a:lnT>
                    <a:lnB>
                      <a:noFill/>
                    </a:lnB>
                  </a:tcPr>
                </a:tc>
              </a:tr>
              <a:tr h="298436">
                <a:tc>
                  <a:txBody>
                    <a:bodyPr/>
                    <a:lstStyle/>
                    <a:p>
                      <a:pPr algn="ctr"/>
                      <a:r>
                        <a:rPr lang="en-GB" sz="1800" dirty="0"/>
                        <a:t>1870</a:t>
                      </a:r>
                    </a:p>
                  </a:txBody>
                  <a:tcPr marL="24070" marR="24070" marT="12037" marB="12037" anchor="ctr">
                    <a:lnL>
                      <a:noFill/>
                    </a:lnL>
                    <a:lnR>
                      <a:noFill/>
                    </a:lnR>
                    <a:lnT>
                      <a:noFill/>
                    </a:lnT>
                    <a:lnB>
                      <a:noFill/>
                    </a:lnB>
                  </a:tcPr>
                </a:tc>
                <a:tc>
                  <a:txBody>
                    <a:bodyPr/>
                    <a:lstStyle/>
                    <a:p>
                      <a:pPr algn="r"/>
                      <a:r>
                        <a:rPr lang="en-GB" sz="1800"/>
                        <a:t>942,292</a:t>
                      </a:r>
                    </a:p>
                  </a:txBody>
                  <a:tcPr marL="24070" marR="24070" marT="12037" marB="12037" anchor="ctr">
                    <a:lnL>
                      <a:noFill/>
                    </a:lnL>
                    <a:lnR>
                      <a:noFill/>
                    </a:lnR>
                    <a:lnT>
                      <a:noFill/>
                    </a:lnT>
                    <a:lnB>
                      <a:noFill/>
                    </a:lnB>
                  </a:tcPr>
                </a:tc>
                <a:tc>
                  <a:txBody>
                    <a:bodyPr/>
                    <a:lstStyle/>
                    <a:p>
                      <a:pPr algn="r"/>
                      <a:r>
                        <a:rPr lang="en-GB" sz="1800"/>
                        <a:t>419,921</a:t>
                      </a:r>
                    </a:p>
                  </a:txBody>
                  <a:tcPr marL="24070" marR="24070" marT="12037" marB="12037" anchor="ctr">
                    <a:lnL>
                      <a:noFill/>
                    </a:lnL>
                    <a:lnR>
                      <a:noFill/>
                    </a:lnR>
                    <a:lnT>
                      <a:noFill/>
                    </a:lnT>
                    <a:lnB>
                      <a:noFill/>
                    </a:lnB>
                  </a:tcPr>
                </a:tc>
                <a:tc>
                  <a:txBody>
                    <a:bodyPr/>
                    <a:lstStyle/>
                    <a:p>
                      <a:pPr algn="r"/>
                      <a:r>
                        <a:rPr lang="en-GB" sz="1800" dirty="0"/>
                        <a:t>45,468</a:t>
                      </a:r>
                    </a:p>
                  </a:txBody>
                  <a:tcPr marL="24070" marR="24070" marT="12037" marB="12037" anchor="ctr">
                    <a:lnL>
                      <a:noFill/>
                    </a:lnL>
                    <a:lnR>
                      <a:noFill/>
                    </a:lnR>
                    <a:lnT>
                      <a:noFill/>
                    </a:lnT>
                    <a:lnB>
                      <a:noFill/>
                    </a:lnB>
                  </a:tcPr>
                </a:tc>
                <a:tc>
                  <a:txBody>
                    <a:bodyPr/>
                    <a:lstStyle/>
                    <a:p>
                      <a:pPr algn="r"/>
                      <a:r>
                        <a:rPr lang="en-GB" sz="1800" dirty="0"/>
                        <a:t>37,393</a:t>
                      </a:r>
                    </a:p>
                  </a:txBody>
                  <a:tcPr marL="24070" marR="24070" marT="12037" marB="12037" anchor="ctr">
                    <a:lnL>
                      <a:noFill/>
                    </a:lnL>
                    <a:lnR>
                      <a:noFill/>
                    </a:lnR>
                    <a:lnT>
                      <a:noFill/>
                    </a:lnT>
                    <a:lnB>
                      <a:noFill/>
                    </a:lnB>
                  </a:tcPr>
                </a:tc>
                <a:tc>
                  <a:txBody>
                    <a:bodyPr/>
                    <a:lstStyle/>
                    <a:p>
                      <a:pPr algn="r"/>
                      <a:r>
                        <a:rPr lang="en-GB" sz="1800" dirty="0"/>
                        <a:t>33,029</a:t>
                      </a:r>
                    </a:p>
                  </a:txBody>
                  <a:tcPr marL="24070" marR="24070" marT="12037" marB="12037" anchor="ctr">
                    <a:lnL>
                      <a:noFill/>
                    </a:lnL>
                    <a:lnR>
                      <a:noFill/>
                    </a:lnR>
                    <a:lnT>
                      <a:noFill/>
                    </a:lnT>
                    <a:lnB>
                      <a:noFill/>
                    </a:lnB>
                  </a:tcPr>
                </a:tc>
                <a:tc>
                  <a:txBody>
                    <a:bodyPr/>
                    <a:lstStyle/>
                    <a:p>
                      <a:pPr algn="r"/>
                      <a:r>
                        <a:rPr lang="en-GB" sz="1800">
                          <a:solidFill>
                            <a:srgbClr val="002060"/>
                          </a:solidFill>
                        </a:rPr>
                        <a:t>1,478,103</a:t>
                      </a:r>
                    </a:p>
                  </a:txBody>
                  <a:tcPr marL="24070" marR="24070" marT="12037" marB="12037" anchor="ctr">
                    <a:lnL>
                      <a:noFill/>
                    </a:lnL>
                    <a:lnR>
                      <a:noFill/>
                    </a:lnR>
                    <a:lnT>
                      <a:noFill/>
                    </a:lnT>
                    <a:lnB>
                      <a:noFill/>
                    </a:lnB>
                  </a:tcPr>
                </a:tc>
              </a:tr>
              <a:tr h="298436">
                <a:tc>
                  <a:txBody>
                    <a:bodyPr/>
                    <a:lstStyle/>
                    <a:p>
                      <a:pPr algn="ctr"/>
                      <a:r>
                        <a:rPr lang="en-GB" sz="1800" dirty="0"/>
                        <a:t>1880</a:t>
                      </a:r>
                    </a:p>
                  </a:txBody>
                  <a:tcPr marL="24070" marR="24070" marT="12037" marB="12037" anchor="ctr">
                    <a:lnL>
                      <a:noFill/>
                    </a:lnL>
                    <a:lnR>
                      <a:noFill/>
                    </a:lnR>
                    <a:lnT>
                      <a:noFill/>
                    </a:lnT>
                    <a:lnB>
                      <a:noFill/>
                    </a:lnB>
                  </a:tcPr>
                </a:tc>
                <a:tc>
                  <a:txBody>
                    <a:bodyPr/>
                    <a:lstStyle/>
                    <a:p>
                      <a:pPr algn="r"/>
                      <a:r>
                        <a:rPr lang="en-GB" sz="1800"/>
                        <a:t>1,164,673</a:t>
                      </a:r>
                    </a:p>
                  </a:txBody>
                  <a:tcPr marL="24070" marR="24070" marT="12037" marB="12037" anchor="ctr">
                    <a:lnL>
                      <a:noFill/>
                    </a:lnL>
                    <a:lnR>
                      <a:noFill/>
                    </a:lnR>
                    <a:lnT>
                      <a:noFill/>
                    </a:lnT>
                    <a:lnB>
                      <a:noFill/>
                    </a:lnB>
                  </a:tcPr>
                </a:tc>
                <a:tc>
                  <a:txBody>
                    <a:bodyPr/>
                    <a:lstStyle/>
                    <a:p>
                      <a:pPr algn="r"/>
                      <a:r>
                        <a:rPr lang="en-GB" sz="1800"/>
                        <a:t>599,495</a:t>
                      </a:r>
                    </a:p>
                  </a:txBody>
                  <a:tcPr marL="24070" marR="24070" marT="12037" marB="12037" anchor="ctr">
                    <a:lnL>
                      <a:noFill/>
                    </a:lnL>
                    <a:lnR>
                      <a:noFill/>
                    </a:lnR>
                    <a:lnT>
                      <a:noFill/>
                    </a:lnT>
                    <a:lnB>
                      <a:noFill/>
                    </a:lnB>
                  </a:tcPr>
                </a:tc>
                <a:tc>
                  <a:txBody>
                    <a:bodyPr/>
                    <a:lstStyle/>
                    <a:p>
                      <a:pPr algn="r"/>
                      <a:r>
                        <a:rPr lang="en-GB" sz="1800" dirty="0"/>
                        <a:t>56,559</a:t>
                      </a:r>
                    </a:p>
                  </a:txBody>
                  <a:tcPr marL="24070" marR="24070" marT="12037" marB="12037" anchor="ctr">
                    <a:lnL>
                      <a:noFill/>
                    </a:lnL>
                    <a:lnR>
                      <a:noFill/>
                    </a:lnR>
                    <a:lnT>
                      <a:noFill/>
                    </a:lnT>
                    <a:lnB>
                      <a:noFill/>
                    </a:lnB>
                  </a:tcPr>
                </a:tc>
                <a:tc>
                  <a:txBody>
                    <a:bodyPr/>
                    <a:lstStyle/>
                    <a:p>
                      <a:pPr algn="r"/>
                      <a:r>
                        <a:rPr lang="en-GB" sz="1800" dirty="0"/>
                        <a:t>51,980</a:t>
                      </a:r>
                    </a:p>
                  </a:txBody>
                  <a:tcPr marL="24070" marR="24070" marT="12037" marB="12037" anchor="ctr">
                    <a:lnL>
                      <a:noFill/>
                    </a:lnL>
                    <a:lnR>
                      <a:noFill/>
                    </a:lnR>
                    <a:lnT>
                      <a:noFill/>
                    </a:lnT>
                    <a:lnB>
                      <a:noFill/>
                    </a:lnB>
                  </a:tcPr>
                </a:tc>
                <a:tc>
                  <a:txBody>
                    <a:bodyPr/>
                    <a:lstStyle/>
                    <a:p>
                      <a:pPr algn="r"/>
                      <a:r>
                        <a:rPr lang="en-GB" sz="1800" dirty="0"/>
                        <a:t>38,991</a:t>
                      </a:r>
                    </a:p>
                  </a:txBody>
                  <a:tcPr marL="24070" marR="24070" marT="12037" marB="12037" anchor="ctr">
                    <a:lnL>
                      <a:noFill/>
                    </a:lnL>
                    <a:lnR>
                      <a:noFill/>
                    </a:lnR>
                    <a:lnT>
                      <a:noFill/>
                    </a:lnT>
                    <a:lnB>
                      <a:noFill/>
                    </a:lnB>
                  </a:tcPr>
                </a:tc>
                <a:tc>
                  <a:txBody>
                    <a:bodyPr/>
                    <a:lstStyle/>
                    <a:p>
                      <a:pPr algn="r"/>
                      <a:r>
                        <a:rPr lang="en-GB" sz="1800" dirty="0">
                          <a:solidFill>
                            <a:srgbClr val="002060"/>
                          </a:solidFill>
                        </a:rPr>
                        <a:t>1,911,698</a:t>
                      </a:r>
                    </a:p>
                  </a:txBody>
                  <a:tcPr marL="24070" marR="24070" marT="12037" marB="12037" anchor="ctr">
                    <a:lnL>
                      <a:noFill/>
                    </a:lnL>
                    <a:lnR>
                      <a:noFill/>
                    </a:lnR>
                    <a:lnT>
                      <a:noFill/>
                    </a:lnT>
                    <a:lnB>
                      <a:noFill/>
                    </a:lnB>
                  </a:tcPr>
                </a:tc>
              </a:tr>
              <a:tr h="298436">
                <a:tc>
                  <a:txBody>
                    <a:bodyPr/>
                    <a:lstStyle/>
                    <a:p>
                      <a:pPr algn="ctr"/>
                      <a:r>
                        <a:rPr lang="en-GB" sz="1800" dirty="0"/>
                        <a:t>1890</a:t>
                      </a:r>
                    </a:p>
                  </a:txBody>
                  <a:tcPr marL="24070" marR="24070" marT="12037" marB="12037" anchor="ctr">
                    <a:lnL>
                      <a:noFill/>
                    </a:lnL>
                    <a:lnR>
                      <a:noFill/>
                    </a:lnR>
                    <a:lnT>
                      <a:noFill/>
                    </a:lnT>
                    <a:lnB>
                      <a:noFill/>
                    </a:lnB>
                  </a:tcPr>
                </a:tc>
                <a:tc>
                  <a:txBody>
                    <a:bodyPr/>
                    <a:lstStyle/>
                    <a:p>
                      <a:pPr algn="r"/>
                      <a:r>
                        <a:rPr lang="en-GB" sz="1800"/>
                        <a:t>1,441,216</a:t>
                      </a:r>
                    </a:p>
                  </a:txBody>
                  <a:tcPr marL="24070" marR="24070" marT="12037" marB="12037" anchor="ctr">
                    <a:lnL>
                      <a:noFill/>
                    </a:lnL>
                    <a:lnR>
                      <a:noFill/>
                    </a:lnR>
                    <a:lnT>
                      <a:noFill/>
                    </a:lnT>
                    <a:lnB>
                      <a:noFill/>
                    </a:lnB>
                  </a:tcPr>
                </a:tc>
                <a:tc>
                  <a:txBody>
                    <a:bodyPr/>
                    <a:lstStyle/>
                    <a:p>
                      <a:pPr algn="r"/>
                      <a:r>
                        <a:rPr lang="en-GB" sz="1800"/>
                        <a:t>838,547</a:t>
                      </a:r>
                    </a:p>
                  </a:txBody>
                  <a:tcPr marL="24070" marR="24070" marT="12037" marB="12037" anchor="ctr">
                    <a:lnL>
                      <a:noFill/>
                    </a:lnL>
                    <a:lnR>
                      <a:noFill/>
                    </a:lnR>
                    <a:lnT>
                      <a:noFill/>
                    </a:lnT>
                    <a:lnB>
                      <a:noFill/>
                    </a:lnB>
                  </a:tcPr>
                </a:tc>
                <a:tc>
                  <a:txBody>
                    <a:bodyPr/>
                    <a:lstStyle/>
                    <a:p>
                      <a:pPr algn="r"/>
                      <a:r>
                        <a:rPr lang="en-GB" sz="1800" dirty="0"/>
                        <a:t>87,050</a:t>
                      </a:r>
                    </a:p>
                  </a:txBody>
                  <a:tcPr marL="24070" marR="24070" marT="12037" marB="12037" anchor="ctr">
                    <a:lnL>
                      <a:noFill/>
                    </a:lnL>
                    <a:lnR>
                      <a:noFill/>
                    </a:lnR>
                    <a:lnT>
                      <a:noFill/>
                    </a:lnT>
                    <a:lnB>
                      <a:noFill/>
                    </a:lnB>
                  </a:tcPr>
                </a:tc>
                <a:tc>
                  <a:txBody>
                    <a:bodyPr/>
                    <a:lstStyle/>
                    <a:p>
                      <a:pPr algn="r"/>
                      <a:r>
                        <a:rPr lang="en-GB" sz="1800" dirty="0"/>
                        <a:t>88,908</a:t>
                      </a:r>
                    </a:p>
                  </a:txBody>
                  <a:tcPr marL="24070" marR="24070" marT="12037" marB="12037" anchor="ctr">
                    <a:lnL>
                      <a:noFill/>
                    </a:lnL>
                    <a:lnR>
                      <a:noFill/>
                    </a:lnR>
                    <a:lnT>
                      <a:noFill/>
                    </a:lnT>
                    <a:lnB>
                      <a:noFill/>
                    </a:lnB>
                  </a:tcPr>
                </a:tc>
                <a:tc>
                  <a:txBody>
                    <a:bodyPr/>
                    <a:lstStyle/>
                    <a:p>
                      <a:pPr algn="r"/>
                      <a:r>
                        <a:rPr lang="en-GB" sz="1800" dirty="0"/>
                        <a:t>51,693</a:t>
                      </a:r>
                    </a:p>
                  </a:txBody>
                  <a:tcPr marL="24070" marR="24070" marT="12037" marB="12037" anchor="ctr">
                    <a:lnL>
                      <a:noFill/>
                    </a:lnL>
                    <a:lnR>
                      <a:noFill/>
                    </a:lnR>
                    <a:lnT>
                      <a:noFill/>
                    </a:lnT>
                    <a:lnB>
                      <a:noFill/>
                    </a:lnB>
                  </a:tcPr>
                </a:tc>
                <a:tc>
                  <a:txBody>
                    <a:bodyPr/>
                    <a:lstStyle/>
                    <a:p>
                      <a:pPr algn="r"/>
                      <a:r>
                        <a:rPr lang="en-GB" sz="1800" dirty="0">
                          <a:solidFill>
                            <a:srgbClr val="002060"/>
                          </a:solidFill>
                        </a:rPr>
                        <a:t>2,507,414</a:t>
                      </a:r>
                    </a:p>
                  </a:txBody>
                  <a:tcPr marL="24070" marR="24070" marT="12037" marB="12037" anchor="ctr">
                    <a:lnL>
                      <a:noFill/>
                    </a:lnL>
                    <a:lnR>
                      <a:noFill/>
                    </a:lnR>
                    <a:lnT>
                      <a:noFill/>
                    </a:lnT>
                    <a:lnB>
                      <a:noFill/>
                    </a:lnB>
                  </a:tcPr>
                </a:tc>
              </a:tr>
              <a:tr h="298436">
                <a:tc>
                  <a:txBody>
                    <a:bodyPr/>
                    <a:lstStyle/>
                    <a:p>
                      <a:pPr algn="ctr"/>
                      <a:r>
                        <a:rPr lang="en-GB" sz="1800" dirty="0" smtClean="0"/>
                        <a:t>1900</a:t>
                      </a:r>
                      <a:endParaRPr lang="en-GB" sz="1800" dirty="0"/>
                    </a:p>
                  </a:txBody>
                  <a:tcPr marL="24070" marR="24070" marT="12037" marB="12037" anchor="ctr">
                    <a:lnL>
                      <a:noFill/>
                    </a:lnL>
                    <a:lnR>
                      <a:noFill/>
                    </a:lnR>
                    <a:lnT>
                      <a:noFill/>
                    </a:lnT>
                    <a:lnB>
                      <a:noFill/>
                    </a:lnB>
                  </a:tcPr>
                </a:tc>
                <a:tc>
                  <a:txBody>
                    <a:bodyPr/>
                    <a:lstStyle/>
                    <a:p>
                      <a:pPr algn="r"/>
                      <a:r>
                        <a:rPr lang="en-GB" sz="1800" dirty="0"/>
                        <a:t>1,850,093</a:t>
                      </a:r>
                    </a:p>
                  </a:txBody>
                  <a:tcPr marL="24070" marR="24070" marT="12037" marB="12037" anchor="ctr">
                    <a:lnL>
                      <a:noFill/>
                    </a:lnL>
                    <a:lnR>
                      <a:noFill/>
                    </a:lnR>
                    <a:lnT>
                      <a:noFill/>
                    </a:lnT>
                    <a:lnB>
                      <a:noFill/>
                    </a:lnB>
                  </a:tcPr>
                </a:tc>
                <a:tc>
                  <a:txBody>
                    <a:bodyPr/>
                    <a:lstStyle/>
                    <a:p>
                      <a:pPr algn="r"/>
                      <a:r>
                        <a:rPr lang="en-GB" sz="1800" dirty="0"/>
                        <a:t>1,166,582</a:t>
                      </a:r>
                    </a:p>
                  </a:txBody>
                  <a:tcPr marL="24070" marR="24070" marT="12037" marB="12037" anchor="ctr">
                    <a:lnL>
                      <a:noFill/>
                    </a:lnL>
                    <a:lnR>
                      <a:noFill/>
                    </a:lnR>
                    <a:lnT>
                      <a:noFill/>
                    </a:lnT>
                    <a:lnB>
                      <a:noFill/>
                    </a:lnB>
                  </a:tcPr>
                </a:tc>
                <a:tc>
                  <a:txBody>
                    <a:bodyPr/>
                    <a:lstStyle/>
                    <a:p>
                      <a:pPr algn="r"/>
                      <a:r>
                        <a:rPr lang="en-GB" sz="1800" dirty="0"/>
                        <a:t>152,999</a:t>
                      </a:r>
                    </a:p>
                  </a:txBody>
                  <a:tcPr marL="24070" marR="24070" marT="12037" marB="12037" anchor="ctr">
                    <a:lnL>
                      <a:noFill/>
                    </a:lnL>
                    <a:lnR>
                      <a:noFill/>
                    </a:lnR>
                    <a:lnT>
                      <a:noFill/>
                    </a:lnT>
                    <a:lnB>
                      <a:noFill/>
                    </a:lnB>
                  </a:tcPr>
                </a:tc>
                <a:tc>
                  <a:txBody>
                    <a:bodyPr/>
                    <a:lstStyle/>
                    <a:p>
                      <a:pPr algn="r"/>
                      <a:r>
                        <a:rPr lang="en-GB" sz="1800" dirty="0"/>
                        <a:t>200,507</a:t>
                      </a:r>
                    </a:p>
                  </a:txBody>
                  <a:tcPr marL="24070" marR="24070" marT="12037" marB="12037" anchor="ctr">
                    <a:lnL>
                      <a:noFill/>
                    </a:lnL>
                    <a:lnR>
                      <a:noFill/>
                    </a:lnR>
                    <a:lnT>
                      <a:noFill/>
                    </a:lnT>
                    <a:lnB>
                      <a:noFill/>
                    </a:lnB>
                  </a:tcPr>
                </a:tc>
                <a:tc>
                  <a:txBody>
                    <a:bodyPr/>
                    <a:lstStyle/>
                    <a:p>
                      <a:pPr algn="r"/>
                      <a:r>
                        <a:rPr lang="en-GB" sz="1800"/>
                        <a:t>67,021</a:t>
                      </a:r>
                    </a:p>
                  </a:txBody>
                  <a:tcPr marL="24070" marR="24070" marT="12037" marB="12037" anchor="ctr">
                    <a:lnL>
                      <a:noFill/>
                    </a:lnL>
                    <a:lnR>
                      <a:noFill/>
                    </a:lnR>
                    <a:lnT>
                      <a:noFill/>
                    </a:lnT>
                    <a:lnB>
                      <a:noFill/>
                    </a:lnB>
                  </a:tcPr>
                </a:tc>
                <a:tc>
                  <a:txBody>
                    <a:bodyPr/>
                    <a:lstStyle/>
                    <a:p>
                      <a:pPr algn="r"/>
                      <a:r>
                        <a:rPr lang="en-GB" sz="1800" dirty="0">
                          <a:solidFill>
                            <a:srgbClr val="002060"/>
                          </a:solidFill>
                        </a:rPr>
                        <a:t>3,437,202</a:t>
                      </a:r>
                    </a:p>
                  </a:txBody>
                  <a:tcPr marL="24070" marR="24070" marT="12037" marB="12037" anchor="ctr">
                    <a:lnL>
                      <a:noFill/>
                    </a:lnL>
                    <a:lnR>
                      <a:noFill/>
                    </a:lnR>
                    <a:lnT>
                      <a:noFill/>
                    </a:lnT>
                    <a:lnB>
                      <a:noFill/>
                    </a:lnB>
                  </a:tcPr>
                </a:tc>
              </a:tr>
              <a:tr h="298436">
                <a:tc>
                  <a:txBody>
                    <a:bodyPr/>
                    <a:lstStyle/>
                    <a:p>
                      <a:pPr algn="ctr"/>
                      <a:r>
                        <a:rPr lang="en-GB" sz="1800" dirty="0"/>
                        <a:t>1910</a:t>
                      </a:r>
                    </a:p>
                  </a:txBody>
                  <a:tcPr marL="24070" marR="24070" marT="12037" marB="12037" anchor="ctr">
                    <a:lnL>
                      <a:noFill/>
                    </a:lnL>
                    <a:lnR>
                      <a:noFill/>
                    </a:lnR>
                    <a:lnT>
                      <a:noFill/>
                    </a:lnT>
                    <a:lnB>
                      <a:noFill/>
                    </a:lnB>
                  </a:tcPr>
                </a:tc>
                <a:tc>
                  <a:txBody>
                    <a:bodyPr/>
                    <a:lstStyle/>
                    <a:p>
                      <a:pPr algn="r"/>
                      <a:r>
                        <a:rPr lang="en-GB" sz="1800" dirty="0"/>
                        <a:t>2,331,542</a:t>
                      </a:r>
                    </a:p>
                  </a:txBody>
                  <a:tcPr marL="24070" marR="24070" marT="12037" marB="12037" anchor="ctr">
                    <a:lnL>
                      <a:noFill/>
                    </a:lnL>
                    <a:lnR>
                      <a:noFill/>
                    </a:lnR>
                    <a:lnT>
                      <a:noFill/>
                    </a:lnT>
                    <a:lnB>
                      <a:noFill/>
                    </a:lnB>
                  </a:tcPr>
                </a:tc>
                <a:tc>
                  <a:txBody>
                    <a:bodyPr/>
                    <a:lstStyle/>
                    <a:p>
                      <a:pPr algn="r"/>
                      <a:r>
                        <a:rPr lang="en-GB" sz="1800"/>
                        <a:t>1,634,351</a:t>
                      </a:r>
                    </a:p>
                  </a:txBody>
                  <a:tcPr marL="24070" marR="24070" marT="12037" marB="12037" anchor="ctr">
                    <a:lnL>
                      <a:noFill/>
                    </a:lnL>
                    <a:lnR>
                      <a:noFill/>
                    </a:lnR>
                    <a:lnT>
                      <a:noFill/>
                    </a:lnT>
                    <a:lnB>
                      <a:noFill/>
                    </a:lnB>
                  </a:tcPr>
                </a:tc>
                <a:tc>
                  <a:txBody>
                    <a:bodyPr/>
                    <a:lstStyle/>
                    <a:p>
                      <a:pPr algn="r"/>
                      <a:r>
                        <a:rPr lang="en-GB" sz="1800" dirty="0"/>
                        <a:t>284,041</a:t>
                      </a:r>
                    </a:p>
                  </a:txBody>
                  <a:tcPr marL="24070" marR="24070" marT="12037" marB="12037" anchor="ctr">
                    <a:lnL>
                      <a:noFill/>
                    </a:lnL>
                    <a:lnR>
                      <a:noFill/>
                    </a:lnR>
                    <a:lnT>
                      <a:noFill/>
                    </a:lnT>
                    <a:lnB>
                      <a:noFill/>
                    </a:lnB>
                  </a:tcPr>
                </a:tc>
                <a:tc>
                  <a:txBody>
                    <a:bodyPr/>
                    <a:lstStyle/>
                    <a:p>
                      <a:pPr algn="r"/>
                      <a:r>
                        <a:rPr lang="en-GB" sz="1800" dirty="0"/>
                        <a:t>430,980</a:t>
                      </a:r>
                    </a:p>
                  </a:txBody>
                  <a:tcPr marL="24070" marR="24070" marT="12037" marB="12037" anchor="ctr">
                    <a:lnL>
                      <a:noFill/>
                    </a:lnL>
                    <a:lnR>
                      <a:noFill/>
                    </a:lnR>
                    <a:lnT>
                      <a:noFill/>
                    </a:lnT>
                    <a:lnB>
                      <a:noFill/>
                    </a:lnB>
                  </a:tcPr>
                </a:tc>
                <a:tc>
                  <a:txBody>
                    <a:bodyPr/>
                    <a:lstStyle/>
                    <a:p>
                      <a:pPr algn="r"/>
                      <a:r>
                        <a:rPr lang="en-GB" sz="1800"/>
                        <a:t>85,969</a:t>
                      </a:r>
                    </a:p>
                  </a:txBody>
                  <a:tcPr marL="24070" marR="24070" marT="12037" marB="12037" anchor="ctr">
                    <a:lnL>
                      <a:noFill/>
                    </a:lnL>
                    <a:lnR>
                      <a:noFill/>
                    </a:lnR>
                    <a:lnT>
                      <a:noFill/>
                    </a:lnT>
                    <a:lnB>
                      <a:noFill/>
                    </a:lnB>
                  </a:tcPr>
                </a:tc>
                <a:tc>
                  <a:txBody>
                    <a:bodyPr/>
                    <a:lstStyle/>
                    <a:p>
                      <a:pPr algn="r"/>
                      <a:r>
                        <a:rPr lang="en-GB" sz="1800" dirty="0">
                          <a:solidFill>
                            <a:srgbClr val="002060"/>
                          </a:solidFill>
                        </a:rPr>
                        <a:t>4,766,883</a:t>
                      </a:r>
                    </a:p>
                  </a:txBody>
                  <a:tcPr marL="24070" marR="24070" marT="12037" marB="12037" anchor="ctr">
                    <a:lnL>
                      <a:noFill/>
                    </a:lnL>
                    <a:lnR>
                      <a:noFill/>
                    </a:lnR>
                    <a:lnT>
                      <a:noFill/>
                    </a:lnT>
                    <a:lnB>
                      <a:noFill/>
                    </a:lnB>
                  </a:tcPr>
                </a:tc>
              </a:tr>
              <a:tr h="298436">
                <a:tc>
                  <a:txBody>
                    <a:bodyPr/>
                    <a:lstStyle/>
                    <a:p>
                      <a:pPr algn="ctr"/>
                      <a:r>
                        <a:rPr lang="en-GB" sz="1800" dirty="0"/>
                        <a:t>1920</a:t>
                      </a:r>
                    </a:p>
                  </a:txBody>
                  <a:tcPr marL="24070" marR="24070" marT="12037" marB="12037" anchor="ctr">
                    <a:lnL>
                      <a:noFill/>
                    </a:lnL>
                    <a:lnR>
                      <a:noFill/>
                    </a:lnR>
                    <a:lnT>
                      <a:noFill/>
                    </a:lnT>
                    <a:lnB>
                      <a:noFill/>
                    </a:lnB>
                  </a:tcPr>
                </a:tc>
                <a:tc>
                  <a:txBody>
                    <a:bodyPr/>
                    <a:lstStyle/>
                    <a:p>
                      <a:pPr algn="r"/>
                      <a:r>
                        <a:rPr lang="en-GB" sz="1800" dirty="0"/>
                        <a:t>2,284,103</a:t>
                      </a:r>
                    </a:p>
                  </a:txBody>
                  <a:tcPr marL="24070" marR="24070" marT="12037" marB="12037" anchor="ctr">
                    <a:lnL>
                      <a:noFill/>
                    </a:lnL>
                    <a:lnR>
                      <a:noFill/>
                    </a:lnR>
                    <a:lnT>
                      <a:noFill/>
                    </a:lnT>
                    <a:lnB>
                      <a:noFill/>
                    </a:lnB>
                  </a:tcPr>
                </a:tc>
                <a:tc>
                  <a:txBody>
                    <a:bodyPr/>
                    <a:lstStyle/>
                    <a:p>
                      <a:pPr algn="r"/>
                      <a:r>
                        <a:rPr lang="en-GB" sz="1800" dirty="0"/>
                        <a:t>2,018,356</a:t>
                      </a:r>
                    </a:p>
                  </a:txBody>
                  <a:tcPr marL="24070" marR="24070" marT="12037" marB="12037" anchor="ctr">
                    <a:lnL>
                      <a:noFill/>
                    </a:lnL>
                    <a:lnR>
                      <a:noFill/>
                    </a:lnR>
                    <a:lnT>
                      <a:noFill/>
                    </a:lnT>
                    <a:lnB>
                      <a:noFill/>
                    </a:lnB>
                  </a:tcPr>
                </a:tc>
                <a:tc>
                  <a:txBody>
                    <a:bodyPr/>
                    <a:lstStyle/>
                    <a:p>
                      <a:pPr algn="r"/>
                      <a:r>
                        <a:rPr lang="en-GB" sz="1800" dirty="0"/>
                        <a:t>469,042</a:t>
                      </a:r>
                    </a:p>
                  </a:txBody>
                  <a:tcPr marL="24070" marR="24070" marT="12037" marB="12037" anchor="ctr">
                    <a:lnL>
                      <a:noFill/>
                    </a:lnL>
                    <a:lnR>
                      <a:noFill/>
                    </a:lnR>
                    <a:lnT>
                      <a:noFill/>
                    </a:lnT>
                    <a:lnB>
                      <a:noFill/>
                    </a:lnB>
                  </a:tcPr>
                </a:tc>
                <a:tc>
                  <a:txBody>
                    <a:bodyPr/>
                    <a:lstStyle/>
                    <a:p>
                      <a:pPr algn="r"/>
                      <a:r>
                        <a:rPr lang="en-GB" sz="1800" dirty="0"/>
                        <a:t>732,016</a:t>
                      </a:r>
                    </a:p>
                  </a:txBody>
                  <a:tcPr marL="24070" marR="24070" marT="12037" marB="12037" anchor="ctr">
                    <a:lnL>
                      <a:noFill/>
                    </a:lnL>
                    <a:lnR>
                      <a:noFill/>
                    </a:lnR>
                    <a:lnT>
                      <a:noFill/>
                    </a:lnT>
                    <a:lnB>
                      <a:noFill/>
                    </a:lnB>
                  </a:tcPr>
                </a:tc>
                <a:tc>
                  <a:txBody>
                    <a:bodyPr/>
                    <a:lstStyle/>
                    <a:p>
                      <a:pPr algn="r"/>
                      <a:r>
                        <a:rPr lang="en-GB" sz="1800" dirty="0"/>
                        <a:t>116,531</a:t>
                      </a:r>
                    </a:p>
                  </a:txBody>
                  <a:tcPr marL="24070" marR="24070" marT="12037" marB="12037" anchor="ctr">
                    <a:lnL>
                      <a:noFill/>
                    </a:lnL>
                    <a:lnR>
                      <a:noFill/>
                    </a:lnR>
                    <a:lnT>
                      <a:noFill/>
                    </a:lnT>
                    <a:lnB>
                      <a:noFill/>
                    </a:lnB>
                  </a:tcPr>
                </a:tc>
                <a:tc>
                  <a:txBody>
                    <a:bodyPr/>
                    <a:lstStyle/>
                    <a:p>
                      <a:pPr algn="r"/>
                      <a:r>
                        <a:rPr lang="en-GB" sz="1800" dirty="0">
                          <a:solidFill>
                            <a:srgbClr val="002060"/>
                          </a:solidFill>
                        </a:rPr>
                        <a:t>5,620,048</a:t>
                      </a:r>
                    </a:p>
                  </a:txBody>
                  <a:tcPr marL="24070" marR="24070" marT="12037" marB="12037" anchor="ctr">
                    <a:lnL>
                      <a:noFill/>
                    </a:lnL>
                    <a:lnR>
                      <a:noFill/>
                    </a:lnR>
                    <a:lnT>
                      <a:noFill/>
                    </a:lnT>
                    <a:lnB>
                      <a:noFill/>
                    </a:lnB>
                  </a:tcPr>
                </a:tc>
              </a:tr>
              <a:tr h="298436">
                <a:tc>
                  <a:txBody>
                    <a:bodyPr/>
                    <a:lstStyle/>
                    <a:p>
                      <a:pPr algn="ctr"/>
                      <a:r>
                        <a:rPr lang="en-GB" sz="1800" dirty="0"/>
                        <a:t>1930</a:t>
                      </a:r>
                    </a:p>
                  </a:txBody>
                  <a:tcPr marL="24070" marR="24070" marT="12037" marB="12037" anchor="ctr">
                    <a:lnL>
                      <a:noFill/>
                    </a:lnL>
                    <a:lnR>
                      <a:noFill/>
                    </a:lnR>
                    <a:lnT>
                      <a:noFill/>
                    </a:lnT>
                    <a:lnB>
                      <a:noFill/>
                    </a:lnB>
                  </a:tcPr>
                </a:tc>
                <a:tc>
                  <a:txBody>
                    <a:bodyPr/>
                    <a:lstStyle/>
                    <a:p>
                      <a:pPr algn="r"/>
                      <a:r>
                        <a:rPr lang="en-GB" sz="1800"/>
                        <a:t>1,867,312</a:t>
                      </a:r>
                    </a:p>
                  </a:txBody>
                  <a:tcPr marL="24070" marR="24070" marT="12037" marB="12037" anchor="ctr">
                    <a:lnL>
                      <a:noFill/>
                    </a:lnL>
                    <a:lnR>
                      <a:noFill/>
                    </a:lnR>
                    <a:lnT>
                      <a:noFill/>
                    </a:lnT>
                    <a:lnB>
                      <a:noFill/>
                    </a:lnB>
                  </a:tcPr>
                </a:tc>
                <a:tc>
                  <a:txBody>
                    <a:bodyPr/>
                    <a:lstStyle/>
                    <a:p>
                      <a:pPr algn="r"/>
                      <a:r>
                        <a:rPr lang="en-GB" sz="1800" dirty="0"/>
                        <a:t>2,560,401</a:t>
                      </a:r>
                    </a:p>
                  </a:txBody>
                  <a:tcPr marL="24070" marR="24070" marT="12037" marB="12037" anchor="ctr">
                    <a:lnL>
                      <a:noFill/>
                    </a:lnL>
                    <a:lnR>
                      <a:noFill/>
                    </a:lnR>
                    <a:lnT>
                      <a:noFill/>
                    </a:lnT>
                    <a:lnB>
                      <a:noFill/>
                    </a:lnB>
                  </a:tcPr>
                </a:tc>
                <a:tc>
                  <a:txBody>
                    <a:bodyPr/>
                    <a:lstStyle/>
                    <a:p>
                      <a:pPr algn="r"/>
                      <a:r>
                        <a:rPr lang="en-GB" sz="1800" dirty="0"/>
                        <a:t>1,079,129</a:t>
                      </a:r>
                    </a:p>
                  </a:txBody>
                  <a:tcPr marL="24070" marR="24070" marT="12037" marB="12037" anchor="ctr">
                    <a:lnL>
                      <a:noFill/>
                    </a:lnL>
                    <a:lnR>
                      <a:noFill/>
                    </a:lnR>
                    <a:lnT>
                      <a:noFill/>
                    </a:lnT>
                    <a:lnB>
                      <a:noFill/>
                    </a:lnB>
                  </a:tcPr>
                </a:tc>
                <a:tc>
                  <a:txBody>
                    <a:bodyPr/>
                    <a:lstStyle/>
                    <a:p>
                      <a:pPr algn="r"/>
                      <a:r>
                        <a:rPr lang="en-GB" sz="1800" dirty="0"/>
                        <a:t>1,265,258</a:t>
                      </a:r>
                    </a:p>
                  </a:txBody>
                  <a:tcPr marL="24070" marR="24070" marT="12037" marB="12037" anchor="ctr">
                    <a:lnL>
                      <a:noFill/>
                    </a:lnL>
                    <a:lnR>
                      <a:noFill/>
                    </a:lnR>
                    <a:lnT>
                      <a:noFill/>
                    </a:lnT>
                    <a:lnB>
                      <a:noFill/>
                    </a:lnB>
                  </a:tcPr>
                </a:tc>
                <a:tc>
                  <a:txBody>
                    <a:bodyPr/>
                    <a:lstStyle/>
                    <a:p>
                      <a:pPr algn="r"/>
                      <a:r>
                        <a:rPr lang="en-GB" sz="1800"/>
                        <a:t>158,346</a:t>
                      </a:r>
                    </a:p>
                  </a:txBody>
                  <a:tcPr marL="24070" marR="24070" marT="12037" marB="12037" anchor="ctr">
                    <a:lnL>
                      <a:noFill/>
                    </a:lnL>
                    <a:lnR>
                      <a:noFill/>
                    </a:lnR>
                    <a:lnT>
                      <a:noFill/>
                    </a:lnT>
                    <a:lnB>
                      <a:noFill/>
                    </a:lnB>
                  </a:tcPr>
                </a:tc>
                <a:tc>
                  <a:txBody>
                    <a:bodyPr/>
                    <a:lstStyle/>
                    <a:p>
                      <a:pPr algn="r"/>
                      <a:r>
                        <a:rPr lang="en-GB" sz="1800" dirty="0">
                          <a:solidFill>
                            <a:srgbClr val="002060"/>
                          </a:solidFill>
                        </a:rPr>
                        <a:t>6,930,446</a:t>
                      </a:r>
                    </a:p>
                  </a:txBody>
                  <a:tcPr marL="24070" marR="24070" marT="12037" marB="12037" anchor="ctr">
                    <a:lnL>
                      <a:noFill/>
                    </a:lnL>
                    <a:lnR>
                      <a:noFill/>
                    </a:lnR>
                    <a:lnT>
                      <a:noFill/>
                    </a:lnT>
                    <a:lnB>
                      <a:noFill/>
                    </a:lnB>
                  </a:tcPr>
                </a:tc>
              </a:tr>
              <a:tr h="298436">
                <a:tc>
                  <a:txBody>
                    <a:bodyPr/>
                    <a:lstStyle/>
                    <a:p>
                      <a:pPr algn="ctr"/>
                      <a:r>
                        <a:rPr lang="en-GB" sz="1800" dirty="0"/>
                        <a:t>1940</a:t>
                      </a:r>
                    </a:p>
                  </a:txBody>
                  <a:tcPr marL="24070" marR="24070" marT="12037" marB="12037" anchor="ctr">
                    <a:lnL>
                      <a:noFill/>
                    </a:lnL>
                    <a:lnR>
                      <a:noFill/>
                    </a:lnR>
                    <a:lnT>
                      <a:noFill/>
                    </a:lnT>
                    <a:lnB>
                      <a:noFill/>
                    </a:lnB>
                  </a:tcPr>
                </a:tc>
                <a:tc>
                  <a:txBody>
                    <a:bodyPr/>
                    <a:lstStyle/>
                    <a:p>
                      <a:pPr algn="r"/>
                      <a:r>
                        <a:rPr lang="en-GB" sz="1800"/>
                        <a:t>1,889,924</a:t>
                      </a:r>
                    </a:p>
                  </a:txBody>
                  <a:tcPr marL="24070" marR="24070" marT="12037" marB="12037" anchor="ctr">
                    <a:lnL>
                      <a:noFill/>
                    </a:lnL>
                    <a:lnR>
                      <a:noFill/>
                    </a:lnR>
                    <a:lnT>
                      <a:noFill/>
                    </a:lnT>
                    <a:lnB>
                      <a:noFill/>
                    </a:lnB>
                  </a:tcPr>
                </a:tc>
                <a:tc>
                  <a:txBody>
                    <a:bodyPr/>
                    <a:lstStyle/>
                    <a:p>
                      <a:pPr algn="r"/>
                      <a:r>
                        <a:rPr lang="en-GB" sz="1800"/>
                        <a:t>2,698,285</a:t>
                      </a:r>
                    </a:p>
                  </a:txBody>
                  <a:tcPr marL="24070" marR="24070" marT="12037" marB="12037" anchor="ctr">
                    <a:lnL>
                      <a:noFill/>
                    </a:lnL>
                    <a:lnR>
                      <a:noFill/>
                    </a:lnR>
                    <a:lnT>
                      <a:noFill/>
                    </a:lnT>
                    <a:lnB>
                      <a:noFill/>
                    </a:lnB>
                  </a:tcPr>
                </a:tc>
                <a:tc>
                  <a:txBody>
                    <a:bodyPr/>
                    <a:lstStyle/>
                    <a:p>
                      <a:pPr algn="r"/>
                      <a:r>
                        <a:rPr lang="en-GB" sz="1800" dirty="0"/>
                        <a:t>1,297,634</a:t>
                      </a:r>
                    </a:p>
                  </a:txBody>
                  <a:tcPr marL="24070" marR="24070" marT="12037" marB="12037" anchor="ctr">
                    <a:lnL>
                      <a:noFill/>
                    </a:lnL>
                    <a:lnR>
                      <a:noFill/>
                    </a:lnR>
                    <a:lnT>
                      <a:noFill/>
                    </a:lnT>
                    <a:lnB>
                      <a:noFill/>
                    </a:lnB>
                  </a:tcPr>
                </a:tc>
                <a:tc>
                  <a:txBody>
                    <a:bodyPr/>
                    <a:lstStyle/>
                    <a:p>
                      <a:pPr algn="r"/>
                      <a:r>
                        <a:rPr lang="en-GB" sz="1800" dirty="0"/>
                        <a:t>1,394,711</a:t>
                      </a:r>
                    </a:p>
                  </a:txBody>
                  <a:tcPr marL="24070" marR="24070" marT="12037" marB="12037" anchor="ctr">
                    <a:lnL>
                      <a:noFill/>
                    </a:lnL>
                    <a:lnR>
                      <a:noFill/>
                    </a:lnR>
                    <a:lnT>
                      <a:noFill/>
                    </a:lnT>
                    <a:lnB>
                      <a:noFill/>
                    </a:lnB>
                  </a:tcPr>
                </a:tc>
                <a:tc>
                  <a:txBody>
                    <a:bodyPr/>
                    <a:lstStyle/>
                    <a:p>
                      <a:pPr algn="r"/>
                      <a:r>
                        <a:rPr lang="en-GB" sz="1800"/>
                        <a:t>174,441</a:t>
                      </a:r>
                    </a:p>
                  </a:txBody>
                  <a:tcPr marL="24070" marR="24070" marT="12037" marB="12037" anchor="ctr">
                    <a:lnL>
                      <a:noFill/>
                    </a:lnL>
                    <a:lnR>
                      <a:noFill/>
                    </a:lnR>
                    <a:lnT>
                      <a:noFill/>
                    </a:lnT>
                    <a:lnB>
                      <a:noFill/>
                    </a:lnB>
                  </a:tcPr>
                </a:tc>
                <a:tc>
                  <a:txBody>
                    <a:bodyPr/>
                    <a:lstStyle/>
                    <a:p>
                      <a:pPr algn="r"/>
                      <a:r>
                        <a:rPr lang="en-GB" sz="1800" dirty="0">
                          <a:solidFill>
                            <a:srgbClr val="002060"/>
                          </a:solidFill>
                        </a:rPr>
                        <a:t>7,454,995</a:t>
                      </a:r>
                    </a:p>
                  </a:txBody>
                  <a:tcPr marL="24070" marR="24070" marT="12037" marB="12037" anchor="ctr">
                    <a:lnL>
                      <a:noFill/>
                    </a:lnL>
                    <a:lnR>
                      <a:noFill/>
                    </a:lnR>
                    <a:lnT>
                      <a:noFill/>
                    </a:lnT>
                    <a:lnB>
                      <a:noFill/>
                    </a:lnB>
                  </a:tcPr>
                </a:tc>
              </a:tr>
              <a:tr h="298436">
                <a:tc>
                  <a:txBody>
                    <a:bodyPr/>
                    <a:lstStyle/>
                    <a:p>
                      <a:pPr algn="ctr"/>
                      <a:r>
                        <a:rPr lang="en-GB" sz="1800" dirty="0"/>
                        <a:t>1950</a:t>
                      </a:r>
                    </a:p>
                  </a:txBody>
                  <a:tcPr marL="24070" marR="24070" marT="12037" marB="12037" anchor="ctr">
                    <a:lnL>
                      <a:noFill/>
                    </a:lnL>
                    <a:lnR>
                      <a:noFill/>
                    </a:lnR>
                    <a:lnT>
                      <a:noFill/>
                    </a:lnT>
                    <a:lnB>
                      <a:noFill/>
                    </a:lnB>
                  </a:tcPr>
                </a:tc>
                <a:tc>
                  <a:txBody>
                    <a:bodyPr/>
                    <a:lstStyle/>
                    <a:p>
                      <a:pPr algn="r"/>
                      <a:r>
                        <a:rPr lang="en-GB" sz="1800"/>
                        <a:t>1,960,101</a:t>
                      </a:r>
                    </a:p>
                  </a:txBody>
                  <a:tcPr marL="24070" marR="24070" marT="12037" marB="12037" anchor="ctr">
                    <a:lnL>
                      <a:noFill/>
                    </a:lnL>
                    <a:lnR>
                      <a:noFill/>
                    </a:lnR>
                    <a:lnT>
                      <a:noFill/>
                    </a:lnT>
                    <a:lnB>
                      <a:noFill/>
                    </a:lnB>
                  </a:tcPr>
                </a:tc>
                <a:tc>
                  <a:txBody>
                    <a:bodyPr/>
                    <a:lstStyle/>
                    <a:p>
                      <a:pPr algn="r"/>
                      <a:r>
                        <a:rPr lang="en-GB" sz="1800"/>
                        <a:t>2,738,175</a:t>
                      </a:r>
                    </a:p>
                  </a:txBody>
                  <a:tcPr marL="24070" marR="24070" marT="12037" marB="12037" anchor="ctr">
                    <a:lnL>
                      <a:noFill/>
                    </a:lnL>
                    <a:lnR>
                      <a:noFill/>
                    </a:lnR>
                    <a:lnT>
                      <a:noFill/>
                    </a:lnT>
                    <a:lnB>
                      <a:noFill/>
                    </a:lnB>
                  </a:tcPr>
                </a:tc>
                <a:tc>
                  <a:txBody>
                    <a:bodyPr/>
                    <a:lstStyle/>
                    <a:p>
                      <a:pPr algn="r"/>
                      <a:r>
                        <a:rPr lang="en-GB" sz="1800" dirty="0"/>
                        <a:t>1,550,849</a:t>
                      </a:r>
                    </a:p>
                  </a:txBody>
                  <a:tcPr marL="24070" marR="24070" marT="12037" marB="12037" anchor="ctr">
                    <a:lnL>
                      <a:noFill/>
                    </a:lnL>
                    <a:lnR>
                      <a:noFill/>
                    </a:lnR>
                    <a:lnT>
                      <a:noFill/>
                    </a:lnT>
                    <a:lnB>
                      <a:noFill/>
                    </a:lnB>
                  </a:tcPr>
                </a:tc>
                <a:tc>
                  <a:txBody>
                    <a:bodyPr/>
                    <a:lstStyle/>
                    <a:p>
                      <a:pPr algn="r"/>
                      <a:r>
                        <a:rPr lang="en-GB" sz="1800"/>
                        <a:t>1,451,277</a:t>
                      </a:r>
                    </a:p>
                  </a:txBody>
                  <a:tcPr marL="24070" marR="24070" marT="12037" marB="12037" anchor="ctr">
                    <a:lnL>
                      <a:noFill/>
                    </a:lnL>
                    <a:lnR>
                      <a:noFill/>
                    </a:lnR>
                    <a:lnT>
                      <a:noFill/>
                    </a:lnT>
                    <a:lnB>
                      <a:noFill/>
                    </a:lnB>
                  </a:tcPr>
                </a:tc>
                <a:tc>
                  <a:txBody>
                    <a:bodyPr/>
                    <a:lstStyle/>
                    <a:p>
                      <a:pPr algn="r"/>
                      <a:r>
                        <a:rPr lang="en-GB" sz="1800"/>
                        <a:t>191,555</a:t>
                      </a:r>
                    </a:p>
                  </a:txBody>
                  <a:tcPr marL="24070" marR="24070" marT="12037" marB="12037" anchor="ctr">
                    <a:lnL>
                      <a:noFill/>
                    </a:lnL>
                    <a:lnR>
                      <a:noFill/>
                    </a:lnR>
                    <a:lnT>
                      <a:noFill/>
                    </a:lnT>
                    <a:lnB>
                      <a:noFill/>
                    </a:lnB>
                  </a:tcPr>
                </a:tc>
                <a:tc>
                  <a:txBody>
                    <a:bodyPr/>
                    <a:lstStyle/>
                    <a:p>
                      <a:pPr algn="r"/>
                      <a:r>
                        <a:rPr lang="en-GB" sz="1800" dirty="0">
                          <a:solidFill>
                            <a:srgbClr val="002060"/>
                          </a:solidFill>
                        </a:rPr>
                        <a:t>7,891,957</a:t>
                      </a:r>
                    </a:p>
                  </a:txBody>
                  <a:tcPr marL="24070" marR="24070" marT="12037" marB="12037" anchor="ctr">
                    <a:lnL>
                      <a:noFill/>
                    </a:lnL>
                    <a:lnR>
                      <a:noFill/>
                    </a:lnR>
                    <a:lnT>
                      <a:noFill/>
                    </a:lnT>
                    <a:lnB>
                      <a:noFill/>
                    </a:lnB>
                  </a:tcPr>
                </a:tc>
              </a:tr>
              <a:tr h="298436">
                <a:tc>
                  <a:txBody>
                    <a:bodyPr/>
                    <a:lstStyle/>
                    <a:p>
                      <a:pPr algn="ctr"/>
                      <a:r>
                        <a:rPr lang="en-GB" sz="1800" dirty="0"/>
                        <a:t>1960</a:t>
                      </a:r>
                    </a:p>
                  </a:txBody>
                  <a:tcPr marL="24070" marR="24070" marT="12037" marB="12037" anchor="ctr">
                    <a:lnL>
                      <a:noFill/>
                    </a:lnL>
                    <a:lnR>
                      <a:noFill/>
                    </a:lnR>
                    <a:lnT>
                      <a:noFill/>
                    </a:lnT>
                    <a:lnB>
                      <a:noFill/>
                    </a:lnB>
                  </a:tcPr>
                </a:tc>
                <a:tc>
                  <a:txBody>
                    <a:bodyPr/>
                    <a:lstStyle/>
                    <a:p>
                      <a:pPr algn="r"/>
                      <a:r>
                        <a:rPr lang="en-GB" sz="1800"/>
                        <a:t>1,698,281</a:t>
                      </a:r>
                    </a:p>
                  </a:txBody>
                  <a:tcPr marL="24070" marR="24070" marT="12037" marB="12037" anchor="ctr">
                    <a:lnL>
                      <a:noFill/>
                    </a:lnL>
                    <a:lnR>
                      <a:noFill/>
                    </a:lnR>
                    <a:lnT>
                      <a:noFill/>
                    </a:lnT>
                    <a:lnB>
                      <a:noFill/>
                    </a:lnB>
                  </a:tcPr>
                </a:tc>
                <a:tc>
                  <a:txBody>
                    <a:bodyPr/>
                    <a:lstStyle/>
                    <a:p>
                      <a:pPr algn="r"/>
                      <a:r>
                        <a:rPr lang="en-GB" sz="1800"/>
                        <a:t>2,627,319</a:t>
                      </a:r>
                    </a:p>
                  </a:txBody>
                  <a:tcPr marL="24070" marR="24070" marT="12037" marB="12037" anchor="ctr">
                    <a:lnL>
                      <a:noFill/>
                    </a:lnL>
                    <a:lnR>
                      <a:noFill/>
                    </a:lnR>
                    <a:lnT>
                      <a:noFill/>
                    </a:lnT>
                    <a:lnB>
                      <a:noFill/>
                    </a:lnB>
                  </a:tcPr>
                </a:tc>
                <a:tc>
                  <a:txBody>
                    <a:bodyPr/>
                    <a:lstStyle/>
                    <a:p>
                      <a:pPr algn="r"/>
                      <a:r>
                        <a:rPr lang="en-GB" sz="1800" dirty="0"/>
                        <a:t>1,809,578</a:t>
                      </a:r>
                    </a:p>
                  </a:txBody>
                  <a:tcPr marL="24070" marR="24070" marT="12037" marB="12037" anchor="ctr">
                    <a:lnL>
                      <a:noFill/>
                    </a:lnL>
                    <a:lnR>
                      <a:noFill/>
                    </a:lnR>
                    <a:lnT>
                      <a:noFill/>
                    </a:lnT>
                    <a:lnB>
                      <a:noFill/>
                    </a:lnB>
                  </a:tcPr>
                </a:tc>
                <a:tc>
                  <a:txBody>
                    <a:bodyPr/>
                    <a:lstStyle/>
                    <a:p>
                      <a:pPr algn="r"/>
                      <a:r>
                        <a:rPr lang="en-GB" sz="1800"/>
                        <a:t>1,424,815</a:t>
                      </a:r>
                    </a:p>
                  </a:txBody>
                  <a:tcPr marL="24070" marR="24070" marT="12037" marB="12037" anchor="ctr">
                    <a:lnL>
                      <a:noFill/>
                    </a:lnL>
                    <a:lnR>
                      <a:noFill/>
                    </a:lnR>
                    <a:lnT>
                      <a:noFill/>
                    </a:lnT>
                    <a:lnB>
                      <a:noFill/>
                    </a:lnB>
                  </a:tcPr>
                </a:tc>
                <a:tc>
                  <a:txBody>
                    <a:bodyPr/>
                    <a:lstStyle/>
                    <a:p>
                      <a:pPr algn="r"/>
                      <a:r>
                        <a:rPr lang="en-GB" sz="1800"/>
                        <a:t>221,991</a:t>
                      </a:r>
                    </a:p>
                  </a:txBody>
                  <a:tcPr marL="24070" marR="24070" marT="12037" marB="12037" anchor="ctr">
                    <a:lnL>
                      <a:noFill/>
                    </a:lnL>
                    <a:lnR>
                      <a:noFill/>
                    </a:lnR>
                    <a:lnT>
                      <a:noFill/>
                    </a:lnT>
                    <a:lnB>
                      <a:noFill/>
                    </a:lnB>
                  </a:tcPr>
                </a:tc>
                <a:tc>
                  <a:txBody>
                    <a:bodyPr/>
                    <a:lstStyle/>
                    <a:p>
                      <a:pPr algn="r"/>
                      <a:r>
                        <a:rPr lang="en-GB" sz="1800" dirty="0">
                          <a:solidFill>
                            <a:srgbClr val="002060"/>
                          </a:solidFill>
                        </a:rPr>
                        <a:t>7,781,984</a:t>
                      </a:r>
                    </a:p>
                  </a:txBody>
                  <a:tcPr marL="24070" marR="24070" marT="12037" marB="12037" anchor="ctr">
                    <a:lnL>
                      <a:noFill/>
                    </a:lnL>
                    <a:lnR>
                      <a:noFill/>
                    </a:lnR>
                    <a:lnT>
                      <a:noFill/>
                    </a:lnT>
                    <a:lnB>
                      <a:noFill/>
                    </a:lnB>
                  </a:tcPr>
                </a:tc>
              </a:tr>
              <a:tr h="298436">
                <a:tc>
                  <a:txBody>
                    <a:bodyPr/>
                    <a:lstStyle/>
                    <a:p>
                      <a:pPr algn="ctr"/>
                      <a:r>
                        <a:rPr lang="en-GB" sz="1800" dirty="0"/>
                        <a:t>1970</a:t>
                      </a:r>
                    </a:p>
                  </a:txBody>
                  <a:tcPr marL="24070" marR="24070" marT="12037" marB="12037" anchor="ctr">
                    <a:lnL>
                      <a:noFill/>
                    </a:lnL>
                    <a:lnR>
                      <a:noFill/>
                    </a:lnR>
                    <a:lnT>
                      <a:noFill/>
                    </a:lnT>
                    <a:lnB>
                      <a:noFill/>
                    </a:lnB>
                  </a:tcPr>
                </a:tc>
                <a:tc>
                  <a:txBody>
                    <a:bodyPr/>
                    <a:lstStyle/>
                    <a:p>
                      <a:pPr algn="r"/>
                      <a:r>
                        <a:rPr lang="en-GB" sz="1800"/>
                        <a:t>1,539,233</a:t>
                      </a:r>
                    </a:p>
                  </a:txBody>
                  <a:tcPr marL="24070" marR="24070" marT="12037" marB="12037" anchor="ctr">
                    <a:lnL>
                      <a:noFill/>
                    </a:lnL>
                    <a:lnR>
                      <a:noFill/>
                    </a:lnR>
                    <a:lnT>
                      <a:noFill/>
                    </a:lnT>
                    <a:lnB>
                      <a:noFill/>
                    </a:lnB>
                  </a:tcPr>
                </a:tc>
                <a:tc>
                  <a:txBody>
                    <a:bodyPr/>
                    <a:lstStyle/>
                    <a:p>
                      <a:pPr algn="r"/>
                      <a:r>
                        <a:rPr lang="en-GB" sz="1800"/>
                        <a:t>2,602,012</a:t>
                      </a:r>
                    </a:p>
                  </a:txBody>
                  <a:tcPr marL="24070" marR="24070" marT="12037" marB="12037" anchor="ctr">
                    <a:lnL>
                      <a:noFill/>
                    </a:lnL>
                    <a:lnR>
                      <a:noFill/>
                    </a:lnR>
                    <a:lnT>
                      <a:noFill/>
                    </a:lnT>
                    <a:lnB>
                      <a:noFill/>
                    </a:lnB>
                  </a:tcPr>
                </a:tc>
                <a:tc>
                  <a:txBody>
                    <a:bodyPr/>
                    <a:lstStyle/>
                    <a:p>
                      <a:pPr algn="r"/>
                      <a:r>
                        <a:rPr lang="en-GB" sz="1800" dirty="0"/>
                        <a:t>1,986,473</a:t>
                      </a:r>
                    </a:p>
                  </a:txBody>
                  <a:tcPr marL="24070" marR="24070" marT="12037" marB="12037" anchor="ctr">
                    <a:lnL>
                      <a:noFill/>
                    </a:lnL>
                    <a:lnR>
                      <a:noFill/>
                    </a:lnR>
                    <a:lnT>
                      <a:noFill/>
                    </a:lnT>
                    <a:lnB>
                      <a:noFill/>
                    </a:lnB>
                  </a:tcPr>
                </a:tc>
                <a:tc>
                  <a:txBody>
                    <a:bodyPr/>
                    <a:lstStyle/>
                    <a:p>
                      <a:pPr algn="r"/>
                      <a:r>
                        <a:rPr lang="en-GB" sz="1800"/>
                        <a:t>1,471,701</a:t>
                      </a:r>
                    </a:p>
                  </a:txBody>
                  <a:tcPr marL="24070" marR="24070" marT="12037" marB="12037" anchor="ctr">
                    <a:lnL>
                      <a:noFill/>
                    </a:lnL>
                    <a:lnR>
                      <a:noFill/>
                    </a:lnR>
                    <a:lnT>
                      <a:noFill/>
                    </a:lnT>
                    <a:lnB>
                      <a:noFill/>
                    </a:lnB>
                  </a:tcPr>
                </a:tc>
                <a:tc>
                  <a:txBody>
                    <a:bodyPr/>
                    <a:lstStyle/>
                    <a:p>
                      <a:pPr algn="r"/>
                      <a:r>
                        <a:rPr lang="en-GB" sz="1800"/>
                        <a:t>295,443</a:t>
                      </a:r>
                    </a:p>
                  </a:txBody>
                  <a:tcPr marL="24070" marR="24070" marT="12037" marB="12037" anchor="ctr">
                    <a:lnL>
                      <a:noFill/>
                    </a:lnL>
                    <a:lnR>
                      <a:noFill/>
                    </a:lnR>
                    <a:lnT>
                      <a:noFill/>
                    </a:lnT>
                    <a:lnB>
                      <a:noFill/>
                    </a:lnB>
                  </a:tcPr>
                </a:tc>
                <a:tc>
                  <a:txBody>
                    <a:bodyPr/>
                    <a:lstStyle/>
                    <a:p>
                      <a:pPr algn="r"/>
                      <a:r>
                        <a:rPr lang="en-GB" sz="1800" dirty="0">
                          <a:solidFill>
                            <a:srgbClr val="002060"/>
                          </a:solidFill>
                        </a:rPr>
                        <a:t>7,894,862</a:t>
                      </a:r>
                    </a:p>
                  </a:txBody>
                  <a:tcPr marL="24070" marR="24070" marT="12037" marB="12037" anchor="ctr">
                    <a:lnL>
                      <a:noFill/>
                    </a:lnL>
                    <a:lnR>
                      <a:noFill/>
                    </a:lnR>
                    <a:lnT>
                      <a:noFill/>
                    </a:lnT>
                    <a:lnB>
                      <a:noFill/>
                    </a:lnB>
                  </a:tcPr>
                </a:tc>
              </a:tr>
              <a:tr h="298436">
                <a:tc>
                  <a:txBody>
                    <a:bodyPr/>
                    <a:lstStyle/>
                    <a:p>
                      <a:pPr algn="ctr"/>
                      <a:r>
                        <a:rPr lang="en-GB" sz="1800" dirty="0"/>
                        <a:t>1980</a:t>
                      </a:r>
                    </a:p>
                  </a:txBody>
                  <a:tcPr marL="24070" marR="24070" marT="12037" marB="12037" anchor="ctr">
                    <a:lnL>
                      <a:noFill/>
                    </a:lnL>
                    <a:lnR>
                      <a:noFill/>
                    </a:lnR>
                    <a:lnT>
                      <a:noFill/>
                    </a:lnT>
                    <a:lnB>
                      <a:noFill/>
                    </a:lnB>
                  </a:tcPr>
                </a:tc>
                <a:tc>
                  <a:txBody>
                    <a:bodyPr/>
                    <a:lstStyle/>
                    <a:p>
                      <a:pPr algn="r"/>
                      <a:r>
                        <a:rPr lang="en-GB" sz="1800"/>
                        <a:t>1,428,285</a:t>
                      </a:r>
                    </a:p>
                  </a:txBody>
                  <a:tcPr marL="24070" marR="24070" marT="12037" marB="12037" anchor="ctr">
                    <a:lnL>
                      <a:noFill/>
                    </a:lnL>
                    <a:lnR>
                      <a:noFill/>
                    </a:lnR>
                    <a:lnT>
                      <a:noFill/>
                    </a:lnT>
                    <a:lnB>
                      <a:noFill/>
                    </a:lnB>
                  </a:tcPr>
                </a:tc>
                <a:tc>
                  <a:txBody>
                    <a:bodyPr/>
                    <a:lstStyle/>
                    <a:p>
                      <a:pPr algn="r"/>
                      <a:r>
                        <a:rPr lang="en-GB" sz="1800"/>
                        <a:t>2,230,936</a:t>
                      </a:r>
                    </a:p>
                  </a:txBody>
                  <a:tcPr marL="24070" marR="24070" marT="12037" marB="12037" anchor="ctr">
                    <a:lnL>
                      <a:noFill/>
                    </a:lnL>
                    <a:lnR>
                      <a:noFill/>
                    </a:lnR>
                    <a:lnT>
                      <a:noFill/>
                    </a:lnT>
                    <a:lnB>
                      <a:noFill/>
                    </a:lnB>
                  </a:tcPr>
                </a:tc>
                <a:tc>
                  <a:txBody>
                    <a:bodyPr/>
                    <a:lstStyle/>
                    <a:p>
                      <a:pPr algn="r"/>
                      <a:r>
                        <a:rPr lang="en-GB" sz="1800" dirty="0"/>
                        <a:t>1,891,325</a:t>
                      </a:r>
                    </a:p>
                  </a:txBody>
                  <a:tcPr marL="24070" marR="24070" marT="12037" marB="12037" anchor="ctr">
                    <a:lnL>
                      <a:noFill/>
                    </a:lnL>
                    <a:lnR>
                      <a:noFill/>
                    </a:lnR>
                    <a:lnT>
                      <a:noFill/>
                    </a:lnT>
                    <a:lnB>
                      <a:noFill/>
                    </a:lnB>
                  </a:tcPr>
                </a:tc>
                <a:tc>
                  <a:txBody>
                    <a:bodyPr/>
                    <a:lstStyle/>
                    <a:p>
                      <a:pPr algn="r"/>
                      <a:r>
                        <a:rPr lang="en-GB" sz="1800"/>
                        <a:t>1,168,972</a:t>
                      </a:r>
                    </a:p>
                  </a:txBody>
                  <a:tcPr marL="24070" marR="24070" marT="12037" marB="12037" anchor="ctr">
                    <a:lnL>
                      <a:noFill/>
                    </a:lnL>
                    <a:lnR>
                      <a:noFill/>
                    </a:lnR>
                    <a:lnT>
                      <a:noFill/>
                    </a:lnT>
                    <a:lnB>
                      <a:noFill/>
                    </a:lnB>
                  </a:tcPr>
                </a:tc>
                <a:tc>
                  <a:txBody>
                    <a:bodyPr/>
                    <a:lstStyle/>
                    <a:p>
                      <a:pPr algn="r"/>
                      <a:r>
                        <a:rPr lang="en-GB" sz="1800"/>
                        <a:t>352,121</a:t>
                      </a:r>
                    </a:p>
                  </a:txBody>
                  <a:tcPr marL="24070" marR="24070" marT="12037" marB="12037" anchor="ctr">
                    <a:lnL>
                      <a:noFill/>
                    </a:lnL>
                    <a:lnR>
                      <a:noFill/>
                    </a:lnR>
                    <a:lnT>
                      <a:noFill/>
                    </a:lnT>
                    <a:lnB>
                      <a:noFill/>
                    </a:lnB>
                  </a:tcPr>
                </a:tc>
                <a:tc>
                  <a:txBody>
                    <a:bodyPr/>
                    <a:lstStyle/>
                    <a:p>
                      <a:pPr algn="r"/>
                      <a:r>
                        <a:rPr lang="en-GB" sz="1800">
                          <a:solidFill>
                            <a:srgbClr val="002060"/>
                          </a:solidFill>
                        </a:rPr>
                        <a:t>7,071,639</a:t>
                      </a:r>
                    </a:p>
                  </a:txBody>
                  <a:tcPr marL="24070" marR="24070" marT="12037" marB="12037" anchor="ctr">
                    <a:lnL>
                      <a:noFill/>
                    </a:lnL>
                    <a:lnR>
                      <a:noFill/>
                    </a:lnR>
                    <a:lnT>
                      <a:noFill/>
                    </a:lnT>
                    <a:lnB>
                      <a:noFill/>
                    </a:lnB>
                  </a:tcPr>
                </a:tc>
              </a:tr>
              <a:tr h="298436">
                <a:tc>
                  <a:txBody>
                    <a:bodyPr/>
                    <a:lstStyle/>
                    <a:p>
                      <a:pPr algn="ctr"/>
                      <a:r>
                        <a:rPr lang="en-GB" sz="1800" dirty="0"/>
                        <a:t>1990</a:t>
                      </a:r>
                    </a:p>
                  </a:txBody>
                  <a:tcPr marL="24070" marR="24070" marT="12037" marB="12037" anchor="ctr">
                    <a:lnL>
                      <a:noFill/>
                    </a:lnL>
                    <a:lnR>
                      <a:noFill/>
                    </a:lnR>
                    <a:lnT>
                      <a:noFill/>
                    </a:lnT>
                    <a:lnB>
                      <a:noFill/>
                    </a:lnB>
                  </a:tcPr>
                </a:tc>
                <a:tc>
                  <a:txBody>
                    <a:bodyPr/>
                    <a:lstStyle/>
                    <a:p>
                      <a:pPr algn="r"/>
                      <a:r>
                        <a:rPr lang="en-GB" sz="1800"/>
                        <a:t>1,487,536</a:t>
                      </a:r>
                    </a:p>
                  </a:txBody>
                  <a:tcPr marL="24070" marR="24070" marT="12037" marB="12037" anchor="ctr">
                    <a:lnL>
                      <a:noFill/>
                    </a:lnL>
                    <a:lnR>
                      <a:noFill/>
                    </a:lnR>
                    <a:lnT>
                      <a:noFill/>
                    </a:lnT>
                    <a:lnB>
                      <a:noFill/>
                    </a:lnB>
                  </a:tcPr>
                </a:tc>
                <a:tc>
                  <a:txBody>
                    <a:bodyPr/>
                    <a:lstStyle/>
                    <a:p>
                      <a:pPr algn="r"/>
                      <a:r>
                        <a:rPr lang="en-GB" sz="1800"/>
                        <a:t>2,300,664</a:t>
                      </a:r>
                    </a:p>
                  </a:txBody>
                  <a:tcPr marL="24070" marR="24070" marT="12037" marB="12037" anchor="ctr">
                    <a:lnL>
                      <a:noFill/>
                    </a:lnL>
                    <a:lnR>
                      <a:noFill/>
                    </a:lnR>
                    <a:lnT>
                      <a:noFill/>
                    </a:lnT>
                    <a:lnB>
                      <a:noFill/>
                    </a:lnB>
                  </a:tcPr>
                </a:tc>
                <a:tc>
                  <a:txBody>
                    <a:bodyPr/>
                    <a:lstStyle/>
                    <a:p>
                      <a:pPr algn="r"/>
                      <a:r>
                        <a:rPr lang="en-GB" sz="1800" dirty="0"/>
                        <a:t>1,951,598</a:t>
                      </a:r>
                    </a:p>
                  </a:txBody>
                  <a:tcPr marL="24070" marR="24070" marT="12037" marB="12037" anchor="ctr">
                    <a:lnL>
                      <a:noFill/>
                    </a:lnL>
                    <a:lnR>
                      <a:noFill/>
                    </a:lnR>
                    <a:lnT>
                      <a:noFill/>
                    </a:lnT>
                    <a:lnB>
                      <a:noFill/>
                    </a:lnB>
                  </a:tcPr>
                </a:tc>
                <a:tc>
                  <a:txBody>
                    <a:bodyPr/>
                    <a:lstStyle/>
                    <a:p>
                      <a:pPr algn="r"/>
                      <a:r>
                        <a:rPr lang="en-GB" sz="1800"/>
                        <a:t>1,203,789</a:t>
                      </a:r>
                    </a:p>
                  </a:txBody>
                  <a:tcPr marL="24070" marR="24070" marT="12037" marB="12037" anchor="ctr">
                    <a:lnL>
                      <a:noFill/>
                    </a:lnL>
                    <a:lnR>
                      <a:noFill/>
                    </a:lnR>
                    <a:lnT>
                      <a:noFill/>
                    </a:lnT>
                    <a:lnB>
                      <a:noFill/>
                    </a:lnB>
                  </a:tcPr>
                </a:tc>
                <a:tc>
                  <a:txBody>
                    <a:bodyPr/>
                    <a:lstStyle/>
                    <a:p>
                      <a:pPr algn="r"/>
                      <a:r>
                        <a:rPr lang="en-GB" sz="1800"/>
                        <a:t>378,977</a:t>
                      </a:r>
                    </a:p>
                  </a:txBody>
                  <a:tcPr marL="24070" marR="24070" marT="12037" marB="12037" anchor="ctr">
                    <a:lnL>
                      <a:noFill/>
                    </a:lnL>
                    <a:lnR>
                      <a:noFill/>
                    </a:lnR>
                    <a:lnT>
                      <a:noFill/>
                    </a:lnT>
                    <a:lnB>
                      <a:noFill/>
                    </a:lnB>
                  </a:tcPr>
                </a:tc>
                <a:tc>
                  <a:txBody>
                    <a:bodyPr/>
                    <a:lstStyle/>
                    <a:p>
                      <a:pPr algn="r"/>
                      <a:r>
                        <a:rPr lang="en-GB" sz="1800" dirty="0">
                          <a:solidFill>
                            <a:srgbClr val="002060"/>
                          </a:solidFill>
                        </a:rPr>
                        <a:t>7,322,564</a:t>
                      </a:r>
                    </a:p>
                  </a:txBody>
                  <a:tcPr marL="24070" marR="24070" marT="12037" marB="12037" anchor="ctr">
                    <a:lnL>
                      <a:noFill/>
                    </a:lnL>
                    <a:lnR>
                      <a:noFill/>
                    </a:lnR>
                    <a:lnT>
                      <a:noFill/>
                    </a:lnT>
                    <a:lnB>
                      <a:noFill/>
                    </a:lnB>
                  </a:tcPr>
                </a:tc>
              </a:tr>
              <a:tr h="298436">
                <a:tc>
                  <a:txBody>
                    <a:bodyPr/>
                    <a:lstStyle/>
                    <a:p>
                      <a:pPr algn="ctr"/>
                      <a:r>
                        <a:rPr lang="en-GB" sz="1800" dirty="0"/>
                        <a:t>2000</a:t>
                      </a:r>
                    </a:p>
                  </a:txBody>
                  <a:tcPr marL="24070" marR="24070" marT="12037" marB="12037" anchor="ctr">
                    <a:lnL>
                      <a:noFill/>
                    </a:lnL>
                    <a:lnR>
                      <a:noFill/>
                    </a:lnR>
                    <a:lnT>
                      <a:noFill/>
                    </a:lnT>
                    <a:lnB>
                      <a:noFill/>
                    </a:lnB>
                  </a:tcPr>
                </a:tc>
                <a:tc>
                  <a:txBody>
                    <a:bodyPr/>
                    <a:lstStyle/>
                    <a:p>
                      <a:pPr algn="r"/>
                      <a:r>
                        <a:rPr lang="en-GB" sz="1800"/>
                        <a:t>1,537,195</a:t>
                      </a:r>
                    </a:p>
                  </a:txBody>
                  <a:tcPr marL="24070" marR="24070" marT="12037" marB="12037" anchor="ctr">
                    <a:lnL>
                      <a:noFill/>
                    </a:lnL>
                    <a:lnR>
                      <a:noFill/>
                    </a:lnR>
                    <a:lnT>
                      <a:noFill/>
                    </a:lnT>
                    <a:lnB>
                      <a:noFill/>
                    </a:lnB>
                  </a:tcPr>
                </a:tc>
                <a:tc>
                  <a:txBody>
                    <a:bodyPr/>
                    <a:lstStyle/>
                    <a:p>
                      <a:pPr algn="r"/>
                      <a:r>
                        <a:rPr lang="en-GB" sz="1800"/>
                        <a:t>2,465,326</a:t>
                      </a:r>
                    </a:p>
                  </a:txBody>
                  <a:tcPr marL="24070" marR="24070" marT="12037" marB="12037" anchor="ctr">
                    <a:lnL>
                      <a:noFill/>
                    </a:lnL>
                    <a:lnR>
                      <a:noFill/>
                    </a:lnR>
                    <a:lnT>
                      <a:noFill/>
                    </a:lnT>
                    <a:lnB>
                      <a:noFill/>
                    </a:lnB>
                  </a:tcPr>
                </a:tc>
                <a:tc>
                  <a:txBody>
                    <a:bodyPr/>
                    <a:lstStyle/>
                    <a:p>
                      <a:pPr algn="r"/>
                      <a:r>
                        <a:rPr lang="en-GB" sz="1800" dirty="0"/>
                        <a:t>2,229,379</a:t>
                      </a:r>
                    </a:p>
                  </a:txBody>
                  <a:tcPr marL="24070" marR="24070" marT="12037" marB="12037" anchor="ctr">
                    <a:lnL>
                      <a:noFill/>
                    </a:lnL>
                    <a:lnR>
                      <a:noFill/>
                    </a:lnR>
                    <a:lnT>
                      <a:noFill/>
                    </a:lnT>
                    <a:lnB>
                      <a:noFill/>
                    </a:lnB>
                  </a:tcPr>
                </a:tc>
                <a:tc>
                  <a:txBody>
                    <a:bodyPr/>
                    <a:lstStyle/>
                    <a:p>
                      <a:pPr algn="r"/>
                      <a:r>
                        <a:rPr lang="en-GB" sz="1800" dirty="0"/>
                        <a:t>1,332,650</a:t>
                      </a:r>
                    </a:p>
                  </a:txBody>
                  <a:tcPr marL="24070" marR="24070" marT="12037" marB="12037" anchor="ctr">
                    <a:lnL>
                      <a:noFill/>
                    </a:lnL>
                    <a:lnR>
                      <a:noFill/>
                    </a:lnR>
                    <a:lnT>
                      <a:noFill/>
                    </a:lnT>
                    <a:lnB>
                      <a:noFill/>
                    </a:lnB>
                  </a:tcPr>
                </a:tc>
                <a:tc>
                  <a:txBody>
                    <a:bodyPr/>
                    <a:lstStyle/>
                    <a:p>
                      <a:pPr algn="r"/>
                      <a:r>
                        <a:rPr lang="en-GB" sz="1800"/>
                        <a:t>443,728</a:t>
                      </a:r>
                    </a:p>
                  </a:txBody>
                  <a:tcPr marL="24070" marR="24070" marT="12037" marB="12037" anchor="ctr">
                    <a:lnL>
                      <a:noFill/>
                    </a:lnL>
                    <a:lnR>
                      <a:noFill/>
                    </a:lnR>
                    <a:lnT>
                      <a:noFill/>
                    </a:lnT>
                    <a:lnB>
                      <a:noFill/>
                    </a:lnB>
                  </a:tcPr>
                </a:tc>
                <a:tc>
                  <a:txBody>
                    <a:bodyPr/>
                    <a:lstStyle/>
                    <a:p>
                      <a:pPr algn="r"/>
                      <a:r>
                        <a:rPr lang="en-GB" sz="1800" dirty="0">
                          <a:solidFill>
                            <a:srgbClr val="002060"/>
                          </a:solidFill>
                        </a:rPr>
                        <a:t>8,008,278</a:t>
                      </a:r>
                    </a:p>
                  </a:txBody>
                  <a:tcPr marL="24070" marR="24070" marT="12037" marB="12037" anchor="ctr">
                    <a:lnL>
                      <a:noFill/>
                    </a:lnL>
                    <a:lnR>
                      <a:noFill/>
                    </a:lnR>
                    <a:lnT>
                      <a:noFill/>
                    </a:lnT>
                    <a:lnB>
                      <a:noFill/>
                    </a:lnB>
                  </a:tcPr>
                </a:tc>
              </a:tr>
              <a:tr h="298436">
                <a:tc>
                  <a:txBody>
                    <a:bodyPr/>
                    <a:lstStyle/>
                    <a:p>
                      <a:pPr algn="ctr"/>
                      <a:r>
                        <a:rPr lang="en-GB" sz="1800" dirty="0"/>
                        <a:t>2010</a:t>
                      </a:r>
                    </a:p>
                  </a:txBody>
                  <a:tcPr marL="24070" marR="24070" marT="12037" marB="12037" anchor="ctr">
                    <a:lnL>
                      <a:noFill/>
                    </a:lnL>
                    <a:lnR>
                      <a:noFill/>
                    </a:lnR>
                    <a:lnT>
                      <a:noFill/>
                    </a:lnT>
                    <a:lnB>
                      <a:noFill/>
                    </a:lnB>
                  </a:tcPr>
                </a:tc>
                <a:tc>
                  <a:txBody>
                    <a:bodyPr/>
                    <a:lstStyle/>
                    <a:p>
                      <a:pPr algn="r"/>
                      <a:r>
                        <a:rPr lang="en-GB" sz="1800" dirty="0"/>
                        <a:t>1,585,873</a:t>
                      </a:r>
                    </a:p>
                  </a:txBody>
                  <a:tcPr marL="24070" marR="24070" marT="12037" marB="12037" anchor="ctr">
                    <a:lnL>
                      <a:noFill/>
                    </a:lnL>
                    <a:lnR>
                      <a:noFill/>
                    </a:lnR>
                    <a:lnT>
                      <a:noFill/>
                    </a:lnT>
                    <a:lnB>
                      <a:noFill/>
                    </a:lnB>
                  </a:tcPr>
                </a:tc>
                <a:tc>
                  <a:txBody>
                    <a:bodyPr/>
                    <a:lstStyle/>
                    <a:p>
                      <a:pPr algn="r"/>
                      <a:r>
                        <a:rPr lang="en-GB" sz="1800"/>
                        <a:t>2,504,700</a:t>
                      </a:r>
                    </a:p>
                  </a:txBody>
                  <a:tcPr marL="24070" marR="24070" marT="12037" marB="12037" anchor="ctr">
                    <a:lnL>
                      <a:noFill/>
                    </a:lnL>
                    <a:lnR>
                      <a:noFill/>
                    </a:lnR>
                    <a:lnT>
                      <a:noFill/>
                    </a:lnT>
                    <a:lnB>
                      <a:noFill/>
                    </a:lnB>
                  </a:tcPr>
                </a:tc>
                <a:tc>
                  <a:txBody>
                    <a:bodyPr/>
                    <a:lstStyle/>
                    <a:p>
                      <a:pPr algn="r"/>
                      <a:r>
                        <a:rPr lang="en-GB" sz="1800" dirty="0"/>
                        <a:t>2,230,722</a:t>
                      </a:r>
                    </a:p>
                  </a:txBody>
                  <a:tcPr marL="24070" marR="24070" marT="12037" marB="12037" anchor="ctr">
                    <a:lnL>
                      <a:noFill/>
                    </a:lnL>
                    <a:lnR>
                      <a:noFill/>
                    </a:lnR>
                    <a:lnT>
                      <a:noFill/>
                    </a:lnT>
                    <a:lnB>
                      <a:noFill/>
                    </a:lnB>
                  </a:tcPr>
                </a:tc>
                <a:tc>
                  <a:txBody>
                    <a:bodyPr/>
                    <a:lstStyle/>
                    <a:p>
                      <a:pPr algn="r"/>
                      <a:r>
                        <a:rPr lang="en-GB" sz="1800"/>
                        <a:t>1,385,108</a:t>
                      </a:r>
                    </a:p>
                  </a:txBody>
                  <a:tcPr marL="24070" marR="24070" marT="12037" marB="12037" anchor="ctr">
                    <a:lnL>
                      <a:noFill/>
                    </a:lnL>
                    <a:lnR>
                      <a:noFill/>
                    </a:lnR>
                    <a:lnT>
                      <a:noFill/>
                    </a:lnT>
                    <a:lnB>
                      <a:noFill/>
                    </a:lnB>
                  </a:tcPr>
                </a:tc>
                <a:tc>
                  <a:txBody>
                    <a:bodyPr/>
                    <a:lstStyle/>
                    <a:p>
                      <a:pPr algn="r"/>
                      <a:r>
                        <a:rPr lang="en-GB" sz="1800"/>
                        <a:t>468,730</a:t>
                      </a:r>
                    </a:p>
                  </a:txBody>
                  <a:tcPr marL="24070" marR="24070" marT="12037" marB="12037" anchor="ctr">
                    <a:lnL>
                      <a:noFill/>
                    </a:lnL>
                    <a:lnR>
                      <a:noFill/>
                    </a:lnR>
                    <a:lnT>
                      <a:noFill/>
                    </a:lnT>
                    <a:lnB>
                      <a:noFill/>
                    </a:lnB>
                  </a:tcPr>
                </a:tc>
                <a:tc>
                  <a:txBody>
                    <a:bodyPr/>
                    <a:lstStyle/>
                    <a:p>
                      <a:pPr algn="r"/>
                      <a:r>
                        <a:rPr lang="en-GB" sz="1800" dirty="0">
                          <a:solidFill>
                            <a:srgbClr val="002060"/>
                          </a:solidFill>
                        </a:rPr>
                        <a:t>8,175,133</a:t>
                      </a:r>
                    </a:p>
                  </a:txBody>
                  <a:tcPr marL="24070" marR="24070" marT="12037" marB="12037" anchor="ctr">
                    <a:lnL>
                      <a:noFill/>
                    </a:lnL>
                    <a:lnR>
                      <a:noFill/>
                    </a:lnR>
                    <a:lnT>
                      <a:noFill/>
                    </a:lnT>
                    <a:lnB>
                      <a:noFill/>
                    </a:lnB>
                  </a:tcPr>
                </a:tc>
              </a:tr>
            </a:tbl>
          </a:graphicData>
        </a:graphic>
      </p:graphicFrame>
      <p:sp>
        <p:nvSpPr>
          <p:cNvPr id="9" name="Rectangle 8"/>
          <p:cNvSpPr/>
          <p:nvPr/>
        </p:nvSpPr>
        <p:spPr>
          <a:xfrm>
            <a:off x="-11113" y="-3175"/>
            <a:ext cx="9155113" cy="6556375"/>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latin typeface="+mn-lt"/>
                <a:cs typeface="+mn-cs"/>
              </a:rPr>
              <a:t>4. History of New York</a:t>
            </a:r>
            <a:r>
              <a:rPr lang="en-GB" sz="2400" b="1" u="sng" dirty="0" smtClean="0">
                <a:solidFill>
                  <a:srgbClr val="002060"/>
                </a:solidFill>
                <a:latin typeface="+mn-lt"/>
                <a:cs typeface="+mn-cs"/>
              </a:rPr>
              <a:t>:  </a:t>
            </a:r>
            <a:r>
              <a:rPr lang="en-GB" sz="2400" b="1" u="sng" dirty="0">
                <a:solidFill>
                  <a:srgbClr val="002060"/>
                </a:solidFill>
                <a:latin typeface="+mn-lt"/>
                <a:cs typeface="+mn-cs"/>
              </a:rPr>
              <a:t>Post-Civil War</a:t>
            </a: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65593498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3" y="0"/>
            <a:ext cx="3563888" cy="4731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11" descr="https://upload.wikimedia.org/wikipedia/commons/8/80/Newspaper_Row%2C_190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white"/>
              </a:solidFill>
              <a:latin typeface="Calibri"/>
            </a:endParaRPr>
          </a:p>
        </p:txBody>
      </p:sp>
      <p:pic>
        <p:nvPicPr>
          <p:cNvPr id="411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71" y="1052736"/>
            <a:ext cx="333523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0" y="7937"/>
            <a:ext cx="9144000" cy="1459879"/>
          </a:xfrm>
          <a:prstGeom prst="rect">
            <a:avLst/>
          </a:prstGeom>
          <a:noFill/>
        </p:spPr>
        <p:txBody>
          <a:bodyPr wrap="square" lIns="540000" tIns="540000" rIns="540000" bIns="540000" rtlCol="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rPr>
              <a:t>4. History of New York</a:t>
            </a:r>
            <a:r>
              <a:rPr lang="en-GB" sz="2400" b="1" u="sng" dirty="0" smtClean="0">
                <a:solidFill>
                  <a:srgbClr val="002060"/>
                </a:solidFill>
                <a:effectLst>
                  <a:outerShdw blurRad="38100" dist="38100" dir="2700000" algn="tl">
                    <a:srgbClr val="000000">
                      <a:alpha val="43137"/>
                    </a:srgbClr>
                  </a:outerShdw>
                </a:effectLst>
              </a:rPr>
              <a:t>: </a:t>
            </a:r>
            <a:r>
              <a:rPr lang="en-GB" sz="2400" b="1" u="sng" dirty="0" smtClean="0">
                <a:solidFill>
                  <a:srgbClr val="002060"/>
                </a:solidFill>
                <a:effectLst>
                  <a:outerShdw blurRad="38100" dist="38100" dir="2700000" algn="tl">
                    <a:srgbClr val="000000">
                      <a:alpha val="43137"/>
                    </a:srgbClr>
                  </a:outerShdw>
                </a:effectLst>
                <a:latin typeface="Calibri"/>
              </a:rPr>
              <a:t> </a:t>
            </a:r>
            <a:r>
              <a:rPr lang="en-GB" sz="2400" b="1" u="sng" dirty="0" smtClean="0">
                <a:solidFill>
                  <a:srgbClr val="002060"/>
                </a:solidFill>
                <a:effectLst>
                  <a:outerShdw blurRad="38100" dist="38100" dir="2700000" algn="tl">
                    <a:srgbClr val="000000">
                      <a:alpha val="43137"/>
                    </a:srgbClr>
                  </a:outerShdw>
                </a:effectLst>
              </a:rPr>
              <a:t>Post-Civil </a:t>
            </a:r>
            <a:r>
              <a:rPr lang="en-GB" sz="2400" b="1" u="sng" dirty="0">
                <a:solidFill>
                  <a:srgbClr val="002060"/>
                </a:solidFill>
                <a:effectLst>
                  <a:outerShdw blurRad="38100" dist="38100" dir="2700000" algn="tl">
                    <a:srgbClr val="000000">
                      <a:alpha val="43137"/>
                    </a:srgbClr>
                  </a:outerShdw>
                </a:effectLst>
              </a:rPr>
              <a:t>War</a:t>
            </a:r>
          </a:p>
        </p:txBody>
      </p:sp>
      <p:sp>
        <p:nvSpPr>
          <p:cNvPr id="21" name="TextBox 20"/>
          <p:cNvSpPr txBox="1"/>
          <p:nvPr/>
        </p:nvSpPr>
        <p:spPr>
          <a:xfrm>
            <a:off x="-34023" y="1073391"/>
            <a:ext cx="3744416" cy="1835027"/>
          </a:xfrm>
          <a:prstGeom prst="rect">
            <a:avLst/>
          </a:prstGeom>
          <a:noFill/>
        </p:spPr>
        <p:txBody>
          <a:bodyPr wrap="square" lIns="360000" tIns="360000" rIns="360000" bIns="360000" rtlCol="0">
            <a:spAutoFit/>
          </a:bodyPr>
          <a:lstStyle/>
          <a:p>
            <a:pPr fontAlgn="auto">
              <a:spcBef>
                <a:spcPts val="0"/>
              </a:spcBef>
              <a:spcAft>
                <a:spcPts val="0"/>
              </a:spcAft>
            </a:pPr>
            <a:r>
              <a:rPr lang="en-GB" b="1" dirty="0">
                <a:solidFill>
                  <a:prstClr val="black"/>
                </a:solidFill>
                <a:latin typeface="Calibri"/>
              </a:rPr>
              <a:t>Flatiron </a:t>
            </a:r>
          </a:p>
          <a:p>
            <a:pPr fontAlgn="auto">
              <a:spcBef>
                <a:spcPts val="0"/>
              </a:spcBef>
              <a:spcAft>
                <a:spcPts val="0"/>
              </a:spcAft>
            </a:pPr>
            <a:r>
              <a:rPr lang="en-GB" b="1" dirty="0">
                <a:solidFill>
                  <a:prstClr val="black"/>
                </a:solidFill>
                <a:latin typeface="Calibri"/>
              </a:rPr>
              <a:t>Building</a:t>
            </a:r>
          </a:p>
          <a:p>
            <a:pPr fontAlgn="auto">
              <a:spcBef>
                <a:spcPts val="0"/>
              </a:spcBef>
              <a:spcAft>
                <a:spcPts val="0"/>
              </a:spcAft>
            </a:pPr>
            <a:r>
              <a:rPr lang="en-GB" dirty="0">
                <a:solidFill>
                  <a:prstClr val="black"/>
                </a:solidFill>
                <a:latin typeface="Calibri"/>
              </a:rPr>
              <a:t>(built </a:t>
            </a:r>
          </a:p>
          <a:p>
            <a:pPr fontAlgn="auto">
              <a:spcBef>
                <a:spcPts val="0"/>
              </a:spcBef>
              <a:spcAft>
                <a:spcPts val="0"/>
              </a:spcAft>
            </a:pPr>
            <a:r>
              <a:rPr lang="en-GB" dirty="0">
                <a:solidFill>
                  <a:prstClr val="black"/>
                </a:solidFill>
                <a:latin typeface="Calibri"/>
              </a:rPr>
              <a:t>1902)</a:t>
            </a:r>
          </a:p>
        </p:txBody>
      </p:sp>
      <p:sp>
        <p:nvSpPr>
          <p:cNvPr id="22" name="TextBox 21"/>
          <p:cNvSpPr txBox="1"/>
          <p:nvPr/>
        </p:nvSpPr>
        <p:spPr>
          <a:xfrm>
            <a:off x="5348590" y="135221"/>
            <a:ext cx="1847631" cy="1835027"/>
          </a:xfrm>
          <a:prstGeom prst="rect">
            <a:avLst/>
          </a:prstGeom>
          <a:noFill/>
        </p:spPr>
        <p:txBody>
          <a:bodyPr wrap="square" lIns="360000" tIns="360000" rIns="360000" bIns="360000" rtlCol="0">
            <a:spAutoFit/>
          </a:bodyPr>
          <a:lstStyle/>
          <a:p>
            <a:pPr fontAlgn="auto">
              <a:spcBef>
                <a:spcPts val="0"/>
              </a:spcBef>
              <a:spcAft>
                <a:spcPts val="0"/>
              </a:spcAft>
            </a:pPr>
            <a:r>
              <a:rPr lang="en-GB" b="1" dirty="0">
                <a:solidFill>
                  <a:prstClr val="black"/>
                </a:solidFill>
                <a:latin typeface="Calibri"/>
              </a:rPr>
              <a:t>Woolworth Building</a:t>
            </a:r>
          </a:p>
          <a:p>
            <a:pPr fontAlgn="auto">
              <a:spcBef>
                <a:spcPts val="0"/>
              </a:spcBef>
              <a:spcAft>
                <a:spcPts val="0"/>
              </a:spcAft>
            </a:pPr>
            <a:r>
              <a:rPr lang="en-GB" dirty="0">
                <a:solidFill>
                  <a:prstClr val="black"/>
                </a:solidFill>
                <a:latin typeface="Calibri"/>
              </a:rPr>
              <a:t>(built </a:t>
            </a:r>
          </a:p>
          <a:p>
            <a:pPr fontAlgn="auto">
              <a:spcBef>
                <a:spcPts val="0"/>
              </a:spcBef>
              <a:spcAft>
                <a:spcPts val="0"/>
              </a:spcAft>
            </a:pPr>
            <a:r>
              <a:rPr lang="en-GB" dirty="0">
                <a:solidFill>
                  <a:prstClr val="black"/>
                </a:solidFill>
                <a:latin typeface="Calibri"/>
              </a:rPr>
              <a:t>1910-1913)</a:t>
            </a:r>
          </a:p>
        </p:txBody>
      </p:sp>
      <p:sp>
        <p:nvSpPr>
          <p:cNvPr id="4" name="AutoShape 17" descr="https://upload.wikimedia.org/wikipedia/commons/4/48/ParkRow.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white"/>
              </a:solidFill>
              <a:latin typeface="Calibri"/>
            </a:endParaRPr>
          </a:p>
        </p:txBody>
      </p:sp>
      <p:pic>
        <p:nvPicPr>
          <p:cNvPr id="4114"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082" y="3616578"/>
            <a:ext cx="5260938" cy="3231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3316866" y="805965"/>
            <a:ext cx="2263247" cy="4328017"/>
          </a:xfrm>
          <a:prstGeom prst="rect">
            <a:avLst/>
          </a:prstGeom>
          <a:noFill/>
        </p:spPr>
        <p:txBody>
          <a:bodyPr wrap="square" lIns="360000" tIns="360000" rIns="360000" bIns="360000" rtlCol="0">
            <a:spAutoFit/>
          </a:bodyPr>
          <a:lstStyle/>
          <a:p>
            <a:pPr fontAlgn="auto">
              <a:spcBef>
                <a:spcPts val="0"/>
              </a:spcBef>
              <a:spcAft>
                <a:spcPts val="0"/>
              </a:spcAft>
            </a:pPr>
            <a:r>
              <a:rPr lang="en-GB" sz="2800" dirty="0">
                <a:solidFill>
                  <a:srgbClr val="FF0000"/>
                </a:solidFill>
                <a:effectLst>
                  <a:outerShdw blurRad="38100" dist="38100" dir="2700000" algn="tl">
                    <a:srgbClr val="000000">
                      <a:alpha val="43137"/>
                    </a:srgbClr>
                  </a:outerShdw>
                </a:effectLst>
                <a:latin typeface="Calibri"/>
              </a:rPr>
              <a:t>Park Row </a:t>
            </a:r>
          </a:p>
          <a:p>
            <a:pPr fontAlgn="auto">
              <a:spcBef>
                <a:spcPts val="0"/>
              </a:spcBef>
              <a:spcAft>
                <a:spcPts val="0"/>
              </a:spcAft>
            </a:pPr>
            <a:r>
              <a:rPr lang="en-GB" sz="1700" b="1" dirty="0">
                <a:solidFill>
                  <a:prstClr val="black"/>
                </a:solidFill>
                <a:latin typeface="Calibri"/>
              </a:rPr>
              <a:t>New York World Building</a:t>
            </a:r>
          </a:p>
          <a:p>
            <a:pPr fontAlgn="auto">
              <a:spcBef>
                <a:spcPts val="0"/>
              </a:spcBef>
              <a:spcAft>
                <a:spcPts val="0"/>
              </a:spcAft>
            </a:pPr>
            <a:r>
              <a:rPr lang="en-GB" sz="1700" dirty="0">
                <a:solidFill>
                  <a:prstClr val="black"/>
                </a:solidFill>
                <a:latin typeface="Calibri"/>
              </a:rPr>
              <a:t>(built  1889-1890); (middle) </a:t>
            </a:r>
            <a:r>
              <a:rPr lang="en-GB" sz="1700" b="1" dirty="0">
                <a:solidFill>
                  <a:prstClr val="black"/>
                </a:solidFill>
                <a:latin typeface="Calibri"/>
              </a:rPr>
              <a:t>New Tribune Building</a:t>
            </a:r>
          </a:p>
          <a:p>
            <a:pPr fontAlgn="auto">
              <a:spcBef>
                <a:spcPts val="0"/>
              </a:spcBef>
              <a:spcAft>
                <a:spcPts val="0"/>
              </a:spcAft>
            </a:pPr>
            <a:r>
              <a:rPr lang="en-GB" sz="1700" dirty="0">
                <a:solidFill>
                  <a:prstClr val="black"/>
                </a:solidFill>
                <a:latin typeface="Calibri"/>
              </a:rPr>
              <a:t>(rebuilt  1903-1905); </a:t>
            </a:r>
            <a:r>
              <a:rPr lang="en-GB" sz="1700" b="1" dirty="0">
                <a:solidFill>
                  <a:prstClr val="black"/>
                </a:solidFill>
                <a:latin typeface="Calibri"/>
              </a:rPr>
              <a:t>New York Times building </a:t>
            </a:r>
            <a:r>
              <a:rPr lang="en-GB" sz="1700" dirty="0">
                <a:solidFill>
                  <a:prstClr val="black"/>
                </a:solidFill>
                <a:latin typeface="Calibri"/>
              </a:rPr>
              <a:t>(built 1889)</a:t>
            </a:r>
          </a:p>
          <a:p>
            <a:pPr algn="ctr" fontAlgn="auto">
              <a:spcBef>
                <a:spcPts val="0"/>
              </a:spcBef>
              <a:spcAft>
                <a:spcPts val="0"/>
              </a:spcAft>
            </a:pPr>
            <a:endParaRPr lang="en-GB" dirty="0">
              <a:solidFill>
                <a:prstClr val="black"/>
              </a:solidFill>
              <a:latin typeface="Calibri"/>
            </a:endParaRPr>
          </a:p>
          <a:p>
            <a:pPr fontAlgn="auto">
              <a:spcBef>
                <a:spcPts val="0"/>
              </a:spcBef>
              <a:spcAft>
                <a:spcPts val="0"/>
              </a:spcAft>
            </a:pPr>
            <a:endParaRPr lang="en-GB" dirty="0">
              <a:solidFill>
                <a:prstClr val="black"/>
              </a:solidFill>
              <a:latin typeface="Calibri"/>
            </a:endParaRPr>
          </a:p>
        </p:txBody>
      </p:sp>
    </p:spTree>
    <p:extLst>
      <p:ext uri="{BB962C8B-B14F-4D97-AF65-F5344CB8AC3E}">
        <p14:creationId xmlns:p14="http://schemas.microsoft.com/office/powerpoint/2010/main" val="207639300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983099"/>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rPr>
              <a:t>4. History of New York</a:t>
            </a:r>
            <a:r>
              <a:rPr lang="en-GB" sz="2400" b="1" u="sng" dirty="0" smtClean="0">
                <a:solidFill>
                  <a:srgbClr val="002060"/>
                </a:solidFill>
                <a:effectLst>
                  <a:outerShdw blurRad="38100" dist="38100" dir="2700000" algn="tl">
                    <a:srgbClr val="000000">
                      <a:alpha val="43137"/>
                    </a:srgbClr>
                  </a:outerShdw>
                </a:effectLst>
              </a:rPr>
              <a:t>: </a:t>
            </a:r>
            <a:r>
              <a:rPr lang="en-GB" sz="2400" b="1" u="sng" dirty="0" smtClean="0">
                <a:solidFill>
                  <a:srgbClr val="002060"/>
                </a:solidFill>
                <a:effectLst>
                  <a:outerShdw blurRad="38100" dist="38100" dir="2700000" algn="tl">
                    <a:srgbClr val="000000">
                      <a:alpha val="43137"/>
                    </a:srgbClr>
                  </a:outerShdw>
                </a:effectLst>
              </a:rPr>
              <a:t>Th</a:t>
            </a:r>
            <a:r>
              <a:rPr lang="en-GB" sz="2400" b="1" u="sng" dirty="0" smtClean="0">
                <a:solidFill>
                  <a:srgbClr val="002060"/>
                </a:solidFill>
                <a:effectLst>
                  <a:outerShdw blurRad="38100" dist="38100" dir="2700000" algn="tl">
                    <a:srgbClr val="000000">
                      <a:alpha val="43137"/>
                    </a:srgbClr>
                  </a:outerShdw>
                </a:effectLst>
                <a:latin typeface="+mn-lt"/>
                <a:cs typeface="+mn-cs"/>
              </a:rPr>
              <a:t>e Myth of the Self-Made Man</a:t>
            </a:r>
          </a:p>
          <a:p>
            <a:pPr marL="457200" indent="-457200" fontAlgn="auto">
              <a:spcBef>
                <a:spcPts val="0"/>
              </a:spcBef>
              <a:spcAft>
                <a:spcPts val="0"/>
              </a:spcAft>
              <a:buFontTx/>
              <a:buAutoNum type="arabicPeriod"/>
              <a:defRPr/>
            </a:pPr>
            <a:endParaRPr lang="en-GB" sz="1000" b="1" dirty="0">
              <a:solidFill>
                <a:prstClr val="white"/>
              </a:solidFill>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024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024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1420813"/>
            <a:ext cx="2181225" cy="354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4" descr="Alger book cover"/>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1468438" y="3281363"/>
            <a:ext cx="5276850"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5238" y="3275013"/>
            <a:ext cx="2406650" cy="337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2454275" y="908050"/>
            <a:ext cx="6443663" cy="4051018"/>
          </a:xfrm>
          <a:prstGeom prst="rect">
            <a:avLst/>
          </a:prstGeom>
        </p:spPr>
        <p:txBody>
          <a:bodyPr lIns="540000" tIns="360000" rIns="540000" bIns="360000">
            <a:spAutoFit/>
          </a:bodyPr>
          <a:lstStyle/>
          <a:p>
            <a:pPr marL="342900" indent="-342900" algn="r" fontAlgn="auto">
              <a:spcBef>
                <a:spcPts val="0"/>
              </a:spcBef>
              <a:spcAft>
                <a:spcPts val="0"/>
              </a:spcAft>
              <a:buFont typeface="Arial" panose="020B0604020202020204" pitchFamily="34" charset="0"/>
              <a:buChar char="•"/>
              <a:defRPr/>
            </a:pPr>
            <a:r>
              <a:rPr lang="en-GB" sz="2400" dirty="0" smtClean="0">
                <a:solidFill>
                  <a:srgbClr val="002060"/>
                </a:solidFill>
                <a:latin typeface="+mn-lt"/>
                <a:cs typeface="+mn-cs"/>
              </a:rPr>
              <a:t>Horatio Alger, </a:t>
            </a:r>
            <a:r>
              <a:rPr lang="en-GB" sz="2400" i="1" dirty="0" smtClean="0">
                <a:solidFill>
                  <a:srgbClr val="002060"/>
                </a:solidFill>
                <a:latin typeface="+mn-lt"/>
                <a:cs typeface="+mn-cs"/>
              </a:rPr>
              <a:t>Ragged </a:t>
            </a:r>
            <a:r>
              <a:rPr lang="en-GB" sz="2400" i="1" dirty="0">
                <a:solidFill>
                  <a:srgbClr val="002060"/>
                </a:solidFill>
                <a:latin typeface="+mn-lt"/>
                <a:cs typeface="+mn-cs"/>
              </a:rPr>
              <a:t>Dick; or, Street Life in New York with the Boot Blacks</a:t>
            </a:r>
            <a:r>
              <a:rPr lang="en-GB" sz="2400" dirty="0">
                <a:solidFill>
                  <a:srgbClr val="002060"/>
                </a:solidFill>
                <a:latin typeface="+mn-lt"/>
                <a:cs typeface="+mn-cs"/>
              </a:rPr>
              <a:t> (1868) initiates series of books for boys = c</a:t>
            </a:r>
            <a:r>
              <a:rPr lang="en-GB" altLang="en-US" sz="2400" dirty="0">
                <a:solidFill>
                  <a:srgbClr val="002060"/>
                </a:solidFill>
                <a:latin typeface="+mn-lt"/>
                <a:cs typeface="+mn-cs"/>
              </a:rPr>
              <a:t>ity as site of “progress” and rags-to-riches possibility</a:t>
            </a:r>
          </a:p>
          <a:p>
            <a:pPr marL="457200" indent="-457200" fontAlgn="auto">
              <a:spcBef>
                <a:spcPts val="0"/>
              </a:spcBef>
              <a:spcAft>
                <a:spcPts val="0"/>
              </a:spcAft>
              <a:buFontTx/>
              <a:buAutoNum type="arabicPeriod"/>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dirty="0">
              <a:solidFill>
                <a:prstClr val="white"/>
              </a:solidFill>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024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5288" y="3275013"/>
            <a:ext cx="2141537" cy="3376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79346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99" y="481013"/>
            <a:ext cx="9144000" cy="1742694"/>
          </a:xfrm>
          <a:prstGeom prst="rect">
            <a:avLst/>
          </a:prstGeom>
        </p:spPr>
        <p:txBody>
          <a:bodyPr wrap="square" lIns="540000" tIns="360000" rIns="540000" bIns="360000">
            <a:spAutoFit/>
          </a:bodyPr>
          <a:lstStyle/>
          <a:p>
            <a:pPr algn="r"/>
            <a:endParaRPr lang="en-GB" sz="2200" b="1" u="sng" dirty="0" smtClean="0">
              <a:solidFill>
                <a:prstClr val="black"/>
              </a:solidFill>
            </a:endParaRPr>
          </a:p>
          <a:p>
            <a:pPr algn="ctr"/>
            <a:r>
              <a:rPr lang="en-GB" sz="2200" b="1" dirty="0" smtClean="0">
                <a:solidFill>
                  <a:prstClr val="black"/>
                </a:solidFill>
              </a:rPr>
              <a:t>Andrew Carnegie, </a:t>
            </a:r>
            <a:r>
              <a:rPr lang="en-GB" sz="2200" b="1" dirty="0">
                <a:solidFill>
                  <a:prstClr val="black"/>
                </a:solidFill>
              </a:rPr>
              <a:t>‘The Road to Business Success, An Address to Young </a:t>
            </a:r>
            <a:r>
              <a:rPr lang="en-GB" sz="2200" b="1" dirty="0" smtClean="0">
                <a:solidFill>
                  <a:prstClr val="black"/>
                </a:solidFill>
              </a:rPr>
              <a:t>Men’ (1885)</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15" name="Rectangle 14"/>
          <p:cNvSpPr/>
          <p:nvPr/>
        </p:nvSpPr>
        <p:spPr>
          <a:xfrm>
            <a:off x="-19001" y="1844824"/>
            <a:ext cx="7111279" cy="4882015"/>
          </a:xfrm>
          <a:prstGeom prst="rect">
            <a:avLst/>
          </a:prstGeom>
        </p:spPr>
        <p:txBody>
          <a:bodyPr wrap="square" lIns="540000" tIns="360000" rIns="540000" bIns="360000">
            <a:spAutoFit/>
          </a:bodyPr>
          <a:lstStyle/>
          <a:p>
            <a:pPr marL="342900" indent="-342900" algn="just">
              <a:lnSpc>
                <a:spcPct val="80000"/>
              </a:lnSpc>
              <a:buFont typeface="Arial" panose="020B0604020202020204" pitchFamily="34" charset="0"/>
              <a:buChar char="•"/>
            </a:pPr>
            <a:r>
              <a:rPr lang="en-US" altLang="en-US" sz="2000" dirty="0">
                <a:solidFill>
                  <a:prstClr val="black"/>
                </a:solidFill>
              </a:rPr>
              <a:t>“It is well that young men should </a:t>
            </a:r>
            <a:r>
              <a:rPr lang="en-US" altLang="en-US" sz="2000" dirty="0">
                <a:solidFill>
                  <a:srgbClr val="FF0000"/>
                </a:solidFill>
              </a:rPr>
              <a:t>begin at the </a:t>
            </a:r>
            <a:r>
              <a:rPr lang="en-US" altLang="en-US" sz="2000" dirty="0" smtClean="0">
                <a:solidFill>
                  <a:srgbClr val="FF0000"/>
                </a:solidFill>
              </a:rPr>
              <a:t>beginning </a:t>
            </a:r>
            <a:r>
              <a:rPr lang="en-US" altLang="en-US" sz="2000" dirty="0">
                <a:solidFill>
                  <a:prstClr val="black"/>
                </a:solidFill>
              </a:rPr>
              <a:t>and occupy the most </a:t>
            </a:r>
            <a:r>
              <a:rPr lang="en-US" altLang="en-US" sz="2000" dirty="0">
                <a:solidFill>
                  <a:srgbClr val="FF0000"/>
                </a:solidFill>
              </a:rPr>
              <a:t>subordinate </a:t>
            </a:r>
            <a:r>
              <a:rPr lang="en-US" altLang="en-US" sz="2000" dirty="0">
                <a:solidFill>
                  <a:prstClr val="black"/>
                </a:solidFill>
              </a:rPr>
              <a:t>positions” </a:t>
            </a:r>
          </a:p>
          <a:p>
            <a:pPr algn="just">
              <a:lnSpc>
                <a:spcPct val="80000"/>
              </a:lnSpc>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 “</a:t>
            </a:r>
            <a:r>
              <a:rPr lang="en-US" altLang="en-US" sz="2000" dirty="0">
                <a:solidFill>
                  <a:srgbClr val="FF0000"/>
                </a:solidFill>
              </a:rPr>
              <a:t>Aim high </a:t>
            </a:r>
            <a:r>
              <a:rPr lang="en-US" altLang="en-US" sz="2000" dirty="0" smtClean="0">
                <a:solidFill>
                  <a:prstClr val="black"/>
                </a:solidFill>
              </a:rPr>
              <a:t>… Say to </a:t>
            </a:r>
            <a:r>
              <a:rPr lang="en-US" altLang="en-US" sz="2000" dirty="0">
                <a:solidFill>
                  <a:prstClr val="black"/>
                </a:solidFill>
              </a:rPr>
              <a:t>yourself, ‘</a:t>
            </a:r>
            <a:r>
              <a:rPr lang="en-US" altLang="en-US" sz="2000" dirty="0">
                <a:solidFill>
                  <a:srgbClr val="FF0000"/>
                </a:solidFill>
              </a:rPr>
              <a:t>My place is at the top</a:t>
            </a:r>
            <a:r>
              <a:rPr lang="en-US" altLang="en-US" sz="2000" dirty="0">
                <a:solidFill>
                  <a:prstClr val="black"/>
                </a:solidFill>
              </a:rPr>
              <a:t>.’”</a:t>
            </a:r>
          </a:p>
          <a:p>
            <a:pPr marL="342900" indent="-342900" algn="just">
              <a:lnSpc>
                <a:spcPct val="80000"/>
              </a:lnSpc>
              <a:buFont typeface="Arial" panose="020B0604020202020204" pitchFamily="34" charset="0"/>
              <a:buChar char="•"/>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smtClean="0">
                <a:solidFill>
                  <a:prstClr val="black"/>
                </a:solidFill>
              </a:rPr>
              <a:t>“ … Here </a:t>
            </a:r>
            <a:r>
              <a:rPr lang="en-US" altLang="en-US" sz="2000" dirty="0">
                <a:solidFill>
                  <a:prstClr val="black"/>
                </a:solidFill>
              </a:rPr>
              <a:t>is the prime condition for success, the great secret: </a:t>
            </a:r>
            <a:r>
              <a:rPr lang="en-US" altLang="en-US" sz="2000" dirty="0" smtClean="0">
                <a:solidFill>
                  <a:prstClr val="black"/>
                </a:solidFill>
              </a:rPr>
              <a:t>concentrate </a:t>
            </a:r>
            <a:r>
              <a:rPr lang="en-US" altLang="en-US" sz="2000" dirty="0">
                <a:solidFill>
                  <a:prstClr val="black"/>
                </a:solidFill>
              </a:rPr>
              <a:t>your energy, thought and capital exclusively on the business in which you are engaged.”</a:t>
            </a:r>
            <a:endParaRPr lang="en-GB" altLang="en-US" sz="2000" dirty="0">
              <a:solidFill>
                <a:prstClr val="black"/>
              </a:solidFill>
            </a:endParaRPr>
          </a:p>
          <a:p>
            <a:pPr marL="342900" indent="-342900" algn="just">
              <a:buFont typeface="Arial" panose="020B0604020202020204" pitchFamily="34" charset="0"/>
              <a:buChar char="•"/>
            </a:pPr>
            <a:endParaRPr lang="en-GB"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“The </a:t>
            </a:r>
            <a:r>
              <a:rPr lang="en-US" altLang="en-US" sz="2000" dirty="0">
                <a:solidFill>
                  <a:srgbClr val="FF0000"/>
                </a:solidFill>
              </a:rPr>
              <a:t>rising man </a:t>
            </a:r>
            <a:r>
              <a:rPr lang="en-US" altLang="en-US" sz="2000" dirty="0">
                <a:solidFill>
                  <a:prstClr val="black"/>
                </a:solidFill>
              </a:rPr>
              <a:t>must do something exceptional, and beyond the range of his special department.”</a:t>
            </a:r>
          </a:p>
          <a:p>
            <a:pPr marL="342900" indent="-342900" algn="just">
              <a:lnSpc>
                <a:spcPct val="80000"/>
              </a:lnSpc>
              <a:buFont typeface="Arial" panose="020B0604020202020204" pitchFamily="34" charset="0"/>
              <a:buChar char="•"/>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a:t>
            </a:r>
            <a:r>
              <a:rPr lang="en-US" altLang="en-US" sz="2000" dirty="0">
                <a:solidFill>
                  <a:srgbClr val="FF0000"/>
                </a:solidFill>
              </a:rPr>
              <a:t>Boss your boss just as soon as you </a:t>
            </a:r>
            <a:r>
              <a:rPr lang="en-US" altLang="en-US" sz="2000" dirty="0" smtClean="0">
                <a:solidFill>
                  <a:srgbClr val="FF0000"/>
                </a:solidFill>
              </a:rPr>
              <a:t>can</a:t>
            </a:r>
            <a:r>
              <a:rPr lang="en-US" altLang="en-US" sz="2000" dirty="0" smtClean="0">
                <a:solidFill>
                  <a:prstClr val="black"/>
                </a:solidFill>
              </a:rPr>
              <a:t>; </a:t>
            </a:r>
            <a:r>
              <a:rPr lang="en-US" altLang="en-US" sz="2000" dirty="0">
                <a:solidFill>
                  <a:prstClr val="black"/>
                </a:solidFill>
              </a:rPr>
              <a:t>try it on early.  There is nothing he will like so well if he is the right kind of boss; if he is not , he is not the man for you </a:t>
            </a:r>
            <a:r>
              <a:rPr lang="en-US" altLang="en-US" sz="2000" dirty="0" smtClean="0">
                <a:solidFill>
                  <a:prstClr val="black"/>
                </a:solidFill>
              </a:rPr>
              <a:t>– leave </a:t>
            </a:r>
            <a:r>
              <a:rPr lang="en-US" altLang="en-US" sz="2000" dirty="0">
                <a:solidFill>
                  <a:prstClr val="black"/>
                </a:solidFill>
              </a:rPr>
              <a:t>him when you can.”</a:t>
            </a:r>
            <a:endParaRPr lang="en-GB" altLang="en-US" sz="2000" dirty="0">
              <a:solidFill>
                <a:prstClr val="black"/>
              </a:solidFill>
            </a:endParaRPr>
          </a:p>
          <a:p>
            <a:pPr algn="just"/>
            <a:endParaRPr lang="en-GB" sz="1000" b="1" dirty="0" smtClean="0">
              <a:solidFill>
                <a:prstClr val="black"/>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6520" y="1963198"/>
            <a:ext cx="2202074" cy="290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1459879"/>
          </a:xfrm>
          <a:prstGeom prst="rect">
            <a:avLst/>
          </a:prstGeom>
        </p:spPr>
        <p:txBody>
          <a:bodyPr lIns="540000" tIns="540000" rIns="540000" bIns="540000">
            <a:spAutoFit/>
          </a:bodyPr>
          <a:lstStyle/>
          <a:p>
            <a:pPr fontAlgn="auto">
              <a:spcBef>
                <a:spcPts val="0"/>
              </a:spcBef>
              <a:spcAft>
                <a:spcPts val="0"/>
              </a:spcAft>
              <a:defRPr/>
            </a:pPr>
            <a:r>
              <a:rPr lang="en-US" sz="2400" b="1" u="sng" dirty="0" smtClean="0">
                <a:solidFill>
                  <a:srgbClr val="002060"/>
                </a:solidFill>
                <a:effectLst>
                  <a:outerShdw blurRad="38100" dist="38100" dir="2700000" algn="tl">
                    <a:srgbClr val="000000">
                      <a:alpha val="43137"/>
                    </a:srgbClr>
                  </a:outerShdw>
                </a:effectLst>
              </a:rPr>
              <a:t>4. History of New York</a:t>
            </a:r>
            <a:r>
              <a:rPr lang="en-GB" sz="2400" b="1" u="sng" dirty="0" smtClean="0">
                <a:solidFill>
                  <a:srgbClr val="002060"/>
                </a:solidFill>
                <a:effectLst>
                  <a:outerShdw blurRad="38100" dist="38100" dir="2700000" algn="tl">
                    <a:srgbClr val="000000">
                      <a:alpha val="43137"/>
                    </a:srgbClr>
                  </a:outerShdw>
                </a:effectLst>
              </a:rPr>
              <a:t>: </a:t>
            </a:r>
            <a:r>
              <a:rPr lang="en-GB" sz="2400" b="1" u="sng" dirty="0" smtClean="0">
                <a:solidFill>
                  <a:srgbClr val="002060"/>
                </a:solidFill>
                <a:effectLst>
                  <a:outerShdw blurRad="38100" dist="38100" dir="2700000" algn="tl">
                    <a:srgbClr val="000000">
                      <a:alpha val="43137"/>
                    </a:srgbClr>
                  </a:outerShdw>
                </a:effectLst>
              </a:rPr>
              <a:t>Th</a:t>
            </a:r>
            <a:r>
              <a:rPr lang="en-GB" sz="2400" b="1" u="sng" dirty="0" smtClean="0">
                <a:solidFill>
                  <a:srgbClr val="002060"/>
                </a:solidFill>
                <a:effectLst>
                  <a:outerShdw blurRad="38100" dist="38100" dir="2700000" algn="tl">
                    <a:srgbClr val="000000">
                      <a:alpha val="43137"/>
                    </a:srgbClr>
                  </a:outerShdw>
                </a:effectLst>
                <a:latin typeface="+mn-lt"/>
                <a:cs typeface="+mn-cs"/>
              </a:rPr>
              <a:t>e Myth of the Self-Made Man</a:t>
            </a:r>
          </a:p>
        </p:txBody>
      </p:sp>
    </p:spTree>
    <p:extLst>
      <p:ext uri="{BB962C8B-B14F-4D97-AF65-F5344CB8AC3E}">
        <p14:creationId xmlns:p14="http://schemas.microsoft.com/office/powerpoint/2010/main" val="288682213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887" y="0"/>
            <a:ext cx="9200887" cy="6894874"/>
          </a:xfrm>
          <a:prstGeom prst="rect">
            <a:avLst/>
          </a:prstGeom>
        </p:spPr>
        <p:txBody>
          <a:bodyPr wrap="square" lIns="540000" tIns="360000" rIns="540000" bIns="360000">
            <a:spAutoFit/>
          </a:bodyPr>
          <a:lstStyle/>
          <a:p>
            <a:r>
              <a:rPr lang="en-GB" sz="2400" b="1" u="sng" dirty="0" smtClean="0">
                <a:effectLst>
                  <a:outerShdw blurRad="38100" dist="38100" dir="2700000" algn="tl">
                    <a:srgbClr val="000000">
                      <a:alpha val="43137"/>
                    </a:srgbClr>
                  </a:outerShdw>
                </a:effectLst>
              </a:rPr>
              <a:t>5. The Immigrant City</a:t>
            </a:r>
            <a:endParaRPr lang="en-GB" sz="2400" b="1" u="sng" dirty="0">
              <a:solidFill>
                <a:prstClr val="black"/>
              </a:solidFill>
              <a:effectLst>
                <a:outerShdw blurRad="38100" dist="38100" dir="2700000" algn="tl">
                  <a:srgbClr val="000000">
                    <a:alpha val="43137"/>
                  </a:srgbClr>
                </a:outerShdw>
              </a:effectLst>
            </a:endParaRPr>
          </a:p>
          <a:p>
            <a:endParaRPr lang="en-GB" sz="2000" b="1" u="sng" dirty="0"/>
          </a:p>
          <a:p>
            <a:pPr fontAlgn="auto">
              <a:lnSpc>
                <a:spcPct val="80000"/>
              </a:lnSpc>
              <a:spcBef>
                <a:spcPts val="0"/>
              </a:spcBef>
              <a:spcAft>
                <a:spcPts val="0"/>
              </a:spcAft>
              <a:defRPr/>
            </a:pPr>
            <a:r>
              <a:rPr lang="en-GB" altLang="en-US" sz="2200" b="1" dirty="0" smtClean="0"/>
              <a:t>1</a:t>
            </a:r>
            <a:r>
              <a:rPr lang="en-GB" altLang="en-US" sz="2200" b="1" dirty="0"/>
              <a:t>) MOVE FROM FARM TO FACTORY</a:t>
            </a:r>
          </a:p>
          <a:p>
            <a:pPr fontAlgn="auto">
              <a:lnSpc>
                <a:spcPct val="80000"/>
              </a:lnSpc>
              <a:spcBef>
                <a:spcPts val="0"/>
              </a:spcBef>
              <a:spcAft>
                <a:spcPts val="0"/>
              </a:spcAft>
              <a:defRPr/>
            </a:pPr>
            <a:r>
              <a:rPr lang="en-GB" altLang="en-US" sz="2200" b="1" dirty="0">
                <a:solidFill>
                  <a:srgbClr val="0000FF"/>
                </a:solidFill>
              </a:rPr>
              <a:t>Pre-Civil War (before  USA was agricultural: 60% cultivated the land.</a:t>
            </a:r>
          </a:p>
          <a:p>
            <a:pPr fontAlgn="auto">
              <a:lnSpc>
                <a:spcPct val="80000"/>
              </a:lnSpc>
              <a:spcBef>
                <a:spcPts val="0"/>
              </a:spcBef>
              <a:spcAft>
                <a:spcPts val="0"/>
              </a:spcAft>
              <a:defRPr/>
            </a:pPr>
            <a:r>
              <a:rPr lang="en-GB" altLang="en-US" sz="2200" b="1" dirty="0">
                <a:solidFill>
                  <a:srgbClr val="FF0000"/>
                </a:solidFill>
              </a:rPr>
              <a:t>By 1900, 60% were employed in </a:t>
            </a:r>
            <a:r>
              <a:rPr lang="en-GB" altLang="en-US" sz="2200" b="1" dirty="0" err="1">
                <a:solidFill>
                  <a:srgbClr val="FF0000"/>
                </a:solidFill>
              </a:rPr>
              <a:t>NON-agricultural</a:t>
            </a:r>
            <a:r>
              <a:rPr lang="en-GB" altLang="en-US" sz="2200" b="1" dirty="0">
                <a:solidFill>
                  <a:srgbClr val="FF0000"/>
                </a:solidFill>
              </a:rPr>
              <a:t> work</a:t>
            </a:r>
          </a:p>
          <a:p>
            <a:pPr fontAlgn="auto">
              <a:lnSpc>
                <a:spcPct val="80000"/>
              </a:lnSpc>
              <a:spcBef>
                <a:spcPts val="0"/>
              </a:spcBef>
              <a:spcAft>
                <a:spcPts val="0"/>
              </a:spcAft>
              <a:defRPr/>
            </a:pPr>
            <a:endParaRPr lang="en-GB" altLang="en-US" sz="2200" b="1" dirty="0">
              <a:solidFill>
                <a:prstClr val="white"/>
              </a:solidFill>
            </a:endParaRPr>
          </a:p>
          <a:p>
            <a:pPr fontAlgn="auto">
              <a:lnSpc>
                <a:spcPct val="80000"/>
              </a:lnSpc>
              <a:spcBef>
                <a:spcPts val="0"/>
              </a:spcBef>
              <a:spcAft>
                <a:spcPts val="0"/>
              </a:spcAft>
              <a:defRPr/>
            </a:pPr>
            <a:r>
              <a:rPr lang="en-GB" altLang="en-US" sz="2200" b="1" dirty="0"/>
              <a:t>2) RAPID EXPANSION OF WAGE LABOUR</a:t>
            </a:r>
          </a:p>
          <a:p>
            <a:pPr fontAlgn="auto">
              <a:lnSpc>
                <a:spcPct val="80000"/>
              </a:lnSpc>
              <a:spcBef>
                <a:spcPts val="0"/>
              </a:spcBef>
              <a:spcAft>
                <a:spcPts val="0"/>
              </a:spcAft>
              <a:defRPr/>
            </a:pPr>
            <a:r>
              <a:rPr lang="en-GB" altLang="en-US" sz="2200" b="1" dirty="0">
                <a:solidFill>
                  <a:srgbClr val="0000FF"/>
                </a:solidFill>
              </a:rPr>
              <a:t>1860 ratio of wage earners to self-employed was 50/50</a:t>
            </a:r>
          </a:p>
          <a:p>
            <a:pPr fontAlgn="auto">
              <a:lnSpc>
                <a:spcPct val="80000"/>
              </a:lnSpc>
              <a:spcBef>
                <a:spcPts val="0"/>
              </a:spcBef>
              <a:spcAft>
                <a:spcPts val="0"/>
              </a:spcAft>
              <a:defRPr/>
            </a:pPr>
            <a:r>
              <a:rPr lang="en-GB" altLang="en-US" sz="2200" b="1" dirty="0">
                <a:solidFill>
                  <a:srgbClr val="FF0000"/>
                </a:solidFill>
              </a:rPr>
              <a:t>1900 ratio of wage earners to self-employed was 66/33</a:t>
            </a:r>
          </a:p>
          <a:p>
            <a:pPr fontAlgn="auto">
              <a:lnSpc>
                <a:spcPct val="80000"/>
              </a:lnSpc>
              <a:spcBef>
                <a:spcPts val="0"/>
              </a:spcBef>
              <a:spcAft>
                <a:spcPts val="0"/>
              </a:spcAft>
              <a:defRPr/>
            </a:pPr>
            <a:r>
              <a:rPr lang="en-GB" altLang="en-US" sz="2200" b="1" dirty="0">
                <a:solidFill>
                  <a:prstClr val="white"/>
                </a:solidFill>
              </a:rPr>
              <a:t> </a:t>
            </a:r>
          </a:p>
          <a:p>
            <a:pPr fontAlgn="auto">
              <a:lnSpc>
                <a:spcPct val="80000"/>
              </a:lnSpc>
              <a:spcBef>
                <a:spcPts val="0"/>
              </a:spcBef>
              <a:spcAft>
                <a:spcPts val="0"/>
              </a:spcAft>
              <a:defRPr/>
            </a:pPr>
            <a:r>
              <a:rPr lang="en-GB" altLang="en-US" sz="2200" b="1" dirty="0"/>
              <a:t>3) EXPLOSIVE GROWTH OF CITIES</a:t>
            </a:r>
          </a:p>
          <a:p>
            <a:pPr fontAlgn="auto">
              <a:lnSpc>
                <a:spcPct val="80000"/>
              </a:lnSpc>
              <a:spcBef>
                <a:spcPts val="0"/>
              </a:spcBef>
              <a:spcAft>
                <a:spcPts val="0"/>
              </a:spcAft>
              <a:defRPr/>
            </a:pPr>
            <a:r>
              <a:rPr lang="en-GB" altLang="en-US" sz="2200" b="1" dirty="0">
                <a:solidFill>
                  <a:srgbClr val="7030A0"/>
                </a:solidFill>
              </a:rPr>
              <a:t>Industrial growth increasingly centred in cities with advent of steam power-generators.  Before the steam generator, the factory had to be located near rivers; by 1900 90% of manufacturing could take place in the major urban areas.</a:t>
            </a:r>
          </a:p>
          <a:p>
            <a:pPr fontAlgn="auto">
              <a:lnSpc>
                <a:spcPct val="80000"/>
              </a:lnSpc>
              <a:spcBef>
                <a:spcPts val="0"/>
              </a:spcBef>
              <a:spcAft>
                <a:spcPts val="0"/>
              </a:spcAft>
              <a:defRPr/>
            </a:pPr>
            <a:r>
              <a:rPr lang="en-GB" altLang="en-US" sz="2200" b="1" dirty="0"/>
              <a:t> </a:t>
            </a:r>
          </a:p>
          <a:p>
            <a:pPr fontAlgn="auto">
              <a:lnSpc>
                <a:spcPct val="80000"/>
              </a:lnSpc>
              <a:spcBef>
                <a:spcPts val="0"/>
              </a:spcBef>
              <a:spcAft>
                <a:spcPts val="0"/>
              </a:spcAft>
              <a:defRPr/>
            </a:pPr>
            <a:r>
              <a:rPr lang="en-GB" altLang="en-US" sz="2200" b="1" dirty="0"/>
              <a:t>4) IMMIGRATION </a:t>
            </a:r>
          </a:p>
          <a:p>
            <a:pPr fontAlgn="auto">
              <a:lnSpc>
                <a:spcPct val="80000"/>
              </a:lnSpc>
              <a:spcBef>
                <a:spcPts val="0"/>
              </a:spcBef>
              <a:spcAft>
                <a:spcPts val="0"/>
              </a:spcAft>
              <a:defRPr/>
            </a:pPr>
            <a:r>
              <a:rPr lang="en-GB" altLang="en-US" sz="2200" b="1" dirty="0">
                <a:solidFill>
                  <a:srgbClr val="7030A0"/>
                </a:solidFill>
              </a:rPr>
              <a:t>Between 1860 and 1890, 10 million immigrants came to staff the USA’s industrial revolution (clustering in the cities); another 23 million immigrants arrived between 1890 and 1930</a:t>
            </a:r>
          </a:p>
          <a:p>
            <a:endParaRPr lang="en-GB" sz="2000" b="1" u="sng" dirty="0" smtClean="0">
              <a:solidFill>
                <a:prstClr val="black"/>
              </a:solidFill>
            </a:endParaRPr>
          </a:p>
          <a:p>
            <a:endParaRPr lang="en-GB" sz="2000" b="1" u="sng" dirty="0" smtClean="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4313834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endParaRPr lang="en-GB" sz="2400" b="1" dirty="0">
              <a:solidFill>
                <a:srgbClr val="002060"/>
              </a:solidFill>
              <a:effectLst>
                <a:outerShdw blurRad="38100" dist="38100" dir="2700000" algn="tl">
                  <a:srgbClr val="000000">
                    <a:alpha val="43137"/>
                  </a:srgbClr>
                </a:outerShdw>
              </a:effectLst>
              <a:latin typeface="+mn-lt"/>
              <a:cs typeface="+mn-cs"/>
            </a:endParaRPr>
          </a:p>
        </p:txBody>
      </p:sp>
      <p:pic>
        <p:nvPicPr>
          <p:cNvPr id="19460" name="Picture 1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038" y="715963"/>
            <a:ext cx="3362325" cy="4633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20638" y="711200"/>
            <a:ext cx="5626101" cy="6445250"/>
          </a:xfrm>
          <a:prstGeom prst="rect">
            <a:avLst/>
          </a:prstGeom>
        </p:spPr>
        <p:txBody>
          <a:bodyPr lIns="540000" tIns="540000" rIns="540000" bIns="540000">
            <a:spAutoFit/>
          </a:bodyPr>
          <a:lstStyle/>
          <a:p>
            <a:pPr algn="just" fontAlgn="auto">
              <a:spcBef>
                <a:spcPts val="0"/>
              </a:spcBef>
              <a:spcAft>
                <a:spcPts val="0"/>
              </a:spcAft>
              <a:defRPr/>
            </a:pPr>
            <a:r>
              <a:rPr lang="en-US" altLang="en-US" sz="2200" dirty="0"/>
              <a:t>“America is God’s Crucible, the great Melting Pot where all races of Europe are melting and reforming … Here you stand in your fifty languages and histories, and your fifty blood hatreds and rivalries, but you won’t be like that for long brothers, for these ate the fires of God you’ve come to … a fig for your feuds and vendettas. German and Frenchman, Irishman and Englishman, Jews and Russians – into the Crucible with all of you!  God is making the American . . . He will be the fusion of all races, the coming superman.”</a:t>
            </a:r>
          </a:p>
          <a:p>
            <a:pPr marL="342900" indent="-342900" algn="r" fontAlgn="auto">
              <a:spcBef>
                <a:spcPts val="0"/>
              </a:spcBef>
              <a:spcAft>
                <a:spcPts val="0"/>
              </a:spcAft>
              <a:buFontTx/>
              <a:buChar char="-"/>
              <a:defRPr/>
            </a:pPr>
            <a:r>
              <a:rPr lang="en-US" altLang="en-US" sz="2000" dirty="0"/>
              <a:t>From </a:t>
            </a:r>
            <a:r>
              <a:rPr lang="en-GB" altLang="en-US" sz="2000" dirty="0"/>
              <a:t>Israel </a:t>
            </a:r>
            <a:r>
              <a:rPr lang="en-GB" altLang="en-US" sz="2000" dirty="0" err="1"/>
              <a:t>Zwangill’s</a:t>
            </a:r>
            <a:r>
              <a:rPr lang="en-GB" altLang="en-US" sz="2000" dirty="0"/>
              <a:t> play, </a:t>
            </a:r>
            <a:r>
              <a:rPr lang="en-GB" altLang="en-US" sz="2000" i="1" dirty="0"/>
              <a:t>The Melting Pot  </a:t>
            </a:r>
            <a:r>
              <a:rPr lang="en-GB" altLang="en-US" sz="2000" dirty="0"/>
              <a:t>(1908)</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346015094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3306763"/>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7412" name="Rectangle 3"/>
          <p:cNvSpPr txBox="1">
            <a:spLocks noChangeArrowheads="1"/>
          </p:cNvSpPr>
          <p:nvPr/>
        </p:nvSpPr>
        <p:spPr bwMode="auto">
          <a:xfrm>
            <a:off x="468313" y="731838"/>
            <a:ext cx="8135937"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80000"/>
              </a:lnSpc>
              <a:buFontTx/>
              <a:buNone/>
            </a:pPr>
            <a:endParaRPr lang="en-US" altLang="en-US" sz="2800" dirty="0">
              <a:solidFill>
                <a:srgbClr val="FFFF00"/>
              </a:solidFill>
            </a:endParaRPr>
          </a:p>
          <a:p>
            <a:pPr eaLnBrk="1" hangingPunct="1">
              <a:lnSpc>
                <a:spcPct val="80000"/>
              </a:lnSpc>
              <a:buFontTx/>
              <a:buNone/>
            </a:pPr>
            <a:r>
              <a:rPr lang="en-US" altLang="en-US" sz="2800" dirty="0">
                <a:solidFill>
                  <a:srgbClr val="002060"/>
                </a:solidFill>
              </a:rPr>
              <a:t>IMMIGRATION RATES 1780-1930</a:t>
            </a:r>
          </a:p>
          <a:p>
            <a:pPr eaLnBrk="1" hangingPunct="1">
              <a:lnSpc>
                <a:spcPct val="80000"/>
              </a:lnSpc>
              <a:buFontTx/>
              <a:buNone/>
            </a:pPr>
            <a:endParaRPr lang="en-US" altLang="en-US" sz="2800" dirty="0">
              <a:solidFill>
                <a:srgbClr val="002060"/>
              </a:solidFill>
            </a:endParaRPr>
          </a:p>
          <a:p>
            <a:pPr eaLnBrk="1" hangingPunct="1">
              <a:lnSpc>
                <a:spcPct val="80000"/>
              </a:lnSpc>
              <a:buFontTx/>
              <a:buNone/>
            </a:pPr>
            <a:r>
              <a:rPr lang="en-US" altLang="en-US" sz="2800" dirty="0">
                <a:solidFill>
                  <a:srgbClr val="FF3300"/>
                </a:solidFill>
              </a:rPr>
              <a:t>1780-1820:</a:t>
            </a:r>
            <a:r>
              <a:rPr lang="en-US" altLang="en-US" sz="2800" dirty="0"/>
              <a:t>		8,000 per year						320,000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1820-1840:</a:t>
            </a:r>
            <a:r>
              <a:rPr lang="en-US" altLang="en-US" sz="2800" dirty="0"/>
              <a:t>		21,500 per year						430,000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1840-1880:</a:t>
            </a:r>
            <a:r>
              <a:rPr lang="en-US" altLang="en-US" sz="2800" dirty="0"/>
              <a:t>		200,000 per year						8,000,000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1880-1930:</a:t>
            </a:r>
            <a:r>
              <a:rPr lang="en-US" altLang="en-US" sz="2800" dirty="0"/>
              <a:t>		460,000 per year						23,000,000 total	</a:t>
            </a:r>
            <a:endParaRPr lang="en-US" altLang="en-US" sz="2800" b="1" dirty="0"/>
          </a:p>
          <a:p>
            <a:pPr eaLnBrk="1" hangingPunct="1">
              <a:lnSpc>
                <a:spcPct val="80000"/>
              </a:lnSpc>
              <a:buFontTx/>
              <a:buNone/>
            </a:pPr>
            <a:endParaRPr lang="en-US" altLang="en-US" sz="2800" dirty="0"/>
          </a:p>
          <a:p>
            <a:pPr eaLnBrk="1" hangingPunct="1">
              <a:lnSpc>
                <a:spcPct val="80000"/>
              </a:lnSpc>
              <a:buFontTx/>
              <a:buNone/>
            </a:pPr>
            <a:r>
              <a:rPr lang="en-US" altLang="en-US" sz="2400" dirty="0"/>
              <a:t>		</a:t>
            </a:r>
            <a:endParaRPr lang="en-GB" altLang="en-US" sz="2400" dirty="0"/>
          </a:p>
        </p:txBody>
      </p:sp>
    </p:spTree>
    <p:extLst>
      <p:ext uri="{BB962C8B-B14F-4D97-AF65-F5344CB8AC3E}">
        <p14:creationId xmlns:p14="http://schemas.microsoft.com/office/powerpoint/2010/main" val="10651510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3306763"/>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8436" name="Rectangle 3"/>
          <p:cNvSpPr txBox="1">
            <a:spLocks noChangeArrowheads="1"/>
          </p:cNvSpPr>
          <p:nvPr/>
        </p:nvSpPr>
        <p:spPr bwMode="auto">
          <a:xfrm>
            <a:off x="468313" y="731838"/>
            <a:ext cx="8135937"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80000"/>
              </a:lnSpc>
              <a:buFontTx/>
              <a:buNone/>
            </a:pPr>
            <a:endParaRPr lang="en-US" altLang="en-US" sz="2800" dirty="0">
              <a:solidFill>
                <a:schemeClr val="accent2"/>
              </a:solidFill>
            </a:endParaRPr>
          </a:p>
          <a:p>
            <a:pPr eaLnBrk="1" hangingPunct="1">
              <a:lnSpc>
                <a:spcPct val="80000"/>
              </a:lnSpc>
              <a:buFontTx/>
              <a:buNone/>
            </a:pPr>
            <a:r>
              <a:rPr lang="en-US" altLang="en-US" sz="2400" dirty="0">
                <a:solidFill>
                  <a:srgbClr val="002060"/>
                </a:solidFill>
              </a:rPr>
              <a:t>ETHNIC CHARACTER OF IMMIGRATION, 1840-1930</a:t>
            </a:r>
          </a:p>
          <a:p>
            <a:pPr eaLnBrk="1" hangingPunct="1">
              <a:lnSpc>
                <a:spcPct val="80000"/>
              </a:lnSpc>
              <a:buFontTx/>
              <a:buNone/>
            </a:pPr>
            <a:r>
              <a:rPr lang="en-US" altLang="en-US" sz="2400" dirty="0"/>
              <a:t>1840-1880		8 million </a:t>
            </a:r>
            <a:r>
              <a:rPr lang="en-US" altLang="en-US" sz="2400" b="1" dirty="0"/>
              <a:t>Northeastern Europeans</a:t>
            </a:r>
            <a:r>
              <a:rPr lang="en-US" altLang="en-US" sz="2400" dirty="0"/>
              <a:t> </a:t>
            </a:r>
          </a:p>
          <a:p>
            <a:pPr eaLnBrk="1" hangingPunct="1">
              <a:lnSpc>
                <a:spcPct val="80000"/>
              </a:lnSpc>
              <a:buFontTx/>
              <a:buNone/>
            </a:pPr>
            <a:r>
              <a:rPr lang="en-US" altLang="en-US" sz="2400" dirty="0"/>
              <a:t>				(British, German, Irish, Scandinavian)</a:t>
            </a:r>
          </a:p>
          <a:p>
            <a:pPr eaLnBrk="1" hangingPunct="1">
              <a:lnSpc>
                <a:spcPct val="80000"/>
              </a:lnSpc>
              <a:buFontTx/>
              <a:buNone/>
            </a:pPr>
            <a:r>
              <a:rPr lang="en-US" altLang="en-US" sz="2400" dirty="0">
                <a:solidFill>
                  <a:srgbClr val="FF0000"/>
                </a:solidFill>
              </a:rPr>
              <a:t>1880-1930		23 million </a:t>
            </a:r>
            <a:r>
              <a:rPr lang="en-US" altLang="en-US" sz="2400" b="1" dirty="0">
                <a:solidFill>
                  <a:srgbClr val="FF0000"/>
                </a:solidFill>
              </a:rPr>
              <a:t>Eastern and Southern 				Europeans</a:t>
            </a:r>
            <a:endParaRPr lang="en-US" altLang="en-US" sz="2400" dirty="0">
              <a:solidFill>
                <a:srgbClr val="FF0000"/>
              </a:solidFill>
            </a:endParaRPr>
          </a:p>
          <a:p>
            <a:pPr eaLnBrk="1" hangingPunct="1">
              <a:lnSpc>
                <a:spcPct val="80000"/>
              </a:lnSpc>
              <a:buFontTx/>
              <a:buNone/>
            </a:pPr>
            <a:r>
              <a:rPr lang="en-US" altLang="en-US" sz="2400" dirty="0">
                <a:solidFill>
                  <a:srgbClr val="FF0000"/>
                </a:solidFill>
              </a:rPr>
              <a:t>				(</a:t>
            </a:r>
            <a:r>
              <a:rPr lang="en-US" altLang="en-US" sz="2400" i="1" dirty="0">
                <a:solidFill>
                  <a:srgbClr val="FF0000"/>
                </a:solidFill>
              </a:rPr>
              <a:t>[peasantry]</a:t>
            </a:r>
            <a:r>
              <a:rPr lang="en-US" altLang="en-US" sz="2400" dirty="0">
                <a:solidFill>
                  <a:srgbClr val="FF0000"/>
                </a:solidFill>
              </a:rPr>
              <a:t> Italians, Poles, Russian Jews, 			Slavs, Croatians, Serbs, Czechs, 					Bulgarians, Greeks)</a:t>
            </a:r>
          </a:p>
          <a:p>
            <a:pPr eaLnBrk="1" hangingPunct="1">
              <a:lnSpc>
                <a:spcPct val="80000"/>
              </a:lnSpc>
              <a:buFontTx/>
              <a:buNone/>
            </a:pPr>
            <a:endParaRPr lang="en-US" altLang="en-US" sz="2400" dirty="0">
              <a:solidFill>
                <a:srgbClr val="FF3300"/>
              </a:solidFill>
            </a:endParaRPr>
          </a:p>
          <a:p>
            <a:pPr eaLnBrk="1" hangingPunct="1">
              <a:lnSpc>
                <a:spcPct val="80000"/>
              </a:lnSpc>
              <a:buFontTx/>
              <a:buNone/>
            </a:pPr>
            <a:r>
              <a:rPr lang="en-US" altLang="en-US" sz="2400" dirty="0">
                <a:solidFill>
                  <a:srgbClr val="002060"/>
                </a:solidFill>
              </a:rPr>
              <a:t>CHARACTER OF EMPLOYMENT NEEDS 1840-1930</a:t>
            </a:r>
          </a:p>
          <a:p>
            <a:pPr eaLnBrk="1" hangingPunct="1">
              <a:lnSpc>
                <a:spcPct val="80000"/>
              </a:lnSpc>
              <a:buFontTx/>
              <a:buNone/>
            </a:pPr>
            <a:r>
              <a:rPr lang="en-US" altLang="en-US" sz="2400" dirty="0"/>
              <a:t>1840-1880		Skilled/Semi-skilled </a:t>
            </a:r>
            <a:r>
              <a:rPr lang="en-US" altLang="en-US" sz="2400" dirty="0" err="1"/>
              <a:t>labour</a:t>
            </a:r>
            <a:endParaRPr lang="en-US" altLang="en-US" sz="2400" dirty="0"/>
          </a:p>
          <a:p>
            <a:pPr eaLnBrk="1" hangingPunct="1">
              <a:lnSpc>
                <a:spcPct val="80000"/>
              </a:lnSpc>
              <a:buFontTx/>
              <a:buNone/>
            </a:pPr>
            <a:r>
              <a:rPr lang="en-US" altLang="en-US" sz="2400" dirty="0"/>
              <a:t>				(Craftsmen, artisans, yeomen farmers</a:t>
            </a:r>
            <a:r>
              <a:rPr lang="en-US" altLang="en-US" sz="2400" dirty="0">
                <a:solidFill>
                  <a:schemeClr val="accent2"/>
                </a:solidFill>
              </a:rPr>
              <a:t>)</a:t>
            </a:r>
          </a:p>
          <a:p>
            <a:pPr eaLnBrk="1" hangingPunct="1">
              <a:lnSpc>
                <a:spcPct val="80000"/>
              </a:lnSpc>
              <a:buFontTx/>
              <a:buNone/>
            </a:pPr>
            <a:r>
              <a:rPr lang="en-US" altLang="en-US" sz="2400" dirty="0">
                <a:solidFill>
                  <a:srgbClr val="FF0000"/>
                </a:solidFill>
              </a:rPr>
              <a:t>1880-1930		Unskilled industrial </a:t>
            </a:r>
            <a:r>
              <a:rPr lang="en-US" altLang="en-US" sz="2400" dirty="0" err="1">
                <a:solidFill>
                  <a:srgbClr val="FF0000"/>
                </a:solidFill>
              </a:rPr>
              <a:t>labour</a:t>
            </a:r>
            <a:r>
              <a:rPr lang="en-US" altLang="en-US" sz="2400" dirty="0">
                <a:solidFill>
                  <a:srgbClr val="FF0000"/>
                </a:solidFill>
              </a:rPr>
              <a:t> </a:t>
            </a:r>
          </a:p>
          <a:p>
            <a:pPr eaLnBrk="1" hangingPunct="1">
              <a:lnSpc>
                <a:spcPct val="80000"/>
              </a:lnSpc>
              <a:buFontTx/>
              <a:buNone/>
            </a:pPr>
            <a:r>
              <a:rPr lang="en-US" altLang="en-US" sz="2400" dirty="0">
                <a:solidFill>
                  <a:srgbClr val="FF0000"/>
                </a:solidFill>
              </a:rPr>
              <a:t>				(Construction, mining and manufacturing </a:t>
            </a:r>
            <a:r>
              <a:rPr lang="en-US" altLang="en-US" sz="2400" dirty="0"/>
              <a:t>						</a:t>
            </a:r>
            <a:endParaRPr lang="en-US" altLang="en-US" sz="2400" b="1" dirty="0"/>
          </a:p>
          <a:p>
            <a:pPr eaLnBrk="1" hangingPunct="1">
              <a:lnSpc>
                <a:spcPct val="80000"/>
              </a:lnSpc>
              <a:buFontTx/>
              <a:buNone/>
            </a:pPr>
            <a:endParaRPr lang="en-US" altLang="en-US" sz="2400" dirty="0"/>
          </a:p>
          <a:p>
            <a:pPr eaLnBrk="1" hangingPunct="1">
              <a:lnSpc>
                <a:spcPct val="80000"/>
              </a:lnSpc>
              <a:buFontTx/>
              <a:buNone/>
            </a:pPr>
            <a:r>
              <a:rPr lang="en-US" altLang="en-US" sz="2400" dirty="0"/>
              <a:t>		</a:t>
            </a:r>
            <a:endParaRPr lang="en-GB" altLang="en-US" sz="2400" dirty="0"/>
          </a:p>
        </p:txBody>
      </p:sp>
    </p:spTree>
    <p:extLst>
      <p:ext uri="{BB962C8B-B14F-4D97-AF65-F5344CB8AC3E}">
        <p14:creationId xmlns:p14="http://schemas.microsoft.com/office/powerpoint/2010/main" val="33973393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1828800"/>
          </a:xfrm>
          <a:prstGeom prst="rect">
            <a:avLst/>
          </a:prstGeom>
        </p:spPr>
        <p:txBody>
          <a:bodyPr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endParaRPr lang="en-GB" sz="2400" b="1" u="sng" dirty="0">
              <a:solidFill>
                <a:srgbClr val="002060"/>
              </a:solidFill>
            </a:endParaRPr>
          </a:p>
          <a:p>
            <a:pPr algn="r" fontAlgn="auto">
              <a:spcBef>
                <a:spcPts val="0"/>
              </a:spcBef>
              <a:spcAft>
                <a:spcPts val="0"/>
              </a:spcAft>
              <a:defRPr/>
            </a:pPr>
            <a:r>
              <a:rPr lang="en-GB" sz="2400" b="1" u="sng" dirty="0">
                <a:solidFill>
                  <a:srgbClr val="002060"/>
                </a:solidFill>
              </a:rPr>
              <a:t>The New Colossus</a:t>
            </a:r>
            <a:endParaRPr lang="en-GB" sz="2400" b="1" dirty="0">
              <a:solidFill>
                <a:srgbClr val="002060"/>
              </a:solidFill>
              <a:effectLst>
                <a:outerShdw blurRad="38100" dist="38100" dir="2700000" algn="tl">
                  <a:srgbClr val="000000">
                    <a:alpha val="43137"/>
                  </a:srgbClr>
                </a:outerShdw>
              </a:effectLst>
              <a:latin typeface="+mn-lt"/>
              <a:cs typeface="+mn-cs"/>
            </a:endParaRPr>
          </a:p>
        </p:txBody>
      </p:sp>
      <p:pic>
        <p:nvPicPr>
          <p:cNvPr id="20484" name="Picture 4" descr="statue-libe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3680" y="4581128"/>
            <a:ext cx="3410158" cy="2276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0" y="0"/>
            <a:ext cx="6156176" cy="7523077"/>
          </a:xfrm>
          <a:prstGeom prst="rect">
            <a:avLst/>
          </a:prstGeom>
        </p:spPr>
        <p:txBody>
          <a:bodyPr wrap="square" lIns="540000" tIns="540000" rIns="540000" bIns="540000">
            <a:spAutoFit/>
          </a:bodyPr>
          <a:lstStyle/>
          <a:p>
            <a:pPr>
              <a:defRPr/>
            </a:pPr>
            <a:r>
              <a:rPr lang="en-GB" sz="2000" dirty="0">
                <a:solidFill>
                  <a:srgbClr val="002060"/>
                </a:solidFill>
              </a:rPr>
              <a:t>Not like the brazen giant of Greek fame,</a:t>
            </a:r>
          </a:p>
          <a:p>
            <a:pPr>
              <a:defRPr/>
            </a:pPr>
            <a:r>
              <a:rPr lang="en-GB" sz="2000" dirty="0">
                <a:solidFill>
                  <a:srgbClr val="002060"/>
                </a:solidFill>
              </a:rPr>
              <a:t>With conquering limbs astride from land to land;</a:t>
            </a:r>
          </a:p>
          <a:p>
            <a:pPr>
              <a:defRPr/>
            </a:pPr>
            <a:r>
              <a:rPr lang="en-GB" sz="2000" dirty="0">
                <a:solidFill>
                  <a:srgbClr val="002060"/>
                </a:solidFill>
              </a:rPr>
              <a:t>Here at our sea-washed, sunset gates shall stand</a:t>
            </a:r>
          </a:p>
          <a:p>
            <a:pPr>
              <a:defRPr/>
            </a:pPr>
            <a:r>
              <a:rPr lang="en-GB" sz="2000" dirty="0">
                <a:solidFill>
                  <a:srgbClr val="002060"/>
                </a:solidFill>
              </a:rPr>
              <a:t>A mighty woman with a torch, whose flame</a:t>
            </a:r>
          </a:p>
          <a:p>
            <a:pPr>
              <a:defRPr/>
            </a:pPr>
            <a:r>
              <a:rPr lang="en-GB" sz="2000" dirty="0">
                <a:solidFill>
                  <a:srgbClr val="002060"/>
                </a:solidFill>
              </a:rPr>
              <a:t>Is the imprisoned lightning, and her name</a:t>
            </a:r>
          </a:p>
          <a:p>
            <a:pPr>
              <a:defRPr/>
            </a:pPr>
            <a:r>
              <a:rPr lang="en-GB" sz="2000" dirty="0">
                <a:solidFill>
                  <a:srgbClr val="002060"/>
                </a:solidFill>
              </a:rPr>
              <a:t>Mother of Exiles. From her beacon-hand</a:t>
            </a:r>
          </a:p>
          <a:p>
            <a:pPr>
              <a:defRPr/>
            </a:pPr>
            <a:r>
              <a:rPr lang="en-GB" sz="2000" dirty="0">
                <a:solidFill>
                  <a:srgbClr val="002060"/>
                </a:solidFill>
              </a:rPr>
              <a:t>Glows world-wide welcome; her mild eyes command</a:t>
            </a:r>
          </a:p>
          <a:p>
            <a:pPr>
              <a:defRPr/>
            </a:pPr>
            <a:r>
              <a:rPr lang="en-GB" sz="2000" dirty="0">
                <a:solidFill>
                  <a:srgbClr val="002060"/>
                </a:solidFill>
              </a:rPr>
              <a:t>The air-bridged </a:t>
            </a:r>
            <a:r>
              <a:rPr lang="en-GB" sz="2000" dirty="0" err="1">
                <a:solidFill>
                  <a:srgbClr val="002060"/>
                </a:solidFill>
              </a:rPr>
              <a:t>harbor</a:t>
            </a:r>
            <a:r>
              <a:rPr lang="en-GB" sz="2000" dirty="0">
                <a:solidFill>
                  <a:srgbClr val="002060"/>
                </a:solidFill>
              </a:rPr>
              <a:t> that twin cities frame.</a:t>
            </a:r>
          </a:p>
          <a:p>
            <a:pPr>
              <a:defRPr/>
            </a:pPr>
            <a:r>
              <a:rPr lang="en-GB" sz="2000" dirty="0">
                <a:solidFill>
                  <a:srgbClr val="002060"/>
                </a:solidFill>
              </a:rPr>
              <a:t>“Keep, ancient lands, your storied pomp!” cries she</a:t>
            </a:r>
          </a:p>
          <a:p>
            <a:pPr>
              <a:defRPr/>
            </a:pPr>
            <a:r>
              <a:rPr lang="en-GB" sz="2000" dirty="0">
                <a:solidFill>
                  <a:srgbClr val="002060"/>
                </a:solidFill>
              </a:rPr>
              <a:t>With silent lips. </a:t>
            </a:r>
            <a:r>
              <a:rPr lang="en-GB" sz="2000" b="1" dirty="0">
                <a:solidFill>
                  <a:srgbClr val="002060"/>
                </a:solidFill>
              </a:rPr>
              <a:t>“Give me your tired, your poor,</a:t>
            </a:r>
          </a:p>
          <a:p>
            <a:pPr>
              <a:defRPr/>
            </a:pPr>
            <a:r>
              <a:rPr lang="en-GB" sz="2000" b="1" dirty="0">
                <a:solidFill>
                  <a:srgbClr val="002060"/>
                </a:solidFill>
              </a:rPr>
              <a:t>Your huddled masses yearning to breathe free,</a:t>
            </a:r>
          </a:p>
          <a:p>
            <a:pPr>
              <a:defRPr/>
            </a:pPr>
            <a:r>
              <a:rPr lang="en-GB" sz="2000" b="1" dirty="0">
                <a:solidFill>
                  <a:srgbClr val="002060"/>
                </a:solidFill>
              </a:rPr>
              <a:t>The wretched refuse of your teeming shore</a:t>
            </a:r>
            <a:r>
              <a:rPr lang="en-GB" sz="2000" dirty="0">
                <a:solidFill>
                  <a:srgbClr val="002060"/>
                </a:solidFill>
              </a:rPr>
              <a:t>.</a:t>
            </a:r>
          </a:p>
          <a:p>
            <a:pPr>
              <a:defRPr/>
            </a:pPr>
            <a:r>
              <a:rPr lang="en-GB" sz="2000" dirty="0">
                <a:solidFill>
                  <a:srgbClr val="002060"/>
                </a:solidFill>
              </a:rPr>
              <a:t>Send these, the homeless, tempest-</a:t>
            </a:r>
            <a:r>
              <a:rPr lang="en-GB" sz="2000" dirty="0" err="1">
                <a:solidFill>
                  <a:srgbClr val="002060"/>
                </a:solidFill>
              </a:rPr>
              <a:t>tost</a:t>
            </a:r>
            <a:r>
              <a:rPr lang="en-GB" sz="2000" dirty="0">
                <a:solidFill>
                  <a:srgbClr val="002060"/>
                </a:solidFill>
              </a:rPr>
              <a:t> to me,</a:t>
            </a:r>
          </a:p>
          <a:p>
            <a:pPr>
              <a:defRPr/>
            </a:pPr>
            <a:r>
              <a:rPr lang="en-GB" sz="2000" dirty="0">
                <a:solidFill>
                  <a:srgbClr val="002060"/>
                </a:solidFill>
              </a:rPr>
              <a:t>I lift my lamp beside the golden door!”</a:t>
            </a:r>
          </a:p>
          <a:p>
            <a:pPr>
              <a:defRPr/>
            </a:pPr>
            <a:endParaRPr lang="en-GB" sz="1600" dirty="0">
              <a:solidFill>
                <a:srgbClr val="002060"/>
              </a:solidFill>
            </a:endParaRPr>
          </a:p>
          <a:p>
            <a:pPr marL="285750" indent="-285750">
              <a:buFontTx/>
              <a:buChar char="-"/>
              <a:defRPr/>
            </a:pPr>
            <a:r>
              <a:rPr lang="en-GB" sz="1600" dirty="0" smtClean="0">
                <a:solidFill>
                  <a:srgbClr val="002060"/>
                </a:solidFill>
              </a:rPr>
              <a:t>Emma </a:t>
            </a:r>
            <a:r>
              <a:rPr lang="en-GB" sz="1600" dirty="0">
                <a:solidFill>
                  <a:srgbClr val="002060"/>
                </a:solidFill>
              </a:rPr>
              <a:t>Lazarus, ‘The New Colossus’ (1883</a:t>
            </a:r>
            <a:r>
              <a:rPr lang="en-GB" sz="1600" dirty="0" smtClean="0">
                <a:solidFill>
                  <a:srgbClr val="002060"/>
                </a:solidFill>
              </a:rPr>
              <a:t>) – </a:t>
            </a:r>
            <a:r>
              <a:rPr lang="en-GB" sz="1600" i="1" dirty="0" smtClean="0">
                <a:solidFill>
                  <a:srgbClr val="002060"/>
                </a:solidFill>
              </a:rPr>
              <a:t>written as fundraiser for Statue of Liberty (dedicated 1886) and inscribed on a plaque beneath statue (1903)</a:t>
            </a:r>
          </a:p>
          <a:p>
            <a:pPr marL="285750" indent="-285750">
              <a:buFontTx/>
              <a:buChar char="-"/>
              <a:defRPr/>
            </a:pPr>
            <a:endParaRPr lang="en-GB" sz="1600" i="1" dirty="0">
              <a:solidFill>
                <a:srgbClr val="002060"/>
              </a:solidFill>
            </a:endParaRPr>
          </a:p>
          <a:p>
            <a:pPr algn="just"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20486" name="Picture 4" descr="Statue of Liber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1341438"/>
            <a:ext cx="1944688" cy="2944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34072230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5436096" y="-3175"/>
            <a:ext cx="3707904" cy="3860536"/>
          </a:xfrm>
          <a:prstGeom prst="rect">
            <a:avLst/>
          </a:prstGeom>
        </p:spPr>
        <p:txBody>
          <a:bodyPr wrap="square"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endParaRPr lang="en-GB" sz="2400" b="1" u="sng" dirty="0">
              <a:solidFill>
                <a:srgbClr val="002060"/>
              </a:solidFill>
            </a:endParaRPr>
          </a:p>
          <a:p>
            <a:pPr algn="r" fontAlgn="auto">
              <a:spcBef>
                <a:spcPts val="0"/>
              </a:spcBef>
              <a:spcAft>
                <a:spcPts val="0"/>
              </a:spcAft>
              <a:defRPr/>
            </a:pPr>
            <a:r>
              <a:rPr lang="en-GB" sz="2400" b="1" u="sng" dirty="0">
                <a:solidFill>
                  <a:srgbClr val="002060"/>
                </a:solidFill>
              </a:rPr>
              <a:t>The New Colossus</a:t>
            </a:r>
          </a:p>
          <a:p>
            <a:pPr algn="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latin typeface="+mn-lt"/>
                <a:cs typeface="+mn-cs"/>
              </a:rPr>
              <a:t>vs. Ellis </a:t>
            </a:r>
            <a:r>
              <a:rPr lang="en-GB" sz="2400" b="1" u="sng" dirty="0" smtClean="0">
                <a:solidFill>
                  <a:srgbClr val="002060"/>
                </a:solidFill>
                <a:effectLst>
                  <a:outerShdw blurRad="38100" dist="38100" dir="2700000" algn="tl">
                    <a:srgbClr val="000000">
                      <a:alpha val="43137"/>
                    </a:srgbClr>
                  </a:outerShdw>
                </a:effectLst>
                <a:latin typeface="+mn-lt"/>
                <a:cs typeface="+mn-cs"/>
              </a:rPr>
              <a:t>Island </a:t>
            </a:r>
          </a:p>
          <a:p>
            <a:pPr marL="342900" indent="-342900" algn="r" fontAlgn="auto">
              <a:spcBef>
                <a:spcPts val="0"/>
              </a:spcBef>
              <a:spcAft>
                <a:spcPts val="0"/>
              </a:spcAft>
              <a:buFont typeface="Arial" panose="020B0604020202020204" pitchFamily="34" charset="0"/>
              <a:buChar char="•"/>
              <a:defRPr/>
            </a:pPr>
            <a:r>
              <a:rPr lang="en-GB" sz="2000" b="1" dirty="0" smtClean="0">
                <a:solidFill>
                  <a:srgbClr val="002060"/>
                </a:solidFill>
                <a:latin typeface="+mn-lt"/>
                <a:cs typeface="+mn-cs"/>
              </a:rPr>
              <a:t>opened as immigrant inspection station, 1892</a:t>
            </a:r>
            <a:endParaRPr lang="en-GB" sz="2000" b="1" dirty="0">
              <a:solidFill>
                <a:srgbClr val="002060"/>
              </a:solidFill>
              <a:latin typeface="+mn-lt"/>
              <a:cs typeface="+mn-cs"/>
            </a:endParaRPr>
          </a:p>
          <a:p>
            <a:pPr algn="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1508" name="Picture 4" descr="new york harbor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225"/>
            <a:ext cx="554355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descr="EllisIsl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9463" y="3449638"/>
            <a:ext cx="5905500" cy="336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4" descr="ellis island hi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3357563"/>
            <a:ext cx="230505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descr="immigrants shi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10135" y="2934031"/>
            <a:ext cx="2696270" cy="18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677922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4783138"/>
          </a:xfrm>
          <a:prstGeom prst="rect">
            <a:avLst/>
          </a:prstGeom>
        </p:spPr>
        <p:txBody>
          <a:bodyPr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p>
          <a:p>
            <a:pPr algn="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mn-lt"/>
                <a:cs typeface="+mn-cs"/>
              </a:rPr>
              <a:t>Ellis </a:t>
            </a:r>
            <a:r>
              <a:rPr lang="en-GB" sz="2400" b="1" u="sng" dirty="0">
                <a:solidFill>
                  <a:srgbClr val="002060"/>
                </a:solidFill>
                <a:effectLst>
                  <a:outerShdw blurRad="38100" dist="38100" dir="2700000" algn="tl">
                    <a:srgbClr val="000000">
                      <a:alpha val="43137"/>
                    </a:srgbClr>
                  </a:outerShdw>
                </a:effectLst>
                <a:latin typeface="+mn-lt"/>
                <a:cs typeface="+mn-cs"/>
              </a:rPr>
              <a:t>Island</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Inspection</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Surveillance</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Analysis</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Classification</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Detention</a:t>
            </a:r>
          </a:p>
          <a:p>
            <a:pPr algn="r" fontAlgn="auto">
              <a:spcBef>
                <a:spcPts val="0"/>
              </a:spcBef>
              <a:spcAft>
                <a:spcPts val="0"/>
              </a:spcAft>
              <a:defRPr/>
            </a:pPr>
            <a:r>
              <a:rPr lang="en-GB" sz="1600" dirty="0">
                <a:solidFill>
                  <a:srgbClr val="002060"/>
                </a:solidFill>
                <a:effectLst>
                  <a:outerShdw blurRad="38100" dist="38100" dir="2700000" algn="tl">
                    <a:srgbClr val="000000">
                      <a:alpha val="43137"/>
                    </a:srgbClr>
                  </a:outerShdw>
                </a:effectLst>
                <a:latin typeface="+mn-lt"/>
                <a:cs typeface="+mn-cs"/>
              </a:rPr>
              <a:t>(and maybe</a:t>
            </a:r>
            <a:r>
              <a:rPr lang="en-GB" sz="2400" dirty="0">
                <a:solidFill>
                  <a:srgbClr val="002060"/>
                </a:solidFill>
                <a:effectLst>
                  <a:outerShdw blurRad="38100" dist="38100" dir="2700000" algn="tl">
                    <a:srgbClr val="000000">
                      <a:alpha val="43137"/>
                    </a:srgbClr>
                  </a:outerShdw>
                </a:effectLst>
                <a:latin typeface="+mn-lt"/>
                <a:cs typeface="+mn-cs"/>
              </a:rPr>
              <a:t>)</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Deportation</a:t>
            </a:r>
          </a:p>
          <a:p>
            <a:pPr algn="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2532" name="Picture 4" descr="ellis island examination hall"/>
          <p:cNvPicPr>
            <a:picLocks noChangeAspect="1" noChangeArrowheads="1"/>
          </p:cNvPicPr>
          <p:nvPr/>
        </p:nvPicPr>
        <p:blipFill>
          <a:blip r:embed="rId3">
            <a:lum bright="18000"/>
            <a:extLst>
              <a:ext uri="{28A0092B-C50C-407E-A947-70E740481C1C}">
                <a14:useLocalDpi xmlns:a14="http://schemas.microsoft.com/office/drawing/2010/main" val="0"/>
              </a:ext>
            </a:extLst>
          </a:blip>
          <a:srcRect/>
          <a:stretch>
            <a:fillRect/>
          </a:stretch>
        </p:blipFill>
        <p:spPr bwMode="auto">
          <a:xfrm>
            <a:off x="12700" y="25400"/>
            <a:ext cx="3032125" cy="337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descr="ellis island detention room"/>
          <p:cNvPicPr>
            <a:picLocks noChangeAspect="1" noChangeArrowheads="1"/>
          </p:cNvPicPr>
          <p:nvPr/>
        </p:nvPicPr>
        <p:blipFill>
          <a:blip r:embed="rId4">
            <a:lum bright="6000"/>
            <a:extLst>
              <a:ext uri="{28A0092B-C50C-407E-A947-70E740481C1C}">
                <a14:useLocalDpi xmlns:a14="http://schemas.microsoft.com/office/drawing/2010/main" val="0"/>
              </a:ext>
            </a:extLst>
          </a:blip>
          <a:srcRect l="2643" t="8240" r="3270"/>
          <a:stretch>
            <a:fillRect/>
          </a:stretch>
        </p:blipFill>
        <p:spPr bwMode="auto">
          <a:xfrm>
            <a:off x="5148263" y="4075113"/>
            <a:ext cx="4014787"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4" descr="ellis island deportees"/>
          <p:cNvPicPr>
            <a:picLocks noChangeAspect="1" noChangeArrowheads="1"/>
          </p:cNvPicPr>
          <p:nvPr/>
        </p:nvPicPr>
        <p:blipFill>
          <a:blip r:embed="rId5">
            <a:extLst>
              <a:ext uri="{28A0092B-C50C-407E-A947-70E740481C1C}">
                <a14:useLocalDpi xmlns:a14="http://schemas.microsoft.com/office/drawing/2010/main" val="0"/>
              </a:ext>
            </a:extLst>
          </a:blip>
          <a:srcRect l="4361" t="12564" r="4118" b="2919"/>
          <a:stretch>
            <a:fillRect/>
          </a:stretch>
        </p:blipFill>
        <p:spPr bwMode="auto">
          <a:xfrm>
            <a:off x="12700" y="4089400"/>
            <a:ext cx="4335463"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4663" y="1268413"/>
            <a:ext cx="3103562" cy="333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121124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4335463" y="-3175"/>
            <a:ext cx="4808537" cy="2937206"/>
          </a:xfrm>
          <a:prstGeom prst="rect">
            <a:avLst/>
          </a:prstGeom>
        </p:spPr>
        <p:txBody>
          <a:bodyPr wrap="square" lIns="540000" tIns="540000" rIns="540000" bIns="540000">
            <a:spAutoFit/>
          </a:bodyPr>
          <a:lstStyle/>
          <a:p>
            <a:pPr algn="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rPr>
              <a:t>5. The Immigrant City: </a:t>
            </a:r>
            <a:endParaRPr lang="en-GB" sz="2400" b="1" u="sng" dirty="0">
              <a:solidFill>
                <a:srgbClr val="002060"/>
              </a:solidFill>
              <a:effectLst>
                <a:outerShdw blurRad="38100" dist="38100" dir="2700000" algn="tl">
                  <a:srgbClr val="000000">
                    <a:alpha val="43137"/>
                  </a:srgbClr>
                </a:outerShdw>
              </a:effectLst>
            </a:endParaRPr>
          </a:p>
          <a:p>
            <a:pPr algn="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Calibri"/>
              </a:rPr>
              <a:t>Changing attitudes towards immigration</a:t>
            </a:r>
          </a:p>
          <a:p>
            <a:pPr algn="r" fontAlgn="auto">
              <a:spcBef>
                <a:spcPts val="0"/>
              </a:spcBef>
              <a:spcAft>
                <a:spcPts val="0"/>
              </a:spcAft>
              <a:defRPr/>
            </a:pPr>
            <a:endParaRPr lang="en-GB" sz="2400" b="1" u="sng" dirty="0">
              <a:solidFill>
                <a:srgbClr val="002060"/>
              </a:solidFill>
              <a:effectLst>
                <a:outerShdw blurRad="38100" dist="38100" dir="2700000" algn="tl">
                  <a:srgbClr val="000000">
                    <a:alpha val="43137"/>
                  </a:srgbClr>
                </a:outerShdw>
              </a:effectLst>
              <a:latin typeface="Calibri"/>
            </a:endParaRPr>
          </a:p>
          <a:p>
            <a:pPr algn="r" fontAlgn="auto">
              <a:spcBef>
                <a:spcPts val="0"/>
              </a:spcBef>
              <a:spcAft>
                <a:spcPts val="0"/>
              </a:spcAft>
              <a:defRPr/>
            </a:pPr>
            <a:endParaRPr lang="en-GB" sz="2400" b="1" u="sng" dirty="0" smtClean="0">
              <a:solidFill>
                <a:srgbClr val="002060"/>
              </a:solidFill>
              <a:effectLst>
                <a:outerShdw blurRad="38100" dist="38100" dir="2700000" algn="tl">
                  <a:srgbClr val="000000">
                    <a:alpha val="43137"/>
                  </a:srgbClr>
                </a:outerShdw>
              </a:effectLst>
              <a:latin typeface="Calibri"/>
            </a:endParaRPr>
          </a:p>
        </p:txBody>
      </p:sp>
      <p:pic>
        <p:nvPicPr>
          <p:cNvPr id="22534" name="Picture 4" descr="ellis island deportees"/>
          <p:cNvPicPr>
            <a:picLocks noChangeAspect="1" noChangeArrowheads="1"/>
          </p:cNvPicPr>
          <p:nvPr/>
        </p:nvPicPr>
        <p:blipFill>
          <a:blip r:embed="rId3">
            <a:extLst>
              <a:ext uri="{28A0092B-C50C-407E-A947-70E740481C1C}">
                <a14:useLocalDpi xmlns:a14="http://schemas.microsoft.com/office/drawing/2010/main" val="0"/>
              </a:ext>
            </a:extLst>
          </a:blip>
          <a:srcRect l="4361" t="12564" r="4118" b="2919"/>
          <a:stretch>
            <a:fillRect/>
          </a:stretch>
        </p:blipFill>
        <p:spPr bwMode="auto">
          <a:xfrm>
            <a:off x="0" y="260648"/>
            <a:ext cx="4335463"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9101" y="3041565"/>
            <a:ext cx="9017396" cy="4204906"/>
          </a:xfrm>
          <a:prstGeom prst="rect">
            <a:avLst/>
          </a:prstGeom>
        </p:spPr>
        <p:txBody>
          <a:bodyPr wrap="square" lIns="360000" tIns="360000" rIns="360000" bIns="360000">
            <a:spAutoFit/>
          </a:bodyPr>
          <a:lstStyle/>
          <a:p>
            <a:pPr marL="342900" indent="-342900" algn="just" fontAlgn="auto">
              <a:spcBef>
                <a:spcPts val="0"/>
              </a:spcBef>
              <a:spcAft>
                <a:spcPts val="0"/>
              </a:spcAft>
              <a:buFont typeface="Arial" panose="020B0604020202020204" pitchFamily="34" charset="0"/>
              <a:buChar char="•"/>
              <a:defRPr/>
            </a:pPr>
            <a:r>
              <a:rPr lang="en-GB" sz="2000" dirty="0" smtClean="0"/>
              <a:t>Efforts to restrict immigration from late 19</a:t>
            </a:r>
            <a:r>
              <a:rPr lang="en-GB" sz="2000" baseline="30000" dirty="0" smtClean="0"/>
              <a:t>th</a:t>
            </a:r>
            <a:r>
              <a:rPr lang="en-GB" sz="2000" dirty="0" smtClean="0"/>
              <a:t> century onwards</a:t>
            </a:r>
            <a:r>
              <a:rPr lang="en-GB" sz="2400" dirty="0" smtClean="0"/>
              <a:t> </a:t>
            </a:r>
          </a:p>
          <a:p>
            <a:pPr algn="just" fontAlgn="auto">
              <a:spcBef>
                <a:spcPts val="0"/>
              </a:spcBef>
              <a:spcAft>
                <a:spcPts val="0"/>
              </a:spcAft>
              <a:defRPr/>
            </a:pPr>
            <a:endParaRPr lang="en-GB" sz="2400" dirty="0"/>
          </a:p>
          <a:p>
            <a:pPr algn="just" fontAlgn="auto">
              <a:spcBef>
                <a:spcPts val="0"/>
              </a:spcBef>
              <a:spcAft>
                <a:spcPts val="0"/>
              </a:spcAft>
              <a:defRPr/>
            </a:pPr>
            <a:r>
              <a:rPr lang="en-GB" sz="2400" b="1" dirty="0" smtClean="0"/>
              <a:t>Immigration </a:t>
            </a:r>
            <a:r>
              <a:rPr lang="en-GB" sz="2400" b="1" dirty="0"/>
              <a:t>Act of 1924</a:t>
            </a:r>
          </a:p>
          <a:p>
            <a:pPr algn="just" fontAlgn="auto">
              <a:spcBef>
                <a:spcPts val="0"/>
              </a:spcBef>
              <a:spcAft>
                <a:spcPts val="0"/>
              </a:spcAft>
              <a:defRPr/>
            </a:pPr>
            <a:endParaRPr lang="en-GB" dirty="0"/>
          </a:p>
          <a:p>
            <a:pPr marL="285750" indent="-285750" algn="just" fontAlgn="auto">
              <a:spcBef>
                <a:spcPts val="0"/>
              </a:spcBef>
              <a:spcAft>
                <a:spcPts val="0"/>
              </a:spcAft>
              <a:buFont typeface="Arial" panose="020B0604020202020204" pitchFamily="34" charset="0"/>
              <a:buChar char="•"/>
              <a:defRPr/>
            </a:pPr>
            <a:r>
              <a:rPr lang="en-GB" sz="2000" dirty="0"/>
              <a:t>Quota system placed numerical restrictions on amounts of immigrants permitted into United States – first numerical immigration </a:t>
            </a:r>
            <a:r>
              <a:rPr lang="en-GB" sz="2000" dirty="0" smtClean="0"/>
              <a:t>limits</a:t>
            </a:r>
          </a:p>
          <a:p>
            <a:pPr marL="285750" indent="-285750" algn="just" fontAlgn="auto">
              <a:spcBef>
                <a:spcPts val="0"/>
              </a:spcBef>
              <a:spcAft>
                <a:spcPts val="0"/>
              </a:spcAft>
              <a:buFont typeface="Arial" panose="020B0604020202020204" pitchFamily="34" charset="0"/>
              <a:buChar char="•"/>
              <a:defRPr/>
            </a:pPr>
            <a:endParaRPr lang="en-GB" sz="2000" dirty="0"/>
          </a:p>
          <a:p>
            <a:pPr marL="285750" indent="-285750" algn="just" fontAlgn="auto">
              <a:spcBef>
                <a:spcPts val="0"/>
              </a:spcBef>
              <a:spcAft>
                <a:spcPts val="0"/>
              </a:spcAft>
              <a:buFont typeface="Arial" panose="020B0604020202020204" pitchFamily="34" charset="0"/>
              <a:buChar char="•"/>
              <a:defRPr/>
            </a:pPr>
            <a:r>
              <a:rPr lang="en-GB" sz="2000" dirty="0"/>
              <a:t>Favoured northern Europeans, as figures were apportioned so as to not surpass 2% of any nations’ citizens who were recorded in US Census of 1890</a:t>
            </a:r>
          </a:p>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Calibri"/>
            </a:endParaRPr>
          </a:p>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314935073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9063"/>
            <a:ext cx="7236296" cy="3552759"/>
          </a:xfrm>
          <a:prstGeom prst="rect">
            <a:avLst/>
          </a:prstGeom>
        </p:spPr>
        <p:txBody>
          <a:bodyPr wrap="square" lIns="540000" tIns="540000" rIns="540000" bIns="540000" numCol="1" spcCol="360000">
            <a:spAutoFit/>
          </a:bodyPr>
          <a:lstStyle/>
          <a:p>
            <a:r>
              <a:rPr lang="en-GB" sz="2000" u="sng" dirty="0" smtClean="0">
                <a:solidFill>
                  <a:prstClr val="black"/>
                </a:solidFill>
              </a:rPr>
              <a:t>Week 8 In focus </a:t>
            </a:r>
          </a:p>
          <a:p>
            <a:r>
              <a:rPr lang="en-GB" sz="2000" b="1" dirty="0" smtClean="0">
                <a:solidFill>
                  <a:srgbClr val="FF0000"/>
                </a:solidFill>
                <a:effectLst>
                  <a:outerShdw blurRad="38100" dist="38100" dir="2700000" algn="tl">
                    <a:srgbClr val="000000">
                      <a:alpha val="43137"/>
                    </a:srgbClr>
                  </a:outerShdw>
                </a:effectLst>
              </a:rPr>
              <a:t>Representing the Immigrant City</a:t>
            </a:r>
          </a:p>
          <a:p>
            <a:endParaRPr lang="en-GB" sz="2000" u="sng" dirty="0" smtClean="0">
              <a:solidFill>
                <a:prstClr val="black"/>
              </a:solidFill>
            </a:endParaRPr>
          </a:p>
          <a:p>
            <a:r>
              <a:rPr lang="en-GB" sz="2000" u="sng" dirty="0" smtClean="0">
                <a:solidFill>
                  <a:prstClr val="black"/>
                </a:solidFill>
              </a:rPr>
              <a:t>Required </a:t>
            </a:r>
            <a:r>
              <a:rPr lang="en-GB" sz="2000" u="sng" dirty="0">
                <a:solidFill>
                  <a:prstClr val="black"/>
                </a:solidFill>
              </a:rPr>
              <a:t>workshop readings:</a:t>
            </a:r>
            <a:endParaRPr lang="en-GB" sz="2000" dirty="0">
              <a:solidFill>
                <a:prstClr val="black"/>
              </a:solidFill>
            </a:endParaRPr>
          </a:p>
          <a:p>
            <a:pPr marL="285750" indent="-285750">
              <a:buFont typeface="Arial" panose="020B0604020202020204" pitchFamily="34" charset="0"/>
              <a:buChar char="•"/>
            </a:pPr>
            <a:r>
              <a:rPr lang="en-GB" sz="2000" dirty="0" smtClean="0"/>
              <a:t>Emma Lazarus, ‘The New Colossus’ (1883).</a:t>
            </a:r>
          </a:p>
          <a:p>
            <a:pPr marL="285750" indent="-285750">
              <a:buFont typeface="Arial" panose="020B0604020202020204" pitchFamily="34" charset="0"/>
              <a:buChar char="•"/>
            </a:pPr>
            <a:r>
              <a:rPr lang="en-GB" sz="2000" dirty="0" smtClean="0"/>
              <a:t>Henry Roth, </a:t>
            </a:r>
            <a:r>
              <a:rPr lang="en-GB" sz="2000" i="1" dirty="0" smtClean="0"/>
              <a:t>Call it Sleep</a:t>
            </a:r>
            <a:r>
              <a:rPr lang="en-GB" sz="2000" dirty="0" smtClean="0"/>
              <a:t> (1934) prologue.</a:t>
            </a:r>
          </a:p>
          <a:p>
            <a:pPr marL="285750" lvl="0" indent="-285750">
              <a:buFont typeface="Arial" panose="020B0604020202020204" pitchFamily="34" charset="0"/>
              <a:buChar char="•"/>
            </a:pPr>
            <a:r>
              <a:rPr lang="en-GB" sz="2000" dirty="0" smtClean="0"/>
              <a:t>Mary </a:t>
            </a:r>
            <a:r>
              <a:rPr lang="en-GB" sz="2000" dirty="0" err="1" smtClean="0"/>
              <a:t>Antin</a:t>
            </a:r>
            <a:r>
              <a:rPr lang="en-GB" sz="2000" dirty="0" smtClean="0"/>
              <a:t>, </a:t>
            </a:r>
            <a:r>
              <a:rPr lang="en-GB" sz="2000" i="1" dirty="0" smtClean="0"/>
              <a:t>The Promised Land</a:t>
            </a:r>
            <a:r>
              <a:rPr lang="en-GB" sz="2000" dirty="0" smtClean="0"/>
              <a:t> (1912) extracts.</a:t>
            </a:r>
          </a:p>
          <a:p>
            <a:pPr marL="285750" lvl="0" indent="-285750">
              <a:buFont typeface="Arial" panose="020B0604020202020204" pitchFamily="34" charset="0"/>
              <a:buChar char="•"/>
            </a:pPr>
            <a:r>
              <a:rPr lang="en-GB" sz="2000" dirty="0" smtClean="0"/>
              <a:t>Anzia Yezierska, ‘America and I’ (1923).</a:t>
            </a:r>
          </a:p>
        </p:txBody>
      </p:sp>
      <p:pic>
        <p:nvPicPr>
          <p:cNvPr id="2053" name="Picture 5" descr="http://www.greatthoughtstreasury.com/sites/default/files/mantin%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4588" y="2318573"/>
            <a:ext cx="1934973" cy="224344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4588" y="4707034"/>
            <a:ext cx="1934973" cy="1934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rotWithShape="1">
          <a:blip r:embed="rId5">
            <a:extLst>
              <a:ext uri="{28A0092B-C50C-407E-A947-70E740481C1C}">
                <a14:useLocalDpi xmlns:a14="http://schemas.microsoft.com/office/drawing/2010/main" val="0"/>
              </a:ext>
            </a:extLst>
          </a:blip>
          <a:srcRect l="24788" r="11696"/>
          <a:stretch/>
        </p:blipFill>
        <p:spPr bwMode="auto">
          <a:xfrm>
            <a:off x="7087221" y="404664"/>
            <a:ext cx="2029705"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7944" y="3106645"/>
            <a:ext cx="2841625" cy="3535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967787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6150</Words>
  <Application>Microsoft Office PowerPoint</Application>
  <PresentationFormat>On-screen Show (4:3)</PresentationFormat>
  <Paragraphs>1114</Paragraphs>
  <Slides>72</Slides>
  <Notes>72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72</vt:i4>
      </vt:variant>
    </vt:vector>
  </HeadingPairs>
  <TitlesOfParts>
    <vt:vector size="76" baseType="lpstr">
      <vt:lpstr>Arial</vt:lpstr>
      <vt:lpstr>Calibri</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14</cp:revision>
  <cp:lastPrinted>2017-11-13T10:25:22Z</cp:lastPrinted>
  <dcterms:created xsi:type="dcterms:W3CDTF">2017-11-12T13:05:55Z</dcterms:created>
  <dcterms:modified xsi:type="dcterms:W3CDTF">2017-11-13T11:45:18Z</dcterms:modified>
</cp:coreProperties>
</file>