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51" r:id="rId4"/>
  </p:sldMasterIdLst>
  <p:notesMasterIdLst>
    <p:notesMasterId r:id="rId13"/>
  </p:notesMasterIdLst>
  <p:handoutMasterIdLst>
    <p:handoutMasterId r:id="rId14"/>
  </p:handoutMasterIdLst>
  <p:sldIdLst>
    <p:sldId id="256" r:id="rId5"/>
    <p:sldId id="257" r:id="rId6"/>
    <p:sldId id="258" r:id="rId7"/>
    <p:sldId id="259" r:id="rId8"/>
    <p:sldId id="260" r:id="rId9"/>
    <p:sldId id="261" r:id="rId10"/>
    <p:sldId id="262" r:id="rId11"/>
    <p:sldId id="263" r:id="rId12"/>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83" d="100"/>
          <a:sy n="83" d="100"/>
        </p:scale>
        <p:origin x="658" y="46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5E5E9F-457F-2AFF-7B75-58041891B96F}"/>
              </a:ext>
            </a:extLst>
          </p:cNvPr>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29AD938-A245-C075-BC7C-7848D117C692}"/>
              </a:ext>
            </a:extLst>
          </p:cNvPr>
          <p:cNvSpPr>
            <a:spLocks noGrp="1"/>
          </p:cNvSpPr>
          <p:nvPr>
            <p:ph type="dt" sz="quarter" idx="1"/>
          </p:nvPr>
        </p:nvSpPr>
        <p:spPr>
          <a:xfrm>
            <a:off x="3884613" y="0"/>
            <a:ext cx="2971800" cy="611188"/>
          </a:xfrm>
          <a:prstGeom prst="rect">
            <a:avLst/>
          </a:prstGeom>
        </p:spPr>
        <p:txBody>
          <a:bodyPr vert="horz" lIns="91440" tIns="45720" rIns="91440" bIns="45720" rtlCol="0"/>
          <a:lstStyle>
            <a:lvl1pPr algn="r">
              <a:defRPr sz="1200"/>
            </a:lvl1pPr>
          </a:lstStyle>
          <a:p>
            <a:fld id="{62E6C6FE-FB9A-406E-894A-1DFE626C46CF}" type="datetimeFigureOut">
              <a:rPr lang="en-GB" smtClean="0"/>
              <a:t>19/10/2026</a:t>
            </a:fld>
            <a:endParaRPr lang="en-GB"/>
          </a:p>
        </p:txBody>
      </p:sp>
      <p:sp>
        <p:nvSpPr>
          <p:cNvPr id="4" name="Footer Placeholder 3">
            <a:extLst>
              <a:ext uri="{FF2B5EF4-FFF2-40B4-BE49-F238E27FC236}">
                <a16:creationId xmlns:a16="http://schemas.microsoft.com/office/drawing/2014/main" id="{E06339B0-38DE-4D4D-A95B-A2CA667D9A5A}"/>
              </a:ext>
            </a:extLst>
          </p:cNvPr>
          <p:cNvSpPr>
            <a:spLocks noGrp="1"/>
          </p:cNvSpPr>
          <p:nvPr>
            <p:ph type="ftr" sz="quarter" idx="2"/>
          </p:nvPr>
        </p:nvSpPr>
        <p:spPr>
          <a:xfrm>
            <a:off x="0" y="11580813"/>
            <a:ext cx="2971800" cy="611187"/>
          </a:xfrm>
          <a:prstGeom prst="rect">
            <a:avLst/>
          </a:prstGeom>
        </p:spPr>
        <p:txBody>
          <a:bodyPr vert="horz" lIns="91440" tIns="45720" rIns="91440" bIns="45720" rtlCol="0" anchor="b"/>
          <a:lstStyle>
            <a:lvl1pPr algn="l">
              <a:defRPr sz="1200"/>
            </a:lvl1pPr>
          </a:lstStyle>
          <a:p>
            <a:r>
              <a:rPr lang="en-GB"/>
              <a:t>LCHS4009 / Self Awareness  Presentation                                 Keeran Wahid</a:t>
            </a:r>
          </a:p>
        </p:txBody>
      </p:sp>
      <p:sp>
        <p:nvSpPr>
          <p:cNvPr id="5" name="Slide Number Placeholder 4">
            <a:extLst>
              <a:ext uri="{FF2B5EF4-FFF2-40B4-BE49-F238E27FC236}">
                <a16:creationId xmlns:a16="http://schemas.microsoft.com/office/drawing/2014/main" id="{EA70922D-F6F5-EA18-BD55-A0C82B19F44D}"/>
              </a:ext>
            </a:extLst>
          </p:cNvPr>
          <p:cNvSpPr>
            <a:spLocks noGrp="1"/>
          </p:cNvSpPr>
          <p:nvPr>
            <p:ph type="sldNum" sz="quarter" idx="3"/>
          </p:nvPr>
        </p:nvSpPr>
        <p:spPr>
          <a:xfrm>
            <a:off x="3884613" y="11580813"/>
            <a:ext cx="2971800" cy="611187"/>
          </a:xfrm>
          <a:prstGeom prst="rect">
            <a:avLst/>
          </a:prstGeom>
        </p:spPr>
        <p:txBody>
          <a:bodyPr vert="horz" lIns="91440" tIns="45720" rIns="91440" bIns="45720" rtlCol="0" anchor="b"/>
          <a:lstStyle>
            <a:lvl1pPr algn="r">
              <a:defRPr sz="1200"/>
            </a:lvl1pPr>
          </a:lstStyle>
          <a:p>
            <a:fld id="{A82242F6-CCB4-4D6A-8973-6BAB421F3B0D}" type="slidenum">
              <a:rPr lang="en-GB" smtClean="0"/>
              <a:t>‹#›</a:t>
            </a:fld>
            <a:endParaRPr lang="en-GB"/>
          </a:p>
        </p:txBody>
      </p:sp>
    </p:spTree>
    <p:extLst>
      <p:ext uri="{BB962C8B-B14F-4D97-AF65-F5344CB8AC3E}">
        <p14:creationId xmlns:p14="http://schemas.microsoft.com/office/powerpoint/2010/main" val="281539164"/>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37298420"/>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Good morning. My name is Keeran Wahid. My chosen future career is Assistant Psychologist. I am interested in psychology because I enjoy listening to people, understanding individual needs and supporting wellbeing. In this presentation I will look at a current vacancy, reflect on my strengths and development needs through a SWOT analysis, and explain my action plan.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Assistant Psychologists work under the supervision of qualified psychologists. The role can include supporting assessments, observations, interventions, reports and multidisciplinary work. I feel this career suits my interest in mental health and my existing communication and people skills.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I found a current Assistant Psychologist vacancy at Willowbrook Care Home in Birmingham. The role is full-time and includes assessment, observation, psychological support plans, reports and multidisciplinary working. The advert asks for excellent communication, a psychology degree and relevant experience. I do not yet meet every requirement, so I am using it as a realistic future career target.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My main strengths are communication, empathy, reliability and experience with different people. My biggest weakness is that I do not yet have a psychology degree or direct psychology experience. However, my current course and future study are opportunities. The main threats are limited vacancies, strong competition from psychology graduates with relevant experience, the length of the training pathway and the emotional demands of mental-health work.</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My previous jobs have given me transferable skills. At Bannatyne I listen to clients and work in a person-centred way. Through children's activities I learned patience and how to adapt communication. Running my own businesses developed organisation and responsibility. Customer service roles strengthened teamwork and communication. These skills are useful foundations, but they do not replace the psychology qualifications required by the vacancy.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I can use my strengths to respond to my weaknesses and threats. For example, I do not yet have a psychology degree, so I will use my organisation and determination to continue studying. Competition is a threat, so I need to build relevant experience and CPD. I also need clinical experience, so I will look for supervised mental-health or support roles where my communication skills are useful.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My action plan starts with completing my Level 4 qualification. Next I need to progress to a BPS-accredited Psychology degree and gain direct mental-health experience. I also need to develop research, assessment and report-writing skills. My long-term goal is to meet the person specification for Assistant Psychologist posts and apply when I am appropriately qualified and experienced.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These are my main references. I checked that the live job advert was still available on 18 October 2026. Thank you.</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US"/>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endParaRPr lang="en-US"/>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169351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386544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US" dirty="0"/>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17411058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US" dirty="0"/>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2496611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35388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024086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032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628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31974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US"/>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059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endParaRPr lang="en-US"/>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US"/>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913896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endParaRPr lang="en-US"/>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147566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endParaRPr lang="en-US"/>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US"/>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55541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endParaRPr lang="en-US"/>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713415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endParaRPr lang="en-US"/>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US"/>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451393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3193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97603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US"/>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pPr algn="l"/>
            <a:fld id="{F7021451-1387-4CA6-816F-3879F97B5CBC}" type="slidenum">
              <a:rPr lang="en-US" b="0"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1087924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087896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US"/>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38476483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42166137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12415309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9512201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29463397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13441430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41464083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pPr algn="l"/>
            <a:fld id="{F7021451-1387-4CA6-816F-3879F97B5CBC}" type="slidenum">
              <a:rPr lang="en-US" b="0" smtClean="0"/>
              <a:t>‹#›</a:t>
            </a:fld>
            <a:endParaRPr lang="en-US"/>
          </a:p>
        </p:txBody>
      </p:sp>
    </p:spTree>
    <p:extLst>
      <p:ext uri="{BB962C8B-B14F-4D97-AF65-F5344CB8AC3E}">
        <p14:creationId xmlns:p14="http://schemas.microsoft.com/office/powerpoint/2010/main" val="32897006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31823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MASTER">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3756638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US"/>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pPr algn="l"/>
            <a:fld id="{F7021451-1387-4CA6-816F-3879F97B5CBC}" type="slidenum">
              <a:rPr lang="en-US" b="0"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8808918"/>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 id="2147483670" r:id="rId19"/>
    <p:sldLayoutId id="2147483671" r:id="rId20"/>
    <p:sldLayoutId id="2147483672" r:id="rId21"/>
    <p:sldLayoutId id="2147483673" r:id="rId22"/>
    <p:sldLayoutId id="2147483674" r:id="rId23"/>
    <p:sldLayoutId id="2147483675" r:id="rId24"/>
    <p:sldLayoutId id="2147483676" r:id="rId25"/>
    <p:sldLayoutId id="2147483677" r:id="rId26"/>
    <p:sldLayoutId id="2147483678" r:id="rId27"/>
    <p:sldLayoutId id="2147483679" r:id="rId28"/>
    <p:sldLayoutId id="2147483680" r:id="rId29"/>
  </p:sldLayoutIdLst>
  <p:hf hd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3" name="Rectangle 32"/>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Arc 1"/>
          <p:cNvSpPr/>
          <p:nvPr/>
        </p:nvSpPr>
        <p:spPr>
          <a:xfrm rot="1080000">
            <a:off x="10616210" y="653"/>
            <a:ext cx="1485261" cy="1714633"/>
          </a:xfrm>
          <a:prstGeom prst="arc">
            <a:avLst/>
          </a:prstGeom>
          <a:solidFill>
            <a:schemeClr val="accent3">
              <a:lumMod val="75000"/>
            </a:schemeClr>
          </a:solidFill>
          <a:ln/>
        </p:spPr>
        <p:style>
          <a:lnRef idx="3">
            <a:schemeClr val="accent4"/>
          </a:lnRef>
          <a:fillRef idx="0">
            <a:schemeClr val="accent4"/>
          </a:fillRef>
          <a:effectRef idx="2">
            <a:schemeClr val="accent4"/>
          </a:effectRef>
          <a:fontRef idx="minor">
            <a:schemeClr val="tx1"/>
          </a:fontRef>
        </p:style>
        <p:txBody>
          <a:bodyPr rtlCol="0" anchor="ctr"/>
          <a:lstStyle/>
          <a:p>
            <a:pPr algn="ctr"/>
            <a:endParaRPr dirty="0"/>
          </a:p>
        </p:txBody>
      </p:sp>
      <p:sp>
        <p:nvSpPr>
          <p:cNvPr id="3" name="Arc 2"/>
          <p:cNvSpPr/>
          <p:nvPr/>
        </p:nvSpPr>
        <p:spPr>
          <a:xfrm rot="12300000">
            <a:off x="11421639" y="5520825"/>
            <a:ext cx="617085" cy="1287248"/>
          </a:xfrm>
          <a:prstGeom prst="arc">
            <a:avLst>
              <a:gd name="adj1" fmla="val 16282228"/>
              <a:gd name="adj2" fmla="val 11149785"/>
            </a:avLst>
          </a:prstGeom>
          <a:solidFill>
            <a:schemeClr val="accent3"/>
          </a:solidFill>
          <a:ln/>
        </p:spPr>
        <p:style>
          <a:lnRef idx="3">
            <a:schemeClr val="accent4"/>
          </a:lnRef>
          <a:fillRef idx="0">
            <a:schemeClr val="accent4"/>
          </a:fillRef>
          <a:effectRef idx="2">
            <a:schemeClr val="accent4"/>
          </a:effectRef>
          <a:fontRef idx="minor">
            <a:schemeClr val="tx1"/>
          </a:fontRef>
        </p:style>
        <p:txBody>
          <a:bodyPr rtlCol="0" anchor="ctr"/>
          <a:lstStyle/>
          <a:p>
            <a:pPr algn="ctr"/>
            <a:endParaRPr dirty="0"/>
          </a:p>
        </p:txBody>
      </p:sp>
      <p:pic>
        <p:nvPicPr>
          <p:cNvPr id="4" name="Picture 3" descr="563A84FF-DE88-4B62-A9C9-B7294E251A37.png"/>
          <p:cNvPicPr>
            <a:picLocks noChangeAspect="1"/>
          </p:cNvPicPr>
          <p:nvPr/>
        </p:nvPicPr>
        <p:blipFill>
          <a:blip r:embed="rId3"/>
          <a:stretch>
            <a:fillRect/>
          </a:stretch>
        </p:blipFill>
        <p:spPr>
          <a:xfrm>
            <a:off x="713232" y="267541"/>
            <a:ext cx="2842768" cy="1431277"/>
          </a:xfrm>
          <a:prstGeom prst="rect">
            <a:avLst/>
          </a:prstGeom>
        </p:spPr>
      </p:pic>
      <p:sp>
        <p:nvSpPr>
          <p:cNvPr id="5" name="Rounded Rectangle 4"/>
          <p:cNvSpPr/>
          <p:nvPr/>
        </p:nvSpPr>
        <p:spPr>
          <a:xfrm>
            <a:off x="731520" y="2057400"/>
            <a:ext cx="146304" cy="3611880"/>
          </a:xfrm>
          <a:prstGeom prst="roundRect">
            <a:avLst/>
          </a:prstGeom>
          <a:solidFill>
            <a:schemeClr val="accent4">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2022384"/>
            <a:ext cx="5440680" cy="861774"/>
          </a:xfrm>
          <a:prstGeom prst="rect">
            <a:avLst/>
          </a:prstGeom>
          <a:noFill/>
        </p:spPr>
        <p:txBody>
          <a:bodyPr wrap="square" anchor="t">
            <a:spAutoFit/>
          </a:bodyPr>
          <a:lstStyle/>
          <a:p>
            <a:pPr algn="l"/>
            <a:r>
              <a:rPr sz="2500" b="1" dirty="0">
                <a:solidFill>
                  <a:srgbClr val="254067"/>
                </a:solidFill>
                <a:latin typeface="Arial Black" panose="020B0A04020102020204" pitchFamily="34" charset="0"/>
              </a:rPr>
              <a:t>SELF-AWARENESS
PRESENTATION</a:t>
            </a:r>
          </a:p>
        </p:txBody>
      </p:sp>
      <p:sp>
        <p:nvSpPr>
          <p:cNvPr id="7" name="TextBox 6"/>
          <p:cNvSpPr txBox="1"/>
          <p:nvPr/>
        </p:nvSpPr>
        <p:spPr>
          <a:xfrm>
            <a:off x="1078992" y="3273552"/>
            <a:ext cx="5394960" cy="707886"/>
          </a:xfrm>
          <a:prstGeom prst="rect">
            <a:avLst/>
          </a:prstGeom>
          <a:noFill/>
        </p:spPr>
        <p:txBody>
          <a:bodyPr wrap="square" anchor="t">
            <a:spAutoFit/>
          </a:bodyPr>
          <a:lstStyle/>
          <a:p>
            <a:pPr algn="l"/>
            <a:r>
              <a:rPr sz="2000" b="1" dirty="0">
                <a:solidFill>
                  <a:schemeClr val="bg2">
                    <a:lumMod val="25000"/>
                  </a:schemeClr>
                </a:solidFill>
                <a:latin typeface="Arial Black" panose="020B0A04020102020204" pitchFamily="34" charset="0"/>
              </a:rPr>
              <a:t>My Future Career as an Assistant Psychologist</a:t>
            </a:r>
          </a:p>
        </p:txBody>
      </p:sp>
      <p:sp>
        <p:nvSpPr>
          <p:cNvPr id="8" name="TextBox 7"/>
          <p:cNvSpPr txBox="1"/>
          <p:nvPr/>
        </p:nvSpPr>
        <p:spPr>
          <a:xfrm>
            <a:off x="1078992" y="4078224"/>
            <a:ext cx="5394960" cy="353943"/>
          </a:xfrm>
          <a:prstGeom prst="rect">
            <a:avLst/>
          </a:prstGeom>
          <a:noFill/>
        </p:spPr>
        <p:txBody>
          <a:bodyPr wrap="square" anchor="t">
            <a:spAutoFit/>
          </a:bodyPr>
          <a:lstStyle/>
          <a:p>
            <a:pPr algn="l"/>
            <a:r>
              <a:rPr sz="1700" b="1" dirty="0">
                <a:solidFill>
                  <a:srgbClr val="2D3B4E"/>
                </a:solidFill>
                <a:latin typeface="+mj-lt"/>
              </a:rPr>
              <a:t>Keeran Wahid  •  Student ID: 2522889</a:t>
            </a:r>
          </a:p>
        </p:txBody>
      </p:sp>
      <p:sp>
        <p:nvSpPr>
          <p:cNvPr id="9" name="TextBox 8"/>
          <p:cNvSpPr txBox="1"/>
          <p:nvPr/>
        </p:nvSpPr>
        <p:spPr>
          <a:xfrm>
            <a:off x="1068765" y="4480560"/>
            <a:ext cx="5394960" cy="276999"/>
          </a:xfrm>
          <a:prstGeom prst="rect">
            <a:avLst/>
          </a:prstGeom>
          <a:noFill/>
        </p:spPr>
        <p:txBody>
          <a:bodyPr wrap="square" anchor="t">
            <a:spAutoFit/>
          </a:bodyPr>
          <a:lstStyle/>
          <a:p>
            <a:pPr algn="l"/>
            <a:r>
              <a:rPr lang="en-GB" sz="1200" b="1" dirty="0">
                <a:solidFill>
                  <a:schemeClr val="tx1">
                    <a:lumMod val="85000"/>
                    <a:lumOff val="15000"/>
                  </a:schemeClr>
                </a:solidFill>
                <a:latin typeface="+mj-lt"/>
              </a:rPr>
              <a:t>2522889@student.uwtsd.ac.uk</a:t>
            </a:r>
            <a:endParaRPr sz="1200" b="1" dirty="0">
              <a:solidFill>
                <a:schemeClr val="tx1">
                  <a:lumMod val="85000"/>
                  <a:lumOff val="15000"/>
                </a:schemeClr>
              </a:solidFill>
              <a:latin typeface="+mj-lt"/>
            </a:endParaRPr>
          </a:p>
        </p:txBody>
      </p:sp>
      <p:sp>
        <p:nvSpPr>
          <p:cNvPr id="10" name="Rounded Rectangle 9"/>
          <p:cNvSpPr/>
          <p:nvPr/>
        </p:nvSpPr>
        <p:spPr>
          <a:xfrm>
            <a:off x="1078992" y="4983480"/>
            <a:ext cx="5257800" cy="667512"/>
          </a:xfrm>
          <a:prstGeom prst="roundRect">
            <a:avLst/>
          </a:prstGeom>
          <a:solidFill>
            <a:schemeClr val="bg2">
              <a:lumMod val="50000"/>
            </a:schemeClr>
          </a:solidFill>
          <a:ln w="12700">
            <a:solidFill>
              <a:srgbClr val="D3E5E1"/>
            </a:solidFill>
          </a:ln>
        </p:spPr>
        <p:style>
          <a:lnRef idx="1">
            <a:schemeClr val="accent1"/>
          </a:lnRef>
          <a:fillRef idx="3">
            <a:schemeClr val="accent1"/>
          </a:fillRef>
          <a:effectRef idx="2">
            <a:schemeClr val="accent1"/>
          </a:effectRef>
          <a:fontRef idx="minor">
            <a:schemeClr val="lt1"/>
          </a:fontRef>
        </p:style>
        <p:txBody>
          <a:bodyPr rtlCol="0" anchor="ctr"/>
          <a:lstStyle/>
          <a:p>
            <a:pPr algn="l"/>
            <a:r>
              <a:rPr sz="1200" b="1" dirty="0">
                <a:solidFill>
                  <a:srgbClr val="429191"/>
                </a:solidFill>
                <a:latin typeface="+mj-lt"/>
              </a:rPr>
              <a:t>Submission deadline: </a:t>
            </a:r>
            <a:r>
              <a:rPr sz="1200" b="1" dirty="0">
                <a:solidFill>
                  <a:schemeClr val="bg2"/>
                </a:solidFill>
                <a:latin typeface="+mj-lt"/>
              </a:rPr>
              <a:t>Monday 19 October 2026, 10:00 am</a:t>
            </a:r>
          </a:p>
        </p:txBody>
      </p:sp>
      <p:sp>
        <p:nvSpPr>
          <p:cNvPr id="11" name="Rounded Rectangle 10"/>
          <p:cNvSpPr/>
          <p:nvPr/>
        </p:nvSpPr>
        <p:spPr>
          <a:xfrm>
            <a:off x="6720840" y="475488"/>
            <a:ext cx="4709160" cy="5870448"/>
          </a:xfrm>
          <a:prstGeom prst="roundRect">
            <a:avLst/>
          </a:prstGeom>
          <a:solidFill>
            <a:srgbClr val="FFFFFF"/>
          </a:solidFill>
          <a:ln w="12700">
            <a:solidFill>
              <a:srgbClr val="E1E7E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Rounded Rectangle 11"/>
          <p:cNvSpPr/>
          <p:nvPr/>
        </p:nvSpPr>
        <p:spPr>
          <a:xfrm>
            <a:off x="7040880" y="726970"/>
            <a:ext cx="4206240" cy="548640"/>
          </a:xfrm>
          <a:prstGeom prst="roundRect">
            <a:avLst/>
          </a:prstGeom>
          <a:solidFill>
            <a:schemeClr val="bg2">
              <a:lumMod val="9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400" b="1" dirty="0">
                <a:solidFill>
                  <a:schemeClr val="bg2">
                    <a:lumMod val="25000"/>
                  </a:schemeClr>
                </a:solidFill>
                <a:latin typeface="+mj-lt"/>
              </a:rPr>
              <a:t>ASSESSMENT DETAILS</a:t>
            </a:r>
            <a:endParaRPr sz="1400" b="1" dirty="0">
              <a:solidFill>
                <a:schemeClr val="bg2">
                  <a:lumMod val="25000"/>
                </a:schemeClr>
              </a:solidFill>
              <a:latin typeface="+mj-lt"/>
            </a:endParaRPr>
          </a:p>
        </p:txBody>
      </p:sp>
      <p:sp>
        <p:nvSpPr>
          <p:cNvPr id="13" name="TextBox 12"/>
          <p:cNvSpPr txBox="1"/>
          <p:nvPr/>
        </p:nvSpPr>
        <p:spPr>
          <a:xfrm>
            <a:off x="6957771" y="1489420"/>
            <a:ext cx="1389997" cy="261610"/>
          </a:xfrm>
          <a:prstGeom prst="rect">
            <a:avLst/>
          </a:prstGeom>
          <a:noFill/>
        </p:spPr>
        <p:txBody>
          <a:bodyPr wrap="square" anchor="t">
            <a:spAutoFit/>
          </a:bodyPr>
          <a:lstStyle/>
          <a:p>
            <a:pPr algn="l"/>
            <a:r>
              <a:rPr sz="1100" b="1" dirty="0">
                <a:solidFill>
                  <a:schemeClr val="bg2">
                    <a:lumMod val="50000"/>
                  </a:schemeClr>
                </a:solidFill>
                <a:latin typeface="+mj-lt"/>
              </a:rPr>
              <a:t>PROGRAMME</a:t>
            </a:r>
            <a:r>
              <a:rPr lang="en-GB" sz="1100" b="1" dirty="0">
                <a:solidFill>
                  <a:schemeClr val="bg2">
                    <a:lumMod val="50000"/>
                  </a:schemeClr>
                </a:solidFill>
                <a:latin typeface="+mj-lt"/>
              </a:rPr>
              <a:t>:</a:t>
            </a:r>
            <a:endParaRPr sz="1100" b="1" dirty="0">
              <a:solidFill>
                <a:schemeClr val="bg2">
                  <a:lumMod val="50000"/>
                </a:schemeClr>
              </a:solidFill>
              <a:latin typeface="+mj-lt"/>
            </a:endParaRPr>
          </a:p>
        </p:txBody>
      </p:sp>
      <p:sp>
        <p:nvSpPr>
          <p:cNvPr id="14" name="TextBox 13"/>
          <p:cNvSpPr txBox="1"/>
          <p:nvPr/>
        </p:nvSpPr>
        <p:spPr>
          <a:xfrm>
            <a:off x="8215532" y="1447358"/>
            <a:ext cx="2697480" cy="502920"/>
          </a:xfrm>
          <a:prstGeom prst="rect">
            <a:avLst/>
          </a:prstGeom>
          <a:noFill/>
        </p:spPr>
        <p:txBody>
          <a:bodyPr wrap="square" anchor="t">
            <a:spAutoFit/>
          </a:bodyPr>
          <a:lstStyle/>
          <a:p>
            <a:pPr algn="l"/>
            <a:r>
              <a:rPr sz="1050" b="0" dirty="0">
                <a:solidFill>
                  <a:srgbClr val="2D3B4E"/>
                </a:solidFill>
                <a:latin typeface="Aptos"/>
              </a:rPr>
              <a:t>Certificate of Higher Education Skills
for the Workplace (Health and Social Care)</a:t>
            </a:r>
          </a:p>
        </p:txBody>
      </p:sp>
      <p:sp>
        <p:nvSpPr>
          <p:cNvPr id="15" name="Rectangle 14"/>
          <p:cNvSpPr/>
          <p:nvPr/>
        </p:nvSpPr>
        <p:spPr>
          <a:xfrm>
            <a:off x="7040880" y="2057400"/>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911781" y="2332075"/>
            <a:ext cx="1367028" cy="261610"/>
          </a:xfrm>
          <a:prstGeom prst="rect">
            <a:avLst/>
          </a:prstGeom>
          <a:noFill/>
        </p:spPr>
        <p:txBody>
          <a:bodyPr wrap="square" anchor="t">
            <a:spAutoFit/>
          </a:bodyPr>
          <a:lstStyle/>
          <a:p>
            <a:pPr algn="l"/>
            <a:r>
              <a:rPr lang="en-GB" sz="1100" b="1" dirty="0">
                <a:solidFill>
                  <a:schemeClr val="accent4">
                    <a:lumMod val="75000"/>
                  </a:schemeClr>
                </a:solidFill>
                <a:latin typeface="+mj-lt"/>
              </a:rPr>
              <a:t> </a:t>
            </a:r>
            <a:r>
              <a:rPr sz="1100" b="1" dirty="0">
                <a:solidFill>
                  <a:schemeClr val="accent4">
                    <a:lumMod val="75000"/>
                  </a:schemeClr>
                </a:solidFill>
                <a:latin typeface="+mj-lt"/>
              </a:rPr>
              <a:t>MODULE</a:t>
            </a:r>
            <a:r>
              <a:rPr lang="en-GB" sz="1100" b="1" dirty="0">
                <a:solidFill>
                  <a:schemeClr val="accent4">
                    <a:lumMod val="75000"/>
                  </a:schemeClr>
                </a:solidFill>
                <a:latin typeface="+mj-lt"/>
              </a:rPr>
              <a:t>:</a:t>
            </a:r>
            <a:endParaRPr sz="1100" b="1" dirty="0">
              <a:solidFill>
                <a:schemeClr val="accent4">
                  <a:lumMod val="75000"/>
                </a:schemeClr>
              </a:solidFill>
              <a:latin typeface="+mj-lt"/>
            </a:endParaRPr>
          </a:p>
        </p:txBody>
      </p:sp>
      <p:sp>
        <p:nvSpPr>
          <p:cNvPr id="17" name="TextBox 16"/>
          <p:cNvSpPr txBox="1"/>
          <p:nvPr/>
        </p:nvSpPr>
        <p:spPr>
          <a:xfrm>
            <a:off x="8284464" y="2258568"/>
            <a:ext cx="2697480" cy="502920"/>
          </a:xfrm>
          <a:prstGeom prst="rect">
            <a:avLst/>
          </a:prstGeom>
          <a:noFill/>
        </p:spPr>
        <p:txBody>
          <a:bodyPr wrap="square" anchor="t">
            <a:spAutoFit/>
          </a:bodyPr>
          <a:lstStyle/>
          <a:p>
            <a:pPr algn="l"/>
            <a:r>
              <a:rPr sz="1050" b="0">
                <a:solidFill>
                  <a:srgbClr val="2D3B4E"/>
                </a:solidFill>
                <a:latin typeface="Aptos"/>
              </a:rPr>
              <a:t>Professional Development within
Health and Social Care</a:t>
            </a:r>
          </a:p>
        </p:txBody>
      </p:sp>
      <p:sp>
        <p:nvSpPr>
          <p:cNvPr id="18" name="Rectangle 17"/>
          <p:cNvSpPr/>
          <p:nvPr/>
        </p:nvSpPr>
        <p:spPr>
          <a:xfrm>
            <a:off x="7040880" y="2843784"/>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957772" y="3038326"/>
            <a:ext cx="1442076" cy="261610"/>
          </a:xfrm>
          <a:prstGeom prst="rect">
            <a:avLst/>
          </a:prstGeom>
          <a:noFill/>
        </p:spPr>
        <p:txBody>
          <a:bodyPr wrap="square" anchor="t">
            <a:spAutoFit/>
          </a:bodyPr>
          <a:lstStyle/>
          <a:p>
            <a:pPr algn="l"/>
            <a:r>
              <a:rPr sz="1100" b="1" dirty="0">
                <a:solidFill>
                  <a:schemeClr val="accent4">
                    <a:lumMod val="50000"/>
                  </a:schemeClr>
                </a:solidFill>
                <a:latin typeface="+mj-lt"/>
              </a:rPr>
              <a:t>MODULE CODE</a:t>
            </a:r>
            <a:r>
              <a:rPr lang="en-GB" sz="1100" b="1" dirty="0">
                <a:solidFill>
                  <a:schemeClr val="accent4">
                    <a:lumMod val="50000"/>
                  </a:schemeClr>
                </a:solidFill>
                <a:latin typeface="+mj-lt"/>
              </a:rPr>
              <a:t>:</a:t>
            </a:r>
            <a:endParaRPr sz="1100" b="1" dirty="0">
              <a:solidFill>
                <a:schemeClr val="accent4">
                  <a:lumMod val="50000"/>
                </a:schemeClr>
              </a:solidFill>
              <a:latin typeface="+mj-lt"/>
            </a:endParaRPr>
          </a:p>
        </p:txBody>
      </p:sp>
      <p:sp>
        <p:nvSpPr>
          <p:cNvPr id="20" name="TextBox 19"/>
          <p:cNvSpPr txBox="1"/>
          <p:nvPr/>
        </p:nvSpPr>
        <p:spPr>
          <a:xfrm>
            <a:off x="8284464" y="3044952"/>
            <a:ext cx="2697480" cy="310896"/>
          </a:xfrm>
          <a:prstGeom prst="rect">
            <a:avLst/>
          </a:prstGeom>
          <a:noFill/>
        </p:spPr>
        <p:txBody>
          <a:bodyPr wrap="square" anchor="t">
            <a:spAutoFit/>
          </a:bodyPr>
          <a:lstStyle/>
          <a:p>
            <a:pPr algn="l"/>
            <a:r>
              <a:rPr sz="1050" b="0">
                <a:solidFill>
                  <a:srgbClr val="2D3B4E"/>
                </a:solidFill>
                <a:latin typeface="Aptos"/>
              </a:rPr>
              <a:t>LCHS4009</a:t>
            </a:r>
          </a:p>
        </p:txBody>
      </p:sp>
      <p:sp>
        <p:nvSpPr>
          <p:cNvPr id="21" name="Rectangle 20"/>
          <p:cNvSpPr/>
          <p:nvPr/>
        </p:nvSpPr>
        <p:spPr>
          <a:xfrm>
            <a:off x="7040880" y="3438144"/>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932853" y="3687551"/>
            <a:ext cx="1298448" cy="430887"/>
          </a:xfrm>
          <a:prstGeom prst="rect">
            <a:avLst/>
          </a:prstGeom>
          <a:noFill/>
        </p:spPr>
        <p:txBody>
          <a:bodyPr wrap="square" anchor="t">
            <a:spAutoFit/>
          </a:bodyPr>
          <a:lstStyle/>
          <a:p>
            <a:pPr algn="l"/>
            <a:r>
              <a:rPr sz="1100" b="1" dirty="0">
                <a:solidFill>
                  <a:schemeClr val="accent3">
                    <a:lumMod val="50000"/>
                  </a:schemeClr>
                </a:solidFill>
                <a:latin typeface="+mj-lt"/>
              </a:rPr>
              <a:t>CONTRIBUTION</a:t>
            </a:r>
            <a:r>
              <a:rPr lang="en-GB" sz="1100" b="1" dirty="0">
                <a:solidFill>
                  <a:schemeClr val="accent3">
                    <a:lumMod val="50000"/>
                  </a:schemeClr>
                </a:solidFill>
                <a:latin typeface="+mj-lt"/>
              </a:rPr>
              <a:t>:</a:t>
            </a:r>
            <a:endParaRPr sz="1100" b="1" dirty="0">
              <a:solidFill>
                <a:schemeClr val="accent3">
                  <a:lumMod val="50000"/>
                </a:schemeClr>
              </a:solidFill>
              <a:latin typeface="+mj-lt"/>
            </a:endParaRPr>
          </a:p>
        </p:txBody>
      </p:sp>
      <p:sp>
        <p:nvSpPr>
          <p:cNvPr id="23" name="TextBox 22"/>
          <p:cNvSpPr txBox="1"/>
          <p:nvPr/>
        </p:nvSpPr>
        <p:spPr>
          <a:xfrm>
            <a:off x="8284464" y="3666744"/>
            <a:ext cx="2697480" cy="310896"/>
          </a:xfrm>
          <a:prstGeom prst="rect">
            <a:avLst/>
          </a:prstGeom>
          <a:noFill/>
        </p:spPr>
        <p:txBody>
          <a:bodyPr wrap="square" anchor="t">
            <a:spAutoFit/>
          </a:bodyPr>
          <a:lstStyle/>
          <a:p>
            <a:pPr algn="l"/>
            <a:r>
              <a:rPr sz="1050" b="0">
                <a:solidFill>
                  <a:srgbClr val="2D3B4E"/>
                </a:solidFill>
                <a:latin typeface="Aptos"/>
              </a:rPr>
              <a:t>30% of overall module assessment</a:t>
            </a:r>
          </a:p>
        </p:txBody>
      </p:sp>
      <p:sp>
        <p:nvSpPr>
          <p:cNvPr id="24" name="Rectangle 23"/>
          <p:cNvSpPr/>
          <p:nvPr/>
        </p:nvSpPr>
        <p:spPr>
          <a:xfrm>
            <a:off x="7040880" y="4059935"/>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911781" y="4296628"/>
            <a:ext cx="1427547" cy="938719"/>
          </a:xfrm>
          <a:prstGeom prst="rect">
            <a:avLst/>
          </a:prstGeom>
          <a:noFill/>
        </p:spPr>
        <p:txBody>
          <a:bodyPr wrap="square" anchor="t">
            <a:spAutoFit/>
          </a:bodyPr>
          <a:lstStyle/>
          <a:p>
            <a:pPr algn="l"/>
            <a:r>
              <a:rPr sz="1100" b="1" dirty="0">
                <a:solidFill>
                  <a:schemeClr val="bg2">
                    <a:lumMod val="10000"/>
                  </a:schemeClr>
                </a:solidFill>
                <a:latin typeface="+mj-lt"/>
              </a:rPr>
              <a:t>LECTURER</a:t>
            </a:r>
            <a:r>
              <a:rPr lang="en-GB" sz="1100" b="1" dirty="0">
                <a:solidFill>
                  <a:schemeClr val="bg2">
                    <a:lumMod val="10000"/>
                  </a:schemeClr>
                </a:solidFill>
                <a:latin typeface="+mj-lt"/>
              </a:rPr>
              <a:t>:</a:t>
            </a:r>
          </a:p>
          <a:p>
            <a:pPr algn="l"/>
            <a:endParaRPr lang="en-GB" sz="1100" b="1" dirty="0">
              <a:solidFill>
                <a:schemeClr val="bg2">
                  <a:lumMod val="10000"/>
                </a:schemeClr>
              </a:solidFill>
              <a:latin typeface="+mj-lt"/>
            </a:endParaRPr>
          </a:p>
          <a:p>
            <a:pPr algn="l"/>
            <a:endParaRPr lang="en-GB" sz="1100" b="1" dirty="0">
              <a:solidFill>
                <a:schemeClr val="bg2">
                  <a:lumMod val="10000"/>
                </a:schemeClr>
              </a:solidFill>
              <a:latin typeface="+mj-lt"/>
            </a:endParaRPr>
          </a:p>
          <a:p>
            <a:pPr algn="l"/>
            <a:r>
              <a:rPr lang="en-GB" sz="1100" b="1" dirty="0">
                <a:solidFill>
                  <a:schemeClr val="bg2">
                    <a:lumMod val="10000"/>
                  </a:schemeClr>
                </a:solidFill>
                <a:latin typeface="+mj-lt"/>
              </a:rPr>
              <a:t>TEACHING LECTURER</a:t>
            </a:r>
            <a:r>
              <a:rPr lang="en-GB" sz="900" b="1" dirty="0">
                <a:solidFill>
                  <a:schemeClr val="bg2">
                    <a:lumMod val="10000"/>
                  </a:schemeClr>
                </a:solidFill>
                <a:latin typeface="+mj-lt"/>
              </a:rPr>
              <a:t>: </a:t>
            </a:r>
            <a:endParaRPr sz="900" b="1" dirty="0">
              <a:solidFill>
                <a:schemeClr val="bg2">
                  <a:lumMod val="10000"/>
                </a:schemeClr>
              </a:solidFill>
              <a:latin typeface="+mj-lt"/>
            </a:endParaRPr>
          </a:p>
        </p:txBody>
      </p:sp>
      <p:sp>
        <p:nvSpPr>
          <p:cNvPr id="26" name="TextBox 25"/>
          <p:cNvSpPr txBox="1"/>
          <p:nvPr/>
        </p:nvSpPr>
        <p:spPr>
          <a:xfrm>
            <a:off x="8284464" y="4288536"/>
            <a:ext cx="2697480" cy="738664"/>
          </a:xfrm>
          <a:prstGeom prst="rect">
            <a:avLst/>
          </a:prstGeom>
          <a:noFill/>
        </p:spPr>
        <p:txBody>
          <a:bodyPr wrap="square" anchor="t">
            <a:spAutoFit/>
          </a:bodyPr>
          <a:lstStyle/>
          <a:p>
            <a:pPr algn="l"/>
            <a:r>
              <a:rPr sz="1050" b="0" dirty="0" err="1">
                <a:solidFill>
                  <a:srgbClr val="2D3B4E"/>
                </a:solidFill>
                <a:latin typeface="Aptos"/>
              </a:rPr>
              <a:t>Olubakola</a:t>
            </a:r>
            <a:r>
              <a:rPr sz="1050" b="0" dirty="0">
                <a:solidFill>
                  <a:srgbClr val="2D3B4E"/>
                </a:solidFill>
                <a:latin typeface="Aptos"/>
              </a:rPr>
              <a:t> Adegbite (Module Lead)</a:t>
            </a:r>
            <a:r>
              <a:rPr lang="en-GB" sz="1050" b="0" dirty="0">
                <a:solidFill>
                  <a:srgbClr val="2D3B4E"/>
                </a:solidFill>
                <a:latin typeface="Aptos"/>
              </a:rPr>
              <a:t> </a:t>
            </a:r>
          </a:p>
          <a:p>
            <a:pPr algn="l"/>
            <a:endParaRPr lang="en-GB" sz="1050" dirty="0">
              <a:solidFill>
                <a:srgbClr val="2D3B4E"/>
              </a:solidFill>
              <a:latin typeface="Aptos"/>
            </a:endParaRPr>
          </a:p>
          <a:p>
            <a:pPr algn="l"/>
            <a:endParaRPr lang="en-GB" sz="1050" dirty="0">
              <a:solidFill>
                <a:srgbClr val="2D3B4E"/>
              </a:solidFill>
              <a:latin typeface="Aptos"/>
            </a:endParaRPr>
          </a:p>
          <a:p>
            <a:pPr algn="l"/>
            <a:r>
              <a:rPr lang="en-GB" sz="1050" b="0" dirty="0">
                <a:solidFill>
                  <a:srgbClr val="2D3B4E"/>
                </a:solidFill>
                <a:latin typeface="Aptos"/>
              </a:rPr>
              <a:t>Dr Besty Jose</a:t>
            </a:r>
            <a:endParaRPr sz="1050" b="0" dirty="0">
              <a:solidFill>
                <a:srgbClr val="2D3B4E"/>
              </a:solidFill>
              <a:latin typeface="Aptos"/>
            </a:endParaRPr>
          </a:p>
        </p:txBody>
      </p:sp>
      <p:sp>
        <p:nvSpPr>
          <p:cNvPr id="27" name="Rectangle 26"/>
          <p:cNvSpPr/>
          <p:nvPr/>
        </p:nvSpPr>
        <p:spPr>
          <a:xfrm>
            <a:off x="7040880" y="4681728"/>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7040880" y="5303520"/>
            <a:ext cx="3840480" cy="7315"/>
          </a:xfrm>
          <a:prstGeom prst="rect">
            <a:avLst/>
          </a:prstGeom>
          <a:solidFill>
            <a:srgbClr val="ECEF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040880" y="5541264"/>
            <a:ext cx="1298448" cy="261610"/>
          </a:xfrm>
          <a:prstGeom prst="rect">
            <a:avLst/>
          </a:prstGeom>
          <a:noFill/>
        </p:spPr>
        <p:txBody>
          <a:bodyPr wrap="square" anchor="t">
            <a:spAutoFit/>
          </a:bodyPr>
          <a:lstStyle/>
          <a:p>
            <a:pPr algn="l"/>
            <a:r>
              <a:rPr sz="1100" b="1" dirty="0">
                <a:solidFill>
                  <a:srgbClr val="429191"/>
                </a:solidFill>
                <a:latin typeface="+mj-lt"/>
              </a:rPr>
              <a:t>ASSIGNMEN</a:t>
            </a:r>
            <a:r>
              <a:rPr sz="1100" b="1" dirty="0">
                <a:solidFill>
                  <a:srgbClr val="429191"/>
                </a:solidFill>
                <a:latin typeface="Aptos"/>
              </a:rPr>
              <a:t>T</a:t>
            </a:r>
            <a:r>
              <a:rPr lang="en-GB" sz="900" b="1" dirty="0">
                <a:solidFill>
                  <a:srgbClr val="429191"/>
                </a:solidFill>
                <a:latin typeface="Aptos"/>
              </a:rPr>
              <a:t>:</a:t>
            </a:r>
            <a:endParaRPr sz="900" b="1" dirty="0">
              <a:solidFill>
                <a:srgbClr val="429191"/>
              </a:solidFill>
              <a:latin typeface="Aptos"/>
            </a:endParaRPr>
          </a:p>
        </p:txBody>
      </p:sp>
      <p:sp>
        <p:nvSpPr>
          <p:cNvPr id="32" name="TextBox 31"/>
          <p:cNvSpPr txBox="1"/>
          <p:nvPr/>
        </p:nvSpPr>
        <p:spPr>
          <a:xfrm>
            <a:off x="8284464" y="5532120"/>
            <a:ext cx="2697480" cy="253916"/>
          </a:xfrm>
          <a:prstGeom prst="rect">
            <a:avLst/>
          </a:prstGeom>
          <a:noFill/>
        </p:spPr>
        <p:txBody>
          <a:bodyPr wrap="square" anchor="t">
            <a:spAutoFit/>
          </a:bodyPr>
          <a:lstStyle/>
          <a:p>
            <a:pPr algn="l"/>
            <a:r>
              <a:rPr sz="1050" b="0" dirty="0">
                <a:solidFill>
                  <a:srgbClr val="2D3B4E"/>
                </a:solidFill>
                <a:latin typeface="+mj-lt"/>
              </a:rPr>
              <a:t>Self-Awareness Presentation</a:t>
            </a:r>
          </a:p>
        </p:txBody>
      </p:sp>
      <p:sp>
        <p:nvSpPr>
          <p:cNvPr id="34" name="TextBox 33"/>
          <p:cNvSpPr txBox="1"/>
          <p:nvPr/>
        </p:nvSpPr>
        <p:spPr>
          <a:xfrm>
            <a:off x="11653485" y="6446520"/>
            <a:ext cx="263214" cy="261610"/>
          </a:xfrm>
          <a:prstGeom prst="rect">
            <a:avLst/>
          </a:prstGeom>
          <a:noFill/>
        </p:spPr>
        <p:txBody>
          <a:bodyPr wrap="none">
            <a:spAutoFit/>
          </a:bodyPr>
          <a:lstStyle/>
          <a:p>
            <a:pPr algn="ctr"/>
            <a:r>
              <a:rPr lang="en-GB" sz="1100" b="1" dirty="0">
                <a:solidFill>
                  <a:srgbClr val="464646"/>
                </a:solidFill>
              </a:rPr>
              <a:t>1</a:t>
            </a:r>
            <a:endParaRPr sz="1100" b="1" dirty="0">
              <a:solidFill>
                <a:srgbClr val="464646"/>
              </a:solidFill>
            </a:endParaRPr>
          </a:p>
        </p:txBody>
      </p:sp>
      <p:sp>
        <p:nvSpPr>
          <p:cNvPr id="40" name="TextBox 39">
            <a:extLst>
              <a:ext uri="{FF2B5EF4-FFF2-40B4-BE49-F238E27FC236}">
                <a16:creationId xmlns:a16="http://schemas.microsoft.com/office/drawing/2014/main" id="{4AD3C23C-7107-3200-830D-59CEA0E07191}"/>
              </a:ext>
            </a:extLst>
          </p:cNvPr>
          <p:cNvSpPr txBox="1"/>
          <p:nvPr/>
        </p:nvSpPr>
        <p:spPr>
          <a:xfrm>
            <a:off x="275301" y="6469573"/>
            <a:ext cx="6099810"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rgbClr val="1F3A5F"/>
                </a:solidFill>
                <a:latin typeface="+mj-lt"/>
              </a:rPr>
              <a:t>My Future Career – </a:t>
            </a:r>
            <a:r>
              <a:rPr lang="en-GB" sz="2500" b="1" dirty="0">
                <a:solidFill>
                  <a:srgbClr val="1F3A5F"/>
                </a:solidFill>
                <a:latin typeface="+mj-lt"/>
              </a:rPr>
              <a:t>Assistant Psychologist </a:t>
            </a:r>
            <a:endParaRPr lang="en-US" sz="2500" dirty="0">
              <a:latin typeface="+mj-lt"/>
            </a:endParaRPr>
          </a:p>
        </p:txBody>
      </p:sp>
      <p:sp>
        <p:nvSpPr>
          <p:cNvPr id="3" name="Text 1"/>
          <p:cNvSpPr/>
          <p:nvPr/>
        </p:nvSpPr>
        <p:spPr>
          <a:xfrm>
            <a:off x="612648" y="850392"/>
            <a:ext cx="10881360" cy="320040"/>
          </a:xfrm>
          <a:prstGeom prst="rect">
            <a:avLst/>
          </a:prstGeom>
          <a:noFill/>
          <a:ln/>
        </p:spPr>
        <p:txBody>
          <a:bodyPr wrap="square" lIns="0" tIns="0" rIns="0" bIns="0" rtlCol="0" anchor="ctr"/>
          <a:lstStyle/>
          <a:p>
            <a:pPr marL="0" indent="0">
              <a:buNone/>
            </a:pPr>
            <a:r>
              <a:rPr lang="en-US" sz="1150" b="1" dirty="0">
                <a:solidFill>
                  <a:srgbClr val="667085"/>
                </a:solidFill>
              </a:rPr>
              <a:t>Why this role fits my interests and long-term goals </a:t>
            </a:r>
            <a:endParaRPr lang="en-US" sz="1150" b="1" dirty="0"/>
          </a:p>
        </p:txBody>
      </p:sp>
      <p:sp>
        <p:nvSpPr>
          <p:cNvPr id="4" name="Shape 2"/>
          <p:cNvSpPr/>
          <p:nvPr/>
        </p:nvSpPr>
        <p:spPr>
          <a:xfrm>
            <a:off x="630936" y="1444752"/>
            <a:ext cx="3657600" cy="4480560"/>
          </a:xfrm>
          <a:prstGeom prst="roundRect">
            <a:avLst>
              <a:gd name="adj" fmla="val 1500"/>
            </a:avLst>
          </a:prstGeom>
          <a:solidFill>
            <a:schemeClr val="bg2">
              <a:lumMod val="75000"/>
            </a:schemeClr>
          </a:solidFill>
          <a:ln w="12700">
            <a:solidFill>
              <a:srgbClr val="D2DFEB"/>
            </a:solidFill>
            <a:prstDash val="solid"/>
          </a:ln>
        </p:spPr>
        <p:txBody>
          <a:bodyPr/>
          <a:lstStyle/>
          <a:p>
            <a:endParaRPr dirty="0"/>
          </a:p>
        </p:txBody>
      </p:sp>
      <p:sp>
        <p:nvSpPr>
          <p:cNvPr id="5" name="Text 3"/>
          <p:cNvSpPr/>
          <p:nvPr/>
        </p:nvSpPr>
        <p:spPr>
          <a:xfrm>
            <a:off x="914400" y="1627632"/>
            <a:ext cx="3017520" cy="320040"/>
          </a:xfrm>
          <a:prstGeom prst="rect">
            <a:avLst/>
          </a:prstGeom>
          <a:noFill/>
          <a:ln/>
        </p:spPr>
        <p:txBody>
          <a:bodyPr wrap="square" lIns="0" tIns="0" rIns="0" bIns="0" rtlCol="0" anchor="ctr"/>
          <a:lstStyle/>
          <a:p>
            <a:pPr marL="0" indent="0">
              <a:buNone/>
            </a:pPr>
            <a:r>
              <a:rPr lang="en-US" sz="1500" b="1" dirty="0">
                <a:solidFill>
                  <a:schemeClr val="accent3">
                    <a:lumMod val="75000"/>
                  </a:schemeClr>
                </a:solidFill>
              </a:rPr>
              <a:t>WHY THIS CAREER?</a:t>
            </a:r>
          </a:p>
        </p:txBody>
      </p:sp>
      <p:sp>
        <p:nvSpPr>
          <p:cNvPr id="6" name="Text 4"/>
          <p:cNvSpPr/>
          <p:nvPr/>
        </p:nvSpPr>
        <p:spPr>
          <a:xfrm>
            <a:off x="914400" y="2057400"/>
            <a:ext cx="3063240" cy="2423160"/>
          </a:xfrm>
          <a:prstGeom prst="rect">
            <a:avLst/>
          </a:prstGeom>
          <a:noFill/>
          <a:ln/>
        </p:spPr>
        <p:txBody>
          <a:bodyPr wrap="square" lIns="508" tIns="508" rIns="508" bIns="508" rtlCol="0" anchor="t">
            <a:normAutofit/>
          </a:bodyPr>
          <a:lstStyle/>
          <a:p>
            <a:pPr marL="203200" indent="-203200">
              <a:buSzPct val="100000"/>
              <a:buChar char="•"/>
            </a:pPr>
            <a:r>
              <a:rPr lang="en-US" sz="1600" dirty="0">
                <a:solidFill>
                  <a:srgbClr val="243447"/>
                </a:solidFill>
              </a:rPr>
              <a:t>I enjoy listening to and supporting people</a:t>
            </a:r>
            <a:endParaRPr lang="en-US" sz="1600" dirty="0"/>
          </a:p>
          <a:p>
            <a:pPr marL="203200" indent="-203200">
              <a:buSzPct val="100000"/>
              <a:buChar char="•"/>
            </a:pPr>
            <a:r>
              <a:rPr lang="en-US" sz="1600" dirty="0">
                <a:solidFill>
                  <a:srgbClr val="243447"/>
                </a:solidFill>
              </a:rPr>
              <a:t>I am interested in mental health and human behaviour</a:t>
            </a:r>
            <a:endParaRPr lang="en-US" sz="1600" dirty="0"/>
          </a:p>
          <a:p>
            <a:pPr marL="203200" indent="-203200">
              <a:buSzPct val="100000"/>
              <a:buChar char="•"/>
            </a:pPr>
            <a:r>
              <a:rPr lang="en-US" sz="1600" dirty="0">
                <a:solidFill>
                  <a:srgbClr val="243447"/>
                </a:solidFill>
              </a:rPr>
              <a:t>The role combines communication, observation and psychology</a:t>
            </a:r>
            <a:endParaRPr lang="en-US" sz="1600" dirty="0"/>
          </a:p>
          <a:p>
            <a:pPr marL="203200" indent="-203200">
              <a:buSzPct val="100000"/>
              <a:buChar char="•"/>
            </a:pPr>
            <a:r>
              <a:rPr lang="en-US" sz="1600" dirty="0">
                <a:solidFill>
                  <a:srgbClr val="243447"/>
                </a:solidFill>
              </a:rPr>
              <a:t>It offers a route to further psychology training</a:t>
            </a:r>
            <a:endParaRPr lang="en-US" sz="1600" dirty="0"/>
          </a:p>
        </p:txBody>
      </p:sp>
      <p:sp>
        <p:nvSpPr>
          <p:cNvPr id="7" name="Shape 5"/>
          <p:cNvSpPr/>
          <p:nvPr/>
        </p:nvSpPr>
        <p:spPr>
          <a:xfrm>
            <a:off x="4846320" y="1600200"/>
            <a:ext cx="0" cy="3840480"/>
          </a:xfrm>
          <a:prstGeom prst="line">
            <a:avLst/>
          </a:prstGeom>
          <a:noFill/>
          <a:ln w="17780">
            <a:solidFill>
              <a:srgbClr val="CAD5E1"/>
            </a:solidFill>
            <a:prstDash val="solid"/>
          </a:ln>
        </p:spPr>
        <p:txBody>
          <a:bodyPr/>
          <a:lstStyle/>
          <a:p>
            <a:endParaRPr dirty="0"/>
          </a:p>
        </p:txBody>
      </p:sp>
      <p:sp>
        <p:nvSpPr>
          <p:cNvPr id="8" name="Text 6"/>
          <p:cNvSpPr/>
          <p:nvPr/>
        </p:nvSpPr>
        <p:spPr>
          <a:xfrm>
            <a:off x="5349240" y="1417320"/>
            <a:ext cx="5806440" cy="365760"/>
          </a:xfrm>
          <a:prstGeom prst="rect">
            <a:avLst/>
          </a:prstGeom>
          <a:noFill/>
          <a:ln/>
        </p:spPr>
        <p:txBody>
          <a:bodyPr wrap="square" lIns="0" tIns="0" rIns="0" bIns="0" rtlCol="0" anchor="ctr"/>
          <a:lstStyle/>
          <a:p>
            <a:pPr marL="0" indent="0">
              <a:buNone/>
            </a:pPr>
            <a:r>
              <a:rPr lang="en-US" sz="1600" b="1" dirty="0">
                <a:solidFill>
                  <a:schemeClr val="bg2">
                    <a:lumMod val="10000"/>
                  </a:schemeClr>
                </a:solidFill>
              </a:rPr>
              <a:t>WHAT ASSISTANT PSYCHOLOGISTS DO</a:t>
            </a:r>
            <a:endParaRPr lang="en-US" sz="1600" dirty="0">
              <a:solidFill>
                <a:schemeClr val="bg2">
                  <a:lumMod val="10000"/>
                </a:schemeClr>
              </a:solidFill>
            </a:endParaRPr>
          </a:p>
        </p:txBody>
      </p:sp>
      <p:sp>
        <p:nvSpPr>
          <p:cNvPr id="9" name="Shape 7"/>
          <p:cNvSpPr/>
          <p:nvPr/>
        </p:nvSpPr>
        <p:spPr>
          <a:xfrm>
            <a:off x="5349240" y="1965960"/>
            <a:ext cx="438912" cy="438912"/>
          </a:xfrm>
          <a:prstGeom prst="ellipse">
            <a:avLst/>
          </a:prstGeom>
          <a:ln/>
        </p:spPr>
        <p:style>
          <a:lnRef idx="1">
            <a:schemeClr val="accent3"/>
          </a:lnRef>
          <a:fillRef idx="2">
            <a:schemeClr val="accent3"/>
          </a:fillRef>
          <a:effectRef idx="1">
            <a:schemeClr val="accent3"/>
          </a:effectRef>
          <a:fontRef idx="minor">
            <a:schemeClr val="dk1"/>
          </a:fontRef>
        </p:style>
        <p:txBody>
          <a:bodyPr/>
          <a:lstStyle/>
          <a:p>
            <a:endParaRPr/>
          </a:p>
        </p:txBody>
      </p:sp>
      <p:sp>
        <p:nvSpPr>
          <p:cNvPr id="10" name="Text 8"/>
          <p:cNvSpPr/>
          <p:nvPr/>
        </p:nvSpPr>
        <p:spPr>
          <a:xfrm>
            <a:off x="5349239" y="2039112"/>
            <a:ext cx="438911" cy="246888"/>
          </a:xfrm>
          <a:prstGeom prst="rect">
            <a:avLst/>
          </a:prstGeom>
          <a:noFill/>
          <a:ln/>
        </p:spPr>
        <p:txBody>
          <a:bodyPr wrap="square" lIns="0" tIns="0" rIns="0" bIns="0" rtlCol="0" anchor="ctr"/>
          <a:lstStyle/>
          <a:p>
            <a:pPr marL="0" indent="0" algn="ctr">
              <a:buNone/>
            </a:pPr>
            <a:r>
              <a:rPr lang="en-US" sz="1100" b="1" dirty="0">
                <a:solidFill>
                  <a:srgbClr val="FFFFFF"/>
                </a:solidFill>
              </a:rPr>
              <a:t>1</a:t>
            </a:r>
            <a:endParaRPr lang="en-US" sz="1100" dirty="0"/>
          </a:p>
        </p:txBody>
      </p:sp>
      <p:sp>
        <p:nvSpPr>
          <p:cNvPr id="11" name="Text 9"/>
          <p:cNvSpPr/>
          <p:nvPr/>
        </p:nvSpPr>
        <p:spPr>
          <a:xfrm>
            <a:off x="5961888" y="1947672"/>
            <a:ext cx="1463040" cy="256032"/>
          </a:xfrm>
          <a:prstGeom prst="rect">
            <a:avLst/>
          </a:prstGeom>
          <a:noFill/>
          <a:ln/>
        </p:spPr>
        <p:txBody>
          <a:bodyPr wrap="square" lIns="0" tIns="0" rIns="0" bIns="0" rtlCol="0" anchor="ctr"/>
          <a:lstStyle/>
          <a:p>
            <a:pPr marL="0" indent="0">
              <a:buNone/>
            </a:pPr>
            <a:r>
              <a:rPr lang="en-US" sz="1400" b="1" dirty="0">
                <a:solidFill>
                  <a:schemeClr val="accent3">
                    <a:lumMod val="75000"/>
                  </a:schemeClr>
                </a:solidFill>
              </a:rPr>
              <a:t>Assessment</a:t>
            </a:r>
            <a:endParaRPr lang="en-US" sz="1400" dirty="0">
              <a:solidFill>
                <a:schemeClr val="accent3">
                  <a:lumMod val="75000"/>
                </a:schemeClr>
              </a:solidFill>
            </a:endParaRPr>
          </a:p>
        </p:txBody>
      </p:sp>
      <p:sp>
        <p:nvSpPr>
          <p:cNvPr id="12" name="Text 10"/>
          <p:cNvSpPr/>
          <p:nvPr/>
        </p:nvSpPr>
        <p:spPr>
          <a:xfrm>
            <a:off x="7315200" y="1947672"/>
            <a:ext cx="3794760" cy="384048"/>
          </a:xfrm>
          <a:prstGeom prst="rect">
            <a:avLst/>
          </a:prstGeom>
          <a:noFill/>
          <a:ln/>
        </p:spPr>
        <p:txBody>
          <a:bodyPr wrap="square" lIns="0" tIns="0" rIns="0" bIns="0" rtlCol="0" anchor="ctr">
            <a:normAutofit/>
          </a:bodyPr>
          <a:lstStyle/>
          <a:p>
            <a:pPr marL="0" indent="0">
              <a:buNone/>
            </a:pPr>
            <a:r>
              <a:rPr lang="en-US" sz="1220" dirty="0">
                <a:solidFill>
                  <a:srgbClr val="243447"/>
                </a:solidFill>
              </a:rPr>
              <a:t>Support psychological assessment and observation</a:t>
            </a:r>
            <a:endParaRPr lang="en-US" sz="1220" dirty="0"/>
          </a:p>
        </p:txBody>
      </p:sp>
      <p:sp>
        <p:nvSpPr>
          <p:cNvPr id="13" name="Shape 11"/>
          <p:cNvSpPr/>
          <p:nvPr/>
        </p:nvSpPr>
        <p:spPr>
          <a:xfrm>
            <a:off x="5349238" y="2825338"/>
            <a:ext cx="438912" cy="438912"/>
          </a:xfrm>
          <a:prstGeom prst="ellipse">
            <a:avLst/>
          </a:prstGeom>
          <a:ln/>
        </p:spPr>
        <p:style>
          <a:lnRef idx="3">
            <a:schemeClr val="lt1"/>
          </a:lnRef>
          <a:fillRef idx="1">
            <a:schemeClr val="accent3"/>
          </a:fillRef>
          <a:effectRef idx="1">
            <a:schemeClr val="accent3"/>
          </a:effectRef>
          <a:fontRef idx="minor">
            <a:schemeClr val="lt1"/>
          </a:fontRef>
        </p:style>
        <p:txBody>
          <a:bodyPr/>
          <a:lstStyle/>
          <a:p>
            <a:endParaRPr dirty="0"/>
          </a:p>
        </p:txBody>
      </p:sp>
      <p:sp>
        <p:nvSpPr>
          <p:cNvPr id="14" name="Text 12"/>
          <p:cNvSpPr/>
          <p:nvPr/>
        </p:nvSpPr>
        <p:spPr>
          <a:xfrm>
            <a:off x="5349240" y="2907792"/>
            <a:ext cx="438912" cy="201168"/>
          </a:xfrm>
          <a:prstGeom prst="rect">
            <a:avLst/>
          </a:prstGeom>
          <a:noFill/>
          <a:ln/>
        </p:spPr>
        <p:txBody>
          <a:bodyPr wrap="square" lIns="0" tIns="0" rIns="0" bIns="0" rtlCol="0" anchor="ctr"/>
          <a:lstStyle/>
          <a:p>
            <a:pPr marL="0" indent="0" algn="ctr">
              <a:buNone/>
            </a:pPr>
            <a:r>
              <a:rPr lang="en-US" sz="1100" b="1" dirty="0">
                <a:solidFill>
                  <a:srgbClr val="FFFFFF"/>
                </a:solidFill>
              </a:rPr>
              <a:t>2</a:t>
            </a:r>
            <a:endParaRPr lang="en-US" sz="1100" dirty="0"/>
          </a:p>
        </p:txBody>
      </p:sp>
      <p:sp>
        <p:nvSpPr>
          <p:cNvPr id="15" name="Text 13"/>
          <p:cNvSpPr/>
          <p:nvPr/>
        </p:nvSpPr>
        <p:spPr>
          <a:xfrm>
            <a:off x="5961888" y="2816352"/>
            <a:ext cx="1463040" cy="256032"/>
          </a:xfrm>
          <a:prstGeom prst="rect">
            <a:avLst/>
          </a:prstGeom>
          <a:noFill/>
          <a:ln/>
        </p:spPr>
        <p:txBody>
          <a:bodyPr wrap="square" lIns="0" tIns="0" rIns="0" bIns="0" rtlCol="0" anchor="ctr"/>
          <a:lstStyle/>
          <a:p>
            <a:pPr marL="0" indent="0">
              <a:buNone/>
            </a:pPr>
            <a:r>
              <a:rPr lang="en-US" sz="1400" b="1" dirty="0">
                <a:solidFill>
                  <a:srgbClr val="1F3A5F"/>
                </a:solidFill>
              </a:rPr>
              <a:t>Intervention</a:t>
            </a:r>
            <a:endParaRPr lang="en-US" sz="1400" dirty="0"/>
          </a:p>
        </p:txBody>
      </p:sp>
      <p:sp>
        <p:nvSpPr>
          <p:cNvPr id="16" name="Text 14"/>
          <p:cNvSpPr/>
          <p:nvPr/>
        </p:nvSpPr>
        <p:spPr>
          <a:xfrm>
            <a:off x="7315200" y="2816352"/>
            <a:ext cx="3794760" cy="384048"/>
          </a:xfrm>
          <a:prstGeom prst="rect">
            <a:avLst/>
          </a:prstGeom>
          <a:noFill/>
          <a:ln/>
        </p:spPr>
        <p:txBody>
          <a:bodyPr wrap="square" lIns="0" tIns="0" rIns="0" bIns="0" rtlCol="0" anchor="ctr">
            <a:normAutofit/>
          </a:bodyPr>
          <a:lstStyle/>
          <a:p>
            <a:pPr marL="0" indent="0">
              <a:buNone/>
            </a:pPr>
            <a:r>
              <a:rPr lang="en-US" sz="1220" dirty="0">
                <a:solidFill>
                  <a:srgbClr val="243447"/>
                </a:solidFill>
              </a:rPr>
              <a:t>Help deliver psychological support under supervision</a:t>
            </a:r>
            <a:endParaRPr lang="en-US" sz="1220" dirty="0"/>
          </a:p>
        </p:txBody>
      </p:sp>
      <p:sp>
        <p:nvSpPr>
          <p:cNvPr id="17" name="Shape 15"/>
          <p:cNvSpPr/>
          <p:nvPr/>
        </p:nvSpPr>
        <p:spPr>
          <a:xfrm>
            <a:off x="5349240" y="3703320"/>
            <a:ext cx="438912" cy="438912"/>
          </a:xfrm>
          <a:prstGeom prst="ellipse">
            <a:avLst/>
          </a:prstGeom>
          <a:solidFill>
            <a:schemeClr val="accent4">
              <a:lumMod val="50000"/>
            </a:schemeClr>
          </a:solidFill>
          <a:ln w="12700">
            <a:solidFill>
              <a:srgbClr val="385A7C"/>
            </a:solidFill>
            <a:prstDash val="solid"/>
          </a:ln>
        </p:spPr>
        <p:txBody>
          <a:bodyPr/>
          <a:lstStyle/>
          <a:p>
            <a:endParaRPr dirty="0"/>
          </a:p>
        </p:txBody>
      </p:sp>
      <p:sp>
        <p:nvSpPr>
          <p:cNvPr id="18" name="Text 16"/>
          <p:cNvSpPr/>
          <p:nvPr/>
        </p:nvSpPr>
        <p:spPr>
          <a:xfrm>
            <a:off x="5349240" y="3776471"/>
            <a:ext cx="438912" cy="256031"/>
          </a:xfrm>
          <a:prstGeom prst="rect">
            <a:avLst/>
          </a:prstGeom>
          <a:noFill/>
          <a:ln/>
        </p:spPr>
        <p:txBody>
          <a:bodyPr wrap="square" lIns="0" tIns="0" rIns="0" bIns="0" rtlCol="0" anchor="ctr"/>
          <a:lstStyle/>
          <a:p>
            <a:pPr marL="0" indent="0" algn="ctr">
              <a:buNone/>
            </a:pPr>
            <a:r>
              <a:rPr lang="en-US" sz="1100" b="1" dirty="0">
                <a:solidFill>
                  <a:srgbClr val="FFFFFF"/>
                </a:solidFill>
              </a:rPr>
              <a:t>3</a:t>
            </a:r>
            <a:endParaRPr lang="en-US" sz="1100" dirty="0"/>
          </a:p>
        </p:txBody>
      </p:sp>
      <p:sp>
        <p:nvSpPr>
          <p:cNvPr id="19" name="Text 17"/>
          <p:cNvSpPr/>
          <p:nvPr/>
        </p:nvSpPr>
        <p:spPr>
          <a:xfrm>
            <a:off x="5961888" y="3685032"/>
            <a:ext cx="1463040" cy="256032"/>
          </a:xfrm>
          <a:prstGeom prst="rect">
            <a:avLst/>
          </a:prstGeom>
          <a:noFill/>
          <a:ln/>
        </p:spPr>
        <p:txBody>
          <a:bodyPr wrap="square" lIns="0" tIns="0" rIns="0" bIns="0" rtlCol="0" anchor="ctr"/>
          <a:lstStyle/>
          <a:p>
            <a:pPr marL="0" indent="0">
              <a:buNone/>
            </a:pPr>
            <a:r>
              <a:rPr lang="en-US" sz="1400" b="1" dirty="0">
                <a:solidFill>
                  <a:srgbClr val="1F3A5F"/>
                </a:solidFill>
              </a:rPr>
              <a:t>Teamwork</a:t>
            </a:r>
            <a:endParaRPr lang="en-US" sz="1400" dirty="0"/>
          </a:p>
        </p:txBody>
      </p:sp>
      <p:sp>
        <p:nvSpPr>
          <p:cNvPr id="20" name="Text 18"/>
          <p:cNvSpPr/>
          <p:nvPr/>
        </p:nvSpPr>
        <p:spPr>
          <a:xfrm>
            <a:off x="7315200" y="3685032"/>
            <a:ext cx="3794760" cy="384048"/>
          </a:xfrm>
          <a:prstGeom prst="rect">
            <a:avLst/>
          </a:prstGeom>
          <a:noFill/>
          <a:ln/>
        </p:spPr>
        <p:txBody>
          <a:bodyPr wrap="square" lIns="0" tIns="0" rIns="0" bIns="0" rtlCol="0" anchor="ctr">
            <a:normAutofit/>
          </a:bodyPr>
          <a:lstStyle/>
          <a:p>
            <a:pPr marL="0" indent="0">
              <a:buNone/>
            </a:pPr>
            <a:r>
              <a:rPr lang="en-US" sz="1220" dirty="0">
                <a:solidFill>
                  <a:srgbClr val="243447"/>
                </a:solidFill>
              </a:rPr>
              <a:t>Contribute to multidisciplinary care</a:t>
            </a:r>
            <a:endParaRPr lang="en-US" sz="1220" dirty="0"/>
          </a:p>
        </p:txBody>
      </p:sp>
      <p:sp>
        <p:nvSpPr>
          <p:cNvPr id="21" name="Shape 19"/>
          <p:cNvSpPr/>
          <p:nvPr/>
        </p:nvSpPr>
        <p:spPr>
          <a:xfrm>
            <a:off x="5349240" y="4572000"/>
            <a:ext cx="438912" cy="438912"/>
          </a:xfrm>
          <a:prstGeom prst="ellipse">
            <a:avLst/>
          </a:prstGeom>
          <a:solidFill>
            <a:schemeClr val="tx1">
              <a:lumMod val="95000"/>
              <a:lumOff val="5000"/>
            </a:schemeClr>
          </a:solidFill>
          <a:ln w="12700">
            <a:solidFill>
              <a:srgbClr val="4B8F8C"/>
            </a:solidFill>
            <a:prstDash val="solid"/>
          </a:ln>
        </p:spPr>
        <p:txBody>
          <a:bodyPr/>
          <a:lstStyle/>
          <a:p>
            <a:endParaRPr dirty="0"/>
          </a:p>
        </p:txBody>
      </p:sp>
      <p:sp>
        <p:nvSpPr>
          <p:cNvPr id="22" name="Text 20"/>
          <p:cNvSpPr/>
          <p:nvPr/>
        </p:nvSpPr>
        <p:spPr>
          <a:xfrm>
            <a:off x="5349240" y="4645152"/>
            <a:ext cx="438912" cy="256032"/>
          </a:xfrm>
          <a:prstGeom prst="rect">
            <a:avLst/>
          </a:prstGeom>
          <a:noFill/>
          <a:ln/>
        </p:spPr>
        <p:txBody>
          <a:bodyPr wrap="square" lIns="0" tIns="0" rIns="0" bIns="0" rtlCol="0" anchor="ctr"/>
          <a:lstStyle/>
          <a:p>
            <a:pPr marL="0" indent="0" algn="ctr">
              <a:buNone/>
            </a:pPr>
            <a:r>
              <a:rPr lang="en-US" sz="1100" b="1" dirty="0">
                <a:solidFill>
                  <a:srgbClr val="FFFFFF"/>
                </a:solidFill>
              </a:rPr>
              <a:t>4</a:t>
            </a:r>
            <a:endParaRPr lang="en-US" sz="1100" dirty="0"/>
          </a:p>
        </p:txBody>
      </p:sp>
      <p:sp>
        <p:nvSpPr>
          <p:cNvPr id="23" name="Text 21"/>
          <p:cNvSpPr/>
          <p:nvPr/>
        </p:nvSpPr>
        <p:spPr>
          <a:xfrm>
            <a:off x="5961888" y="4553712"/>
            <a:ext cx="1463040" cy="256032"/>
          </a:xfrm>
          <a:prstGeom prst="rect">
            <a:avLst/>
          </a:prstGeom>
          <a:noFill/>
          <a:ln/>
        </p:spPr>
        <p:txBody>
          <a:bodyPr wrap="square" lIns="0" tIns="0" rIns="0" bIns="0" rtlCol="0" anchor="ctr"/>
          <a:lstStyle/>
          <a:p>
            <a:pPr marL="0" indent="0">
              <a:buNone/>
            </a:pPr>
            <a:r>
              <a:rPr lang="en-US" sz="1400" b="1" dirty="0">
                <a:solidFill>
                  <a:srgbClr val="1F3A5F"/>
                </a:solidFill>
              </a:rPr>
              <a:t>Evidence</a:t>
            </a:r>
            <a:endParaRPr lang="en-US" sz="1400" dirty="0"/>
          </a:p>
        </p:txBody>
      </p:sp>
      <p:sp>
        <p:nvSpPr>
          <p:cNvPr id="24" name="Text 22"/>
          <p:cNvSpPr/>
          <p:nvPr/>
        </p:nvSpPr>
        <p:spPr>
          <a:xfrm>
            <a:off x="7315200" y="4553712"/>
            <a:ext cx="3794760" cy="384048"/>
          </a:xfrm>
          <a:prstGeom prst="rect">
            <a:avLst/>
          </a:prstGeom>
          <a:noFill/>
          <a:ln/>
        </p:spPr>
        <p:txBody>
          <a:bodyPr wrap="square" lIns="0" tIns="0" rIns="0" bIns="0" rtlCol="0" anchor="ctr">
            <a:normAutofit/>
          </a:bodyPr>
          <a:lstStyle/>
          <a:p>
            <a:pPr marL="0" indent="0">
              <a:buNone/>
            </a:pPr>
            <a:r>
              <a:rPr lang="en-US" sz="1220" dirty="0">
                <a:solidFill>
                  <a:srgbClr val="243447"/>
                </a:solidFill>
              </a:rPr>
              <a:t>Support reports, data collection, audit and service improvement</a:t>
            </a:r>
            <a:endParaRPr lang="en-US" sz="1220" dirty="0"/>
          </a:p>
        </p:txBody>
      </p:sp>
      <p:sp>
        <p:nvSpPr>
          <p:cNvPr id="25" name="Text 23"/>
          <p:cNvSpPr/>
          <p:nvPr/>
        </p:nvSpPr>
        <p:spPr>
          <a:xfrm>
            <a:off x="5349240" y="5715000"/>
            <a:ext cx="5669280" cy="201168"/>
          </a:xfrm>
          <a:prstGeom prst="rect">
            <a:avLst/>
          </a:prstGeom>
          <a:noFill/>
          <a:ln/>
        </p:spPr>
        <p:txBody>
          <a:bodyPr wrap="square" lIns="0" tIns="0" rIns="0" bIns="0" rtlCol="0" anchor="ctr"/>
          <a:lstStyle/>
          <a:p>
            <a:pPr marL="0" indent="0">
              <a:buNone/>
            </a:pPr>
            <a:r>
              <a:rPr lang="en-US" sz="850" i="1" dirty="0">
                <a:solidFill>
                  <a:srgbClr val="667085"/>
                </a:solidFill>
              </a:rPr>
              <a:t>S</a:t>
            </a:r>
            <a:r>
              <a:rPr lang="en-US" sz="850" b="1" i="1" dirty="0">
                <a:solidFill>
                  <a:srgbClr val="667085"/>
                </a:solidFill>
              </a:rPr>
              <a:t>ource: British Psychological Society (2024) – Assistant Psychologist employment standards</a:t>
            </a:r>
            <a:endParaRPr lang="en-US" sz="850" b="1" dirty="0"/>
          </a:p>
        </p:txBody>
      </p:sp>
      <p:sp>
        <p:nvSpPr>
          <p:cNvPr id="28"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2</a:t>
            </a:fld>
            <a:endParaRPr lang="en-US"/>
          </a:p>
        </p:txBody>
      </p:sp>
      <p:sp>
        <p:nvSpPr>
          <p:cNvPr id="30" name="Shape 3">
            <a:extLst>
              <a:ext uri="{FF2B5EF4-FFF2-40B4-BE49-F238E27FC236}">
                <a16:creationId xmlns:a16="http://schemas.microsoft.com/office/drawing/2014/main" id="{1975908F-62DC-A2AC-1C39-B6A78D4A1B8D}"/>
              </a:ext>
            </a:extLst>
          </p:cNvPr>
          <p:cNvSpPr/>
          <p:nvPr/>
        </p:nvSpPr>
        <p:spPr>
          <a:xfrm>
            <a:off x="4800597" y="1417320"/>
            <a:ext cx="228603" cy="3886200"/>
          </a:xfrm>
          <a:prstGeom prst="roundRect">
            <a:avLst>
              <a:gd name="adj" fmla="val 50000"/>
            </a:avLst>
          </a:prstGeom>
          <a:solidFill>
            <a:schemeClr val="bg1">
              <a:lumMod val="50000"/>
            </a:schemeClr>
          </a:solidFill>
          <a:ln w="12700">
            <a:solidFill>
              <a:srgbClr val="4B8F8C"/>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p:txBody>
      </p:sp>
      <p:sp>
        <p:nvSpPr>
          <p:cNvPr id="32" name="TextBox 31">
            <a:extLst>
              <a:ext uri="{FF2B5EF4-FFF2-40B4-BE49-F238E27FC236}">
                <a16:creationId xmlns:a16="http://schemas.microsoft.com/office/drawing/2014/main" id="{B8833B8A-CDC2-C349-5737-CF8954CB5401}"/>
              </a:ext>
            </a:extLst>
          </p:cNvPr>
          <p:cNvSpPr txBox="1"/>
          <p:nvPr/>
        </p:nvSpPr>
        <p:spPr>
          <a:xfrm>
            <a:off x="378341" y="6474729"/>
            <a:ext cx="6315067"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rgbClr val="1F3A5F"/>
                </a:solidFill>
                <a:latin typeface="+mj-lt"/>
                <a:ea typeface="Aptos Display" pitchFamily="34" charset="-122"/>
                <a:cs typeface="Aptos Display" pitchFamily="34" charset="-120"/>
              </a:rPr>
              <a:t>Current Live Job Advert</a:t>
            </a:r>
            <a:endParaRPr lang="en-US" sz="2500" dirty="0">
              <a:latin typeface="+mj-lt"/>
            </a:endParaRPr>
          </a:p>
        </p:txBody>
      </p:sp>
      <p:sp>
        <p:nvSpPr>
          <p:cNvPr id="3" name="Text 1"/>
          <p:cNvSpPr/>
          <p:nvPr/>
        </p:nvSpPr>
        <p:spPr>
          <a:xfrm>
            <a:off x="612648" y="850392"/>
            <a:ext cx="10881360" cy="320040"/>
          </a:xfrm>
          <a:prstGeom prst="rect">
            <a:avLst/>
          </a:prstGeom>
          <a:solidFill>
            <a:schemeClr val="bg2">
              <a:lumMod val="90000"/>
            </a:schemeClr>
          </a:solidFill>
          <a:ln/>
        </p:spPr>
        <p:txBody>
          <a:bodyPr wrap="square" lIns="0" tIns="0" rIns="0" bIns="0" rtlCol="0" anchor="ctr"/>
          <a:lstStyle/>
          <a:p>
            <a:pPr marL="0" indent="0">
              <a:buNone/>
            </a:pPr>
            <a:r>
              <a:rPr lang="en-US" sz="1150" dirty="0">
                <a:solidFill>
                  <a:srgbClr val="667085"/>
                </a:solidFill>
              </a:rPr>
              <a:t>Assistant Psychologist – Willowbrook Care Home, Birmingham</a:t>
            </a:r>
            <a:endParaRPr lang="en-US" sz="1150" dirty="0"/>
          </a:p>
        </p:txBody>
      </p:sp>
      <p:sp>
        <p:nvSpPr>
          <p:cNvPr id="4" name="Shape 2"/>
          <p:cNvSpPr/>
          <p:nvPr/>
        </p:nvSpPr>
        <p:spPr>
          <a:xfrm>
            <a:off x="566928" y="1261872"/>
            <a:ext cx="10972800" cy="1170432"/>
          </a:xfrm>
          <a:prstGeom prst="roundRect">
            <a:avLst>
              <a:gd name="adj" fmla="val 4688"/>
            </a:avLst>
          </a:prstGeom>
          <a:solidFill>
            <a:schemeClr val="accent3">
              <a:lumMod val="75000"/>
            </a:schemeClr>
          </a:solidFill>
          <a:ln w="12700">
            <a:solidFill>
              <a:srgbClr val="DCE3EB"/>
            </a:solidFill>
            <a:prstDash val="solid"/>
          </a:ln>
        </p:spPr>
        <p:txBody>
          <a:bodyPr/>
          <a:lstStyle/>
          <a:p>
            <a:endParaRPr dirty="0"/>
          </a:p>
        </p:txBody>
      </p:sp>
      <p:sp>
        <p:nvSpPr>
          <p:cNvPr id="5" name="Text 3"/>
          <p:cNvSpPr/>
          <p:nvPr/>
        </p:nvSpPr>
        <p:spPr>
          <a:xfrm>
            <a:off x="932688" y="1572768"/>
            <a:ext cx="3657600" cy="292608"/>
          </a:xfrm>
          <a:prstGeom prst="rect">
            <a:avLst/>
          </a:prstGeom>
          <a:noFill/>
          <a:ln/>
        </p:spPr>
        <p:txBody>
          <a:bodyPr wrap="square" lIns="0" tIns="0" rIns="0" bIns="0" rtlCol="0" anchor="ctr"/>
          <a:lstStyle/>
          <a:p>
            <a:pPr marL="0" indent="0">
              <a:buNone/>
            </a:pPr>
            <a:r>
              <a:rPr lang="en-US" sz="1900" b="1" dirty="0">
                <a:solidFill>
                  <a:srgbClr val="1F3A5F"/>
                </a:solidFill>
              </a:rPr>
              <a:t>ASSISTANT PSYCHOLOGIST</a:t>
            </a:r>
            <a:endParaRPr lang="en-US" sz="1900" dirty="0"/>
          </a:p>
        </p:txBody>
      </p:sp>
      <p:sp>
        <p:nvSpPr>
          <p:cNvPr id="6" name="Text 4"/>
          <p:cNvSpPr/>
          <p:nvPr/>
        </p:nvSpPr>
        <p:spPr>
          <a:xfrm>
            <a:off x="932688" y="1938528"/>
            <a:ext cx="4480560" cy="228600"/>
          </a:xfrm>
          <a:prstGeom prst="rect">
            <a:avLst/>
          </a:prstGeom>
          <a:noFill/>
          <a:ln/>
        </p:spPr>
        <p:txBody>
          <a:bodyPr wrap="square" lIns="0" tIns="0" rIns="0" bIns="0" rtlCol="0" anchor="ctr"/>
          <a:lstStyle/>
          <a:p>
            <a:pPr marL="0" indent="0">
              <a:buNone/>
            </a:pPr>
            <a:r>
              <a:rPr lang="en-US" sz="1150" b="1" dirty="0">
                <a:solidFill>
                  <a:schemeClr val="bg1"/>
                </a:solidFill>
              </a:rPr>
              <a:t>Willowbrook Care Home  •  Birmingham B44 8BW</a:t>
            </a:r>
          </a:p>
        </p:txBody>
      </p:sp>
      <p:sp>
        <p:nvSpPr>
          <p:cNvPr id="7" name="Shape 5"/>
          <p:cNvSpPr/>
          <p:nvPr/>
        </p:nvSpPr>
        <p:spPr>
          <a:xfrm>
            <a:off x="6537960" y="1572768"/>
            <a:ext cx="1444752" cy="384048"/>
          </a:xfrm>
          <a:prstGeom prst="roundRect">
            <a:avLst>
              <a:gd name="adj" fmla="val 19048"/>
            </a:avLst>
          </a:prstGeom>
          <a:solidFill>
            <a:schemeClr val="bg2">
              <a:lumMod val="75000"/>
            </a:schemeClr>
          </a:solidFill>
          <a:ln w="12700">
            <a:solidFill>
              <a:srgbClr val="E8F3EE"/>
            </a:solidFill>
            <a:prstDash val="solid"/>
          </a:ln>
        </p:spPr>
        <p:txBody>
          <a:bodyPr/>
          <a:lstStyle/>
          <a:p>
            <a:endParaRPr/>
          </a:p>
        </p:txBody>
      </p:sp>
      <p:sp>
        <p:nvSpPr>
          <p:cNvPr id="8" name="Text 6"/>
          <p:cNvSpPr/>
          <p:nvPr/>
        </p:nvSpPr>
        <p:spPr>
          <a:xfrm>
            <a:off x="6611112" y="1655064"/>
            <a:ext cx="1298448" cy="192024"/>
          </a:xfrm>
          <a:prstGeom prst="rect">
            <a:avLst/>
          </a:prstGeom>
          <a:noFill/>
          <a:ln/>
        </p:spPr>
        <p:txBody>
          <a:bodyPr wrap="square" lIns="0" tIns="0" rIns="0" bIns="0" rtlCol="0" anchor="ctr"/>
          <a:lstStyle/>
          <a:p>
            <a:pPr marL="0" indent="0" algn="ctr">
              <a:buNone/>
            </a:pPr>
            <a:r>
              <a:rPr lang="en-US" sz="1050" b="1" dirty="0">
                <a:solidFill>
                  <a:srgbClr val="4B8F8C"/>
                </a:solidFill>
              </a:rPr>
              <a:t>£28k–£31k</a:t>
            </a:r>
            <a:endParaRPr lang="en-US" sz="1050" dirty="0"/>
          </a:p>
        </p:txBody>
      </p:sp>
      <p:sp>
        <p:nvSpPr>
          <p:cNvPr id="9" name="Shape 7"/>
          <p:cNvSpPr/>
          <p:nvPr/>
        </p:nvSpPr>
        <p:spPr>
          <a:xfrm>
            <a:off x="8138160" y="1572768"/>
            <a:ext cx="1389888" cy="384048"/>
          </a:xfrm>
          <a:prstGeom prst="roundRect">
            <a:avLst>
              <a:gd name="adj" fmla="val 19048"/>
            </a:avLst>
          </a:prstGeom>
          <a:solidFill>
            <a:schemeClr val="bg2">
              <a:lumMod val="90000"/>
            </a:schemeClr>
          </a:solidFill>
          <a:ln w="12700">
            <a:solidFill>
              <a:srgbClr val="EAF1F7"/>
            </a:solidFill>
            <a:prstDash val="solid"/>
          </a:ln>
        </p:spPr>
        <p:txBody>
          <a:bodyPr/>
          <a:lstStyle/>
          <a:p>
            <a:endParaRPr dirty="0"/>
          </a:p>
        </p:txBody>
      </p:sp>
      <p:sp>
        <p:nvSpPr>
          <p:cNvPr id="10" name="Text 8"/>
          <p:cNvSpPr/>
          <p:nvPr/>
        </p:nvSpPr>
        <p:spPr>
          <a:xfrm>
            <a:off x="8211312" y="1655064"/>
            <a:ext cx="1243584" cy="192024"/>
          </a:xfrm>
          <a:prstGeom prst="rect">
            <a:avLst/>
          </a:prstGeom>
          <a:noFill/>
          <a:ln/>
        </p:spPr>
        <p:txBody>
          <a:bodyPr wrap="square" lIns="0" tIns="0" rIns="0" bIns="0" rtlCol="0" anchor="ctr"/>
          <a:lstStyle/>
          <a:p>
            <a:pPr marL="0" indent="0" algn="ctr">
              <a:buNone/>
            </a:pPr>
            <a:r>
              <a:rPr lang="en-US" sz="1050" b="1" dirty="0">
                <a:solidFill>
                  <a:srgbClr val="385A7C"/>
                </a:solidFill>
              </a:rPr>
              <a:t>Full-time</a:t>
            </a:r>
            <a:endParaRPr lang="en-US" sz="1050" dirty="0"/>
          </a:p>
        </p:txBody>
      </p:sp>
      <p:sp>
        <p:nvSpPr>
          <p:cNvPr id="11" name="Shape 9"/>
          <p:cNvSpPr/>
          <p:nvPr/>
        </p:nvSpPr>
        <p:spPr>
          <a:xfrm>
            <a:off x="9674352" y="1572768"/>
            <a:ext cx="1417320" cy="384048"/>
          </a:xfrm>
          <a:prstGeom prst="roundRect">
            <a:avLst>
              <a:gd name="adj" fmla="val 19048"/>
            </a:avLst>
          </a:prstGeom>
          <a:solidFill>
            <a:schemeClr val="bg2"/>
          </a:solidFill>
          <a:ln w="12700">
            <a:solidFill>
              <a:srgbClr val="EEEAF7"/>
            </a:solidFill>
            <a:prstDash val="solid"/>
          </a:ln>
        </p:spPr>
        <p:txBody>
          <a:bodyPr/>
          <a:lstStyle/>
          <a:p>
            <a:endParaRPr/>
          </a:p>
        </p:txBody>
      </p:sp>
      <p:sp>
        <p:nvSpPr>
          <p:cNvPr id="12" name="Text 10"/>
          <p:cNvSpPr/>
          <p:nvPr/>
        </p:nvSpPr>
        <p:spPr>
          <a:xfrm>
            <a:off x="9747504" y="1655064"/>
            <a:ext cx="1271016" cy="192024"/>
          </a:xfrm>
          <a:prstGeom prst="rect">
            <a:avLst/>
          </a:prstGeom>
          <a:noFill/>
          <a:ln/>
        </p:spPr>
        <p:txBody>
          <a:bodyPr wrap="square" lIns="0" tIns="0" rIns="0" bIns="0" rtlCol="0" anchor="ctr"/>
          <a:lstStyle/>
          <a:p>
            <a:pPr marL="0" indent="0" algn="ctr">
              <a:buNone/>
            </a:pPr>
            <a:r>
              <a:rPr lang="en-US" sz="1050" b="1" dirty="0">
                <a:solidFill>
                  <a:srgbClr val="5C4D7D"/>
                </a:solidFill>
              </a:rPr>
              <a:t>1-year FTC</a:t>
            </a:r>
            <a:endParaRPr lang="en-US" sz="1050" dirty="0"/>
          </a:p>
        </p:txBody>
      </p:sp>
      <p:sp>
        <p:nvSpPr>
          <p:cNvPr id="13" name="Text 11"/>
          <p:cNvSpPr/>
          <p:nvPr/>
        </p:nvSpPr>
        <p:spPr>
          <a:xfrm>
            <a:off x="841248" y="2788920"/>
            <a:ext cx="2011680" cy="274320"/>
          </a:xfrm>
          <a:prstGeom prst="rect">
            <a:avLst/>
          </a:prstGeom>
          <a:noFill/>
          <a:ln/>
        </p:spPr>
        <p:txBody>
          <a:bodyPr wrap="square" lIns="0" tIns="0" rIns="0" bIns="0" rtlCol="0" anchor="ctr"/>
          <a:lstStyle/>
          <a:p>
            <a:pPr marL="0" indent="0">
              <a:buNone/>
            </a:pPr>
            <a:r>
              <a:rPr lang="en-US" sz="1500" b="1" dirty="0">
                <a:solidFill>
                  <a:srgbClr val="385A7C"/>
                </a:solidFill>
              </a:rPr>
              <a:t>KEY DUTIES</a:t>
            </a:r>
            <a:endParaRPr lang="en-US" sz="1500" dirty="0"/>
          </a:p>
        </p:txBody>
      </p:sp>
      <p:sp>
        <p:nvSpPr>
          <p:cNvPr id="14" name="Text 12"/>
          <p:cNvSpPr/>
          <p:nvPr/>
        </p:nvSpPr>
        <p:spPr>
          <a:xfrm>
            <a:off x="841248" y="3154680"/>
            <a:ext cx="5166360" cy="2057400"/>
          </a:xfrm>
          <a:prstGeom prst="rect">
            <a:avLst/>
          </a:prstGeom>
          <a:noFill/>
          <a:ln/>
        </p:spPr>
        <p:txBody>
          <a:bodyPr wrap="square" lIns="508" tIns="508" rIns="508" bIns="508" rtlCol="0" anchor="t">
            <a:normAutofit/>
          </a:bodyPr>
          <a:lstStyle/>
          <a:p>
            <a:pPr marL="203200" indent="-203200">
              <a:buSzPct val="100000"/>
              <a:buChar char="•"/>
            </a:pPr>
            <a:r>
              <a:rPr lang="en-US" sz="1400" dirty="0">
                <a:solidFill>
                  <a:srgbClr val="243447"/>
                </a:solidFill>
              </a:rPr>
              <a:t>Psychological assessment using psychometrics and rating scales</a:t>
            </a:r>
            <a:endParaRPr lang="en-US" sz="1400" dirty="0"/>
          </a:p>
          <a:p>
            <a:pPr marL="203200" indent="-203200">
              <a:buSzPct val="100000"/>
              <a:buChar char="•"/>
            </a:pPr>
            <a:r>
              <a:rPr lang="en-US" sz="1400" dirty="0">
                <a:solidFill>
                  <a:srgbClr val="243447"/>
                </a:solidFill>
              </a:rPr>
              <a:t>Observe mood, anxiety and behaviour and record progress</a:t>
            </a:r>
            <a:endParaRPr lang="en-US" sz="1400" dirty="0"/>
          </a:p>
          <a:p>
            <a:pPr marL="203200" indent="-203200">
              <a:buSzPct val="100000"/>
              <a:buChar char="•"/>
            </a:pPr>
            <a:r>
              <a:rPr lang="en-US" sz="1400" dirty="0">
                <a:solidFill>
                  <a:srgbClr val="243447"/>
                </a:solidFill>
              </a:rPr>
              <a:t>Help formulate and deliver psychological support plans</a:t>
            </a:r>
            <a:endParaRPr lang="en-US" sz="1400" dirty="0"/>
          </a:p>
          <a:p>
            <a:pPr marL="203200" indent="-203200">
              <a:buSzPct val="100000"/>
              <a:buChar char="•"/>
            </a:pPr>
            <a:r>
              <a:rPr lang="en-US" sz="1400" dirty="0">
                <a:solidFill>
                  <a:srgbClr val="243447"/>
                </a:solidFill>
              </a:rPr>
              <a:t>Review reports and contribute to the multidisciplinary team</a:t>
            </a:r>
            <a:endParaRPr lang="en-US" sz="1400" dirty="0"/>
          </a:p>
        </p:txBody>
      </p:sp>
      <p:sp>
        <p:nvSpPr>
          <p:cNvPr id="15" name="Text 13"/>
          <p:cNvSpPr/>
          <p:nvPr/>
        </p:nvSpPr>
        <p:spPr>
          <a:xfrm>
            <a:off x="6400800" y="2788920"/>
            <a:ext cx="4389120" cy="274320"/>
          </a:xfrm>
          <a:prstGeom prst="rect">
            <a:avLst/>
          </a:prstGeom>
          <a:noFill/>
          <a:ln/>
        </p:spPr>
        <p:txBody>
          <a:bodyPr wrap="square" lIns="0" tIns="0" rIns="0" bIns="0" rtlCol="0" anchor="ctr"/>
          <a:lstStyle/>
          <a:p>
            <a:pPr marL="0" indent="0">
              <a:buNone/>
            </a:pPr>
            <a:r>
              <a:rPr lang="en-US" sz="1500" b="1" dirty="0">
                <a:solidFill>
                  <a:srgbClr val="4B8F8C"/>
                </a:solidFill>
              </a:rPr>
              <a:t>ESSENTIAL / RELEVANT REQUIREMENTS</a:t>
            </a:r>
            <a:endParaRPr lang="en-US" sz="1500" dirty="0"/>
          </a:p>
        </p:txBody>
      </p:sp>
      <p:sp>
        <p:nvSpPr>
          <p:cNvPr id="16" name="Text 14"/>
          <p:cNvSpPr/>
          <p:nvPr/>
        </p:nvSpPr>
        <p:spPr>
          <a:xfrm>
            <a:off x="6400800" y="3154680"/>
            <a:ext cx="4572000" cy="2057400"/>
          </a:xfrm>
          <a:prstGeom prst="rect">
            <a:avLst/>
          </a:prstGeom>
          <a:noFill/>
          <a:ln/>
        </p:spPr>
        <p:txBody>
          <a:bodyPr wrap="square" lIns="508" tIns="508" rIns="508" bIns="508" rtlCol="0" anchor="t">
            <a:normAutofit/>
          </a:bodyPr>
          <a:lstStyle/>
          <a:p>
            <a:pPr marL="203200" indent="-203200">
              <a:buSzPct val="100000"/>
              <a:buChar char="•"/>
            </a:pPr>
            <a:r>
              <a:rPr lang="en-US" sz="1450" dirty="0">
                <a:solidFill>
                  <a:srgbClr val="243447"/>
                </a:solidFill>
              </a:rPr>
              <a:t>Excellent communication skills</a:t>
            </a:r>
            <a:endParaRPr lang="en-US" sz="1450" dirty="0"/>
          </a:p>
          <a:p>
            <a:pPr marL="203200" indent="-203200">
              <a:buSzPct val="100000"/>
              <a:buChar char="•"/>
            </a:pPr>
            <a:r>
              <a:rPr lang="en-US" sz="1450" dirty="0">
                <a:solidFill>
                  <a:srgbClr val="243447"/>
                </a:solidFill>
              </a:rPr>
              <a:t>Bachelor’s degree in Psychology or equivalent</a:t>
            </a:r>
            <a:endParaRPr lang="en-US" sz="1450" dirty="0"/>
          </a:p>
          <a:p>
            <a:pPr marL="203200" indent="-203200">
              <a:buSzPct val="100000"/>
              <a:buChar char="•"/>
            </a:pPr>
            <a:r>
              <a:rPr lang="en-US" sz="1450" dirty="0">
                <a:solidFill>
                  <a:srgbClr val="243447"/>
                </a:solidFill>
              </a:rPr>
              <a:t>Relevant care / Assistant Psychologist experience</a:t>
            </a:r>
            <a:endParaRPr lang="en-US" sz="1450" dirty="0"/>
          </a:p>
          <a:p>
            <a:pPr marL="203200" indent="-203200">
              <a:buSzPct val="100000"/>
              <a:buChar char="•"/>
            </a:pPr>
            <a:r>
              <a:rPr lang="en-US" sz="1450" dirty="0">
                <a:solidFill>
                  <a:srgbClr val="243447"/>
                </a:solidFill>
              </a:rPr>
              <a:t>Awareness of clinical psychology services</a:t>
            </a:r>
            <a:endParaRPr lang="en-US" sz="1450" dirty="0"/>
          </a:p>
        </p:txBody>
      </p:sp>
      <p:sp>
        <p:nvSpPr>
          <p:cNvPr id="17" name="Shape 15"/>
          <p:cNvSpPr/>
          <p:nvPr/>
        </p:nvSpPr>
        <p:spPr>
          <a:xfrm>
            <a:off x="841248" y="5049078"/>
            <a:ext cx="10104120" cy="748218"/>
          </a:xfrm>
          <a:prstGeom prst="roundRect">
            <a:avLst/>
          </a:prstGeom>
          <a:solidFill>
            <a:srgbClr val="FFF8E7"/>
          </a:solidFill>
          <a:ln w="12700">
            <a:solidFill>
              <a:srgbClr val="E8D5A1"/>
            </a:solidFill>
            <a:prstDash val="solid"/>
          </a:ln>
        </p:spPr>
        <p:txBody>
          <a:bodyPr/>
          <a:lstStyle/>
          <a:p>
            <a:r>
              <a:rPr lang="en-GB" dirty="0"/>
              <a:t>This is a future career goal. I still need to complete the required psychology qualification and gain more direct mental health experience.</a:t>
            </a:r>
            <a:endParaRPr dirty="0"/>
          </a:p>
        </p:txBody>
      </p:sp>
      <p:sp>
        <p:nvSpPr>
          <p:cNvPr id="18" name="Text 16"/>
          <p:cNvSpPr/>
          <p:nvPr/>
        </p:nvSpPr>
        <p:spPr>
          <a:xfrm>
            <a:off x="1051560" y="5650992"/>
            <a:ext cx="9674352" cy="201168"/>
          </a:xfrm>
          <a:prstGeom prst="rect">
            <a:avLst/>
          </a:prstGeom>
          <a:noFill/>
          <a:ln/>
        </p:spPr>
        <p:txBody>
          <a:bodyPr wrap="square" lIns="0" tIns="0" rIns="0" bIns="0" rtlCol="0" anchor="ctr"/>
          <a:lstStyle/>
          <a:p>
            <a:pPr marL="0" indent="0" algn="ctr">
              <a:buNone/>
            </a:pPr>
            <a:r>
              <a:rPr lang="en-US" sz="1050" b="1" dirty="0">
                <a:solidFill>
                  <a:srgbClr val="7A5B1A"/>
                </a:solidFill>
              </a:rPr>
              <a:t>.</a:t>
            </a:r>
            <a:endParaRPr lang="en-US" sz="1050" dirty="0"/>
          </a:p>
        </p:txBody>
      </p:sp>
      <p:sp>
        <p:nvSpPr>
          <p:cNvPr id="19" name="Text 17"/>
          <p:cNvSpPr/>
          <p:nvPr/>
        </p:nvSpPr>
        <p:spPr>
          <a:xfrm>
            <a:off x="758952" y="6161466"/>
            <a:ext cx="10332720" cy="182880"/>
          </a:xfrm>
          <a:prstGeom prst="rect">
            <a:avLst/>
          </a:prstGeom>
          <a:noFill/>
          <a:ln/>
        </p:spPr>
        <p:txBody>
          <a:bodyPr wrap="square" lIns="0" tIns="0" rIns="0" bIns="0" rtlCol="0" anchor="ctr"/>
          <a:lstStyle/>
          <a:p>
            <a:pPr marL="0" indent="0">
              <a:buNone/>
            </a:pPr>
            <a:r>
              <a:rPr lang="en-US" sz="830" b="1" i="1" dirty="0">
                <a:solidFill>
                  <a:schemeClr val="tx1">
                    <a:lumMod val="95000"/>
                    <a:lumOff val="5000"/>
                  </a:schemeClr>
                </a:solidFill>
              </a:rPr>
              <a:t>Advert checked 18 Oct 2026. Source: Indeed – Willowbrook Care Home, Assistant Psychologist.</a:t>
            </a:r>
            <a:endParaRPr lang="en-US" sz="830" b="1" dirty="0">
              <a:solidFill>
                <a:schemeClr val="tx1">
                  <a:lumMod val="95000"/>
                  <a:lumOff val="5000"/>
                </a:schemeClr>
              </a:solidFill>
            </a:endParaRPr>
          </a:p>
        </p:txBody>
      </p:sp>
      <p:sp>
        <p:nvSpPr>
          <p:cNvPr id="25"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3</a:t>
            </a:fld>
            <a:endParaRPr lang="en-US" dirty="0"/>
          </a:p>
        </p:txBody>
      </p:sp>
      <p:sp>
        <p:nvSpPr>
          <p:cNvPr id="21" name="TextBox 20">
            <a:extLst>
              <a:ext uri="{FF2B5EF4-FFF2-40B4-BE49-F238E27FC236}">
                <a16:creationId xmlns:a16="http://schemas.microsoft.com/office/drawing/2014/main" id="{BFC380CE-B29A-BADB-7A7E-ADA3776ADC02}"/>
              </a:ext>
            </a:extLst>
          </p:cNvPr>
          <p:cNvSpPr txBox="1"/>
          <p:nvPr/>
        </p:nvSpPr>
        <p:spPr>
          <a:xfrm>
            <a:off x="320040" y="6399210"/>
            <a:ext cx="6871335"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chemeClr val="bg2">
                    <a:lumMod val="10000"/>
                  </a:schemeClr>
                </a:solidFill>
                <a:latin typeface="+mj-lt"/>
                <a:ea typeface="Aptos Display" pitchFamily="34" charset="-122"/>
                <a:cs typeface="Aptos Display" pitchFamily="34" charset="-120"/>
              </a:rPr>
              <a:t>My Personal SWOT Analysis</a:t>
            </a:r>
            <a:endParaRPr lang="en-US" sz="2500" dirty="0">
              <a:solidFill>
                <a:schemeClr val="bg2">
                  <a:lumMod val="10000"/>
                </a:schemeClr>
              </a:solidFill>
              <a:latin typeface="+mj-lt"/>
            </a:endParaRPr>
          </a:p>
        </p:txBody>
      </p:sp>
      <p:sp>
        <p:nvSpPr>
          <p:cNvPr id="3" name="Text 1"/>
          <p:cNvSpPr/>
          <p:nvPr/>
        </p:nvSpPr>
        <p:spPr>
          <a:xfrm>
            <a:off x="612648" y="850392"/>
            <a:ext cx="10881360" cy="320040"/>
          </a:xfrm>
          <a:prstGeom prst="rect">
            <a:avLst/>
          </a:prstGeom>
          <a:noFill/>
          <a:ln/>
        </p:spPr>
        <p:txBody>
          <a:bodyPr wrap="square" lIns="0" tIns="0" rIns="0" bIns="0" rtlCol="0" anchor="ctr"/>
          <a:lstStyle/>
          <a:p>
            <a:pPr marL="0" indent="0">
              <a:buNone/>
            </a:pPr>
            <a:r>
              <a:rPr lang="en-US" sz="1150" b="1" dirty="0">
                <a:solidFill>
                  <a:schemeClr val="bg2">
                    <a:lumMod val="25000"/>
                  </a:schemeClr>
                </a:solidFill>
              </a:rPr>
              <a:t>How my current skills and experience compare with the target role</a:t>
            </a:r>
          </a:p>
        </p:txBody>
      </p:sp>
      <p:sp>
        <p:nvSpPr>
          <p:cNvPr id="4" name="Shape 2"/>
          <p:cNvSpPr/>
          <p:nvPr/>
        </p:nvSpPr>
        <p:spPr>
          <a:xfrm>
            <a:off x="667512" y="1371600"/>
            <a:ext cx="5413248" cy="2148840"/>
          </a:xfrm>
          <a:prstGeom prst="roundRect">
            <a:avLst>
              <a:gd name="adj" fmla="val 2553"/>
            </a:avLst>
          </a:prstGeom>
          <a:solidFill>
            <a:schemeClr val="bg2">
              <a:lumMod val="75000"/>
            </a:schemeClr>
          </a:solidFill>
          <a:ln w="12700">
            <a:solidFill>
              <a:srgbClr val="EAF1F7"/>
            </a:solidFill>
            <a:prstDash val="solid"/>
          </a:ln>
        </p:spPr>
        <p:txBody>
          <a:bodyPr/>
          <a:lstStyle/>
          <a:p>
            <a:endParaRPr dirty="0"/>
          </a:p>
        </p:txBody>
      </p:sp>
      <p:sp>
        <p:nvSpPr>
          <p:cNvPr id="5" name="Text 3"/>
          <p:cNvSpPr/>
          <p:nvPr/>
        </p:nvSpPr>
        <p:spPr>
          <a:xfrm>
            <a:off x="914400" y="1508760"/>
            <a:ext cx="1920240" cy="256032"/>
          </a:xfrm>
          <a:prstGeom prst="rect">
            <a:avLst/>
          </a:prstGeom>
          <a:noFill/>
          <a:ln/>
        </p:spPr>
        <p:txBody>
          <a:bodyPr wrap="square" lIns="0" tIns="0" rIns="0" bIns="0" rtlCol="0" anchor="ctr"/>
          <a:lstStyle/>
          <a:p>
            <a:pPr marL="0" indent="0">
              <a:buNone/>
            </a:pPr>
            <a:r>
              <a:rPr lang="en-US" sz="1400" b="1" dirty="0">
                <a:solidFill>
                  <a:schemeClr val="accent2">
                    <a:lumMod val="50000"/>
                  </a:schemeClr>
                </a:solidFill>
              </a:rPr>
              <a:t>STRENGTHS</a:t>
            </a:r>
            <a:endParaRPr lang="en-US" sz="1400" dirty="0">
              <a:solidFill>
                <a:schemeClr val="accent2">
                  <a:lumMod val="50000"/>
                </a:schemeClr>
              </a:solidFill>
            </a:endParaRPr>
          </a:p>
        </p:txBody>
      </p:sp>
      <p:sp>
        <p:nvSpPr>
          <p:cNvPr id="6" name="Text 4"/>
          <p:cNvSpPr/>
          <p:nvPr/>
        </p:nvSpPr>
        <p:spPr>
          <a:xfrm>
            <a:off x="896112" y="1901952"/>
            <a:ext cx="4937760" cy="1435608"/>
          </a:xfrm>
          <a:prstGeom prst="rect">
            <a:avLst/>
          </a:prstGeom>
          <a:noFill/>
          <a:ln/>
        </p:spPr>
        <p:txBody>
          <a:bodyPr wrap="square" lIns="508" tIns="508" rIns="508" bIns="508" rtlCol="0" anchor="t">
            <a:normAutofit/>
          </a:bodyPr>
          <a:lstStyle/>
          <a:p>
            <a:pPr marL="285750" indent="-285750">
              <a:buSzPct val="100000"/>
              <a:buFont typeface="Arial" panose="020B0604020202020204" pitchFamily="34" charset="0"/>
              <a:buChar char="•"/>
            </a:pPr>
            <a:r>
              <a:rPr lang="en-US" sz="1280" dirty="0">
                <a:solidFill>
                  <a:srgbClr val="243447"/>
                </a:solidFill>
              </a:rPr>
              <a:t>Caring, approachable and empathetic</a:t>
            </a:r>
            <a:endParaRPr lang="en-US" sz="1280" dirty="0"/>
          </a:p>
          <a:p>
            <a:pPr marL="285750" indent="-285750">
              <a:buSzPct val="100000"/>
              <a:buFont typeface="Arial" panose="020B0604020202020204" pitchFamily="34" charset="0"/>
              <a:buChar char="•"/>
            </a:pPr>
            <a:r>
              <a:rPr lang="en-US" sz="1280" dirty="0">
                <a:solidFill>
                  <a:srgbClr val="243447"/>
                </a:solidFill>
              </a:rPr>
              <a:t>Strong listening and communication</a:t>
            </a:r>
            <a:endParaRPr lang="en-US" sz="1280" dirty="0"/>
          </a:p>
          <a:p>
            <a:pPr marL="285750" indent="-285750">
              <a:buSzPct val="100000"/>
              <a:buFont typeface="Arial" panose="020B0604020202020204" pitchFamily="34" charset="0"/>
              <a:buChar char="•"/>
            </a:pPr>
            <a:r>
              <a:rPr lang="en-US" sz="1280" dirty="0">
                <a:solidFill>
                  <a:srgbClr val="243447"/>
                </a:solidFill>
              </a:rPr>
              <a:t>Experience with children, adults and families</a:t>
            </a:r>
            <a:endParaRPr lang="en-US" sz="1280" dirty="0"/>
          </a:p>
          <a:p>
            <a:pPr marL="285750" indent="-285750">
              <a:buSzPct val="100000"/>
              <a:buFont typeface="Arial" panose="020B0604020202020204" pitchFamily="34" charset="0"/>
              <a:buChar char="•"/>
            </a:pPr>
            <a:r>
              <a:rPr lang="en-US" sz="1280" dirty="0">
                <a:solidFill>
                  <a:srgbClr val="243447"/>
                </a:solidFill>
              </a:rPr>
              <a:t>Reliable, organised and able to work in a team</a:t>
            </a:r>
            <a:endParaRPr lang="en-US" sz="1280" dirty="0"/>
          </a:p>
        </p:txBody>
      </p:sp>
      <p:sp>
        <p:nvSpPr>
          <p:cNvPr id="7" name="Shape 5"/>
          <p:cNvSpPr/>
          <p:nvPr/>
        </p:nvSpPr>
        <p:spPr>
          <a:xfrm>
            <a:off x="6144768" y="1325880"/>
            <a:ext cx="5413248" cy="2148840"/>
          </a:xfrm>
          <a:prstGeom prst="roundRect">
            <a:avLst>
              <a:gd name="adj" fmla="val 2553"/>
            </a:avLst>
          </a:prstGeom>
          <a:solidFill>
            <a:schemeClr val="bg2">
              <a:lumMod val="90000"/>
            </a:schemeClr>
          </a:solidFill>
          <a:ln w="12700">
            <a:solidFill>
              <a:srgbClr val="F7EBEC"/>
            </a:solidFill>
            <a:prstDash val="solid"/>
          </a:ln>
        </p:spPr>
        <p:txBody>
          <a:bodyPr/>
          <a:lstStyle/>
          <a:p>
            <a:endParaRPr dirty="0"/>
          </a:p>
        </p:txBody>
      </p:sp>
      <p:sp>
        <p:nvSpPr>
          <p:cNvPr id="8" name="Text 6"/>
          <p:cNvSpPr/>
          <p:nvPr/>
        </p:nvSpPr>
        <p:spPr>
          <a:xfrm>
            <a:off x="6400800" y="1508760"/>
            <a:ext cx="1920240" cy="256032"/>
          </a:xfrm>
          <a:prstGeom prst="rect">
            <a:avLst/>
          </a:prstGeom>
          <a:noFill/>
          <a:ln/>
        </p:spPr>
        <p:txBody>
          <a:bodyPr wrap="square" lIns="0" tIns="0" rIns="0" bIns="0" rtlCol="0" anchor="ctr"/>
          <a:lstStyle/>
          <a:p>
            <a:pPr marL="0" indent="0">
              <a:buNone/>
            </a:pPr>
            <a:r>
              <a:rPr lang="en-US" sz="1400" b="1" dirty="0">
                <a:solidFill>
                  <a:schemeClr val="accent1">
                    <a:lumMod val="50000"/>
                  </a:schemeClr>
                </a:solidFill>
              </a:rPr>
              <a:t>WEAKNESSES</a:t>
            </a:r>
            <a:endParaRPr lang="en-US" sz="1400" dirty="0">
              <a:solidFill>
                <a:schemeClr val="accent1">
                  <a:lumMod val="50000"/>
                </a:schemeClr>
              </a:solidFill>
            </a:endParaRPr>
          </a:p>
        </p:txBody>
      </p:sp>
      <p:sp>
        <p:nvSpPr>
          <p:cNvPr id="9" name="Text 7"/>
          <p:cNvSpPr/>
          <p:nvPr/>
        </p:nvSpPr>
        <p:spPr>
          <a:xfrm>
            <a:off x="6382512" y="1901952"/>
            <a:ext cx="4937760" cy="1435608"/>
          </a:xfrm>
          <a:prstGeom prst="rect">
            <a:avLst/>
          </a:prstGeom>
          <a:noFill/>
          <a:ln/>
        </p:spPr>
        <p:txBody>
          <a:bodyPr wrap="square" lIns="508" tIns="508" rIns="508" bIns="508" rtlCol="0" anchor="t">
            <a:normAutofit/>
          </a:bodyPr>
          <a:lstStyle/>
          <a:p>
            <a:pPr marL="285750" indent="-285750">
              <a:buSzPct val="100000"/>
              <a:buFont typeface="Arial" panose="020B0604020202020204" pitchFamily="34" charset="0"/>
              <a:buChar char="•"/>
            </a:pPr>
            <a:r>
              <a:rPr lang="en-US" sz="1280" dirty="0">
                <a:solidFill>
                  <a:srgbClr val="243447"/>
                </a:solidFill>
              </a:rPr>
              <a:t>No psychology degree yet</a:t>
            </a:r>
            <a:endParaRPr lang="en-US" sz="1280" dirty="0"/>
          </a:p>
          <a:p>
            <a:pPr marL="285750" indent="-285750">
              <a:buSzPct val="100000"/>
              <a:buFont typeface="Arial" panose="020B0604020202020204" pitchFamily="34" charset="0"/>
              <a:buChar char="•"/>
            </a:pPr>
            <a:r>
              <a:rPr lang="en-US" sz="1280" dirty="0">
                <a:solidFill>
                  <a:srgbClr val="243447"/>
                </a:solidFill>
              </a:rPr>
              <a:t>Limited direct psychology experience</a:t>
            </a:r>
            <a:endParaRPr lang="en-US" sz="1280" dirty="0"/>
          </a:p>
          <a:p>
            <a:pPr marL="285750" indent="-285750">
              <a:buSzPct val="100000"/>
              <a:buFont typeface="Arial" panose="020B0604020202020204" pitchFamily="34" charset="0"/>
              <a:buChar char="•"/>
            </a:pPr>
            <a:r>
              <a:rPr lang="en-US" sz="1280" dirty="0">
                <a:solidFill>
                  <a:srgbClr val="243447"/>
                </a:solidFill>
              </a:rPr>
              <a:t>Need to develop research and assessment skills</a:t>
            </a:r>
            <a:endParaRPr lang="en-US" sz="1280" dirty="0"/>
          </a:p>
          <a:p>
            <a:pPr marL="285750" indent="-285750">
              <a:buSzPct val="100000"/>
              <a:buFont typeface="Arial" panose="020B0604020202020204" pitchFamily="34" charset="0"/>
              <a:buChar char="•"/>
            </a:pPr>
            <a:r>
              <a:rPr lang="en-US" sz="1280" dirty="0">
                <a:solidFill>
                  <a:srgbClr val="243447"/>
                </a:solidFill>
              </a:rPr>
              <a:t>Need more mental-health service experience</a:t>
            </a:r>
            <a:endParaRPr lang="en-US" sz="1280" dirty="0"/>
          </a:p>
        </p:txBody>
      </p:sp>
      <p:sp>
        <p:nvSpPr>
          <p:cNvPr id="10" name="Shape 8"/>
          <p:cNvSpPr/>
          <p:nvPr/>
        </p:nvSpPr>
        <p:spPr>
          <a:xfrm>
            <a:off x="658368" y="3657600"/>
            <a:ext cx="5413248" cy="2148840"/>
          </a:xfrm>
          <a:prstGeom prst="roundRect">
            <a:avLst>
              <a:gd name="adj" fmla="val 2553"/>
            </a:avLst>
          </a:prstGeom>
          <a:solidFill>
            <a:schemeClr val="bg2">
              <a:lumMod val="50000"/>
            </a:schemeClr>
          </a:solidFill>
          <a:ln w="12700">
            <a:solidFill>
              <a:srgbClr val="E8F3EE"/>
            </a:solidFill>
            <a:prstDash val="solid"/>
          </a:ln>
        </p:spPr>
        <p:txBody>
          <a:bodyPr/>
          <a:lstStyle/>
          <a:p>
            <a:endParaRPr dirty="0"/>
          </a:p>
        </p:txBody>
      </p:sp>
      <p:sp>
        <p:nvSpPr>
          <p:cNvPr id="11" name="Text 9"/>
          <p:cNvSpPr/>
          <p:nvPr/>
        </p:nvSpPr>
        <p:spPr>
          <a:xfrm>
            <a:off x="914400" y="3840480"/>
            <a:ext cx="1920240" cy="256032"/>
          </a:xfrm>
          <a:prstGeom prst="rect">
            <a:avLst/>
          </a:prstGeom>
          <a:noFill/>
          <a:ln/>
        </p:spPr>
        <p:txBody>
          <a:bodyPr wrap="square" lIns="0" tIns="0" rIns="0" bIns="0" rtlCol="0" anchor="ctr"/>
          <a:lstStyle/>
          <a:p>
            <a:pPr marL="0" indent="0">
              <a:buNone/>
            </a:pPr>
            <a:r>
              <a:rPr lang="en-US" sz="1400" b="1" dirty="0">
                <a:solidFill>
                  <a:schemeClr val="accent6">
                    <a:lumMod val="50000"/>
                  </a:schemeClr>
                </a:solidFill>
              </a:rPr>
              <a:t>OPPORTUNITIES</a:t>
            </a:r>
            <a:endParaRPr lang="en-US" sz="1400" dirty="0">
              <a:solidFill>
                <a:schemeClr val="accent6">
                  <a:lumMod val="50000"/>
                </a:schemeClr>
              </a:solidFill>
            </a:endParaRPr>
          </a:p>
        </p:txBody>
      </p:sp>
      <p:sp>
        <p:nvSpPr>
          <p:cNvPr id="12" name="Text 10"/>
          <p:cNvSpPr/>
          <p:nvPr/>
        </p:nvSpPr>
        <p:spPr>
          <a:xfrm>
            <a:off x="896112" y="4233672"/>
            <a:ext cx="4937760" cy="1435608"/>
          </a:xfrm>
          <a:prstGeom prst="rect">
            <a:avLst/>
          </a:prstGeom>
          <a:noFill/>
          <a:ln/>
        </p:spPr>
        <p:txBody>
          <a:bodyPr wrap="square" lIns="508" tIns="508" rIns="508" bIns="508" rtlCol="0" anchor="t">
            <a:normAutofit/>
          </a:bodyPr>
          <a:lstStyle/>
          <a:p>
            <a:pPr marL="285750" indent="-285750">
              <a:buSzPct val="100000"/>
              <a:buFont typeface="Arial" panose="020B0604020202020204" pitchFamily="34" charset="0"/>
              <a:buChar char="•"/>
            </a:pPr>
            <a:r>
              <a:rPr lang="en-US" sz="1280" dirty="0">
                <a:solidFill>
                  <a:srgbClr val="243447"/>
                </a:solidFill>
              </a:rPr>
              <a:t>Complete Level 4 Health &amp; Social Care</a:t>
            </a:r>
            <a:endParaRPr lang="en-US" sz="1280" dirty="0"/>
          </a:p>
          <a:p>
            <a:pPr marL="285750" indent="-285750">
              <a:buSzPct val="100000"/>
              <a:buFont typeface="Arial" panose="020B0604020202020204" pitchFamily="34" charset="0"/>
              <a:buChar char="•"/>
            </a:pPr>
            <a:r>
              <a:rPr lang="en-US" sz="1280" dirty="0">
                <a:solidFill>
                  <a:srgbClr val="243447"/>
                </a:solidFill>
              </a:rPr>
              <a:t>Progress to a BPS-accredited Psychology degree</a:t>
            </a:r>
            <a:endParaRPr lang="en-US" sz="1280" dirty="0"/>
          </a:p>
          <a:p>
            <a:pPr marL="285750" indent="-285750">
              <a:buSzPct val="100000"/>
              <a:buFont typeface="Arial" panose="020B0604020202020204" pitchFamily="34" charset="0"/>
              <a:buChar char="•"/>
            </a:pPr>
            <a:r>
              <a:rPr lang="en-US" sz="1280" dirty="0">
                <a:solidFill>
                  <a:srgbClr val="243447"/>
                </a:solidFill>
              </a:rPr>
              <a:t>Gain mental-health / support-work experience</a:t>
            </a:r>
            <a:endParaRPr lang="en-US" sz="1280" dirty="0"/>
          </a:p>
          <a:p>
            <a:pPr marL="285750" indent="-285750">
              <a:buSzPct val="100000"/>
              <a:buFont typeface="Arial" panose="020B0604020202020204" pitchFamily="34" charset="0"/>
              <a:buChar char="•"/>
            </a:pPr>
            <a:r>
              <a:rPr lang="en-US" sz="1280" dirty="0">
                <a:solidFill>
                  <a:srgbClr val="243447"/>
                </a:solidFill>
              </a:rPr>
              <a:t>Use CPD and volunteering to build relevant skills</a:t>
            </a:r>
            <a:endParaRPr lang="en-US" sz="1280" dirty="0"/>
          </a:p>
        </p:txBody>
      </p:sp>
      <p:sp>
        <p:nvSpPr>
          <p:cNvPr id="13" name="Shape 11"/>
          <p:cNvSpPr/>
          <p:nvPr/>
        </p:nvSpPr>
        <p:spPr>
          <a:xfrm>
            <a:off x="6144768" y="3657600"/>
            <a:ext cx="5413248" cy="2148840"/>
          </a:xfrm>
          <a:prstGeom prst="roundRect">
            <a:avLst>
              <a:gd name="adj" fmla="val 2553"/>
            </a:avLst>
          </a:prstGeom>
          <a:solidFill>
            <a:schemeClr val="bg2"/>
          </a:solidFill>
          <a:ln w="12700">
            <a:solidFill>
              <a:srgbClr val="FFF3E6"/>
            </a:solidFill>
            <a:prstDash val="solid"/>
          </a:ln>
        </p:spPr>
        <p:txBody>
          <a:bodyPr/>
          <a:lstStyle/>
          <a:p>
            <a:endParaRPr dirty="0"/>
          </a:p>
        </p:txBody>
      </p:sp>
      <p:sp>
        <p:nvSpPr>
          <p:cNvPr id="14" name="Text 12"/>
          <p:cNvSpPr/>
          <p:nvPr/>
        </p:nvSpPr>
        <p:spPr>
          <a:xfrm>
            <a:off x="6400800" y="3840480"/>
            <a:ext cx="1920240" cy="256032"/>
          </a:xfrm>
          <a:prstGeom prst="rect">
            <a:avLst/>
          </a:prstGeom>
          <a:noFill/>
          <a:ln/>
        </p:spPr>
        <p:txBody>
          <a:bodyPr wrap="square" lIns="0" tIns="0" rIns="0" bIns="0" rtlCol="0" anchor="ctr"/>
          <a:lstStyle/>
          <a:p>
            <a:pPr marL="0" indent="0">
              <a:buNone/>
            </a:pPr>
            <a:r>
              <a:rPr lang="en-US" sz="1400" b="1" dirty="0">
                <a:solidFill>
                  <a:schemeClr val="accent4">
                    <a:lumMod val="50000"/>
                  </a:schemeClr>
                </a:solidFill>
              </a:rPr>
              <a:t>THREATS</a:t>
            </a:r>
            <a:endParaRPr lang="en-US" sz="1400" dirty="0">
              <a:solidFill>
                <a:schemeClr val="accent4">
                  <a:lumMod val="50000"/>
                </a:schemeClr>
              </a:solidFill>
            </a:endParaRPr>
          </a:p>
        </p:txBody>
      </p:sp>
      <p:sp>
        <p:nvSpPr>
          <p:cNvPr id="15" name="Text 13"/>
          <p:cNvSpPr/>
          <p:nvPr/>
        </p:nvSpPr>
        <p:spPr>
          <a:xfrm>
            <a:off x="6382512" y="4233672"/>
            <a:ext cx="4937760" cy="1435608"/>
          </a:xfrm>
          <a:prstGeom prst="rect">
            <a:avLst/>
          </a:prstGeom>
          <a:noFill/>
          <a:ln/>
        </p:spPr>
        <p:txBody>
          <a:bodyPr wrap="square" lIns="508" tIns="508" rIns="508" bIns="508" rtlCol="0" anchor="t">
            <a:normAutofit/>
          </a:bodyPr>
          <a:lstStyle/>
          <a:p>
            <a:pPr marL="285750" indent="-285750">
              <a:buSzPct val="100000"/>
              <a:buFont typeface="Arial" panose="020B0604020202020204" pitchFamily="34" charset="0"/>
              <a:buChar char="•"/>
            </a:pPr>
            <a:r>
              <a:rPr lang="en-US" sz="1280" dirty="0">
                <a:solidFill>
                  <a:srgbClr val="243447"/>
                </a:solidFill>
              </a:rPr>
              <a:t>Limited Assistant Psychologist vacancies</a:t>
            </a:r>
            <a:endParaRPr lang="en-US" sz="1280" dirty="0"/>
          </a:p>
          <a:p>
            <a:pPr marL="285750" indent="-285750">
              <a:buSzPct val="100000"/>
              <a:buFont typeface="Arial" panose="020B0604020202020204" pitchFamily="34" charset="0"/>
              <a:buChar char="•"/>
            </a:pPr>
            <a:r>
              <a:rPr lang="en-US" sz="1280" dirty="0">
                <a:solidFill>
                  <a:srgbClr val="243447"/>
                </a:solidFill>
              </a:rPr>
              <a:t>High competition from psychology graduates with relevant experience</a:t>
            </a:r>
            <a:endParaRPr lang="en-US" sz="1280" dirty="0"/>
          </a:p>
          <a:p>
            <a:pPr marL="285750" indent="-285750">
              <a:buSzPct val="100000"/>
              <a:buFont typeface="Arial" panose="020B0604020202020204" pitchFamily="34" charset="0"/>
              <a:buChar char="•"/>
            </a:pPr>
            <a:r>
              <a:rPr lang="en-US" sz="1280" dirty="0">
                <a:solidFill>
                  <a:srgbClr val="243447"/>
                </a:solidFill>
              </a:rPr>
              <a:t>Long education and training pathway</a:t>
            </a:r>
            <a:endParaRPr lang="en-US" sz="1280" dirty="0"/>
          </a:p>
          <a:p>
            <a:pPr marL="285750" indent="-285750">
              <a:buSzPct val="100000"/>
              <a:buFont typeface="Arial" panose="020B0604020202020204" pitchFamily="34" charset="0"/>
              <a:buChar char="•"/>
            </a:pPr>
            <a:r>
              <a:rPr lang="en-US" sz="1280" dirty="0">
                <a:solidFill>
                  <a:srgbClr val="243447"/>
                </a:solidFill>
              </a:rPr>
              <a:t>Emotional demands and risk of burnout in mental-health work</a:t>
            </a:r>
            <a:endParaRPr lang="en-US" sz="1280" dirty="0"/>
          </a:p>
        </p:txBody>
      </p:sp>
      <p:sp>
        <p:nvSpPr>
          <p:cNvPr id="25"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chemeClr val="bg2">
                    <a:lumMod val="10000"/>
                  </a:schemeClr>
                </a:solidFill>
                <a:latin typeface="+mj-lt"/>
                <a:ea typeface="Aptos Display" pitchFamily="34" charset="-122"/>
                <a:cs typeface="Aptos Display" pitchFamily="34" charset="-120"/>
              </a:rPr>
              <a:t>How My Experience Matches the Role</a:t>
            </a:r>
            <a:endParaRPr lang="en-US" sz="2500" dirty="0">
              <a:solidFill>
                <a:schemeClr val="bg2">
                  <a:lumMod val="10000"/>
                </a:schemeClr>
              </a:solidFill>
              <a:latin typeface="+mj-lt"/>
            </a:endParaRPr>
          </a:p>
        </p:txBody>
      </p:sp>
      <p:sp>
        <p:nvSpPr>
          <p:cNvPr id="3" name="Text 1"/>
          <p:cNvSpPr/>
          <p:nvPr/>
        </p:nvSpPr>
        <p:spPr>
          <a:xfrm>
            <a:off x="612648" y="850392"/>
            <a:ext cx="10881360" cy="320040"/>
          </a:xfrm>
          <a:prstGeom prst="rect">
            <a:avLst/>
          </a:prstGeom>
          <a:noFill/>
          <a:ln/>
        </p:spPr>
        <p:txBody>
          <a:bodyPr wrap="square" lIns="0" tIns="0" rIns="0" bIns="0" rtlCol="0" anchor="ctr"/>
          <a:lstStyle/>
          <a:p>
            <a:pPr marL="0" indent="0">
              <a:buNone/>
            </a:pPr>
            <a:r>
              <a:rPr lang="en-US" sz="1150" b="1" dirty="0">
                <a:solidFill>
                  <a:schemeClr val="bg2">
                    <a:lumMod val="10000"/>
                  </a:schemeClr>
                </a:solidFill>
              </a:rPr>
              <a:t>Transferable skills I can build on</a:t>
            </a:r>
          </a:p>
        </p:txBody>
      </p:sp>
      <p:sp>
        <p:nvSpPr>
          <p:cNvPr id="4" name="Shape 2"/>
          <p:cNvSpPr/>
          <p:nvPr/>
        </p:nvSpPr>
        <p:spPr>
          <a:xfrm>
            <a:off x="758952" y="1417320"/>
            <a:ext cx="10652760" cy="658368"/>
          </a:xfrm>
          <a:prstGeom prst="roundRect">
            <a:avLst>
              <a:gd name="adj" fmla="val 8333"/>
            </a:avLst>
          </a:prstGeom>
          <a:solidFill>
            <a:schemeClr val="bg1"/>
          </a:solidFill>
          <a:ln w="12700">
            <a:solidFill>
              <a:srgbClr val="E1E6EC"/>
            </a:solidFill>
            <a:prstDash val="solid"/>
          </a:ln>
        </p:spPr>
        <p:txBody>
          <a:bodyPr/>
          <a:lstStyle/>
          <a:p>
            <a:endParaRPr/>
          </a:p>
        </p:txBody>
      </p:sp>
      <p:sp>
        <p:nvSpPr>
          <p:cNvPr id="5" name="Text 3"/>
          <p:cNvSpPr/>
          <p:nvPr/>
        </p:nvSpPr>
        <p:spPr>
          <a:xfrm>
            <a:off x="987552" y="1581912"/>
            <a:ext cx="2834640" cy="228600"/>
          </a:xfrm>
          <a:prstGeom prst="rect">
            <a:avLst/>
          </a:prstGeom>
          <a:noFill/>
          <a:ln/>
        </p:spPr>
        <p:txBody>
          <a:bodyPr wrap="square" lIns="0" tIns="0" rIns="0" bIns="0" rtlCol="0" anchor="ctr"/>
          <a:lstStyle/>
          <a:p>
            <a:pPr marL="0" indent="0">
              <a:buNone/>
            </a:pPr>
            <a:r>
              <a:rPr lang="en-US" sz="1300" b="1" dirty="0">
                <a:solidFill>
                  <a:schemeClr val="accent4">
                    <a:lumMod val="75000"/>
                  </a:schemeClr>
                </a:solidFill>
              </a:rPr>
              <a:t>Bannatyne / spa wellbeing</a:t>
            </a:r>
            <a:endParaRPr lang="en-US" sz="1300" dirty="0">
              <a:solidFill>
                <a:schemeClr val="accent4">
                  <a:lumMod val="75000"/>
                </a:schemeClr>
              </a:solidFill>
            </a:endParaRPr>
          </a:p>
        </p:txBody>
      </p:sp>
      <p:sp>
        <p:nvSpPr>
          <p:cNvPr id="6" name="Shape 4"/>
          <p:cNvSpPr/>
          <p:nvPr/>
        </p:nvSpPr>
        <p:spPr>
          <a:xfrm>
            <a:off x="3976404" y="1417320"/>
            <a:ext cx="1236" cy="466344"/>
          </a:xfrm>
          <a:prstGeom prst="line">
            <a:avLst/>
          </a:prstGeom>
          <a:noFill/>
          <a:ln w="12700">
            <a:solidFill>
              <a:srgbClr val="D8E0E8"/>
            </a:solidFill>
            <a:prstDash val="solid"/>
          </a:ln>
        </p:spPr>
        <p:txBody>
          <a:bodyPr/>
          <a:lstStyle/>
          <a:p>
            <a:endParaRPr/>
          </a:p>
        </p:txBody>
      </p:sp>
      <p:sp>
        <p:nvSpPr>
          <p:cNvPr id="7" name="Text 5"/>
          <p:cNvSpPr/>
          <p:nvPr/>
        </p:nvSpPr>
        <p:spPr>
          <a:xfrm>
            <a:off x="4315968" y="1563624"/>
            <a:ext cx="6537960" cy="256032"/>
          </a:xfrm>
          <a:prstGeom prst="rect">
            <a:avLst/>
          </a:prstGeom>
          <a:noFill/>
          <a:ln/>
        </p:spPr>
        <p:txBody>
          <a:bodyPr wrap="square" lIns="0" tIns="0" rIns="0" bIns="0" rtlCol="0" anchor="ctr">
            <a:normAutofit/>
          </a:bodyPr>
          <a:lstStyle/>
          <a:p>
            <a:pPr marL="0" indent="0">
              <a:buNone/>
            </a:pPr>
            <a:r>
              <a:rPr lang="en-US" sz="1250" dirty="0">
                <a:solidFill>
                  <a:srgbClr val="243447"/>
                </a:solidFill>
              </a:rPr>
              <a:t>Active listening • person-centred care • confidentiality</a:t>
            </a:r>
            <a:endParaRPr lang="en-US" sz="1250" dirty="0"/>
          </a:p>
        </p:txBody>
      </p:sp>
      <p:sp>
        <p:nvSpPr>
          <p:cNvPr id="8" name="Shape 6"/>
          <p:cNvSpPr/>
          <p:nvPr/>
        </p:nvSpPr>
        <p:spPr>
          <a:xfrm>
            <a:off x="758952" y="2267712"/>
            <a:ext cx="10652760" cy="658368"/>
          </a:xfrm>
          <a:prstGeom prst="roundRect">
            <a:avLst>
              <a:gd name="adj" fmla="val 8333"/>
            </a:avLst>
          </a:prstGeom>
          <a:solidFill>
            <a:schemeClr val="accent4">
              <a:lumMod val="20000"/>
              <a:lumOff val="80000"/>
            </a:schemeClr>
          </a:solidFill>
          <a:ln w="12700">
            <a:solidFill>
              <a:srgbClr val="E1E6EC"/>
            </a:solidFill>
            <a:prstDash val="solid"/>
          </a:ln>
        </p:spPr>
        <p:txBody>
          <a:bodyPr/>
          <a:lstStyle/>
          <a:p>
            <a:endParaRPr/>
          </a:p>
        </p:txBody>
      </p:sp>
      <p:sp>
        <p:nvSpPr>
          <p:cNvPr id="9" name="Text 7"/>
          <p:cNvSpPr/>
          <p:nvPr/>
        </p:nvSpPr>
        <p:spPr>
          <a:xfrm>
            <a:off x="987552" y="2432304"/>
            <a:ext cx="2834640" cy="228600"/>
          </a:xfrm>
          <a:prstGeom prst="rect">
            <a:avLst/>
          </a:prstGeom>
          <a:noFill/>
          <a:ln/>
        </p:spPr>
        <p:txBody>
          <a:bodyPr wrap="square" lIns="0" tIns="0" rIns="0" bIns="0" rtlCol="0" anchor="ctr"/>
          <a:lstStyle/>
          <a:p>
            <a:pPr marL="0" indent="0">
              <a:buNone/>
            </a:pPr>
            <a:r>
              <a:rPr lang="en-US" sz="1300" b="1" dirty="0">
                <a:solidFill>
                  <a:schemeClr val="accent3">
                    <a:lumMod val="50000"/>
                  </a:schemeClr>
                </a:solidFill>
              </a:rPr>
              <a:t>Kids Bee Happy / WhizzBeeFun</a:t>
            </a:r>
            <a:endParaRPr lang="en-US" sz="1300" dirty="0">
              <a:solidFill>
                <a:schemeClr val="accent3">
                  <a:lumMod val="50000"/>
                </a:schemeClr>
              </a:solidFill>
            </a:endParaRPr>
          </a:p>
        </p:txBody>
      </p:sp>
      <p:sp>
        <p:nvSpPr>
          <p:cNvPr id="10" name="Shape 8"/>
          <p:cNvSpPr/>
          <p:nvPr/>
        </p:nvSpPr>
        <p:spPr>
          <a:xfrm>
            <a:off x="3977640" y="2395728"/>
            <a:ext cx="0" cy="384048"/>
          </a:xfrm>
          <a:prstGeom prst="line">
            <a:avLst/>
          </a:prstGeom>
          <a:noFill/>
          <a:ln w="12700">
            <a:solidFill>
              <a:srgbClr val="D8E0E8"/>
            </a:solidFill>
            <a:prstDash val="solid"/>
          </a:ln>
        </p:spPr>
        <p:txBody>
          <a:bodyPr/>
          <a:lstStyle/>
          <a:p>
            <a:endParaRPr/>
          </a:p>
        </p:txBody>
      </p:sp>
      <p:sp>
        <p:nvSpPr>
          <p:cNvPr id="11" name="Text 9"/>
          <p:cNvSpPr/>
          <p:nvPr/>
        </p:nvSpPr>
        <p:spPr>
          <a:xfrm>
            <a:off x="4315968" y="2414016"/>
            <a:ext cx="6537960" cy="256032"/>
          </a:xfrm>
          <a:prstGeom prst="rect">
            <a:avLst/>
          </a:prstGeom>
          <a:noFill/>
          <a:ln/>
        </p:spPr>
        <p:txBody>
          <a:bodyPr wrap="square" lIns="0" tIns="0" rIns="0" bIns="0" rtlCol="0" anchor="ctr">
            <a:normAutofit/>
          </a:bodyPr>
          <a:lstStyle/>
          <a:p>
            <a:pPr marL="0" indent="0">
              <a:buNone/>
            </a:pPr>
            <a:r>
              <a:rPr lang="en-US" sz="1250" dirty="0">
                <a:solidFill>
                  <a:srgbClr val="243447"/>
                </a:solidFill>
              </a:rPr>
              <a:t>Communication with children and families • patience • adapting activities</a:t>
            </a:r>
            <a:endParaRPr lang="en-US" sz="1250" dirty="0"/>
          </a:p>
        </p:txBody>
      </p:sp>
      <p:sp>
        <p:nvSpPr>
          <p:cNvPr id="12" name="Shape 10"/>
          <p:cNvSpPr/>
          <p:nvPr/>
        </p:nvSpPr>
        <p:spPr>
          <a:xfrm>
            <a:off x="726948" y="3118104"/>
            <a:ext cx="10652760" cy="658368"/>
          </a:xfrm>
          <a:prstGeom prst="roundRect">
            <a:avLst>
              <a:gd name="adj" fmla="val 8333"/>
            </a:avLst>
          </a:prstGeom>
          <a:solidFill>
            <a:schemeClr val="accent4">
              <a:lumMod val="40000"/>
              <a:lumOff val="60000"/>
            </a:schemeClr>
          </a:solidFill>
          <a:ln w="12700">
            <a:solidFill>
              <a:srgbClr val="E1E6EC"/>
            </a:solidFill>
            <a:prstDash val="solid"/>
          </a:ln>
        </p:spPr>
        <p:txBody>
          <a:bodyPr/>
          <a:lstStyle/>
          <a:p>
            <a:endParaRPr/>
          </a:p>
        </p:txBody>
      </p:sp>
      <p:sp>
        <p:nvSpPr>
          <p:cNvPr id="13" name="Text 11"/>
          <p:cNvSpPr/>
          <p:nvPr/>
        </p:nvSpPr>
        <p:spPr>
          <a:xfrm>
            <a:off x="987552" y="3282696"/>
            <a:ext cx="2834640" cy="228600"/>
          </a:xfrm>
          <a:prstGeom prst="rect">
            <a:avLst/>
          </a:prstGeom>
          <a:noFill/>
          <a:ln/>
        </p:spPr>
        <p:txBody>
          <a:bodyPr wrap="square" lIns="0" tIns="0" rIns="0" bIns="0" rtlCol="0" anchor="ctr"/>
          <a:lstStyle/>
          <a:p>
            <a:pPr marL="0" indent="0">
              <a:buNone/>
            </a:pPr>
            <a:r>
              <a:rPr lang="en-US" sz="1300" b="1" dirty="0">
                <a:solidFill>
                  <a:schemeClr val="accent3">
                    <a:lumMod val="75000"/>
                  </a:schemeClr>
                </a:solidFill>
              </a:rPr>
              <a:t>Self-employment</a:t>
            </a:r>
            <a:endParaRPr lang="en-US" sz="1300" dirty="0">
              <a:solidFill>
                <a:schemeClr val="accent3">
                  <a:lumMod val="75000"/>
                </a:schemeClr>
              </a:solidFill>
            </a:endParaRPr>
          </a:p>
        </p:txBody>
      </p:sp>
      <p:sp>
        <p:nvSpPr>
          <p:cNvPr id="14" name="Shape 12"/>
          <p:cNvSpPr/>
          <p:nvPr/>
        </p:nvSpPr>
        <p:spPr>
          <a:xfrm>
            <a:off x="3977640" y="3246120"/>
            <a:ext cx="0" cy="384048"/>
          </a:xfrm>
          <a:prstGeom prst="line">
            <a:avLst/>
          </a:prstGeom>
          <a:noFill/>
          <a:ln w="12700">
            <a:solidFill>
              <a:srgbClr val="D8E0E8"/>
            </a:solidFill>
            <a:prstDash val="solid"/>
          </a:ln>
        </p:spPr>
        <p:txBody>
          <a:bodyPr/>
          <a:lstStyle/>
          <a:p>
            <a:endParaRPr/>
          </a:p>
        </p:txBody>
      </p:sp>
      <p:sp>
        <p:nvSpPr>
          <p:cNvPr id="15" name="Text 13"/>
          <p:cNvSpPr/>
          <p:nvPr/>
        </p:nvSpPr>
        <p:spPr>
          <a:xfrm>
            <a:off x="4315968" y="3264408"/>
            <a:ext cx="6537960" cy="256032"/>
          </a:xfrm>
          <a:prstGeom prst="rect">
            <a:avLst/>
          </a:prstGeom>
          <a:noFill/>
          <a:ln/>
        </p:spPr>
        <p:txBody>
          <a:bodyPr wrap="square" lIns="0" tIns="0" rIns="0" bIns="0" rtlCol="0" anchor="ctr">
            <a:normAutofit/>
          </a:bodyPr>
          <a:lstStyle/>
          <a:p>
            <a:pPr marL="0" indent="0">
              <a:buNone/>
            </a:pPr>
            <a:r>
              <a:rPr lang="en-US" sz="1250" dirty="0">
                <a:solidFill>
                  <a:srgbClr val="243447"/>
                </a:solidFill>
              </a:rPr>
              <a:t>Organisation • responsibility • problem-solving • time management</a:t>
            </a:r>
            <a:endParaRPr lang="en-US" sz="1250" dirty="0"/>
          </a:p>
        </p:txBody>
      </p:sp>
      <p:sp>
        <p:nvSpPr>
          <p:cNvPr id="16" name="Shape 14"/>
          <p:cNvSpPr/>
          <p:nvPr/>
        </p:nvSpPr>
        <p:spPr>
          <a:xfrm>
            <a:off x="736092" y="3968496"/>
            <a:ext cx="10652760" cy="658368"/>
          </a:xfrm>
          <a:prstGeom prst="roundRect">
            <a:avLst>
              <a:gd name="adj" fmla="val 8333"/>
            </a:avLst>
          </a:prstGeom>
          <a:solidFill>
            <a:schemeClr val="accent3">
              <a:lumMod val="60000"/>
              <a:lumOff val="40000"/>
            </a:schemeClr>
          </a:solidFill>
          <a:ln w="12700">
            <a:solidFill>
              <a:srgbClr val="E1E6EC"/>
            </a:solidFill>
            <a:prstDash val="solid"/>
          </a:ln>
        </p:spPr>
        <p:txBody>
          <a:bodyPr/>
          <a:lstStyle/>
          <a:p>
            <a:endParaRPr dirty="0"/>
          </a:p>
        </p:txBody>
      </p:sp>
      <p:sp>
        <p:nvSpPr>
          <p:cNvPr id="17" name="Text 15"/>
          <p:cNvSpPr/>
          <p:nvPr/>
        </p:nvSpPr>
        <p:spPr>
          <a:xfrm>
            <a:off x="987552" y="4133088"/>
            <a:ext cx="2834640" cy="228600"/>
          </a:xfrm>
          <a:prstGeom prst="rect">
            <a:avLst/>
          </a:prstGeom>
          <a:noFill/>
          <a:ln/>
        </p:spPr>
        <p:txBody>
          <a:bodyPr wrap="square" lIns="0" tIns="0" rIns="0" bIns="0" rtlCol="0" anchor="ctr"/>
          <a:lstStyle/>
          <a:p>
            <a:pPr marL="0" indent="0">
              <a:buNone/>
            </a:pPr>
            <a:r>
              <a:rPr lang="en-US" sz="1300" b="1" dirty="0">
                <a:solidFill>
                  <a:schemeClr val="tx1">
                    <a:lumMod val="85000"/>
                    <a:lumOff val="15000"/>
                  </a:schemeClr>
                </a:solidFill>
              </a:rPr>
              <a:t>IKEA / Boots / NEC</a:t>
            </a:r>
            <a:endParaRPr lang="en-US" sz="1300" dirty="0">
              <a:solidFill>
                <a:schemeClr val="tx1">
                  <a:lumMod val="85000"/>
                  <a:lumOff val="15000"/>
                </a:schemeClr>
              </a:solidFill>
            </a:endParaRPr>
          </a:p>
        </p:txBody>
      </p:sp>
      <p:sp>
        <p:nvSpPr>
          <p:cNvPr id="18" name="Shape 16"/>
          <p:cNvSpPr/>
          <p:nvPr/>
        </p:nvSpPr>
        <p:spPr>
          <a:xfrm>
            <a:off x="3977640" y="4096512"/>
            <a:ext cx="0" cy="384048"/>
          </a:xfrm>
          <a:prstGeom prst="line">
            <a:avLst/>
          </a:prstGeom>
          <a:noFill/>
          <a:ln w="12700">
            <a:solidFill>
              <a:srgbClr val="D8E0E8"/>
            </a:solidFill>
            <a:prstDash val="solid"/>
          </a:ln>
        </p:spPr>
        <p:txBody>
          <a:bodyPr/>
          <a:lstStyle/>
          <a:p>
            <a:endParaRPr/>
          </a:p>
        </p:txBody>
      </p:sp>
      <p:sp>
        <p:nvSpPr>
          <p:cNvPr id="19" name="Text 17"/>
          <p:cNvSpPr/>
          <p:nvPr/>
        </p:nvSpPr>
        <p:spPr>
          <a:xfrm>
            <a:off x="4315968" y="4114800"/>
            <a:ext cx="6537960" cy="256032"/>
          </a:xfrm>
          <a:prstGeom prst="rect">
            <a:avLst/>
          </a:prstGeom>
          <a:noFill/>
          <a:ln/>
        </p:spPr>
        <p:txBody>
          <a:bodyPr wrap="square" lIns="0" tIns="0" rIns="0" bIns="0" rtlCol="0" anchor="ctr">
            <a:normAutofit/>
          </a:bodyPr>
          <a:lstStyle/>
          <a:p>
            <a:pPr marL="0" indent="0">
              <a:buNone/>
            </a:pPr>
            <a:r>
              <a:rPr lang="en-US" sz="1250" dirty="0">
                <a:solidFill>
                  <a:srgbClr val="243447"/>
                </a:solidFill>
              </a:rPr>
              <a:t>Teamwork • customer care • training • professional communication</a:t>
            </a:r>
            <a:endParaRPr lang="en-US" sz="1250" dirty="0"/>
          </a:p>
        </p:txBody>
      </p:sp>
      <p:sp>
        <p:nvSpPr>
          <p:cNvPr id="20" name="Shape 18"/>
          <p:cNvSpPr/>
          <p:nvPr/>
        </p:nvSpPr>
        <p:spPr>
          <a:xfrm>
            <a:off x="769620" y="4837176"/>
            <a:ext cx="10652760" cy="658368"/>
          </a:xfrm>
          <a:prstGeom prst="roundRect">
            <a:avLst>
              <a:gd name="adj" fmla="val 8333"/>
            </a:avLst>
          </a:prstGeom>
          <a:solidFill>
            <a:schemeClr val="bg2">
              <a:lumMod val="50000"/>
            </a:schemeClr>
          </a:solidFill>
          <a:ln w="12700">
            <a:solidFill>
              <a:srgbClr val="E1E6EC"/>
            </a:solidFill>
            <a:prstDash val="solid"/>
          </a:ln>
        </p:spPr>
        <p:txBody>
          <a:bodyPr/>
          <a:lstStyle/>
          <a:p>
            <a:endParaRPr dirty="0"/>
          </a:p>
        </p:txBody>
      </p:sp>
      <p:sp>
        <p:nvSpPr>
          <p:cNvPr id="21" name="Text 19"/>
          <p:cNvSpPr/>
          <p:nvPr/>
        </p:nvSpPr>
        <p:spPr>
          <a:xfrm>
            <a:off x="987552" y="4983480"/>
            <a:ext cx="2834640" cy="228600"/>
          </a:xfrm>
          <a:prstGeom prst="rect">
            <a:avLst/>
          </a:prstGeom>
          <a:noFill/>
          <a:ln/>
        </p:spPr>
        <p:txBody>
          <a:bodyPr wrap="square" lIns="0" tIns="0" rIns="0" bIns="0" rtlCol="0" anchor="ctr"/>
          <a:lstStyle/>
          <a:p>
            <a:pPr marL="0" indent="0">
              <a:buNone/>
            </a:pPr>
            <a:r>
              <a:rPr lang="en-US" sz="1300" b="1" dirty="0">
                <a:solidFill>
                  <a:schemeClr val="tx1">
                    <a:lumMod val="95000"/>
                    <a:lumOff val="5000"/>
                  </a:schemeClr>
                </a:solidFill>
              </a:rPr>
              <a:t>Current study &amp; CPD</a:t>
            </a:r>
            <a:endParaRPr lang="en-US" sz="1300" dirty="0">
              <a:solidFill>
                <a:schemeClr val="tx1">
                  <a:lumMod val="95000"/>
                  <a:lumOff val="5000"/>
                </a:schemeClr>
              </a:solidFill>
            </a:endParaRPr>
          </a:p>
        </p:txBody>
      </p:sp>
      <p:sp>
        <p:nvSpPr>
          <p:cNvPr id="22" name="Shape 20"/>
          <p:cNvSpPr/>
          <p:nvPr/>
        </p:nvSpPr>
        <p:spPr>
          <a:xfrm>
            <a:off x="3977640" y="4946904"/>
            <a:ext cx="0" cy="384048"/>
          </a:xfrm>
          <a:prstGeom prst="line">
            <a:avLst/>
          </a:prstGeom>
          <a:noFill/>
          <a:ln w="12700">
            <a:solidFill>
              <a:srgbClr val="D8E0E8"/>
            </a:solidFill>
            <a:prstDash val="solid"/>
          </a:ln>
        </p:spPr>
        <p:txBody>
          <a:bodyPr/>
          <a:lstStyle/>
          <a:p>
            <a:endParaRPr/>
          </a:p>
        </p:txBody>
      </p:sp>
      <p:sp>
        <p:nvSpPr>
          <p:cNvPr id="23" name="Text 21"/>
          <p:cNvSpPr/>
          <p:nvPr/>
        </p:nvSpPr>
        <p:spPr>
          <a:xfrm>
            <a:off x="4315968" y="4965192"/>
            <a:ext cx="6537960" cy="256032"/>
          </a:xfrm>
          <a:prstGeom prst="rect">
            <a:avLst/>
          </a:prstGeom>
          <a:noFill/>
          <a:ln/>
        </p:spPr>
        <p:txBody>
          <a:bodyPr wrap="square" lIns="0" tIns="0" rIns="0" bIns="0" rtlCol="0" anchor="ctr">
            <a:normAutofit/>
          </a:bodyPr>
          <a:lstStyle/>
          <a:p>
            <a:pPr marL="0" indent="0">
              <a:buNone/>
            </a:pPr>
            <a:r>
              <a:rPr lang="en-US" sz="1250" dirty="0">
                <a:solidFill>
                  <a:srgbClr val="243447"/>
                </a:solidFill>
              </a:rPr>
              <a:t>Health &amp; Social Care knowledge • Mental Health Awareness • commitment to learning</a:t>
            </a:r>
            <a:endParaRPr lang="en-US" sz="1250" dirty="0"/>
          </a:p>
        </p:txBody>
      </p:sp>
      <p:sp>
        <p:nvSpPr>
          <p:cNvPr id="24" name="Shape 22"/>
          <p:cNvSpPr/>
          <p:nvPr/>
        </p:nvSpPr>
        <p:spPr>
          <a:xfrm>
            <a:off x="2148840" y="5833872"/>
            <a:ext cx="7818120" cy="438912"/>
          </a:xfrm>
          <a:prstGeom prst="roundRect">
            <a:avLst/>
          </a:prstGeom>
          <a:solidFill>
            <a:schemeClr val="bg2"/>
          </a:solidFill>
          <a:ln w="12700">
            <a:solidFill>
              <a:srgbClr val="D8CFEA"/>
            </a:solidFill>
            <a:prstDash val="solid"/>
          </a:ln>
        </p:spPr>
        <p:txBody>
          <a:bodyPr/>
          <a:lstStyle/>
          <a:p>
            <a:endParaRPr/>
          </a:p>
        </p:txBody>
      </p:sp>
      <p:sp>
        <p:nvSpPr>
          <p:cNvPr id="25" name="Text 23"/>
          <p:cNvSpPr/>
          <p:nvPr/>
        </p:nvSpPr>
        <p:spPr>
          <a:xfrm>
            <a:off x="2359152" y="5934456"/>
            <a:ext cx="7406640" cy="182880"/>
          </a:xfrm>
          <a:prstGeom prst="rect">
            <a:avLst/>
          </a:prstGeom>
          <a:noFill/>
          <a:ln/>
        </p:spPr>
        <p:txBody>
          <a:bodyPr wrap="square" lIns="0" tIns="0" rIns="0" bIns="0" rtlCol="0" anchor="ctr"/>
          <a:lstStyle/>
          <a:p>
            <a:pPr marL="0" indent="0" algn="ctr">
              <a:buNone/>
            </a:pPr>
            <a:r>
              <a:rPr lang="en-US" sz="1000" b="1" dirty="0">
                <a:solidFill>
                  <a:srgbClr val="5C4D7D"/>
                </a:solidFill>
              </a:rPr>
              <a:t>These are transferable strengths = I still need formal psychology qualifications and supervised relevant experience.</a:t>
            </a:r>
            <a:endParaRPr lang="en-US" sz="1000" dirty="0"/>
          </a:p>
        </p:txBody>
      </p:sp>
      <p:sp>
        <p:nvSpPr>
          <p:cNvPr id="28"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5</a:t>
            </a:fld>
            <a:endParaRPr lang="en-US"/>
          </a:p>
        </p:txBody>
      </p:sp>
      <p:sp>
        <p:nvSpPr>
          <p:cNvPr id="30" name="TextBox 29">
            <a:extLst>
              <a:ext uri="{FF2B5EF4-FFF2-40B4-BE49-F238E27FC236}">
                <a16:creationId xmlns:a16="http://schemas.microsoft.com/office/drawing/2014/main" id="{D03B8BC0-061D-EC97-3EB8-766E336AFE64}"/>
              </a:ext>
            </a:extLst>
          </p:cNvPr>
          <p:cNvSpPr txBox="1"/>
          <p:nvPr/>
        </p:nvSpPr>
        <p:spPr>
          <a:xfrm>
            <a:off x="472442" y="6446520"/>
            <a:ext cx="6825613"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chemeClr val="bg2">
                    <a:lumMod val="10000"/>
                  </a:schemeClr>
                </a:solidFill>
                <a:latin typeface="+mj-lt"/>
                <a:ea typeface="Aptos Display" pitchFamily="34" charset="-122"/>
                <a:cs typeface="Aptos Display" pitchFamily="34" charset="-120"/>
              </a:rPr>
              <a:t>Using My Strengths to Overcome Challenges</a:t>
            </a:r>
            <a:endParaRPr lang="en-US" sz="2500" dirty="0">
              <a:solidFill>
                <a:schemeClr val="bg2">
                  <a:lumMod val="10000"/>
                </a:schemeClr>
              </a:solidFill>
              <a:latin typeface="+mj-lt"/>
            </a:endParaRPr>
          </a:p>
        </p:txBody>
      </p:sp>
      <p:sp>
        <p:nvSpPr>
          <p:cNvPr id="3" name="Text 1"/>
          <p:cNvSpPr/>
          <p:nvPr/>
        </p:nvSpPr>
        <p:spPr>
          <a:xfrm>
            <a:off x="612648" y="850392"/>
            <a:ext cx="10881360" cy="320040"/>
          </a:xfrm>
          <a:prstGeom prst="rect">
            <a:avLst/>
          </a:prstGeom>
          <a:noFill/>
          <a:ln/>
        </p:spPr>
        <p:txBody>
          <a:bodyPr wrap="square" lIns="0" tIns="0" rIns="0" bIns="0" rtlCol="0" anchor="ctr"/>
          <a:lstStyle/>
          <a:p>
            <a:pPr marL="0" indent="0">
              <a:buNone/>
            </a:pPr>
            <a:r>
              <a:rPr lang="en-US" sz="1150" b="1" dirty="0">
                <a:solidFill>
                  <a:schemeClr val="tx1">
                    <a:lumMod val="95000"/>
                    <a:lumOff val="5000"/>
                  </a:schemeClr>
                </a:solidFill>
              </a:rPr>
              <a:t>Practical examples of how I will respond to weaknesses and threats</a:t>
            </a:r>
          </a:p>
        </p:txBody>
      </p:sp>
      <p:sp>
        <p:nvSpPr>
          <p:cNvPr id="4" name="Shape 2"/>
          <p:cNvSpPr/>
          <p:nvPr/>
        </p:nvSpPr>
        <p:spPr>
          <a:xfrm>
            <a:off x="777240" y="1417320"/>
            <a:ext cx="3291840" cy="1024128"/>
          </a:xfrm>
          <a:prstGeom prst="roundRect">
            <a:avLst>
              <a:gd name="adj" fmla="val 5357"/>
            </a:avLst>
          </a:prstGeom>
          <a:solidFill>
            <a:schemeClr val="accent6">
              <a:lumMod val="20000"/>
              <a:lumOff val="80000"/>
            </a:schemeClr>
          </a:solidFill>
          <a:ln w="12700">
            <a:solidFill>
              <a:srgbClr val="E8C7CA"/>
            </a:solidFill>
            <a:prstDash val="solid"/>
          </a:ln>
        </p:spPr>
        <p:txBody>
          <a:bodyPr/>
          <a:lstStyle/>
          <a:p>
            <a:endParaRPr/>
          </a:p>
        </p:txBody>
      </p:sp>
      <p:sp>
        <p:nvSpPr>
          <p:cNvPr id="5" name="Text 3"/>
          <p:cNvSpPr/>
          <p:nvPr/>
        </p:nvSpPr>
        <p:spPr>
          <a:xfrm>
            <a:off x="1005840" y="1581912"/>
            <a:ext cx="1005840" cy="201168"/>
          </a:xfrm>
          <a:prstGeom prst="rect">
            <a:avLst/>
          </a:prstGeom>
          <a:noFill/>
          <a:ln/>
        </p:spPr>
        <p:txBody>
          <a:bodyPr wrap="square" lIns="0" tIns="0" rIns="0" bIns="0" rtlCol="0" anchor="ctr"/>
          <a:lstStyle/>
          <a:p>
            <a:pPr marL="0" indent="0">
              <a:buNone/>
            </a:pPr>
            <a:r>
              <a:rPr lang="en-US" sz="1050" b="1" dirty="0">
                <a:solidFill>
                  <a:srgbClr val="B85C5C"/>
                </a:solidFill>
              </a:rPr>
              <a:t>WEAKNESS</a:t>
            </a:r>
            <a:endParaRPr lang="en-US" sz="1050" dirty="0"/>
          </a:p>
        </p:txBody>
      </p:sp>
      <p:sp>
        <p:nvSpPr>
          <p:cNvPr id="6" name="Text 4"/>
          <p:cNvSpPr/>
          <p:nvPr/>
        </p:nvSpPr>
        <p:spPr>
          <a:xfrm>
            <a:off x="1005840" y="1856232"/>
            <a:ext cx="2697480" cy="347472"/>
          </a:xfrm>
          <a:prstGeom prst="rect">
            <a:avLst/>
          </a:prstGeom>
          <a:noFill/>
          <a:ln/>
        </p:spPr>
        <p:txBody>
          <a:bodyPr wrap="square" lIns="0" tIns="0" rIns="0" bIns="0" rtlCol="0" anchor="ctr">
            <a:normAutofit/>
          </a:bodyPr>
          <a:lstStyle/>
          <a:p>
            <a:pPr marL="0" indent="0">
              <a:buNone/>
            </a:pPr>
            <a:r>
              <a:rPr lang="en-US" sz="1400" b="1" dirty="0">
                <a:solidFill>
                  <a:srgbClr val="243447"/>
                </a:solidFill>
              </a:rPr>
              <a:t>No psychology degree yet</a:t>
            </a:r>
            <a:endParaRPr lang="en-US" sz="1400" dirty="0"/>
          </a:p>
        </p:txBody>
      </p:sp>
      <p:sp>
        <p:nvSpPr>
          <p:cNvPr id="7" name="Shape 5"/>
          <p:cNvSpPr/>
          <p:nvPr/>
        </p:nvSpPr>
        <p:spPr>
          <a:xfrm>
            <a:off x="4343400" y="1728216"/>
            <a:ext cx="594360" cy="411480"/>
          </a:xfrm>
          <a:prstGeom prst="chevron">
            <a:avLst/>
          </a:prstGeom>
          <a:solidFill>
            <a:schemeClr val="bg2">
              <a:lumMod val="75000"/>
            </a:schemeClr>
          </a:solidFill>
          <a:ln w="12700">
            <a:solidFill>
              <a:srgbClr val="4B8F8C"/>
            </a:solidFill>
            <a:prstDash val="solid"/>
          </a:ln>
        </p:spPr>
        <p:txBody>
          <a:bodyPr/>
          <a:lstStyle/>
          <a:p>
            <a:endParaRPr/>
          </a:p>
        </p:txBody>
      </p:sp>
      <p:sp>
        <p:nvSpPr>
          <p:cNvPr id="8" name="Shape 6"/>
          <p:cNvSpPr/>
          <p:nvPr/>
        </p:nvSpPr>
        <p:spPr>
          <a:xfrm>
            <a:off x="5212080" y="1417320"/>
            <a:ext cx="5989320" cy="1024128"/>
          </a:xfrm>
          <a:prstGeom prst="roundRect">
            <a:avLst>
              <a:gd name="adj" fmla="val 5357"/>
            </a:avLst>
          </a:prstGeom>
          <a:solidFill>
            <a:schemeClr val="bg1">
              <a:lumMod val="85000"/>
            </a:schemeClr>
          </a:solidFill>
          <a:ln w="12700">
            <a:solidFill>
              <a:srgbClr val="CDE3D8"/>
            </a:solidFill>
            <a:prstDash val="solid"/>
          </a:ln>
        </p:spPr>
        <p:txBody>
          <a:bodyPr/>
          <a:lstStyle/>
          <a:p>
            <a:endParaRPr/>
          </a:p>
        </p:txBody>
      </p:sp>
      <p:sp>
        <p:nvSpPr>
          <p:cNvPr id="9" name="Text 7"/>
          <p:cNvSpPr/>
          <p:nvPr/>
        </p:nvSpPr>
        <p:spPr>
          <a:xfrm>
            <a:off x="5468112" y="1581912"/>
            <a:ext cx="1325880" cy="201168"/>
          </a:xfrm>
          <a:prstGeom prst="rect">
            <a:avLst/>
          </a:prstGeom>
          <a:noFill/>
          <a:ln/>
        </p:spPr>
        <p:txBody>
          <a:bodyPr wrap="square" lIns="0" tIns="0" rIns="0" bIns="0" rtlCol="0" anchor="ctr"/>
          <a:lstStyle/>
          <a:p>
            <a:pPr marL="0" indent="0">
              <a:buNone/>
            </a:pPr>
            <a:r>
              <a:rPr lang="en-US" sz="1050" b="1" dirty="0">
                <a:solidFill>
                  <a:schemeClr val="tx1">
                    <a:lumMod val="65000"/>
                    <a:lumOff val="35000"/>
                  </a:schemeClr>
                </a:solidFill>
              </a:rPr>
              <a:t>MY RESPONSE</a:t>
            </a:r>
            <a:endParaRPr lang="en-US" sz="1050" dirty="0">
              <a:solidFill>
                <a:schemeClr val="tx1">
                  <a:lumMod val="65000"/>
                  <a:lumOff val="35000"/>
                </a:schemeClr>
              </a:solidFill>
            </a:endParaRPr>
          </a:p>
        </p:txBody>
      </p:sp>
      <p:sp>
        <p:nvSpPr>
          <p:cNvPr id="10" name="Text 8"/>
          <p:cNvSpPr/>
          <p:nvPr/>
        </p:nvSpPr>
        <p:spPr>
          <a:xfrm>
            <a:off x="5468112" y="1828800"/>
            <a:ext cx="5394960" cy="438912"/>
          </a:xfrm>
          <a:prstGeom prst="rect">
            <a:avLst/>
          </a:prstGeom>
          <a:noFill/>
          <a:ln/>
        </p:spPr>
        <p:txBody>
          <a:bodyPr wrap="square" lIns="0" tIns="0" rIns="0" bIns="0" rtlCol="0" anchor="ctr">
            <a:normAutofit/>
          </a:bodyPr>
          <a:lstStyle/>
          <a:p>
            <a:pPr marL="0" indent="0">
              <a:buNone/>
            </a:pPr>
            <a:r>
              <a:rPr lang="en-US" sz="1250" b="1" dirty="0">
                <a:solidFill>
                  <a:srgbClr val="243447"/>
                </a:solidFill>
              </a:rPr>
              <a:t>Use my determination and organisation to complete current study and progress to an appropriate psychology degree.</a:t>
            </a:r>
            <a:endParaRPr lang="en-US" sz="1250" b="1" dirty="0"/>
          </a:p>
        </p:txBody>
      </p:sp>
      <p:sp>
        <p:nvSpPr>
          <p:cNvPr id="11" name="Shape 9"/>
          <p:cNvSpPr/>
          <p:nvPr/>
        </p:nvSpPr>
        <p:spPr>
          <a:xfrm>
            <a:off x="777240" y="2880360"/>
            <a:ext cx="3291840" cy="1024128"/>
          </a:xfrm>
          <a:prstGeom prst="roundRect">
            <a:avLst>
              <a:gd name="adj" fmla="val 5357"/>
            </a:avLst>
          </a:prstGeom>
          <a:solidFill>
            <a:schemeClr val="bg2">
              <a:lumMod val="90000"/>
            </a:schemeClr>
          </a:solidFill>
          <a:ln w="12700">
            <a:solidFill>
              <a:srgbClr val="F0D7B8"/>
            </a:solidFill>
            <a:prstDash val="solid"/>
          </a:ln>
        </p:spPr>
        <p:txBody>
          <a:bodyPr/>
          <a:lstStyle/>
          <a:p>
            <a:endParaRPr/>
          </a:p>
        </p:txBody>
      </p:sp>
      <p:sp>
        <p:nvSpPr>
          <p:cNvPr id="12" name="Text 10"/>
          <p:cNvSpPr/>
          <p:nvPr/>
        </p:nvSpPr>
        <p:spPr>
          <a:xfrm>
            <a:off x="1005840" y="3044952"/>
            <a:ext cx="1005840" cy="201168"/>
          </a:xfrm>
          <a:prstGeom prst="rect">
            <a:avLst/>
          </a:prstGeom>
          <a:noFill/>
          <a:ln/>
        </p:spPr>
        <p:txBody>
          <a:bodyPr wrap="square" lIns="0" tIns="0" rIns="0" bIns="0" rtlCol="0" anchor="ctr"/>
          <a:lstStyle/>
          <a:p>
            <a:pPr marL="0" indent="0">
              <a:buNone/>
            </a:pPr>
            <a:r>
              <a:rPr lang="en-US" sz="1050" b="1" dirty="0">
                <a:solidFill>
                  <a:srgbClr val="A96D2A"/>
                </a:solidFill>
              </a:rPr>
              <a:t>THREAT</a:t>
            </a:r>
            <a:endParaRPr lang="en-US" sz="1050" dirty="0"/>
          </a:p>
        </p:txBody>
      </p:sp>
      <p:sp>
        <p:nvSpPr>
          <p:cNvPr id="13" name="Text 11"/>
          <p:cNvSpPr/>
          <p:nvPr/>
        </p:nvSpPr>
        <p:spPr>
          <a:xfrm>
            <a:off x="1005840" y="3319272"/>
            <a:ext cx="2697480" cy="347472"/>
          </a:xfrm>
          <a:prstGeom prst="rect">
            <a:avLst/>
          </a:prstGeom>
          <a:noFill/>
          <a:ln/>
        </p:spPr>
        <p:txBody>
          <a:bodyPr wrap="square" lIns="0" tIns="0" rIns="0" bIns="0" rtlCol="0" anchor="ctr">
            <a:normAutofit/>
          </a:bodyPr>
          <a:lstStyle/>
          <a:p>
            <a:pPr marL="0" indent="0">
              <a:buNone/>
            </a:pPr>
            <a:r>
              <a:rPr lang="en-US" sz="1400" b="1" dirty="0">
                <a:solidFill>
                  <a:srgbClr val="243447"/>
                </a:solidFill>
              </a:rPr>
              <a:t>High competition for roles</a:t>
            </a:r>
            <a:endParaRPr lang="en-US" sz="1400" dirty="0"/>
          </a:p>
        </p:txBody>
      </p:sp>
      <p:sp>
        <p:nvSpPr>
          <p:cNvPr id="14" name="Shape 12"/>
          <p:cNvSpPr/>
          <p:nvPr/>
        </p:nvSpPr>
        <p:spPr>
          <a:xfrm>
            <a:off x="4343400" y="3191256"/>
            <a:ext cx="594360" cy="411480"/>
          </a:xfrm>
          <a:prstGeom prst="chevron">
            <a:avLst/>
          </a:prstGeom>
          <a:solidFill>
            <a:schemeClr val="bg2">
              <a:lumMod val="50000"/>
            </a:schemeClr>
          </a:solidFill>
          <a:ln w="12700">
            <a:solidFill>
              <a:srgbClr val="4B8F8C"/>
            </a:solidFill>
            <a:prstDash val="solid"/>
          </a:ln>
        </p:spPr>
        <p:txBody>
          <a:bodyPr/>
          <a:lstStyle/>
          <a:p>
            <a:endParaRPr/>
          </a:p>
        </p:txBody>
      </p:sp>
      <p:sp>
        <p:nvSpPr>
          <p:cNvPr id="15" name="Shape 13"/>
          <p:cNvSpPr/>
          <p:nvPr/>
        </p:nvSpPr>
        <p:spPr>
          <a:xfrm>
            <a:off x="5212080" y="2880360"/>
            <a:ext cx="5989320" cy="1024128"/>
          </a:xfrm>
          <a:prstGeom prst="roundRect">
            <a:avLst>
              <a:gd name="adj" fmla="val 5357"/>
            </a:avLst>
          </a:prstGeom>
          <a:solidFill>
            <a:schemeClr val="accent3">
              <a:lumMod val="60000"/>
              <a:lumOff val="40000"/>
            </a:schemeClr>
          </a:solidFill>
          <a:ln w="12700">
            <a:solidFill>
              <a:srgbClr val="CDE3D8"/>
            </a:solidFill>
            <a:prstDash val="solid"/>
          </a:ln>
        </p:spPr>
        <p:txBody>
          <a:bodyPr/>
          <a:lstStyle/>
          <a:p>
            <a:endParaRPr/>
          </a:p>
        </p:txBody>
      </p:sp>
      <p:sp>
        <p:nvSpPr>
          <p:cNvPr id="16" name="Text 14"/>
          <p:cNvSpPr/>
          <p:nvPr/>
        </p:nvSpPr>
        <p:spPr>
          <a:xfrm>
            <a:off x="5468112" y="3044952"/>
            <a:ext cx="1325880" cy="201168"/>
          </a:xfrm>
          <a:prstGeom prst="rect">
            <a:avLst/>
          </a:prstGeom>
          <a:noFill/>
          <a:ln/>
        </p:spPr>
        <p:txBody>
          <a:bodyPr wrap="square" lIns="0" tIns="0" rIns="0" bIns="0" rtlCol="0" anchor="ctr"/>
          <a:lstStyle/>
          <a:p>
            <a:pPr marL="0" indent="0">
              <a:buNone/>
            </a:pPr>
            <a:r>
              <a:rPr lang="en-US" sz="1050" b="1" dirty="0">
                <a:solidFill>
                  <a:schemeClr val="bg2">
                    <a:lumMod val="25000"/>
                  </a:schemeClr>
                </a:solidFill>
              </a:rPr>
              <a:t>MY RESPONSE</a:t>
            </a:r>
            <a:endParaRPr lang="en-US" sz="1050" dirty="0">
              <a:solidFill>
                <a:schemeClr val="bg2">
                  <a:lumMod val="25000"/>
                </a:schemeClr>
              </a:solidFill>
            </a:endParaRPr>
          </a:p>
        </p:txBody>
      </p:sp>
      <p:sp>
        <p:nvSpPr>
          <p:cNvPr id="17" name="Text 15"/>
          <p:cNvSpPr/>
          <p:nvPr/>
        </p:nvSpPr>
        <p:spPr>
          <a:xfrm>
            <a:off x="5468112" y="3291840"/>
            <a:ext cx="5394960" cy="438912"/>
          </a:xfrm>
          <a:prstGeom prst="rect">
            <a:avLst/>
          </a:prstGeom>
          <a:noFill/>
          <a:ln/>
        </p:spPr>
        <p:txBody>
          <a:bodyPr wrap="square" lIns="0" tIns="0" rIns="0" bIns="0" rtlCol="0" anchor="ctr">
            <a:normAutofit/>
          </a:bodyPr>
          <a:lstStyle/>
          <a:p>
            <a:pPr marL="0" indent="0">
              <a:buNone/>
            </a:pPr>
            <a:r>
              <a:rPr lang="en-US" sz="1250" b="1" dirty="0">
                <a:solidFill>
                  <a:srgbClr val="243447"/>
                </a:solidFill>
              </a:rPr>
              <a:t>Use my communication and people skills while gaining relevant mental-health/support experience and CPD.</a:t>
            </a:r>
            <a:endParaRPr lang="en-US" sz="1250" b="1" dirty="0"/>
          </a:p>
        </p:txBody>
      </p:sp>
      <p:sp>
        <p:nvSpPr>
          <p:cNvPr id="18" name="Shape 16"/>
          <p:cNvSpPr/>
          <p:nvPr/>
        </p:nvSpPr>
        <p:spPr>
          <a:xfrm>
            <a:off x="777240" y="4343400"/>
            <a:ext cx="3291840" cy="1024128"/>
          </a:xfrm>
          <a:prstGeom prst="roundRect">
            <a:avLst>
              <a:gd name="adj" fmla="val 5357"/>
            </a:avLst>
          </a:prstGeom>
          <a:solidFill>
            <a:schemeClr val="accent3"/>
          </a:solidFill>
          <a:ln w="12700">
            <a:solidFill>
              <a:srgbClr val="E8C7CA"/>
            </a:solidFill>
            <a:prstDash val="solid"/>
          </a:ln>
        </p:spPr>
        <p:txBody>
          <a:bodyPr/>
          <a:lstStyle/>
          <a:p>
            <a:endParaRPr/>
          </a:p>
        </p:txBody>
      </p:sp>
      <p:sp>
        <p:nvSpPr>
          <p:cNvPr id="19" name="Text 17"/>
          <p:cNvSpPr/>
          <p:nvPr/>
        </p:nvSpPr>
        <p:spPr>
          <a:xfrm>
            <a:off x="1005840" y="4507992"/>
            <a:ext cx="1005840" cy="201168"/>
          </a:xfrm>
          <a:prstGeom prst="rect">
            <a:avLst/>
          </a:prstGeom>
          <a:noFill/>
          <a:ln/>
        </p:spPr>
        <p:txBody>
          <a:bodyPr wrap="square" lIns="0" tIns="0" rIns="0" bIns="0" rtlCol="0" anchor="ctr"/>
          <a:lstStyle/>
          <a:p>
            <a:pPr marL="0" indent="0">
              <a:buNone/>
            </a:pPr>
            <a:r>
              <a:rPr lang="en-US" sz="1050" b="1" dirty="0">
                <a:solidFill>
                  <a:srgbClr val="B85C5C"/>
                </a:solidFill>
              </a:rPr>
              <a:t>WEAKNESS</a:t>
            </a:r>
            <a:endParaRPr lang="en-US" sz="1050" dirty="0"/>
          </a:p>
        </p:txBody>
      </p:sp>
      <p:sp>
        <p:nvSpPr>
          <p:cNvPr id="20" name="Text 18"/>
          <p:cNvSpPr/>
          <p:nvPr/>
        </p:nvSpPr>
        <p:spPr>
          <a:xfrm>
            <a:off x="1005840" y="4782312"/>
            <a:ext cx="2697480" cy="347472"/>
          </a:xfrm>
          <a:prstGeom prst="rect">
            <a:avLst/>
          </a:prstGeom>
          <a:noFill/>
          <a:ln/>
        </p:spPr>
        <p:txBody>
          <a:bodyPr wrap="square" lIns="0" tIns="0" rIns="0" bIns="0" rtlCol="0" anchor="ctr">
            <a:normAutofit fontScale="92500" lnSpcReduction="20000"/>
          </a:bodyPr>
          <a:lstStyle/>
          <a:p>
            <a:pPr marL="0" indent="0">
              <a:buNone/>
            </a:pPr>
            <a:r>
              <a:rPr lang="en-US" sz="1400" b="1" dirty="0">
                <a:solidFill>
                  <a:srgbClr val="243447"/>
                </a:solidFill>
              </a:rPr>
              <a:t>Limited clinical psychology experience</a:t>
            </a:r>
            <a:endParaRPr lang="en-US" sz="1400" dirty="0"/>
          </a:p>
        </p:txBody>
      </p:sp>
      <p:sp>
        <p:nvSpPr>
          <p:cNvPr id="21" name="Shape 19"/>
          <p:cNvSpPr/>
          <p:nvPr/>
        </p:nvSpPr>
        <p:spPr>
          <a:xfrm>
            <a:off x="4343400" y="4654296"/>
            <a:ext cx="594360" cy="411480"/>
          </a:xfrm>
          <a:prstGeom prst="chevron">
            <a:avLst/>
          </a:prstGeom>
          <a:solidFill>
            <a:schemeClr val="bg2">
              <a:lumMod val="10000"/>
            </a:schemeClr>
          </a:solidFill>
          <a:ln w="12700">
            <a:solidFill>
              <a:srgbClr val="4B8F8C"/>
            </a:solidFill>
            <a:prstDash val="solid"/>
          </a:ln>
        </p:spPr>
        <p:txBody>
          <a:bodyPr/>
          <a:lstStyle/>
          <a:p>
            <a:endParaRPr/>
          </a:p>
        </p:txBody>
      </p:sp>
      <p:sp>
        <p:nvSpPr>
          <p:cNvPr id="22" name="Shape 20"/>
          <p:cNvSpPr/>
          <p:nvPr/>
        </p:nvSpPr>
        <p:spPr>
          <a:xfrm>
            <a:off x="5212080" y="4343400"/>
            <a:ext cx="5989320" cy="1024128"/>
          </a:xfrm>
          <a:prstGeom prst="roundRect">
            <a:avLst>
              <a:gd name="adj" fmla="val 5357"/>
            </a:avLst>
          </a:prstGeom>
          <a:solidFill>
            <a:schemeClr val="accent4">
              <a:lumMod val="50000"/>
            </a:schemeClr>
          </a:solidFill>
          <a:ln w="12700">
            <a:solidFill>
              <a:srgbClr val="CDE3D8"/>
            </a:solidFill>
            <a:prstDash val="solid"/>
          </a:ln>
        </p:spPr>
        <p:txBody>
          <a:bodyPr/>
          <a:lstStyle/>
          <a:p>
            <a:endParaRPr/>
          </a:p>
        </p:txBody>
      </p:sp>
      <p:sp>
        <p:nvSpPr>
          <p:cNvPr id="23" name="Text 21"/>
          <p:cNvSpPr/>
          <p:nvPr/>
        </p:nvSpPr>
        <p:spPr>
          <a:xfrm>
            <a:off x="5468112" y="4507992"/>
            <a:ext cx="1325880" cy="201168"/>
          </a:xfrm>
          <a:prstGeom prst="rect">
            <a:avLst/>
          </a:prstGeom>
          <a:noFill/>
          <a:ln/>
        </p:spPr>
        <p:txBody>
          <a:bodyPr wrap="square" lIns="0" tIns="0" rIns="0" bIns="0" rtlCol="0" anchor="ctr"/>
          <a:lstStyle/>
          <a:p>
            <a:pPr marL="0" indent="0">
              <a:buNone/>
            </a:pPr>
            <a:r>
              <a:rPr lang="en-US" sz="1050" b="1" dirty="0">
                <a:solidFill>
                  <a:schemeClr val="bg2"/>
                </a:solidFill>
              </a:rPr>
              <a:t>MY RESPONSE</a:t>
            </a:r>
            <a:endParaRPr lang="en-US" sz="1050" dirty="0">
              <a:solidFill>
                <a:schemeClr val="bg2"/>
              </a:solidFill>
            </a:endParaRPr>
          </a:p>
        </p:txBody>
      </p:sp>
      <p:sp>
        <p:nvSpPr>
          <p:cNvPr id="24" name="Text 22"/>
          <p:cNvSpPr/>
          <p:nvPr/>
        </p:nvSpPr>
        <p:spPr>
          <a:xfrm>
            <a:off x="5468112" y="4754880"/>
            <a:ext cx="5394960" cy="438912"/>
          </a:xfrm>
          <a:prstGeom prst="rect">
            <a:avLst/>
          </a:prstGeom>
          <a:noFill/>
          <a:ln/>
        </p:spPr>
        <p:txBody>
          <a:bodyPr wrap="square" lIns="0" tIns="0" rIns="0" bIns="0" rtlCol="0" anchor="ctr">
            <a:normAutofit/>
          </a:bodyPr>
          <a:lstStyle/>
          <a:p>
            <a:pPr marL="0" indent="0">
              <a:buNone/>
            </a:pPr>
            <a:r>
              <a:rPr lang="en-US" sz="1250" b="1" dirty="0">
                <a:solidFill>
                  <a:srgbClr val="243447"/>
                </a:solidFill>
              </a:rPr>
              <a:t>Use my confidence with people to seek supervised support, volunteering or entry-level mental-health experience</a:t>
            </a:r>
            <a:r>
              <a:rPr lang="en-US" sz="1250" dirty="0">
                <a:solidFill>
                  <a:srgbClr val="243447"/>
                </a:solidFill>
              </a:rPr>
              <a:t>.</a:t>
            </a:r>
            <a:endParaRPr lang="en-US" sz="1250" dirty="0"/>
          </a:p>
        </p:txBody>
      </p:sp>
      <p:sp>
        <p:nvSpPr>
          <p:cNvPr id="25"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6</a:t>
            </a:fld>
            <a:endParaRPr lang="en-US"/>
          </a:p>
        </p:txBody>
      </p:sp>
      <p:sp>
        <p:nvSpPr>
          <p:cNvPr id="32" name="TextBox 31">
            <a:extLst>
              <a:ext uri="{FF2B5EF4-FFF2-40B4-BE49-F238E27FC236}">
                <a16:creationId xmlns:a16="http://schemas.microsoft.com/office/drawing/2014/main" id="{347B09FA-C1EC-AEBA-4329-54C99C0B1A86}"/>
              </a:ext>
            </a:extLst>
          </p:cNvPr>
          <p:cNvSpPr txBox="1"/>
          <p:nvPr/>
        </p:nvSpPr>
        <p:spPr>
          <a:xfrm>
            <a:off x="434340" y="6473952"/>
            <a:ext cx="7465695"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8" name="Rectangle 27"/>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rgbClr val="1F3A5F"/>
                </a:solidFill>
                <a:latin typeface="+mj-lt"/>
                <a:ea typeface="Aptos Display" pitchFamily="34" charset="-122"/>
                <a:cs typeface="Aptos Display" pitchFamily="34" charset="-120"/>
              </a:rPr>
              <a:t>My Personal Action Plan</a:t>
            </a:r>
            <a:endParaRPr lang="en-US" sz="2500" dirty="0">
              <a:latin typeface="+mj-lt"/>
            </a:endParaRPr>
          </a:p>
        </p:txBody>
      </p:sp>
      <p:sp>
        <p:nvSpPr>
          <p:cNvPr id="3" name="Text 1"/>
          <p:cNvSpPr/>
          <p:nvPr/>
        </p:nvSpPr>
        <p:spPr>
          <a:xfrm>
            <a:off x="612648" y="850392"/>
            <a:ext cx="10881360" cy="320040"/>
          </a:xfrm>
          <a:prstGeom prst="rect">
            <a:avLst/>
          </a:prstGeom>
          <a:noFill/>
          <a:ln/>
        </p:spPr>
        <p:txBody>
          <a:bodyPr wrap="square" lIns="0" tIns="0" rIns="0" bIns="0" rtlCol="0" anchor="ctr"/>
          <a:lstStyle/>
          <a:p>
            <a:pPr marL="0" indent="0">
              <a:buNone/>
            </a:pPr>
            <a:r>
              <a:rPr lang="en-US" sz="1150" dirty="0">
                <a:solidFill>
                  <a:srgbClr val="667085"/>
                </a:solidFill>
                <a:latin typeface="+mj-lt"/>
              </a:rPr>
              <a:t>A realistic route towards an Assistant Psychologist career</a:t>
            </a:r>
            <a:endParaRPr lang="en-US" sz="1150" dirty="0">
              <a:latin typeface="+mj-lt"/>
            </a:endParaRPr>
          </a:p>
        </p:txBody>
      </p:sp>
      <p:sp>
        <p:nvSpPr>
          <p:cNvPr id="4" name="Shape 2"/>
          <p:cNvSpPr/>
          <p:nvPr/>
        </p:nvSpPr>
        <p:spPr>
          <a:xfrm>
            <a:off x="822959" y="1463040"/>
            <a:ext cx="964651" cy="658368"/>
          </a:xfrm>
          <a:prstGeom prst="ellipse">
            <a:avLst/>
          </a:prstGeom>
          <a:solidFill>
            <a:schemeClr val="bg2">
              <a:lumMod val="75000"/>
            </a:schemeClr>
          </a:solidFill>
          <a:ln w="12700">
            <a:solidFill>
              <a:srgbClr val="385A7C"/>
            </a:solidFill>
            <a:prstDash val="solid"/>
          </a:ln>
        </p:spPr>
        <p:txBody>
          <a:bodyPr/>
          <a:lstStyle/>
          <a:p>
            <a:endParaRPr dirty="0"/>
          </a:p>
        </p:txBody>
      </p:sp>
      <p:sp>
        <p:nvSpPr>
          <p:cNvPr id="5" name="Text 3"/>
          <p:cNvSpPr/>
          <p:nvPr/>
        </p:nvSpPr>
        <p:spPr>
          <a:xfrm>
            <a:off x="1062680" y="1709927"/>
            <a:ext cx="418647" cy="164589"/>
          </a:xfrm>
          <a:prstGeom prst="rect">
            <a:avLst/>
          </a:prstGeom>
          <a:noFill/>
          <a:ln/>
        </p:spPr>
        <p:txBody>
          <a:bodyPr wrap="square" lIns="0" tIns="0" rIns="0" bIns="0" rtlCol="0" anchor="ctr"/>
          <a:lstStyle/>
          <a:p>
            <a:pPr marL="0" indent="0" algn="ctr">
              <a:buNone/>
            </a:pPr>
            <a:r>
              <a:rPr lang="en-US" sz="1500" b="1" dirty="0">
                <a:solidFill>
                  <a:srgbClr val="FFFFFF"/>
                </a:solidFill>
              </a:rPr>
              <a:t>1</a:t>
            </a:r>
            <a:endParaRPr lang="en-US" sz="1500" dirty="0"/>
          </a:p>
        </p:txBody>
      </p:sp>
      <p:sp>
        <p:nvSpPr>
          <p:cNvPr id="6" name="Shape 4"/>
          <p:cNvSpPr/>
          <p:nvPr/>
        </p:nvSpPr>
        <p:spPr>
          <a:xfrm>
            <a:off x="1536192" y="1792224"/>
            <a:ext cx="2240280" cy="0"/>
          </a:xfrm>
          <a:prstGeom prst="line">
            <a:avLst/>
          </a:prstGeom>
          <a:noFill/>
          <a:ln w="25400">
            <a:solidFill>
              <a:srgbClr val="BBC7D3"/>
            </a:solidFill>
            <a:prstDash val="solid"/>
          </a:ln>
        </p:spPr>
        <p:txBody>
          <a:bodyPr/>
          <a:lstStyle/>
          <a:p>
            <a:endParaRPr/>
          </a:p>
        </p:txBody>
      </p:sp>
      <p:sp>
        <p:nvSpPr>
          <p:cNvPr id="7" name="Shape 5"/>
          <p:cNvSpPr/>
          <p:nvPr/>
        </p:nvSpPr>
        <p:spPr>
          <a:xfrm>
            <a:off x="521208" y="2331720"/>
            <a:ext cx="2606040" cy="2148840"/>
          </a:xfrm>
          <a:prstGeom prst="roundRect">
            <a:avLst>
              <a:gd name="adj" fmla="val 2553"/>
            </a:avLst>
          </a:prstGeom>
          <a:solidFill>
            <a:srgbClr val="EAF1F7"/>
          </a:solidFill>
          <a:ln w="12700">
            <a:solidFill>
              <a:srgbClr val="EAF1F7"/>
            </a:solidFill>
            <a:prstDash val="solid"/>
          </a:ln>
        </p:spPr>
        <p:txBody>
          <a:bodyPr/>
          <a:lstStyle/>
          <a:p>
            <a:endParaRPr/>
          </a:p>
        </p:txBody>
      </p:sp>
      <p:sp>
        <p:nvSpPr>
          <p:cNvPr id="8" name="Text 6"/>
          <p:cNvSpPr/>
          <p:nvPr/>
        </p:nvSpPr>
        <p:spPr>
          <a:xfrm>
            <a:off x="713232" y="2578608"/>
            <a:ext cx="1783080" cy="256032"/>
          </a:xfrm>
          <a:prstGeom prst="rect">
            <a:avLst/>
          </a:prstGeom>
          <a:noFill/>
          <a:ln/>
        </p:spPr>
        <p:txBody>
          <a:bodyPr wrap="square" lIns="0" tIns="0" rIns="0" bIns="0" rtlCol="0" anchor="ctr"/>
          <a:lstStyle/>
          <a:p>
            <a:pPr marL="0" indent="0" algn="ctr">
              <a:buNone/>
            </a:pPr>
            <a:r>
              <a:rPr lang="en-US" sz="1400" b="1" dirty="0">
                <a:solidFill>
                  <a:schemeClr val="tx1">
                    <a:lumMod val="75000"/>
                    <a:lumOff val="25000"/>
                  </a:schemeClr>
                </a:solidFill>
              </a:rPr>
              <a:t>NOW</a:t>
            </a:r>
            <a:endParaRPr lang="en-US" sz="1400" dirty="0">
              <a:solidFill>
                <a:schemeClr val="tx1">
                  <a:lumMod val="75000"/>
                  <a:lumOff val="25000"/>
                </a:schemeClr>
              </a:solidFill>
            </a:endParaRPr>
          </a:p>
        </p:txBody>
      </p:sp>
      <p:sp>
        <p:nvSpPr>
          <p:cNvPr id="9" name="Text 7"/>
          <p:cNvSpPr/>
          <p:nvPr/>
        </p:nvSpPr>
        <p:spPr>
          <a:xfrm>
            <a:off x="685800" y="3063240"/>
            <a:ext cx="1847088" cy="960120"/>
          </a:xfrm>
          <a:prstGeom prst="rect">
            <a:avLst/>
          </a:prstGeom>
          <a:noFill/>
          <a:ln/>
        </p:spPr>
        <p:txBody>
          <a:bodyPr wrap="square" lIns="508" tIns="508" rIns="508" bIns="508" rtlCol="0" anchor="ctr">
            <a:normAutofit/>
          </a:bodyPr>
          <a:lstStyle/>
          <a:p>
            <a:pPr marL="0" indent="0" algn="ctr">
              <a:buNone/>
            </a:pPr>
            <a:r>
              <a:rPr lang="en-US" sz="1250" dirty="0">
                <a:solidFill>
                  <a:srgbClr val="243447"/>
                </a:solidFill>
              </a:rPr>
              <a:t>Complete Level 4 Health &amp; Social Care</a:t>
            </a:r>
            <a:endParaRPr lang="en-US" sz="1250" dirty="0">
              <a:latin typeface="+mj-lt"/>
            </a:endParaRPr>
          </a:p>
          <a:p>
            <a:pPr marL="0" indent="0" algn="ctr">
              <a:buNone/>
            </a:pPr>
            <a:r>
              <a:rPr lang="en-US" sz="1250" dirty="0">
                <a:solidFill>
                  <a:srgbClr val="243447"/>
                </a:solidFill>
              </a:rPr>
              <a:t>Continue relevant CPD</a:t>
            </a:r>
            <a:endParaRPr lang="en-US" sz="1250" dirty="0"/>
          </a:p>
        </p:txBody>
      </p:sp>
      <p:sp>
        <p:nvSpPr>
          <p:cNvPr id="10" name="Shape 8"/>
          <p:cNvSpPr/>
          <p:nvPr/>
        </p:nvSpPr>
        <p:spPr>
          <a:xfrm>
            <a:off x="3931919" y="1463040"/>
            <a:ext cx="887215" cy="658368"/>
          </a:xfrm>
          <a:prstGeom prst="ellipse">
            <a:avLst/>
          </a:prstGeom>
          <a:solidFill>
            <a:schemeClr val="bg2">
              <a:lumMod val="50000"/>
            </a:schemeClr>
          </a:solidFill>
          <a:ln w="12700">
            <a:solidFill>
              <a:srgbClr val="4B8F8C"/>
            </a:solidFill>
            <a:prstDash val="solid"/>
          </a:ln>
        </p:spPr>
        <p:txBody>
          <a:bodyPr/>
          <a:lstStyle/>
          <a:p>
            <a:endParaRPr/>
          </a:p>
        </p:txBody>
      </p:sp>
      <p:sp>
        <p:nvSpPr>
          <p:cNvPr id="11" name="Text 9"/>
          <p:cNvSpPr/>
          <p:nvPr/>
        </p:nvSpPr>
        <p:spPr>
          <a:xfrm>
            <a:off x="4135394" y="1627631"/>
            <a:ext cx="454893" cy="274315"/>
          </a:xfrm>
          <a:prstGeom prst="rect">
            <a:avLst/>
          </a:prstGeom>
          <a:noFill/>
          <a:ln/>
        </p:spPr>
        <p:txBody>
          <a:bodyPr wrap="square" lIns="0" tIns="0" rIns="0" bIns="0" rtlCol="0" anchor="ctr"/>
          <a:lstStyle/>
          <a:p>
            <a:pPr marL="0" indent="0" algn="ctr">
              <a:buNone/>
            </a:pPr>
            <a:r>
              <a:rPr lang="en-US" sz="1500" b="1" dirty="0">
                <a:solidFill>
                  <a:srgbClr val="FFFFFF"/>
                </a:solidFill>
              </a:rPr>
              <a:t>2</a:t>
            </a:r>
            <a:endParaRPr lang="en-US" sz="1500" dirty="0"/>
          </a:p>
        </p:txBody>
      </p:sp>
      <p:sp>
        <p:nvSpPr>
          <p:cNvPr id="12" name="Shape 10"/>
          <p:cNvSpPr/>
          <p:nvPr/>
        </p:nvSpPr>
        <p:spPr>
          <a:xfrm>
            <a:off x="4645152" y="1792224"/>
            <a:ext cx="2240280" cy="0"/>
          </a:xfrm>
          <a:prstGeom prst="line">
            <a:avLst/>
          </a:prstGeom>
          <a:noFill/>
          <a:ln w="25400">
            <a:solidFill>
              <a:srgbClr val="BBC7D3"/>
            </a:solidFill>
            <a:prstDash val="solid"/>
          </a:ln>
        </p:spPr>
        <p:txBody>
          <a:bodyPr/>
          <a:lstStyle/>
          <a:p>
            <a:endParaRPr/>
          </a:p>
        </p:txBody>
      </p:sp>
      <p:sp>
        <p:nvSpPr>
          <p:cNvPr id="13" name="Shape 11"/>
          <p:cNvSpPr/>
          <p:nvPr/>
        </p:nvSpPr>
        <p:spPr>
          <a:xfrm>
            <a:off x="3401568" y="2354580"/>
            <a:ext cx="2606040" cy="2148840"/>
          </a:xfrm>
          <a:prstGeom prst="roundRect">
            <a:avLst>
              <a:gd name="adj" fmla="val 2553"/>
            </a:avLst>
          </a:prstGeom>
          <a:ln/>
        </p:spPr>
        <p:style>
          <a:lnRef idx="1">
            <a:schemeClr val="accent3"/>
          </a:lnRef>
          <a:fillRef idx="2">
            <a:schemeClr val="accent3"/>
          </a:fillRef>
          <a:effectRef idx="1">
            <a:schemeClr val="accent3"/>
          </a:effectRef>
          <a:fontRef idx="minor">
            <a:schemeClr val="dk1"/>
          </a:fontRef>
        </p:style>
        <p:txBody>
          <a:bodyPr/>
          <a:lstStyle/>
          <a:p>
            <a:endParaRPr/>
          </a:p>
        </p:txBody>
      </p:sp>
      <p:sp>
        <p:nvSpPr>
          <p:cNvPr id="14" name="Text 12"/>
          <p:cNvSpPr/>
          <p:nvPr/>
        </p:nvSpPr>
        <p:spPr>
          <a:xfrm>
            <a:off x="3822192" y="2578608"/>
            <a:ext cx="1783080" cy="256032"/>
          </a:xfrm>
          <a:prstGeom prst="rect">
            <a:avLst/>
          </a:prstGeom>
          <a:noFill/>
          <a:ln/>
        </p:spPr>
        <p:txBody>
          <a:bodyPr wrap="square" lIns="0" tIns="0" rIns="0" bIns="0" rtlCol="0" anchor="ctr"/>
          <a:lstStyle/>
          <a:p>
            <a:pPr marL="0" indent="0" algn="ctr">
              <a:buNone/>
            </a:pPr>
            <a:r>
              <a:rPr lang="en-US" sz="1400" b="1" dirty="0">
                <a:solidFill>
                  <a:schemeClr val="tx1">
                    <a:lumMod val="95000"/>
                    <a:lumOff val="5000"/>
                  </a:schemeClr>
                </a:solidFill>
              </a:rPr>
              <a:t>NEXT</a:t>
            </a:r>
            <a:endParaRPr lang="en-US" sz="1400" dirty="0">
              <a:solidFill>
                <a:schemeClr val="tx1">
                  <a:lumMod val="95000"/>
                  <a:lumOff val="5000"/>
                </a:schemeClr>
              </a:solidFill>
            </a:endParaRPr>
          </a:p>
        </p:txBody>
      </p:sp>
      <p:sp>
        <p:nvSpPr>
          <p:cNvPr id="15" name="Text 13"/>
          <p:cNvSpPr/>
          <p:nvPr/>
        </p:nvSpPr>
        <p:spPr>
          <a:xfrm>
            <a:off x="3794760" y="3063240"/>
            <a:ext cx="1847088" cy="960120"/>
          </a:xfrm>
          <a:prstGeom prst="rect">
            <a:avLst/>
          </a:prstGeom>
          <a:noFill/>
          <a:ln/>
        </p:spPr>
        <p:txBody>
          <a:bodyPr wrap="square" lIns="508" tIns="508" rIns="508" bIns="508" rtlCol="0" anchor="ctr">
            <a:normAutofit/>
          </a:bodyPr>
          <a:lstStyle/>
          <a:p>
            <a:pPr marL="0" indent="0" algn="ctr">
              <a:buNone/>
            </a:pPr>
            <a:r>
              <a:rPr lang="en-US" sz="1250" dirty="0">
                <a:solidFill>
                  <a:srgbClr val="243447"/>
                </a:solidFill>
              </a:rPr>
              <a:t>Progress to a BPS-accredited Psychology degree</a:t>
            </a:r>
            <a:endParaRPr lang="en-US" sz="1250" dirty="0"/>
          </a:p>
          <a:p>
            <a:pPr marL="0" indent="0" algn="ctr">
              <a:buNone/>
            </a:pPr>
            <a:r>
              <a:rPr lang="en-US" sz="1250" dirty="0">
                <a:solidFill>
                  <a:srgbClr val="243447"/>
                </a:solidFill>
              </a:rPr>
              <a:t>Gain direct mental-health/support experience</a:t>
            </a:r>
            <a:endParaRPr lang="en-US" sz="1250" dirty="0"/>
          </a:p>
        </p:txBody>
      </p:sp>
      <p:sp>
        <p:nvSpPr>
          <p:cNvPr id="16" name="Shape 14"/>
          <p:cNvSpPr/>
          <p:nvPr/>
        </p:nvSpPr>
        <p:spPr>
          <a:xfrm>
            <a:off x="7040879" y="1463040"/>
            <a:ext cx="887215" cy="658368"/>
          </a:xfrm>
          <a:prstGeom prst="ellipse">
            <a:avLst/>
          </a:prstGeom>
          <a:solidFill>
            <a:schemeClr val="bg2">
              <a:lumMod val="25000"/>
            </a:schemeClr>
          </a:solidFill>
          <a:ln w="12700">
            <a:solidFill>
              <a:srgbClr val="5C4D7D"/>
            </a:solidFill>
            <a:prstDash val="solid"/>
          </a:ln>
        </p:spPr>
        <p:txBody>
          <a:bodyPr/>
          <a:lstStyle/>
          <a:p>
            <a:endParaRPr/>
          </a:p>
        </p:txBody>
      </p:sp>
      <p:sp>
        <p:nvSpPr>
          <p:cNvPr id="17" name="Text 15"/>
          <p:cNvSpPr/>
          <p:nvPr/>
        </p:nvSpPr>
        <p:spPr>
          <a:xfrm>
            <a:off x="7249296" y="1627631"/>
            <a:ext cx="449951" cy="332973"/>
          </a:xfrm>
          <a:prstGeom prst="rect">
            <a:avLst/>
          </a:prstGeom>
          <a:noFill/>
          <a:ln/>
        </p:spPr>
        <p:txBody>
          <a:bodyPr wrap="square" lIns="0" tIns="0" rIns="0" bIns="0" rtlCol="0" anchor="ctr"/>
          <a:lstStyle/>
          <a:p>
            <a:pPr marL="0" indent="0" algn="ctr">
              <a:buNone/>
            </a:pPr>
            <a:r>
              <a:rPr lang="en-US" sz="1500" b="1" dirty="0">
                <a:solidFill>
                  <a:srgbClr val="FFFFFF"/>
                </a:solidFill>
              </a:rPr>
              <a:t>3</a:t>
            </a:r>
            <a:endParaRPr lang="en-US" sz="1500" dirty="0"/>
          </a:p>
        </p:txBody>
      </p:sp>
      <p:sp>
        <p:nvSpPr>
          <p:cNvPr id="18" name="Shape 16"/>
          <p:cNvSpPr/>
          <p:nvPr/>
        </p:nvSpPr>
        <p:spPr>
          <a:xfrm>
            <a:off x="0" y="1792224"/>
            <a:ext cx="12096645" cy="40361"/>
          </a:xfrm>
          <a:prstGeom prst="line">
            <a:avLst/>
          </a:prstGeom>
          <a:noFill/>
          <a:ln w="25400">
            <a:solidFill>
              <a:schemeClr val="bg2">
                <a:lumMod val="50000"/>
              </a:schemeClr>
            </a:solidFill>
            <a:prstDash val="solid"/>
          </a:ln>
        </p:spPr>
        <p:txBody>
          <a:bodyPr/>
          <a:lstStyle/>
          <a:p>
            <a:endParaRPr dirty="0"/>
          </a:p>
        </p:txBody>
      </p:sp>
      <p:sp>
        <p:nvSpPr>
          <p:cNvPr id="19" name="Shape 17"/>
          <p:cNvSpPr/>
          <p:nvPr/>
        </p:nvSpPr>
        <p:spPr>
          <a:xfrm>
            <a:off x="6419088" y="2373651"/>
            <a:ext cx="2606040" cy="2148840"/>
          </a:xfrm>
          <a:prstGeom prst="roundRect">
            <a:avLst>
              <a:gd name="adj" fmla="val 2553"/>
            </a:avLst>
          </a:prstGeom>
          <a:solidFill>
            <a:schemeClr val="bg2">
              <a:lumMod val="50000"/>
            </a:schemeClr>
          </a:solidFill>
          <a:ln w="12700">
            <a:solidFill>
              <a:srgbClr val="EEEAF7"/>
            </a:solidFill>
            <a:prstDash val="solid"/>
          </a:ln>
        </p:spPr>
        <p:txBody>
          <a:bodyPr/>
          <a:lstStyle/>
          <a:p>
            <a:endParaRPr dirty="0"/>
          </a:p>
        </p:txBody>
      </p:sp>
      <p:sp>
        <p:nvSpPr>
          <p:cNvPr id="20" name="Text 18"/>
          <p:cNvSpPr/>
          <p:nvPr/>
        </p:nvSpPr>
        <p:spPr>
          <a:xfrm>
            <a:off x="6931152" y="2578608"/>
            <a:ext cx="1783080" cy="256032"/>
          </a:xfrm>
          <a:prstGeom prst="rect">
            <a:avLst/>
          </a:prstGeom>
          <a:noFill/>
          <a:ln/>
        </p:spPr>
        <p:txBody>
          <a:bodyPr wrap="square" lIns="0" tIns="0" rIns="0" bIns="0" rtlCol="0" anchor="ctr"/>
          <a:lstStyle/>
          <a:p>
            <a:pPr marL="0" indent="0" algn="ctr">
              <a:buNone/>
            </a:pPr>
            <a:r>
              <a:rPr lang="en-US" sz="1400" b="1" dirty="0">
                <a:solidFill>
                  <a:schemeClr val="accent3">
                    <a:lumMod val="50000"/>
                  </a:schemeClr>
                </a:solidFill>
              </a:rPr>
              <a:t>DEVELOP</a:t>
            </a:r>
            <a:endParaRPr lang="en-US" sz="1400" dirty="0">
              <a:solidFill>
                <a:schemeClr val="accent3">
                  <a:lumMod val="50000"/>
                </a:schemeClr>
              </a:solidFill>
            </a:endParaRPr>
          </a:p>
        </p:txBody>
      </p:sp>
      <p:sp>
        <p:nvSpPr>
          <p:cNvPr id="21" name="Text 19"/>
          <p:cNvSpPr/>
          <p:nvPr/>
        </p:nvSpPr>
        <p:spPr>
          <a:xfrm>
            <a:off x="6903720" y="3063240"/>
            <a:ext cx="1847088" cy="960120"/>
          </a:xfrm>
          <a:prstGeom prst="rect">
            <a:avLst/>
          </a:prstGeom>
          <a:noFill/>
          <a:ln/>
        </p:spPr>
        <p:txBody>
          <a:bodyPr wrap="square" lIns="508" tIns="508" rIns="508" bIns="508" rtlCol="0" anchor="ctr">
            <a:normAutofit/>
          </a:bodyPr>
          <a:lstStyle/>
          <a:p>
            <a:pPr marL="0" indent="0" algn="ctr">
              <a:buNone/>
            </a:pPr>
            <a:r>
              <a:rPr lang="en-US" sz="1250" dirty="0">
                <a:solidFill>
                  <a:srgbClr val="243447"/>
                </a:solidFill>
              </a:rPr>
              <a:t>Build research, assessment and report-writing skills</a:t>
            </a:r>
            <a:endParaRPr lang="en-US" sz="1250" dirty="0"/>
          </a:p>
          <a:p>
            <a:pPr marL="0" indent="0" algn="ctr">
              <a:buNone/>
            </a:pPr>
            <a:r>
              <a:rPr lang="en-US" sz="1250" dirty="0">
                <a:solidFill>
                  <a:srgbClr val="243447"/>
                </a:solidFill>
              </a:rPr>
              <a:t>Seek supervision and relevant placements</a:t>
            </a:r>
            <a:endParaRPr lang="en-US" sz="1250" dirty="0"/>
          </a:p>
        </p:txBody>
      </p:sp>
      <p:sp>
        <p:nvSpPr>
          <p:cNvPr id="22" name="Shape 20"/>
          <p:cNvSpPr/>
          <p:nvPr/>
        </p:nvSpPr>
        <p:spPr>
          <a:xfrm>
            <a:off x="9794788" y="1463040"/>
            <a:ext cx="1005017" cy="658368"/>
          </a:xfrm>
          <a:prstGeom prst="ellipse">
            <a:avLst/>
          </a:prstGeom>
          <a:solidFill>
            <a:schemeClr val="tx1">
              <a:lumMod val="95000"/>
              <a:lumOff val="5000"/>
            </a:schemeClr>
          </a:solidFill>
          <a:ln w="12700">
            <a:solidFill>
              <a:srgbClr val="A96D2A"/>
            </a:solidFill>
            <a:prstDash val="solid"/>
          </a:ln>
        </p:spPr>
        <p:txBody>
          <a:bodyPr/>
          <a:lstStyle/>
          <a:p>
            <a:endParaRPr/>
          </a:p>
        </p:txBody>
      </p:sp>
      <p:sp>
        <p:nvSpPr>
          <p:cNvPr id="23" name="Text 21"/>
          <p:cNvSpPr/>
          <p:nvPr/>
        </p:nvSpPr>
        <p:spPr>
          <a:xfrm>
            <a:off x="10149838" y="1627631"/>
            <a:ext cx="369881" cy="356609"/>
          </a:xfrm>
          <a:prstGeom prst="rect">
            <a:avLst/>
          </a:prstGeom>
          <a:noFill/>
          <a:ln/>
        </p:spPr>
        <p:txBody>
          <a:bodyPr wrap="square" lIns="0" tIns="0" rIns="0" bIns="0" rtlCol="0" anchor="ctr"/>
          <a:lstStyle/>
          <a:p>
            <a:pPr marL="0" indent="0" algn="ctr">
              <a:buNone/>
            </a:pPr>
            <a:r>
              <a:rPr lang="en-US" sz="1500" b="1" dirty="0">
                <a:solidFill>
                  <a:srgbClr val="FFFFFF"/>
                </a:solidFill>
              </a:rPr>
              <a:t>4</a:t>
            </a:r>
            <a:endParaRPr lang="en-US" sz="1500" dirty="0"/>
          </a:p>
        </p:txBody>
      </p:sp>
      <p:sp>
        <p:nvSpPr>
          <p:cNvPr id="24" name="Shape 22"/>
          <p:cNvSpPr/>
          <p:nvPr/>
        </p:nvSpPr>
        <p:spPr>
          <a:xfrm>
            <a:off x="9189720" y="2331720"/>
            <a:ext cx="2606040" cy="2148840"/>
          </a:xfrm>
          <a:prstGeom prst="roundRect">
            <a:avLst>
              <a:gd name="adj" fmla="val 2553"/>
            </a:avLst>
          </a:prstGeom>
          <a:solidFill>
            <a:schemeClr val="accent4">
              <a:lumMod val="50000"/>
            </a:schemeClr>
          </a:solidFill>
          <a:ln w="12700">
            <a:solidFill>
              <a:srgbClr val="FFF3E6"/>
            </a:solidFill>
            <a:prstDash val="solid"/>
          </a:ln>
        </p:spPr>
        <p:txBody>
          <a:bodyPr/>
          <a:lstStyle/>
          <a:p>
            <a:endParaRPr/>
          </a:p>
        </p:txBody>
      </p:sp>
      <p:sp>
        <p:nvSpPr>
          <p:cNvPr id="25" name="Text 23"/>
          <p:cNvSpPr/>
          <p:nvPr/>
        </p:nvSpPr>
        <p:spPr>
          <a:xfrm>
            <a:off x="9445752" y="2578608"/>
            <a:ext cx="1783080" cy="256032"/>
          </a:xfrm>
          <a:prstGeom prst="rect">
            <a:avLst/>
          </a:prstGeom>
          <a:noFill/>
          <a:ln/>
        </p:spPr>
        <p:txBody>
          <a:bodyPr wrap="square" lIns="0" tIns="0" rIns="0" bIns="0" rtlCol="0" anchor="ctr"/>
          <a:lstStyle/>
          <a:p>
            <a:pPr marL="0" indent="0" algn="ctr">
              <a:buNone/>
            </a:pPr>
            <a:r>
              <a:rPr lang="en-US" sz="1400" b="1" dirty="0">
                <a:solidFill>
                  <a:schemeClr val="bg2">
                    <a:lumMod val="10000"/>
                  </a:schemeClr>
                </a:solidFill>
              </a:rPr>
              <a:t>GOAL</a:t>
            </a:r>
            <a:endParaRPr lang="en-US" sz="1400" dirty="0">
              <a:solidFill>
                <a:schemeClr val="bg2">
                  <a:lumMod val="10000"/>
                </a:schemeClr>
              </a:solidFill>
            </a:endParaRPr>
          </a:p>
        </p:txBody>
      </p:sp>
      <p:sp>
        <p:nvSpPr>
          <p:cNvPr id="26" name="Text 24"/>
          <p:cNvSpPr/>
          <p:nvPr/>
        </p:nvSpPr>
        <p:spPr>
          <a:xfrm>
            <a:off x="9418320" y="3063240"/>
            <a:ext cx="1847088" cy="960120"/>
          </a:xfrm>
          <a:prstGeom prst="rect">
            <a:avLst/>
          </a:prstGeom>
          <a:noFill/>
          <a:ln/>
        </p:spPr>
        <p:txBody>
          <a:bodyPr wrap="square" lIns="508" tIns="508" rIns="508" bIns="508" rtlCol="0" anchor="ctr">
            <a:normAutofit/>
          </a:bodyPr>
          <a:lstStyle/>
          <a:p>
            <a:pPr marL="0" indent="0" algn="ctr">
              <a:buNone/>
            </a:pPr>
            <a:r>
              <a:rPr lang="en-US" sz="1250" dirty="0">
                <a:solidFill>
                  <a:srgbClr val="243447"/>
                </a:solidFill>
              </a:rPr>
              <a:t>Meet person-specification requirements</a:t>
            </a:r>
            <a:endParaRPr lang="en-US" sz="1250" dirty="0"/>
          </a:p>
          <a:p>
            <a:pPr marL="0" indent="0" algn="ctr">
              <a:buNone/>
            </a:pPr>
            <a:r>
              <a:rPr lang="en-US" sz="1250" dirty="0">
                <a:solidFill>
                  <a:srgbClr val="243447"/>
                </a:solidFill>
              </a:rPr>
              <a:t>Apply for Assistant Psychologist roles</a:t>
            </a:r>
            <a:endParaRPr lang="en-US" sz="1250" dirty="0"/>
          </a:p>
        </p:txBody>
      </p:sp>
      <p:sp>
        <p:nvSpPr>
          <p:cNvPr id="27" name="Text 25"/>
          <p:cNvSpPr/>
          <p:nvPr/>
        </p:nvSpPr>
        <p:spPr>
          <a:xfrm>
            <a:off x="1143000" y="5212080"/>
            <a:ext cx="9875520" cy="713232"/>
          </a:xfrm>
          <a:prstGeom prst="rect">
            <a:avLst/>
          </a:prstGeom>
          <a:noFill/>
          <a:ln/>
        </p:spPr>
        <p:txBody>
          <a:bodyPr wrap="square" lIns="381" tIns="381" rIns="381" bIns="381" rtlCol="0" anchor="ctr"/>
          <a:lstStyle/>
          <a:p>
            <a:pPr marL="0" indent="0" algn="ctr">
              <a:buNone/>
            </a:pPr>
            <a:r>
              <a:rPr lang="en-US" sz="1500" b="1" dirty="0">
                <a:solidFill>
                  <a:srgbClr val="1F3A5F"/>
                </a:solidFill>
              </a:rPr>
              <a:t>My goal: combine my existing people skills and Health &amp; Social Care experience with formal psychology education and relevant mental-health experience.</a:t>
            </a:r>
            <a:endParaRPr lang="en-US" sz="1500" dirty="0"/>
          </a:p>
        </p:txBody>
      </p:sp>
      <p:sp>
        <p:nvSpPr>
          <p:cNvPr id="30"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smtClean="0"/>
              <a:t>7</a:t>
            </a:fld>
            <a:endParaRPr lang="en-US" dirty="0"/>
          </a:p>
        </p:txBody>
      </p:sp>
      <p:sp>
        <p:nvSpPr>
          <p:cNvPr id="34" name="TextBox 33">
            <a:extLst>
              <a:ext uri="{FF2B5EF4-FFF2-40B4-BE49-F238E27FC236}">
                <a16:creationId xmlns:a16="http://schemas.microsoft.com/office/drawing/2014/main" id="{7E7F942D-CEC7-8517-C650-78756F4EF523}"/>
              </a:ext>
            </a:extLst>
          </p:cNvPr>
          <p:cNvSpPr txBox="1"/>
          <p:nvPr/>
        </p:nvSpPr>
        <p:spPr>
          <a:xfrm>
            <a:off x="11911914" y="1771135"/>
            <a:ext cx="184731" cy="369332"/>
          </a:xfrm>
          <a:prstGeom prst="rect">
            <a:avLst/>
          </a:prstGeom>
          <a:noFill/>
        </p:spPr>
        <p:txBody>
          <a:bodyPr wrap="none" rtlCol="0">
            <a:spAutoFit/>
          </a:bodyPr>
          <a:lstStyle/>
          <a:p>
            <a:endParaRPr lang="en-GB" dirty="0"/>
          </a:p>
        </p:txBody>
      </p:sp>
      <p:sp>
        <p:nvSpPr>
          <p:cNvPr id="36" name="TextBox 35">
            <a:extLst>
              <a:ext uri="{FF2B5EF4-FFF2-40B4-BE49-F238E27FC236}">
                <a16:creationId xmlns:a16="http://schemas.microsoft.com/office/drawing/2014/main" id="{CEF38BF2-B047-49B1-1894-89C91A83921A}"/>
              </a:ext>
            </a:extLst>
          </p:cNvPr>
          <p:cNvSpPr txBox="1"/>
          <p:nvPr/>
        </p:nvSpPr>
        <p:spPr>
          <a:xfrm>
            <a:off x="367474" y="6363478"/>
            <a:ext cx="8555356" cy="261610"/>
          </a:xfrm>
          <a:prstGeom prst="rect">
            <a:avLst/>
          </a:prstGeom>
          <a:noFill/>
        </p:spPr>
        <p:txBody>
          <a:bodyPr wrap="square">
            <a:spAutoFit/>
          </a:bodyPr>
          <a:lstStyle/>
          <a:p>
            <a:r>
              <a:rPr lang="en-GB" sz="1100" dirty="0"/>
              <a:t>Keeran Wahid 2522889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6" name="Rectangle 25"/>
          <p:cNvSpPr/>
          <p:nvPr/>
        </p:nvSpPr>
        <p:spPr>
          <a:xfrm>
            <a:off x="73152" y="73152"/>
            <a:ext cx="12045696" cy="6711696"/>
          </a:xfrm>
          <a:prstGeom prst="rect">
            <a:avLst/>
          </a:prstGeom>
          <a:noFill/>
          <a:ln w="19050">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 0"/>
          <p:cNvSpPr/>
          <p:nvPr/>
        </p:nvSpPr>
        <p:spPr>
          <a:xfrm>
            <a:off x="594360" y="384048"/>
            <a:ext cx="10972800" cy="438912"/>
          </a:xfrm>
          <a:prstGeom prst="rect">
            <a:avLst/>
          </a:prstGeom>
          <a:noFill/>
          <a:ln/>
        </p:spPr>
        <p:txBody>
          <a:bodyPr wrap="square" lIns="0" tIns="0" rIns="0" bIns="0" rtlCol="0" anchor="ctr"/>
          <a:lstStyle/>
          <a:p>
            <a:pPr marL="0" indent="0">
              <a:buNone/>
            </a:pPr>
            <a:r>
              <a:rPr lang="en-US" sz="2500" b="1" dirty="0">
                <a:solidFill>
                  <a:schemeClr val="bg2">
                    <a:lumMod val="10000"/>
                  </a:schemeClr>
                </a:solidFill>
                <a:latin typeface="+mj-lt"/>
                <a:ea typeface="Aptos Display" pitchFamily="34" charset="-122"/>
                <a:cs typeface="Aptos Display" pitchFamily="34" charset="-120"/>
              </a:rPr>
              <a:t>References</a:t>
            </a:r>
            <a:endParaRPr lang="en-US" sz="2500" dirty="0">
              <a:solidFill>
                <a:schemeClr val="bg2">
                  <a:lumMod val="10000"/>
                </a:schemeClr>
              </a:solidFill>
              <a:latin typeface="+mj-lt"/>
            </a:endParaRPr>
          </a:p>
        </p:txBody>
      </p:sp>
      <p:sp>
        <p:nvSpPr>
          <p:cNvPr id="3" name="Text 1"/>
          <p:cNvSpPr/>
          <p:nvPr/>
        </p:nvSpPr>
        <p:spPr>
          <a:xfrm>
            <a:off x="506323" y="836676"/>
            <a:ext cx="10881360" cy="320040"/>
          </a:xfrm>
          <a:prstGeom prst="rect">
            <a:avLst/>
          </a:prstGeom>
          <a:noFill/>
          <a:ln/>
        </p:spPr>
        <p:txBody>
          <a:bodyPr wrap="square" lIns="0" tIns="0" rIns="0" bIns="0" rtlCol="0" anchor="ctr"/>
          <a:lstStyle/>
          <a:p>
            <a:pPr marL="0" indent="0">
              <a:buNone/>
            </a:pPr>
            <a:r>
              <a:rPr lang="en-US" sz="1150" b="1" dirty="0">
                <a:solidFill>
                  <a:schemeClr val="accent4">
                    <a:lumMod val="50000"/>
                  </a:schemeClr>
                </a:solidFill>
              </a:rPr>
              <a:t>References used in this presentation </a:t>
            </a:r>
          </a:p>
        </p:txBody>
      </p:sp>
      <p:sp>
        <p:nvSpPr>
          <p:cNvPr id="4" name="Shape 2"/>
          <p:cNvSpPr/>
          <p:nvPr/>
        </p:nvSpPr>
        <p:spPr>
          <a:xfrm>
            <a:off x="841248" y="1312164"/>
            <a:ext cx="10390632" cy="914400"/>
          </a:xfrm>
          <a:prstGeom prst="roundRect">
            <a:avLst>
              <a:gd name="adj" fmla="val 6000"/>
            </a:avLst>
          </a:prstGeom>
          <a:solidFill>
            <a:schemeClr val="accent4">
              <a:lumMod val="20000"/>
              <a:lumOff val="80000"/>
            </a:schemeClr>
          </a:solidFill>
          <a:ln w="12700">
            <a:solidFill>
              <a:srgbClr val="DCE3EB"/>
            </a:solidFill>
            <a:prstDash val="solid"/>
          </a:ln>
        </p:spPr>
        <p:txBody>
          <a:bodyPr/>
          <a:lstStyle/>
          <a:p>
            <a:endParaRPr dirty="0"/>
          </a:p>
        </p:txBody>
      </p:sp>
      <p:sp>
        <p:nvSpPr>
          <p:cNvPr id="5" name="Text 3"/>
          <p:cNvSpPr/>
          <p:nvPr/>
        </p:nvSpPr>
        <p:spPr>
          <a:xfrm>
            <a:off x="1078992" y="1572768"/>
            <a:ext cx="3108960" cy="219456"/>
          </a:xfrm>
          <a:prstGeom prst="rect">
            <a:avLst/>
          </a:prstGeom>
          <a:noFill/>
          <a:ln/>
        </p:spPr>
        <p:txBody>
          <a:bodyPr wrap="square" lIns="0" tIns="0" rIns="0" bIns="0" rtlCol="0" anchor="ctr"/>
          <a:lstStyle/>
          <a:p>
            <a:pPr marL="0" indent="0">
              <a:buNone/>
            </a:pPr>
            <a:r>
              <a:rPr lang="en-US" sz="1350" b="1" dirty="0">
                <a:solidFill>
                  <a:schemeClr val="bg2">
                    <a:lumMod val="25000"/>
                  </a:schemeClr>
                </a:solidFill>
              </a:rPr>
              <a:t>British Psychological Society (BPS)</a:t>
            </a:r>
            <a:endParaRPr lang="en-US" sz="1350" dirty="0">
              <a:solidFill>
                <a:schemeClr val="bg2">
                  <a:lumMod val="25000"/>
                </a:schemeClr>
              </a:solidFill>
            </a:endParaRPr>
          </a:p>
        </p:txBody>
      </p:sp>
      <p:sp>
        <p:nvSpPr>
          <p:cNvPr id="6" name="Text 4"/>
          <p:cNvSpPr/>
          <p:nvPr/>
        </p:nvSpPr>
        <p:spPr>
          <a:xfrm>
            <a:off x="4160520" y="1563624"/>
            <a:ext cx="6629400" cy="256032"/>
          </a:xfrm>
          <a:prstGeom prst="rect">
            <a:avLst/>
          </a:prstGeom>
          <a:noFill/>
          <a:ln/>
        </p:spPr>
        <p:txBody>
          <a:bodyPr wrap="square" lIns="0" tIns="0" rIns="0" bIns="0" rtlCol="0" anchor="ctr">
            <a:normAutofit/>
          </a:bodyPr>
          <a:lstStyle/>
          <a:p>
            <a:pPr marL="0" indent="0">
              <a:buNone/>
            </a:pPr>
            <a:r>
              <a:rPr lang="en-US" sz="1120" dirty="0">
                <a:solidFill>
                  <a:srgbClr val="243447"/>
                </a:solidFill>
              </a:rPr>
              <a:t>Expected standards for the recruitment and employment of assistant psychologists (APs)</a:t>
            </a:r>
            <a:endParaRPr lang="en-US" sz="1120" dirty="0"/>
          </a:p>
        </p:txBody>
      </p:sp>
      <p:sp>
        <p:nvSpPr>
          <p:cNvPr id="7" name="Text 5"/>
          <p:cNvSpPr/>
          <p:nvPr/>
        </p:nvSpPr>
        <p:spPr>
          <a:xfrm>
            <a:off x="4160520" y="1901952"/>
            <a:ext cx="6629400" cy="182880"/>
          </a:xfrm>
          <a:prstGeom prst="rect">
            <a:avLst/>
          </a:prstGeom>
          <a:noFill/>
          <a:ln/>
        </p:spPr>
        <p:txBody>
          <a:bodyPr wrap="square" lIns="0" tIns="0" rIns="0" bIns="0" rtlCol="0" anchor="ctr">
            <a:normAutofit/>
          </a:bodyPr>
          <a:lstStyle/>
          <a:p>
            <a:pPr marL="0" indent="0">
              <a:buNone/>
            </a:pPr>
            <a:r>
              <a:rPr lang="en-US" sz="840" b="1" dirty="0">
                <a:solidFill>
                  <a:schemeClr val="bg2">
                    <a:lumMod val="25000"/>
                  </a:schemeClr>
                </a:solidFill>
              </a:rPr>
              <a:t>https://explore.bps.org.uk/content/report-guideline/bpsrep.2024.rep176</a:t>
            </a:r>
          </a:p>
        </p:txBody>
      </p:sp>
      <p:sp>
        <p:nvSpPr>
          <p:cNvPr id="8" name="Shape 6"/>
          <p:cNvSpPr/>
          <p:nvPr/>
        </p:nvSpPr>
        <p:spPr>
          <a:xfrm>
            <a:off x="841248" y="2611315"/>
            <a:ext cx="10469880" cy="914400"/>
          </a:xfrm>
          <a:prstGeom prst="roundRect">
            <a:avLst>
              <a:gd name="adj" fmla="val 6000"/>
            </a:avLst>
          </a:prstGeom>
          <a:solidFill>
            <a:schemeClr val="bg2">
              <a:lumMod val="90000"/>
            </a:schemeClr>
          </a:solidFill>
          <a:ln w="12700">
            <a:solidFill>
              <a:srgbClr val="DCE3EB"/>
            </a:solidFill>
            <a:prstDash val="solid"/>
          </a:ln>
        </p:spPr>
        <p:txBody>
          <a:bodyPr/>
          <a:lstStyle/>
          <a:p>
            <a:endParaRPr dirty="0"/>
          </a:p>
        </p:txBody>
      </p:sp>
      <p:sp>
        <p:nvSpPr>
          <p:cNvPr id="9" name="Text 7"/>
          <p:cNvSpPr/>
          <p:nvPr/>
        </p:nvSpPr>
        <p:spPr>
          <a:xfrm>
            <a:off x="1078992" y="2834640"/>
            <a:ext cx="3108960" cy="406908"/>
          </a:xfrm>
          <a:prstGeom prst="rect">
            <a:avLst/>
          </a:prstGeom>
          <a:noFill/>
          <a:ln/>
        </p:spPr>
        <p:txBody>
          <a:bodyPr wrap="square" lIns="0" tIns="0" rIns="0" bIns="0" rtlCol="0" anchor="ctr"/>
          <a:lstStyle/>
          <a:p>
            <a:pPr marL="0" indent="0">
              <a:buNone/>
            </a:pPr>
            <a:r>
              <a:rPr lang="en-US" sz="1350" b="1" dirty="0">
                <a:solidFill>
                  <a:schemeClr val="bg2">
                    <a:lumMod val="10000"/>
                  </a:schemeClr>
                </a:solidFill>
              </a:rPr>
              <a:t>Indeed / Willowbrook Care Home (2026)</a:t>
            </a:r>
            <a:endParaRPr lang="en-US" sz="1350" dirty="0">
              <a:solidFill>
                <a:schemeClr val="bg2">
                  <a:lumMod val="10000"/>
                </a:schemeClr>
              </a:solidFill>
            </a:endParaRPr>
          </a:p>
        </p:txBody>
      </p:sp>
      <p:sp>
        <p:nvSpPr>
          <p:cNvPr id="10" name="Text 8"/>
          <p:cNvSpPr/>
          <p:nvPr/>
        </p:nvSpPr>
        <p:spPr>
          <a:xfrm>
            <a:off x="4160520" y="2825496"/>
            <a:ext cx="6629400" cy="256032"/>
          </a:xfrm>
          <a:prstGeom prst="rect">
            <a:avLst/>
          </a:prstGeom>
          <a:noFill/>
          <a:ln/>
        </p:spPr>
        <p:txBody>
          <a:bodyPr wrap="square" lIns="0" tIns="0" rIns="0" bIns="0" rtlCol="0" anchor="ctr">
            <a:normAutofit/>
          </a:bodyPr>
          <a:lstStyle/>
          <a:p>
            <a:pPr marL="0" indent="0">
              <a:buNone/>
            </a:pPr>
            <a:r>
              <a:rPr lang="en-US" sz="1120" dirty="0">
                <a:solidFill>
                  <a:srgbClr val="243447"/>
                </a:solidFill>
              </a:rPr>
              <a:t>Assistant Psychologist vacancy, Birmingham — accessed 18 October 2026</a:t>
            </a:r>
            <a:endParaRPr lang="en-US" sz="1120" dirty="0"/>
          </a:p>
        </p:txBody>
      </p:sp>
      <p:sp>
        <p:nvSpPr>
          <p:cNvPr id="11" name="Text 9"/>
          <p:cNvSpPr/>
          <p:nvPr/>
        </p:nvSpPr>
        <p:spPr>
          <a:xfrm>
            <a:off x="4169156" y="3188423"/>
            <a:ext cx="6629400" cy="182880"/>
          </a:xfrm>
          <a:prstGeom prst="rect">
            <a:avLst/>
          </a:prstGeom>
          <a:noFill/>
          <a:ln/>
        </p:spPr>
        <p:txBody>
          <a:bodyPr wrap="square" lIns="0" tIns="0" rIns="0" bIns="0" rtlCol="0" anchor="ctr">
            <a:normAutofit/>
          </a:bodyPr>
          <a:lstStyle/>
          <a:p>
            <a:pPr marL="0" indent="0">
              <a:buNone/>
            </a:pPr>
            <a:r>
              <a:rPr lang="en-US" sz="840" b="1" dirty="0">
                <a:solidFill>
                  <a:schemeClr val="tx1">
                    <a:lumMod val="95000"/>
                    <a:lumOff val="5000"/>
                  </a:schemeClr>
                </a:solidFill>
              </a:rPr>
              <a:t>https://uk.indeed.com/viewjob?jk=d9d8164584ac36bc</a:t>
            </a:r>
          </a:p>
        </p:txBody>
      </p:sp>
      <p:sp>
        <p:nvSpPr>
          <p:cNvPr id="12" name="Shape 10"/>
          <p:cNvSpPr/>
          <p:nvPr/>
        </p:nvSpPr>
        <p:spPr>
          <a:xfrm>
            <a:off x="841248" y="3910466"/>
            <a:ext cx="10469880" cy="914400"/>
          </a:xfrm>
          <a:prstGeom prst="roundRect">
            <a:avLst>
              <a:gd name="adj" fmla="val 6000"/>
            </a:avLst>
          </a:prstGeom>
          <a:solidFill>
            <a:schemeClr val="bg2">
              <a:lumMod val="75000"/>
            </a:schemeClr>
          </a:solidFill>
          <a:ln w="12700">
            <a:solidFill>
              <a:srgbClr val="DCE3EB"/>
            </a:solidFill>
            <a:prstDash val="solid"/>
          </a:ln>
        </p:spPr>
        <p:txBody>
          <a:bodyPr/>
          <a:lstStyle/>
          <a:p>
            <a:endParaRPr dirty="0">
              <a:highlight>
                <a:srgbClr val="00FFFF"/>
              </a:highlight>
            </a:endParaRPr>
          </a:p>
        </p:txBody>
      </p:sp>
      <p:sp>
        <p:nvSpPr>
          <p:cNvPr id="13" name="Text 11"/>
          <p:cNvSpPr/>
          <p:nvPr/>
        </p:nvSpPr>
        <p:spPr>
          <a:xfrm>
            <a:off x="1078992" y="4096512"/>
            <a:ext cx="3108960" cy="329184"/>
          </a:xfrm>
          <a:prstGeom prst="rect">
            <a:avLst/>
          </a:prstGeom>
          <a:noFill/>
          <a:ln/>
        </p:spPr>
        <p:txBody>
          <a:bodyPr wrap="square" lIns="0" tIns="0" rIns="0" bIns="0" rtlCol="0" anchor="ctr"/>
          <a:lstStyle/>
          <a:p>
            <a:pPr marL="0" indent="0">
              <a:buNone/>
            </a:pPr>
            <a:r>
              <a:rPr lang="en-US" sz="1350" b="1" dirty="0">
                <a:solidFill>
                  <a:schemeClr val="bg2">
                    <a:lumMod val="25000"/>
                  </a:schemeClr>
                </a:solidFill>
              </a:rPr>
              <a:t>Health and Care Professions Council (HCPC</a:t>
            </a:r>
            <a:r>
              <a:rPr lang="en-US" sz="1350" b="1" dirty="0">
                <a:solidFill>
                  <a:srgbClr val="1F3A5F"/>
                </a:solidFill>
              </a:rPr>
              <a:t>)</a:t>
            </a:r>
            <a:endParaRPr lang="en-US" sz="1350" dirty="0"/>
          </a:p>
        </p:txBody>
      </p:sp>
      <p:sp>
        <p:nvSpPr>
          <p:cNvPr id="14" name="Text 12"/>
          <p:cNvSpPr/>
          <p:nvPr/>
        </p:nvSpPr>
        <p:spPr>
          <a:xfrm>
            <a:off x="4160520" y="4087368"/>
            <a:ext cx="6629400" cy="256032"/>
          </a:xfrm>
          <a:prstGeom prst="rect">
            <a:avLst/>
          </a:prstGeom>
          <a:noFill/>
          <a:ln/>
        </p:spPr>
        <p:txBody>
          <a:bodyPr wrap="square" lIns="0" tIns="0" rIns="0" bIns="0" rtlCol="0" anchor="ctr">
            <a:normAutofit/>
          </a:bodyPr>
          <a:lstStyle/>
          <a:p>
            <a:pPr marL="0" indent="0">
              <a:buNone/>
            </a:pPr>
            <a:r>
              <a:rPr lang="en-US" sz="1120" dirty="0">
                <a:solidFill>
                  <a:srgbClr val="243447"/>
                </a:solidFill>
              </a:rPr>
              <a:t> Standards of proficiency: Practitioner psychologists</a:t>
            </a:r>
            <a:endParaRPr lang="en-US" sz="1120" dirty="0"/>
          </a:p>
        </p:txBody>
      </p:sp>
      <p:sp>
        <p:nvSpPr>
          <p:cNvPr id="15" name="Text 13"/>
          <p:cNvSpPr/>
          <p:nvPr/>
        </p:nvSpPr>
        <p:spPr>
          <a:xfrm>
            <a:off x="4160520" y="4425696"/>
            <a:ext cx="6629400" cy="182880"/>
          </a:xfrm>
          <a:prstGeom prst="rect">
            <a:avLst/>
          </a:prstGeom>
          <a:noFill/>
          <a:ln/>
        </p:spPr>
        <p:txBody>
          <a:bodyPr wrap="square" lIns="0" tIns="0" rIns="0" bIns="0" rtlCol="0" anchor="ctr">
            <a:normAutofit/>
          </a:bodyPr>
          <a:lstStyle/>
          <a:p>
            <a:pPr marL="0" indent="0">
              <a:buNone/>
            </a:pPr>
            <a:r>
              <a:rPr lang="en-US" sz="840" b="1" dirty="0">
                <a:solidFill>
                  <a:schemeClr val="tx1">
                    <a:lumMod val="95000"/>
                    <a:lumOff val="5000"/>
                  </a:schemeClr>
                </a:solidFill>
              </a:rPr>
              <a:t>https://www.hcpc-uk.org/standards/standards-of-proficiency/practitioner-psychologists</a:t>
            </a:r>
            <a:r>
              <a:rPr lang="en-US" sz="840" dirty="0">
                <a:solidFill>
                  <a:schemeClr val="tx1">
                    <a:lumMod val="95000"/>
                    <a:lumOff val="5000"/>
                  </a:schemeClr>
                </a:solidFill>
              </a:rPr>
              <a:t>/</a:t>
            </a:r>
          </a:p>
        </p:txBody>
      </p:sp>
      <p:sp>
        <p:nvSpPr>
          <p:cNvPr id="17" name="Text 15"/>
          <p:cNvSpPr/>
          <p:nvPr/>
        </p:nvSpPr>
        <p:spPr>
          <a:xfrm>
            <a:off x="1874520" y="5559552"/>
            <a:ext cx="8412480" cy="201168"/>
          </a:xfrm>
          <a:prstGeom prst="rect">
            <a:avLst/>
          </a:prstGeom>
          <a:noFill/>
          <a:ln/>
        </p:spPr>
        <p:txBody>
          <a:bodyPr wrap="square" lIns="0" tIns="0" rIns="0" bIns="0" rtlCol="0" anchor="ctr"/>
          <a:lstStyle/>
          <a:p>
            <a:pPr marL="0" indent="0" algn="ctr">
              <a:buNone/>
            </a:pPr>
            <a:r>
              <a:rPr lang="en-US" sz="1100" b="1" dirty="0">
                <a:solidFill>
                  <a:srgbClr val="385A7C"/>
                </a:solidFill>
              </a:rPr>
              <a:t>.</a:t>
            </a:r>
            <a:endParaRPr lang="en-US" sz="1100" dirty="0"/>
          </a:p>
        </p:txBody>
      </p:sp>
      <p:sp>
        <p:nvSpPr>
          <p:cNvPr id="25" name="Slide Number Placeholder 0"/>
          <p:cNvSpPr>
            <a:spLocks noGrp="1"/>
          </p:cNvSpPr>
          <p:nvPr>
            <p:ph type="sldNum" sz="quarter" idx="4294967295"/>
          </p:nvPr>
        </p:nvSpPr>
        <p:spPr>
          <a:xfrm>
            <a:off x="11704320" y="6547104"/>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B7280"/>
                </a:solidFill>
              </a:defRPr>
            </a:lvl1pPr>
          </a:lstStyle>
          <a:p>
            <a:pPr algn="l"/>
            <a:fld id="{F7021451-1387-4CA6-816F-3879F97B5CBC}" type="slidenum">
              <a:rPr lang="en-US" b="0"/>
              <a:t>8</a:t>
            </a:fld>
            <a:endParaRPr lang="en-US"/>
          </a:p>
        </p:txBody>
      </p:sp>
      <p:sp>
        <p:nvSpPr>
          <p:cNvPr id="22" name="TextBox 21">
            <a:extLst>
              <a:ext uri="{FF2B5EF4-FFF2-40B4-BE49-F238E27FC236}">
                <a16:creationId xmlns:a16="http://schemas.microsoft.com/office/drawing/2014/main" id="{C774D238-E36B-7532-4239-9817A8319CE9}"/>
              </a:ext>
            </a:extLst>
          </p:cNvPr>
          <p:cNvSpPr txBox="1"/>
          <p:nvPr/>
        </p:nvSpPr>
        <p:spPr>
          <a:xfrm>
            <a:off x="373381" y="6244566"/>
            <a:ext cx="2286000" cy="430887"/>
          </a:xfrm>
          <a:prstGeom prst="rect">
            <a:avLst/>
          </a:prstGeom>
          <a:noFill/>
        </p:spPr>
        <p:txBody>
          <a:bodyPr wrap="square" rtlCol="0">
            <a:spAutoFit/>
          </a:bodyPr>
          <a:lstStyle/>
          <a:p>
            <a:endParaRPr lang="en-GB" sz="1100" dirty="0"/>
          </a:p>
          <a:p>
            <a:r>
              <a:rPr lang="en-GB" sz="1100" dirty="0"/>
              <a:t>Keeran Wahid 2522889</a:t>
            </a:r>
          </a:p>
        </p:txBody>
      </p:sp>
    </p:spTree>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45db0b02d3bae4a87ff8170fbec90cce">
  <xsd:schema xmlns:xsd="http://www.w3.org/2001/XMLSchema" xmlns:xs="http://www.w3.org/2001/XMLSchema" xmlns:p="http://schemas.microsoft.com/office/2006/metadata/properties" xmlns:ns3="21f98238-5914-40fc-b2db-49ce196065c9" targetNamespace="http://schemas.microsoft.com/office/2006/metadata/properties" ma:root="true" ma:fieldsID="6dac9bd1e1675733203c97c9b5790a35"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F341B304-796D-4F5E-86FF-08018CD39A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B3E149C-837E-4B96-B82B-736EFA1881A7}">
  <ds:schemaRefs>
    <ds:schemaRef ds:uri="http://schemas.microsoft.com/sharepoint/v3/contenttype/forms"/>
  </ds:schemaRefs>
</ds:datastoreItem>
</file>

<file path=customXml/itemProps3.xml><?xml version="1.0" encoding="utf-8"?>
<ds:datastoreItem xmlns:ds="http://schemas.openxmlformats.org/officeDocument/2006/customXml" ds:itemID="{0C2A3A3F-E4D7-49C0-9DF4-A06DC53B3DF1}">
  <ds:schemaRefs>
    <ds:schemaRef ds:uri="http://www.w3.org/XML/1998/namespace"/>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21f98238-5914-40fc-b2db-49ce196065c9"/>
    <ds:schemaRef ds:uri="http://purl.org/dc/dcmityp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Archway</Template>
  <TotalTime>361</TotalTime>
  <Words>1330</Words>
  <Application>Microsoft Office PowerPoint</Application>
  <PresentationFormat>Widescreen</PresentationFormat>
  <Paragraphs>177</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Arial Black</vt:lpstr>
      <vt:lpstr>Goudy Old Style</vt:lpstr>
      <vt:lpstr>Archway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Student presentation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Future Career as an Assistant Psychologist</dc:title>
  <dc:subject>LCHS4009 Self-Awareness Presentation</dc:subject>
  <dc:creator>Keeran Wahid</dc:creator>
  <cp:lastModifiedBy>Keeran Wahid (2522889)</cp:lastModifiedBy>
  <cp:revision>2</cp:revision>
  <dcterms:created xsi:type="dcterms:W3CDTF">2026-10-17T02:55:26Z</dcterms:created>
  <dcterms:modified xsi:type="dcterms:W3CDTF">2026-10-19T04:21:44Z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