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4" r:id="rId1"/>
  </p:sldMasterIdLst>
  <p:sldIdLst>
    <p:sldId id="256" r:id="rId2"/>
    <p:sldId id="257" r:id="rId3"/>
    <p:sldId id="258" r:id="rId4"/>
    <p:sldId id="259" r:id="rId5"/>
    <p:sldId id="275" r:id="rId6"/>
    <p:sldId id="260" r:id="rId7"/>
    <p:sldId id="274"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CC5B9B-ECDA-F55B-0DF5-41C30B0F7834}" v="91" dt="2025-05-03T14:56:52.013"/>
    <p1510:client id="{85D40B76-3D82-F290-C475-6D76A4A88887}" v="606" dt="2025-05-04T15:13:43.904"/>
    <p1510:client id="{981F8E6B-010F-0697-B505-C4369DDB09BE}" v="95" dt="2025-05-04T14:03:24.1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45892E-4300-4D9D-B73F-6D03838C1A1F}"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BF787E4F-F26C-4D9B-A5CB-FBA11A5B4DC4}">
      <dgm:prSet/>
      <dgm:spPr/>
      <dgm:t>
        <a:bodyPr/>
        <a:lstStyle/>
        <a:p>
          <a:r>
            <a:rPr lang="en-US"/>
            <a:t>The significance of patient-centered care in strategic health management highlights the crucial role that caregivers play.</a:t>
          </a:r>
        </a:p>
      </dgm:t>
    </dgm:pt>
    <dgm:pt modelId="{CC605A56-E076-4231-A57D-0C0DE2D7CA54}" type="parTrans" cxnId="{74C2EC00-1358-4A35-A09C-E53DCBB9E843}">
      <dgm:prSet/>
      <dgm:spPr/>
      <dgm:t>
        <a:bodyPr/>
        <a:lstStyle/>
        <a:p>
          <a:endParaRPr lang="en-US"/>
        </a:p>
      </dgm:t>
    </dgm:pt>
    <dgm:pt modelId="{21B5CEAF-3217-48D7-B154-5F7C34362BB4}" type="sibTrans" cxnId="{74C2EC00-1358-4A35-A09C-E53DCBB9E843}">
      <dgm:prSet/>
      <dgm:spPr/>
      <dgm:t>
        <a:bodyPr/>
        <a:lstStyle/>
        <a:p>
          <a:endParaRPr lang="en-US"/>
        </a:p>
      </dgm:t>
    </dgm:pt>
    <dgm:pt modelId="{AB540E0E-D135-439A-8D6F-03D49E1F5B06}">
      <dgm:prSet/>
      <dgm:spPr/>
      <dgm:t>
        <a:bodyPr/>
        <a:lstStyle/>
        <a:p>
          <a:r>
            <a:rPr lang="en-US"/>
            <a:t>It is vital to deliver high-quality care while maintaining open communication with both patients and health department staff. </a:t>
          </a:r>
        </a:p>
      </dgm:t>
    </dgm:pt>
    <dgm:pt modelId="{A8229D32-C787-4404-9A4B-EBDA16FC9309}" type="parTrans" cxnId="{79E91C1A-1BAB-4725-9E0B-0165FEB2B0C3}">
      <dgm:prSet/>
      <dgm:spPr/>
      <dgm:t>
        <a:bodyPr/>
        <a:lstStyle/>
        <a:p>
          <a:endParaRPr lang="en-US"/>
        </a:p>
      </dgm:t>
    </dgm:pt>
    <dgm:pt modelId="{53D97BB7-56D5-41DF-B043-47D50844747B}" type="sibTrans" cxnId="{79E91C1A-1BAB-4725-9E0B-0165FEB2B0C3}">
      <dgm:prSet/>
      <dgm:spPr/>
      <dgm:t>
        <a:bodyPr/>
        <a:lstStyle/>
        <a:p>
          <a:endParaRPr lang="en-US"/>
        </a:p>
      </dgm:t>
    </dgm:pt>
    <dgm:pt modelId="{9BF5C790-70A7-473C-ADCD-785753B24387}">
      <dgm:prSet/>
      <dgm:spPr/>
      <dgm:t>
        <a:bodyPr/>
        <a:lstStyle/>
        <a:p>
          <a:r>
            <a:rPr lang="en-US"/>
            <a:t>Providing exceptional care involves being empathetic towards patients and recognizing their individual needs, all while safeguarding their privacy to the highest degree. </a:t>
          </a:r>
        </a:p>
      </dgm:t>
    </dgm:pt>
    <dgm:pt modelId="{6226DE0A-3645-47C3-9C0B-B298B45BB237}" type="parTrans" cxnId="{9CA76CC0-042E-4629-9C6A-E8028AA8583E}">
      <dgm:prSet/>
      <dgm:spPr/>
      <dgm:t>
        <a:bodyPr/>
        <a:lstStyle/>
        <a:p>
          <a:endParaRPr lang="en-US"/>
        </a:p>
      </dgm:t>
    </dgm:pt>
    <dgm:pt modelId="{EF66A0FF-3F30-4216-BF9B-FCA88DF6BC2D}" type="sibTrans" cxnId="{9CA76CC0-042E-4629-9C6A-E8028AA8583E}">
      <dgm:prSet/>
      <dgm:spPr/>
      <dgm:t>
        <a:bodyPr/>
        <a:lstStyle/>
        <a:p>
          <a:endParaRPr lang="en-US"/>
        </a:p>
      </dgm:t>
    </dgm:pt>
    <dgm:pt modelId="{8024C1BF-9A85-44D3-A130-BDECE3B44C6A}">
      <dgm:prSet/>
      <dgm:spPr/>
      <dgm:t>
        <a:bodyPr/>
        <a:lstStyle/>
        <a:p>
          <a:r>
            <a:rPr lang="en-US"/>
            <a:t>It's important to consistently apply the  6C's of patient-centered care. </a:t>
          </a:r>
        </a:p>
      </dgm:t>
    </dgm:pt>
    <dgm:pt modelId="{AA147116-AC03-4CED-BA60-20F703EE8CA6}" type="parTrans" cxnId="{B4D8AFD8-E958-4FF0-A25A-3385B9F2B12A}">
      <dgm:prSet/>
      <dgm:spPr/>
      <dgm:t>
        <a:bodyPr/>
        <a:lstStyle/>
        <a:p>
          <a:endParaRPr lang="en-US"/>
        </a:p>
      </dgm:t>
    </dgm:pt>
    <dgm:pt modelId="{CAC9B161-00C2-42E7-83B6-F581964B2371}" type="sibTrans" cxnId="{B4D8AFD8-E958-4FF0-A25A-3385B9F2B12A}">
      <dgm:prSet/>
      <dgm:spPr/>
      <dgm:t>
        <a:bodyPr/>
        <a:lstStyle/>
        <a:p>
          <a:endParaRPr lang="en-US"/>
        </a:p>
      </dgm:t>
    </dgm:pt>
    <dgm:pt modelId="{C607B287-17F8-4FC5-9E6C-744FC29D3285}">
      <dgm:prSet/>
      <dgm:spPr/>
      <dgm:t>
        <a:bodyPr/>
        <a:lstStyle/>
        <a:p>
          <a:r>
            <a:rPr lang="en-US"/>
            <a:t>Effective healthcare leadership and management rely on a blend of emotional intelligence, strategic vision, and strong communication skills, as well as fostering team development, making informed decisions, and offering mentorship.</a:t>
          </a:r>
        </a:p>
      </dgm:t>
    </dgm:pt>
    <dgm:pt modelId="{2F9B2F41-CC57-47EC-BC9D-A477ACF0E36F}" type="parTrans" cxnId="{17D136D6-AC0F-465A-AD3D-BABED36D753A}">
      <dgm:prSet/>
      <dgm:spPr/>
      <dgm:t>
        <a:bodyPr/>
        <a:lstStyle/>
        <a:p>
          <a:endParaRPr lang="en-US"/>
        </a:p>
      </dgm:t>
    </dgm:pt>
    <dgm:pt modelId="{8CAD23DD-409D-4D37-B8CF-0D2EE99DB5C6}" type="sibTrans" cxnId="{17D136D6-AC0F-465A-AD3D-BABED36D753A}">
      <dgm:prSet/>
      <dgm:spPr/>
      <dgm:t>
        <a:bodyPr/>
        <a:lstStyle/>
        <a:p>
          <a:endParaRPr lang="en-US"/>
        </a:p>
      </dgm:t>
    </dgm:pt>
    <dgm:pt modelId="{6D5ABD12-9ABF-4AB7-BA7B-F40FD2591B63}" type="pres">
      <dgm:prSet presAssocID="{F445892E-4300-4D9D-B73F-6D03838C1A1F}" presName="outerComposite" presStyleCnt="0">
        <dgm:presLayoutVars>
          <dgm:chMax val="5"/>
          <dgm:dir/>
          <dgm:resizeHandles val="exact"/>
        </dgm:presLayoutVars>
      </dgm:prSet>
      <dgm:spPr/>
    </dgm:pt>
    <dgm:pt modelId="{7A71804B-EEEE-486B-BEE7-164A6D88CC91}" type="pres">
      <dgm:prSet presAssocID="{F445892E-4300-4D9D-B73F-6D03838C1A1F}" presName="dummyMaxCanvas" presStyleCnt="0">
        <dgm:presLayoutVars/>
      </dgm:prSet>
      <dgm:spPr/>
    </dgm:pt>
    <dgm:pt modelId="{CD3DA166-E688-4C87-B535-BE87E891B93F}" type="pres">
      <dgm:prSet presAssocID="{F445892E-4300-4D9D-B73F-6D03838C1A1F}" presName="FiveNodes_1" presStyleLbl="node1" presStyleIdx="0" presStyleCnt="5">
        <dgm:presLayoutVars>
          <dgm:bulletEnabled val="1"/>
        </dgm:presLayoutVars>
      </dgm:prSet>
      <dgm:spPr/>
    </dgm:pt>
    <dgm:pt modelId="{8505E9C3-C278-49B1-B409-E8CFE0188BA2}" type="pres">
      <dgm:prSet presAssocID="{F445892E-4300-4D9D-B73F-6D03838C1A1F}" presName="FiveNodes_2" presStyleLbl="node1" presStyleIdx="1" presStyleCnt="5">
        <dgm:presLayoutVars>
          <dgm:bulletEnabled val="1"/>
        </dgm:presLayoutVars>
      </dgm:prSet>
      <dgm:spPr/>
    </dgm:pt>
    <dgm:pt modelId="{FC5B4A38-D43C-4BD0-9823-05116F10A94D}" type="pres">
      <dgm:prSet presAssocID="{F445892E-4300-4D9D-B73F-6D03838C1A1F}" presName="FiveNodes_3" presStyleLbl="node1" presStyleIdx="2" presStyleCnt="5">
        <dgm:presLayoutVars>
          <dgm:bulletEnabled val="1"/>
        </dgm:presLayoutVars>
      </dgm:prSet>
      <dgm:spPr/>
    </dgm:pt>
    <dgm:pt modelId="{F64FD712-0EC6-4E0E-A6EA-F8F7942CB509}" type="pres">
      <dgm:prSet presAssocID="{F445892E-4300-4D9D-B73F-6D03838C1A1F}" presName="FiveNodes_4" presStyleLbl="node1" presStyleIdx="3" presStyleCnt="5">
        <dgm:presLayoutVars>
          <dgm:bulletEnabled val="1"/>
        </dgm:presLayoutVars>
      </dgm:prSet>
      <dgm:spPr/>
    </dgm:pt>
    <dgm:pt modelId="{80A133C1-D6E6-4D2E-8ED3-1F7C2985A890}" type="pres">
      <dgm:prSet presAssocID="{F445892E-4300-4D9D-B73F-6D03838C1A1F}" presName="FiveNodes_5" presStyleLbl="node1" presStyleIdx="4" presStyleCnt="5">
        <dgm:presLayoutVars>
          <dgm:bulletEnabled val="1"/>
        </dgm:presLayoutVars>
      </dgm:prSet>
      <dgm:spPr/>
    </dgm:pt>
    <dgm:pt modelId="{CB0D94C0-4A21-4B62-8283-43900A46A76B}" type="pres">
      <dgm:prSet presAssocID="{F445892E-4300-4D9D-B73F-6D03838C1A1F}" presName="FiveConn_1-2" presStyleLbl="fgAccFollowNode1" presStyleIdx="0" presStyleCnt="4">
        <dgm:presLayoutVars>
          <dgm:bulletEnabled val="1"/>
        </dgm:presLayoutVars>
      </dgm:prSet>
      <dgm:spPr/>
    </dgm:pt>
    <dgm:pt modelId="{B7484791-815E-4544-AACA-E117C7D3A834}" type="pres">
      <dgm:prSet presAssocID="{F445892E-4300-4D9D-B73F-6D03838C1A1F}" presName="FiveConn_2-3" presStyleLbl="fgAccFollowNode1" presStyleIdx="1" presStyleCnt="4">
        <dgm:presLayoutVars>
          <dgm:bulletEnabled val="1"/>
        </dgm:presLayoutVars>
      </dgm:prSet>
      <dgm:spPr/>
    </dgm:pt>
    <dgm:pt modelId="{F6AE083E-A566-4C50-87ED-9EF22D6C0170}" type="pres">
      <dgm:prSet presAssocID="{F445892E-4300-4D9D-B73F-6D03838C1A1F}" presName="FiveConn_3-4" presStyleLbl="fgAccFollowNode1" presStyleIdx="2" presStyleCnt="4">
        <dgm:presLayoutVars>
          <dgm:bulletEnabled val="1"/>
        </dgm:presLayoutVars>
      </dgm:prSet>
      <dgm:spPr/>
    </dgm:pt>
    <dgm:pt modelId="{853E5BE6-5049-4FE5-9E4A-4DFD8546001C}" type="pres">
      <dgm:prSet presAssocID="{F445892E-4300-4D9D-B73F-6D03838C1A1F}" presName="FiveConn_4-5" presStyleLbl="fgAccFollowNode1" presStyleIdx="3" presStyleCnt="4">
        <dgm:presLayoutVars>
          <dgm:bulletEnabled val="1"/>
        </dgm:presLayoutVars>
      </dgm:prSet>
      <dgm:spPr/>
    </dgm:pt>
    <dgm:pt modelId="{3E4F1BD0-B116-4A15-97D3-3CA7001448CF}" type="pres">
      <dgm:prSet presAssocID="{F445892E-4300-4D9D-B73F-6D03838C1A1F}" presName="FiveNodes_1_text" presStyleLbl="node1" presStyleIdx="4" presStyleCnt="5">
        <dgm:presLayoutVars>
          <dgm:bulletEnabled val="1"/>
        </dgm:presLayoutVars>
      </dgm:prSet>
      <dgm:spPr/>
    </dgm:pt>
    <dgm:pt modelId="{AD8DE316-2618-4523-A73D-BC506115DC45}" type="pres">
      <dgm:prSet presAssocID="{F445892E-4300-4D9D-B73F-6D03838C1A1F}" presName="FiveNodes_2_text" presStyleLbl="node1" presStyleIdx="4" presStyleCnt="5">
        <dgm:presLayoutVars>
          <dgm:bulletEnabled val="1"/>
        </dgm:presLayoutVars>
      </dgm:prSet>
      <dgm:spPr/>
    </dgm:pt>
    <dgm:pt modelId="{5211A77B-5CD3-47AB-B33C-DC487EF90F99}" type="pres">
      <dgm:prSet presAssocID="{F445892E-4300-4D9D-B73F-6D03838C1A1F}" presName="FiveNodes_3_text" presStyleLbl="node1" presStyleIdx="4" presStyleCnt="5">
        <dgm:presLayoutVars>
          <dgm:bulletEnabled val="1"/>
        </dgm:presLayoutVars>
      </dgm:prSet>
      <dgm:spPr/>
    </dgm:pt>
    <dgm:pt modelId="{3835D7F1-54A9-4684-AE02-E1B99B79AABF}" type="pres">
      <dgm:prSet presAssocID="{F445892E-4300-4D9D-B73F-6D03838C1A1F}" presName="FiveNodes_4_text" presStyleLbl="node1" presStyleIdx="4" presStyleCnt="5">
        <dgm:presLayoutVars>
          <dgm:bulletEnabled val="1"/>
        </dgm:presLayoutVars>
      </dgm:prSet>
      <dgm:spPr/>
    </dgm:pt>
    <dgm:pt modelId="{F7B041CF-DD8A-4229-B29E-DAB5451FA343}" type="pres">
      <dgm:prSet presAssocID="{F445892E-4300-4D9D-B73F-6D03838C1A1F}" presName="FiveNodes_5_text" presStyleLbl="node1" presStyleIdx="4" presStyleCnt="5">
        <dgm:presLayoutVars>
          <dgm:bulletEnabled val="1"/>
        </dgm:presLayoutVars>
      </dgm:prSet>
      <dgm:spPr/>
    </dgm:pt>
  </dgm:ptLst>
  <dgm:cxnLst>
    <dgm:cxn modelId="{74C2EC00-1358-4A35-A09C-E53DCBB9E843}" srcId="{F445892E-4300-4D9D-B73F-6D03838C1A1F}" destId="{BF787E4F-F26C-4D9B-A5CB-FBA11A5B4DC4}" srcOrd="0" destOrd="0" parTransId="{CC605A56-E076-4231-A57D-0C0DE2D7CA54}" sibTransId="{21B5CEAF-3217-48D7-B154-5F7C34362BB4}"/>
    <dgm:cxn modelId="{DC251815-D782-412B-8188-A2E1E2D002B4}" type="presOf" srcId="{EF66A0FF-3F30-4216-BF9B-FCA88DF6BC2D}" destId="{F6AE083E-A566-4C50-87ED-9EF22D6C0170}" srcOrd="0" destOrd="0" presId="urn:microsoft.com/office/officeart/2005/8/layout/vProcess5"/>
    <dgm:cxn modelId="{2014EC18-9F1B-490C-BDCC-18F254F3FCDD}" type="presOf" srcId="{8024C1BF-9A85-44D3-A130-BDECE3B44C6A}" destId="{3835D7F1-54A9-4684-AE02-E1B99B79AABF}" srcOrd="1" destOrd="0" presId="urn:microsoft.com/office/officeart/2005/8/layout/vProcess5"/>
    <dgm:cxn modelId="{79E91C1A-1BAB-4725-9E0B-0165FEB2B0C3}" srcId="{F445892E-4300-4D9D-B73F-6D03838C1A1F}" destId="{AB540E0E-D135-439A-8D6F-03D49E1F5B06}" srcOrd="1" destOrd="0" parTransId="{A8229D32-C787-4404-9A4B-EBDA16FC9309}" sibTransId="{53D97BB7-56D5-41DF-B043-47D50844747B}"/>
    <dgm:cxn modelId="{2C29F22B-B9D4-4AFB-81D5-79B9B786AF1F}" type="presOf" srcId="{8024C1BF-9A85-44D3-A130-BDECE3B44C6A}" destId="{F64FD712-0EC6-4E0E-A6EA-F8F7942CB509}" srcOrd="0" destOrd="0" presId="urn:microsoft.com/office/officeart/2005/8/layout/vProcess5"/>
    <dgm:cxn modelId="{4F176B37-241B-443E-90B1-8CF16EACD4E3}" type="presOf" srcId="{AB540E0E-D135-439A-8D6F-03D49E1F5B06}" destId="{8505E9C3-C278-49B1-B409-E8CFE0188BA2}" srcOrd="0" destOrd="0" presId="urn:microsoft.com/office/officeart/2005/8/layout/vProcess5"/>
    <dgm:cxn modelId="{5801383D-E02B-4F1B-BBA9-8013C9B195D9}" type="presOf" srcId="{C607B287-17F8-4FC5-9E6C-744FC29D3285}" destId="{80A133C1-D6E6-4D2E-8ED3-1F7C2985A890}" srcOrd="0" destOrd="0" presId="urn:microsoft.com/office/officeart/2005/8/layout/vProcess5"/>
    <dgm:cxn modelId="{1EEF6469-8E64-4941-A61E-1A06B2B0639E}" type="presOf" srcId="{21B5CEAF-3217-48D7-B154-5F7C34362BB4}" destId="{CB0D94C0-4A21-4B62-8283-43900A46A76B}" srcOrd="0" destOrd="0" presId="urn:microsoft.com/office/officeart/2005/8/layout/vProcess5"/>
    <dgm:cxn modelId="{ED4FAA4C-5036-41F4-86BA-DAC216E98C8D}" type="presOf" srcId="{BF787E4F-F26C-4D9B-A5CB-FBA11A5B4DC4}" destId="{CD3DA166-E688-4C87-B535-BE87E891B93F}" srcOrd="0" destOrd="0" presId="urn:microsoft.com/office/officeart/2005/8/layout/vProcess5"/>
    <dgm:cxn modelId="{7B80CA52-5A7D-40D3-8112-E30C2A064A7E}" type="presOf" srcId="{F445892E-4300-4D9D-B73F-6D03838C1A1F}" destId="{6D5ABD12-9ABF-4AB7-BA7B-F40FD2591B63}" srcOrd="0" destOrd="0" presId="urn:microsoft.com/office/officeart/2005/8/layout/vProcess5"/>
    <dgm:cxn modelId="{5A0AD79A-05D6-48A0-AE92-C5955022AFCD}" type="presOf" srcId="{9BF5C790-70A7-473C-ADCD-785753B24387}" destId="{5211A77B-5CD3-47AB-B33C-DC487EF90F99}" srcOrd="1" destOrd="0" presId="urn:microsoft.com/office/officeart/2005/8/layout/vProcess5"/>
    <dgm:cxn modelId="{0D7CC09C-6237-4FB5-BC84-FDAEE34CF5BA}" type="presOf" srcId="{BF787E4F-F26C-4D9B-A5CB-FBA11A5B4DC4}" destId="{3E4F1BD0-B116-4A15-97D3-3CA7001448CF}" srcOrd="1" destOrd="0" presId="urn:microsoft.com/office/officeart/2005/8/layout/vProcess5"/>
    <dgm:cxn modelId="{F6E200B5-8182-47BB-A935-CBE8245DC33A}" type="presOf" srcId="{C607B287-17F8-4FC5-9E6C-744FC29D3285}" destId="{F7B041CF-DD8A-4229-B29E-DAB5451FA343}" srcOrd="1" destOrd="0" presId="urn:microsoft.com/office/officeart/2005/8/layout/vProcess5"/>
    <dgm:cxn modelId="{9CA76CC0-042E-4629-9C6A-E8028AA8583E}" srcId="{F445892E-4300-4D9D-B73F-6D03838C1A1F}" destId="{9BF5C790-70A7-473C-ADCD-785753B24387}" srcOrd="2" destOrd="0" parTransId="{6226DE0A-3645-47C3-9C0B-B298B45BB237}" sibTransId="{EF66A0FF-3F30-4216-BF9B-FCA88DF6BC2D}"/>
    <dgm:cxn modelId="{F5B9F3CE-E8F7-4D27-977C-FFC57A0D82EE}" type="presOf" srcId="{9BF5C790-70A7-473C-ADCD-785753B24387}" destId="{FC5B4A38-D43C-4BD0-9823-05116F10A94D}" srcOrd="0" destOrd="0" presId="urn:microsoft.com/office/officeart/2005/8/layout/vProcess5"/>
    <dgm:cxn modelId="{6A864BD4-8B47-4162-AE7E-B108C6C4380F}" type="presOf" srcId="{AB540E0E-D135-439A-8D6F-03D49E1F5B06}" destId="{AD8DE316-2618-4523-A73D-BC506115DC45}" srcOrd="1" destOrd="0" presId="urn:microsoft.com/office/officeart/2005/8/layout/vProcess5"/>
    <dgm:cxn modelId="{17D136D6-AC0F-465A-AD3D-BABED36D753A}" srcId="{F445892E-4300-4D9D-B73F-6D03838C1A1F}" destId="{C607B287-17F8-4FC5-9E6C-744FC29D3285}" srcOrd="4" destOrd="0" parTransId="{2F9B2F41-CC57-47EC-BC9D-A477ACF0E36F}" sibTransId="{8CAD23DD-409D-4D37-B8CF-0D2EE99DB5C6}"/>
    <dgm:cxn modelId="{B4D8AFD8-E958-4FF0-A25A-3385B9F2B12A}" srcId="{F445892E-4300-4D9D-B73F-6D03838C1A1F}" destId="{8024C1BF-9A85-44D3-A130-BDECE3B44C6A}" srcOrd="3" destOrd="0" parTransId="{AA147116-AC03-4CED-BA60-20F703EE8CA6}" sibTransId="{CAC9B161-00C2-42E7-83B6-F581964B2371}"/>
    <dgm:cxn modelId="{D94E42EE-43C7-4A92-B5C3-8E6B1255A514}" type="presOf" srcId="{53D97BB7-56D5-41DF-B043-47D50844747B}" destId="{B7484791-815E-4544-AACA-E117C7D3A834}" srcOrd="0" destOrd="0" presId="urn:microsoft.com/office/officeart/2005/8/layout/vProcess5"/>
    <dgm:cxn modelId="{EBD52FEF-C548-4799-A2FF-D404816CD19D}" type="presOf" srcId="{CAC9B161-00C2-42E7-83B6-F581964B2371}" destId="{853E5BE6-5049-4FE5-9E4A-4DFD8546001C}" srcOrd="0" destOrd="0" presId="urn:microsoft.com/office/officeart/2005/8/layout/vProcess5"/>
    <dgm:cxn modelId="{453FF6F5-74A7-40F0-828B-C04A88F87404}" type="presParOf" srcId="{6D5ABD12-9ABF-4AB7-BA7B-F40FD2591B63}" destId="{7A71804B-EEEE-486B-BEE7-164A6D88CC91}" srcOrd="0" destOrd="0" presId="urn:microsoft.com/office/officeart/2005/8/layout/vProcess5"/>
    <dgm:cxn modelId="{D1BCEB84-6DA5-465A-9BF7-E86F09866E9C}" type="presParOf" srcId="{6D5ABD12-9ABF-4AB7-BA7B-F40FD2591B63}" destId="{CD3DA166-E688-4C87-B535-BE87E891B93F}" srcOrd="1" destOrd="0" presId="urn:microsoft.com/office/officeart/2005/8/layout/vProcess5"/>
    <dgm:cxn modelId="{FC39B6DD-3158-41BD-8ED3-E10CFE7F5B01}" type="presParOf" srcId="{6D5ABD12-9ABF-4AB7-BA7B-F40FD2591B63}" destId="{8505E9C3-C278-49B1-B409-E8CFE0188BA2}" srcOrd="2" destOrd="0" presId="urn:microsoft.com/office/officeart/2005/8/layout/vProcess5"/>
    <dgm:cxn modelId="{B668A43D-EC81-4365-AD40-FE412D47199F}" type="presParOf" srcId="{6D5ABD12-9ABF-4AB7-BA7B-F40FD2591B63}" destId="{FC5B4A38-D43C-4BD0-9823-05116F10A94D}" srcOrd="3" destOrd="0" presId="urn:microsoft.com/office/officeart/2005/8/layout/vProcess5"/>
    <dgm:cxn modelId="{7BCF65E2-B402-4330-AB38-30CECFA92D59}" type="presParOf" srcId="{6D5ABD12-9ABF-4AB7-BA7B-F40FD2591B63}" destId="{F64FD712-0EC6-4E0E-A6EA-F8F7942CB509}" srcOrd="4" destOrd="0" presId="urn:microsoft.com/office/officeart/2005/8/layout/vProcess5"/>
    <dgm:cxn modelId="{11DB636A-B422-4CCA-A3FB-CC9E75FA9612}" type="presParOf" srcId="{6D5ABD12-9ABF-4AB7-BA7B-F40FD2591B63}" destId="{80A133C1-D6E6-4D2E-8ED3-1F7C2985A890}" srcOrd="5" destOrd="0" presId="urn:microsoft.com/office/officeart/2005/8/layout/vProcess5"/>
    <dgm:cxn modelId="{F9383D29-E415-44C1-89B0-142EE1F73DC2}" type="presParOf" srcId="{6D5ABD12-9ABF-4AB7-BA7B-F40FD2591B63}" destId="{CB0D94C0-4A21-4B62-8283-43900A46A76B}" srcOrd="6" destOrd="0" presId="urn:microsoft.com/office/officeart/2005/8/layout/vProcess5"/>
    <dgm:cxn modelId="{F702DB96-54D1-4A4E-8304-C1B27AB8C177}" type="presParOf" srcId="{6D5ABD12-9ABF-4AB7-BA7B-F40FD2591B63}" destId="{B7484791-815E-4544-AACA-E117C7D3A834}" srcOrd="7" destOrd="0" presId="urn:microsoft.com/office/officeart/2005/8/layout/vProcess5"/>
    <dgm:cxn modelId="{0E920F9A-E680-4C18-BD1A-244DE2A2EB6F}" type="presParOf" srcId="{6D5ABD12-9ABF-4AB7-BA7B-F40FD2591B63}" destId="{F6AE083E-A566-4C50-87ED-9EF22D6C0170}" srcOrd="8" destOrd="0" presId="urn:microsoft.com/office/officeart/2005/8/layout/vProcess5"/>
    <dgm:cxn modelId="{2084A1DB-E68E-4248-903A-2AFF587BF698}" type="presParOf" srcId="{6D5ABD12-9ABF-4AB7-BA7B-F40FD2591B63}" destId="{853E5BE6-5049-4FE5-9E4A-4DFD8546001C}" srcOrd="9" destOrd="0" presId="urn:microsoft.com/office/officeart/2005/8/layout/vProcess5"/>
    <dgm:cxn modelId="{8B32CD33-F6FF-4DAF-B2FC-6CE5AC9C7B86}" type="presParOf" srcId="{6D5ABD12-9ABF-4AB7-BA7B-F40FD2591B63}" destId="{3E4F1BD0-B116-4A15-97D3-3CA7001448CF}" srcOrd="10" destOrd="0" presId="urn:microsoft.com/office/officeart/2005/8/layout/vProcess5"/>
    <dgm:cxn modelId="{FB729F98-108A-476D-9F99-0C58BBA876EA}" type="presParOf" srcId="{6D5ABD12-9ABF-4AB7-BA7B-F40FD2591B63}" destId="{AD8DE316-2618-4523-A73D-BC506115DC45}" srcOrd="11" destOrd="0" presId="urn:microsoft.com/office/officeart/2005/8/layout/vProcess5"/>
    <dgm:cxn modelId="{258945A6-DF3F-4543-BF09-6DA08E9F0FB1}" type="presParOf" srcId="{6D5ABD12-9ABF-4AB7-BA7B-F40FD2591B63}" destId="{5211A77B-5CD3-47AB-B33C-DC487EF90F99}" srcOrd="12" destOrd="0" presId="urn:microsoft.com/office/officeart/2005/8/layout/vProcess5"/>
    <dgm:cxn modelId="{506B9A9A-187D-4487-AA43-47C3304E43AF}" type="presParOf" srcId="{6D5ABD12-9ABF-4AB7-BA7B-F40FD2591B63}" destId="{3835D7F1-54A9-4684-AE02-E1B99B79AABF}" srcOrd="13" destOrd="0" presId="urn:microsoft.com/office/officeart/2005/8/layout/vProcess5"/>
    <dgm:cxn modelId="{4D94EB0E-9D06-41D2-B476-BA3A9B00E0E7}" type="presParOf" srcId="{6D5ABD12-9ABF-4AB7-BA7B-F40FD2591B63}" destId="{F7B041CF-DD8A-4229-B29E-DAB5451FA343}"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3DA166-E688-4C87-B535-BE87E891B93F}">
      <dsp:nvSpPr>
        <dsp:cNvPr id="0" name=""/>
        <dsp:cNvSpPr/>
      </dsp:nvSpPr>
      <dsp:spPr>
        <a:xfrm>
          <a:off x="0" y="0"/>
          <a:ext cx="7249574" cy="112235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significance of patient-centered care in strategic health management highlights the crucial role that caregivers play.</a:t>
          </a:r>
        </a:p>
      </dsp:txBody>
      <dsp:txXfrm>
        <a:off x="32873" y="32873"/>
        <a:ext cx="5907148" cy="1056610"/>
      </dsp:txXfrm>
    </dsp:sp>
    <dsp:sp modelId="{8505E9C3-C278-49B1-B409-E8CFE0188BA2}">
      <dsp:nvSpPr>
        <dsp:cNvPr id="0" name=""/>
        <dsp:cNvSpPr/>
      </dsp:nvSpPr>
      <dsp:spPr>
        <a:xfrm>
          <a:off x="541364" y="1278239"/>
          <a:ext cx="7249574" cy="1122356"/>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It is vital to deliver high-quality care while maintaining open communication with both patients and health department staff. </a:t>
          </a:r>
        </a:p>
      </dsp:txBody>
      <dsp:txXfrm>
        <a:off x="574237" y="1311112"/>
        <a:ext cx="5912932" cy="1056610"/>
      </dsp:txXfrm>
    </dsp:sp>
    <dsp:sp modelId="{FC5B4A38-D43C-4BD0-9823-05116F10A94D}">
      <dsp:nvSpPr>
        <dsp:cNvPr id="0" name=""/>
        <dsp:cNvSpPr/>
      </dsp:nvSpPr>
      <dsp:spPr>
        <a:xfrm>
          <a:off x="1082728" y="2556478"/>
          <a:ext cx="7249574" cy="1122356"/>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Providing exceptional care involves being empathetic towards patients and recognizing their individual needs, all while safeguarding their privacy to the highest degree. </a:t>
          </a:r>
        </a:p>
      </dsp:txBody>
      <dsp:txXfrm>
        <a:off x="1115601" y="2589351"/>
        <a:ext cx="5912932" cy="1056610"/>
      </dsp:txXfrm>
    </dsp:sp>
    <dsp:sp modelId="{F64FD712-0EC6-4E0E-A6EA-F8F7942CB509}">
      <dsp:nvSpPr>
        <dsp:cNvPr id="0" name=""/>
        <dsp:cNvSpPr/>
      </dsp:nvSpPr>
      <dsp:spPr>
        <a:xfrm>
          <a:off x="1624093" y="3834718"/>
          <a:ext cx="7249574" cy="112235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It's important to consistently apply the  6C's of patient-centered care. </a:t>
          </a:r>
        </a:p>
      </dsp:txBody>
      <dsp:txXfrm>
        <a:off x="1656966" y="3867591"/>
        <a:ext cx="5912932" cy="1056610"/>
      </dsp:txXfrm>
    </dsp:sp>
    <dsp:sp modelId="{80A133C1-D6E6-4D2E-8ED3-1F7C2985A890}">
      <dsp:nvSpPr>
        <dsp:cNvPr id="0" name=""/>
        <dsp:cNvSpPr/>
      </dsp:nvSpPr>
      <dsp:spPr>
        <a:xfrm>
          <a:off x="2165457" y="5112957"/>
          <a:ext cx="7249574" cy="1122356"/>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Effective healthcare leadership and management rely on a blend of emotional intelligence, strategic vision, and strong communication skills, as well as fostering team development, making informed decisions, and offering mentorship.</a:t>
          </a:r>
        </a:p>
      </dsp:txBody>
      <dsp:txXfrm>
        <a:off x="2198330" y="5145830"/>
        <a:ext cx="5912932" cy="1056610"/>
      </dsp:txXfrm>
    </dsp:sp>
    <dsp:sp modelId="{CB0D94C0-4A21-4B62-8283-43900A46A76B}">
      <dsp:nvSpPr>
        <dsp:cNvPr id="0" name=""/>
        <dsp:cNvSpPr/>
      </dsp:nvSpPr>
      <dsp:spPr>
        <a:xfrm>
          <a:off x="6520042" y="819943"/>
          <a:ext cx="729531" cy="729531"/>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6684186" y="819943"/>
        <a:ext cx="401243" cy="548972"/>
      </dsp:txXfrm>
    </dsp:sp>
    <dsp:sp modelId="{B7484791-815E-4544-AACA-E117C7D3A834}">
      <dsp:nvSpPr>
        <dsp:cNvPr id="0" name=""/>
        <dsp:cNvSpPr/>
      </dsp:nvSpPr>
      <dsp:spPr>
        <a:xfrm>
          <a:off x="7061407" y="2098183"/>
          <a:ext cx="729531" cy="729531"/>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225551" y="2098183"/>
        <a:ext cx="401243" cy="548972"/>
      </dsp:txXfrm>
    </dsp:sp>
    <dsp:sp modelId="{F6AE083E-A566-4C50-87ED-9EF22D6C0170}">
      <dsp:nvSpPr>
        <dsp:cNvPr id="0" name=""/>
        <dsp:cNvSpPr/>
      </dsp:nvSpPr>
      <dsp:spPr>
        <a:xfrm>
          <a:off x="7602771" y="3357716"/>
          <a:ext cx="729531" cy="729531"/>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766915" y="3357716"/>
        <a:ext cx="401243" cy="548972"/>
      </dsp:txXfrm>
    </dsp:sp>
    <dsp:sp modelId="{853E5BE6-5049-4FE5-9E4A-4DFD8546001C}">
      <dsp:nvSpPr>
        <dsp:cNvPr id="0" name=""/>
        <dsp:cNvSpPr/>
      </dsp:nvSpPr>
      <dsp:spPr>
        <a:xfrm>
          <a:off x="8144135" y="4648426"/>
          <a:ext cx="729531" cy="729531"/>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308279" y="4648426"/>
        <a:ext cx="401243" cy="54897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5/5/2025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18366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8675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1845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5/5/2025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415420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5/5/2025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36835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5/5/2025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00931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5/5/2025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5584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784927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7526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6132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129947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62448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957093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593373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5/5/2025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9221281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5/5/2025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97683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5/5/2025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93801342"/>
      </p:ext>
    </p:extLst>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 id="2147483936" r:id="rId12"/>
    <p:sldLayoutId id="2147483937" r:id="rId13"/>
    <p:sldLayoutId id="2147483938" r:id="rId14"/>
    <p:sldLayoutId id="2147483939" r:id="rId15"/>
    <p:sldLayoutId id="214748394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8" Type="http://schemas.openxmlformats.org/officeDocument/2006/relationships/hyperlink" Target="https://blog.lspm.org.uk/2024/09/09/how-to-develop-a-patient-centered-leadership-style-in-health-and-social-care/#:~:text=In%20this%20article%2C%20we%20will%20explore%20the%20key,leadership%20style%20in%20health%20and%20social%20care%20settings" TargetMode="External"/><Relationship Id="rId3" Type="http://schemas.openxmlformats.org/officeDocument/2006/relationships/hyperlink" Target="https://pmc.ncbi.nlm.nih.gov/articles/PMC11554389/" TargetMode="External"/><Relationship Id="rId7" Type="http://schemas.openxmlformats.org/officeDocument/2006/relationships/hyperlink" Target="https://www.care-learning.com/upholding-dignity-and-privacy-in-healthcare-best-practices-for-patient-centred-care#:~:text=Ensuring%20dignity%20and%20privacy%20in%20healthcare%20is%20fundamental,privacy%20fosters%20trust%20and%20comfort%20in%20healthcare%20settings" TargetMode="External"/><Relationship Id="rId2" Type="http://schemas.openxmlformats.org/officeDocument/2006/relationships/hyperlink" Target="https://doi.org/10.36401/JQSH-24-X2" TargetMode="External"/><Relationship Id="rId1" Type="http://schemas.openxmlformats.org/officeDocument/2006/relationships/slideLayout" Target="../slideLayouts/slideLayout2.xml"/><Relationship Id="rId6" Type="http://schemas.openxmlformats.org/officeDocument/2006/relationships/hyperlink" Target="https://pmc.ncbi.nlm.nih.gov/articles/PMC10676194/" TargetMode="External"/><Relationship Id="rId5" Type="http://schemas.openxmlformats.org/officeDocument/2006/relationships/hyperlink" Target="https://doi.org/10.7759/cureus.47731" TargetMode="External"/><Relationship Id="rId4" Type="http://schemas.openxmlformats.org/officeDocument/2006/relationships/hyperlink" Target="https://www.britishjournalofnursing.com/content/clinical/assessing-the-patients-needs-and-planning-effective-care"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nursesgrouphomecare.co.uk/person-centred-care-importance" TargetMode="External"/><Relationship Id="rId7" Type="http://schemas.openxmlformats.org/officeDocument/2006/relationships/hyperlink" Target="https://pmc.ncbi.nlm.nih.gov/articles/PMC7934513/" TargetMode="External"/><Relationship Id="rId2" Type="http://schemas.openxmlformats.org/officeDocument/2006/relationships/hyperlink" Target="https://bmchealthservres.biomedcentral.com/articles/10.1186/1472-6963-14-271" TargetMode="External"/><Relationship Id="rId1" Type="http://schemas.openxmlformats.org/officeDocument/2006/relationships/slideLayout" Target="../slideLayouts/slideLayout2.xml"/><Relationship Id="rId6" Type="http://schemas.openxmlformats.org/officeDocument/2006/relationships/hyperlink" Target="https://ehealthcommunity.org/strategic-management-in-healthcare-a-guide-for-practitioners/" TargetMode="External"/><Relationship Id="rId5" Type="http://schemas.openxmlformats.org/officeDocument/2006/relationships/hyperlink" Target="https://www.hhmglobal.com/knowledge-bank/articles/the-benefits-of-patient-centered-healthcare" TargetMode="External"/><Relationship Id="rId4" Type="http://schemas.openxmlformats.org/officeDocument/2006/relationships/hyperlink" Target="https://dovetail.com/patient-experience/patient-centered-car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aafp.org/pubs/afp/issues/2017/0101/p29.pdf" TargetMode="External"/><Relationship Id="rId2" Type="http://schemas.openxmlformats.org/officeDocument/2006/relationships/hyperlink" Target="https://www.sciencedirect.com/science/article/abs/pii/S0738399121007254#:~:text=Patient-%20or%20person-centered%20care%20%28PCC%29%20integrates%20people%E2%80%99s%20preferences%2C,of%20PCC%20and%20synthesize%20implementation%20facilitators%20and%20barriers" TargetMode="External"/><Relationship Id="rId1" Type="http://schemas.openxmlformats.org/officeDocument/2006/relationships/slideLayout" Target="../slideLayouts/slideLayout2.xml"/><Relationship Id="rId5" Type="http://schemas.openxmlformats.org/officeDocument/2006/relationships/hyperlink" Target="https://www.enter.health/post/what-is-patient-centered-care-and-why-is-it-important#:~:text=Patient-centered%20care%20fosters%20open%20communication%2C%20mutual%20respect%2C%20and,patient%20satisfaction%2C%20and%20enhanced%20overall%20quality%20of%20care" TargetMode="External"/><Relationship Id="rId4" Type="http://schemas.openxmlformats.org/officeDocument/2006/relationships/hyperlink" Target="https://www.health.org.uk/reports-and-analysis/briefings/strengthening-nhs-management-and-leadership"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hcw.nhs.wales/files/dhcw-strategies-and-frameworks/digital-health-and-care-wales-organisational-strategy-2024-2030/" TargetMode="External"/><Relationship Id="rId2" Type="http://schemas.openxmlformats.org/officeDocument/2006/relationships/hyperlink" Target="https://www.theaccessgroup.com/en-gb/blog/hsc-the-6-c-s-of-social-care/" TargetMode="External"/><Relationship Id="rId1" Type="http://schemas.openxmlformats.org/officeDocument/2006/relationships/slideLayout" Target="../slideLayouts/slideLayout2.xml"/><Relationship Id="rId6" Type="http://schemas.openxmlformats.org/officeDocument/2006/relationships/hyperlink" Target="https://www.gov.wales/sites/default/files/publications/2019-04/prudent-health-care-and-patient-activation.pdf" TargetMode="External"/><Relationship Id="rId5" Type="http://schemas.openxmlformats.org/officeDocument/2006/relationships/hyperlink" Target="https://www.england.nhs.uk/wp-content/uploads/2013/04/nqb-guidance.pdf" TargetMode="External"/><Relationship Id="rId4" Type="http://schemas.openxmlformats.org/officeDocument/2006/relationships/hyperlink" Target="https://www.england.nhs.uk/resources/patient-car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skillsforhealth.org.uk/article/healthcare-leadership-and-management-skills-and-strategies-for-effective-leadership/#:~:text=This%20article%20explores%20six%20key%20skills%20and%20strategies,is%20a%20cornerstone%20of%20effective%20leadership%20in%20healthcare" TargetMode="External"/><Relationship Id="rId2" Type="http://schemas.openxmlformats.org/officeDocument/2006/relationships/hyperlink" Target="https://www.sparktsl.com/blog/patient-centred-care-what-it-is-and-what-it-means-to-the-nhs#:~:text=Patient-centred%20care%20revolves%20around%20the%20patient%2C%20considering%20an,striving%20for%20the%20most%20positive%20and%20effective%20outcome" TargetMode="External"/><Relationship Id="rId1" Type="http://schemas.openxmlformats.org/officeDocument/2006/relationships/slideLayout" Target="../slideLayouts/slideLayout2.xml"/><Relationship Id="rId6" Type="http://schemas.openxmlformats.org/officeDocument/2006/relationships/hyperlink" Target="https://www.kingsfund.org.uk/insight-and-analysis/reports/leadership-development-health-care" TargetMode="External"/><Relationship Id="rId5" Type="http://schemas.openxmlformats.org/officeDocument/2006/relationships/hyperlink" Target="https://www.gov.wales/sites/default/files/pdf-versions/2023/8/4/1692865297/promote-prevent-and-prepare-planned-care.pdf" TargetMode="External"/><Relationship Id="rId4" Type="http://schemas.openxmlformats.org/officeDocument/2006/relationships/hyperlink" Target="https://www.skillsforcare.org.uk/resources/documents/Developing-your-workforce/Care-Certificate/Care-Certificate-Standards/Standard-5.pdf#:~:text=Working%20in%20a%20person%20centred%20way%20means%20working,all%20choices%20and%20decisions%20made%20about%20their%20live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thebluediamondgallery.com/wooden-tile/t/thank-you.html"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43473" y="489237"/>
            <a:ext cx="11237124" cy="3571896"/>
          </a:xfrm>
        </p:spPr>
        <p:txBody>
          <a:bodyPr>
            <a:normAutofit/>
          </a:bodyPr>
          <a:lstStyle/>
          <a:p>
            <a:r>
              <a:rPr lang="en-US" dirty="0"/>
              <a:t>The Role of patient- </a:t>
            </a:r>
            <a:r>
              <a:rPr lang="en-US" dirty="0" err="1"/>
              <a:t>centred</a:t>
            </a:r>
            <a:r>
              <a:rPr lang="en-US" dirty="0"/>
              <a:t> care Strategic health management  </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solidFill>
                  <a:srgbClr val="0070C0"/>
                </a:solidFill>
              </a:rPr>
              <a:t>Management and leadership in healthcare practice.  </a:t>
            </a:r>
          </a:p>
          <a:p>
            <a:r>
              <a:rPr lang="en-US" dirty="0">
                <a:solidFill>
                  <a:srgbClr val="0070C0"/>
                </a:solidFill>
              </a:rPr>
              <a:t>Created by: Sarah Khan.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44135-CAD7-36C5-B216-356503445C27}"/>
              </a:ext>
            </a:extLst>
          </p:cNvPr>
          <p:cNvSpPr>
            <a:spLocks noGrp="1"/>
          </p:cNvSpPr>
          <p:nvPr>
            <p:ph type="title"/>
          </p:nvPr>
        </p:nvSpPr>
        <p:spPr>
          <a:xfrm>
            <a:off x="677334" y="238898"/>
            <a:ext cx="8596668" cy="857422"/>
          </a:xfrm>
        </p:spPr>
        <p:txBody>
          <a:bodyPr/>
          <a:lstStyle/>
          <a:p>
            <a:r>
              <a:rPr lang="en-US" dirty="0"/>
              <a:t>Introduction: </a:t>
            </a:r>
          </a:p>
        </p:txBody>
      </p:sp>
      <p:sp>
        <p:nvSpPr>
          <p:cNvPr id="3" name="Content Placeholder 2">
            <a:extLst>
              <a:ext uri="{FF2B5EF4-FFF2-40B4-BE49-F238E27FC236}">
                <a16:creationId xmlns:a16="http://schemas.microsoft.com/office/drawing/2014/main" id="{9F22367C-58C8-B7F2-56B4-BD73E2751FC7}"/>
              </a:ext>
            </a:extLst>
          </p:cNvPr>
          <p:cNvSpPr>
            <a:spLocks noGrp="1"/>
          </p:cNvSpPr>
          <p:nvPr>
            <p:ph idx="1"/>
          </p:nvPr>
        </p:nvSpPr>
        <p:spPr>
          <a:xfrm>
            <a:off x="677334" y="1213238"/>
            <a:ext cx="9441046" cy="4828124"/>
          </a:xfrm>
        </p:spPr>
        <p:txBody>
          <a:bodyPr vert="horz" lIns="91440" tIns="45720" rIns="91440" bIns="45720" rtlCol="0" anchor="t">
            <a:normAutofit lnSpcReduction="10000"/>
          </a:bodyPr>
          <a:lstStyle/>
          <a:p>
            <a:r>
              <a:rPr lang="en-US" sz="1600" b="1" dirty="0">
                <a:latin typeface="Times New Roman"/>
                <a:cs typeface="Times New Roman"/>
              </a:rPr>
              <a:t>We will be focusing on the role of patient-</a:t>
            </a:r>
            <a:r>
              <a:rPr lang="en-US" sz="1600" b="1" err="1">
                <a:latin typeface="Times New Roman"/>
                <a:cs typeface="Times New Roman"/>
              </a:rPr>
              <a:t>centred</a:t>
            </a:r>
            <a:r>
              <a:rPr lang="en-US" sz="1600" b="1" dirty="0">
                <a:latin typeface="Times New Roman"/>
                <a:cs typeface="Times New Roman"/>
              </a:rPr>
              <a:t> care in strategic health management.</a:t>
            </a:r>
          </a:p>
          <a:p>
            <a:endParaRPr lang="en-US" sz="1600" b="1" dirty="0">
              <a:latin typeface="Times New Roman"/>
              <a:cs typeface="Times New Roman"/>
            </a:endParaRPr>
          </a:p>
          <a:p>
            <a:r>
              <a:rPr lang="en-US" sz="1600" b="1" dirty="0">
                <a:latin typeface="Times New Roman"/>
                <a:cs typeface="Times New Roman"/>
              </a:rPr>
              <a:t>What is the role of patient-</a:t>
            </a:r>
            <a:r>
              <a:rPr lang="en-US" sz="1600" b="1" err="1">
                <a:latin typeface="Times New Roman"/>
                <a:cs typeface="Times New Roman"/>
              </a:rPr>
              <a:t>centred</a:t>
            </a:r>
            <a:r>
              <a:rPr lang="en-US" sz="1600" b="1" dirty="0">
                <a:latin typeface="Times New Roman"/>
                <a:cs typeface="Times New Roman"/>
              </a:rPr>
              <a:t> care in strategic health management? </a:t>
            </a:r>
          </a:p>
          <a:p>
            <a:r>
              <a:rPr lang="en-US" sz="1600" b="1" dirty="0">
                <a:solidFill>
                  <a:srgbClr val="000000"/>
                </a:solidFill>
                <a:latin typeface="Times New Roman"/>
                <a:ea typeface="+mn-lt"/>
                <a:cs typeface="Times New Roman"/>
              </a:rPr>
              <a:t>Patient-</a:t>
            </a:r>
            <a:r>
              <a:rPr lang="en-US" sz="1600" b="1" dirty="0" err="1">
                <a:solidFill>
                  <a:srgbClr val="000000"/>
                </a:solidFill>
                <a:latin typeface="Times New Roman"/>
                <a:ea typeface="+mn-lt"/>
                <a:cs typeface="Times New Roman"/>
              </a:rPr>
              <a:t>Centred</a:t>
            </a:r>
            <a:r>
              <a:rPr lang="en-US" sz="1600" b="1" dirty="0">
                <a:solidFill>
                  <a:srgbClr val="000000"/>
                </a:solidFill>
                <a:latin typeface="Times New Roman"/>
                <a:ea typeface="+mn-lt"/>
                <a:cs typeface="Times New Roman"/>
              </a:rPr>
              <a:t> care needs to be high quality care provided by the health professionals in the health care department.</a:t>
            </a:r>
            <a:endParaRPr lang="en-US" sz="1600" b="1" dirty="0">
              <a:latin typeface="Times New Roman"/>
              <a:ea typeface="+mn-lt"/>
              <a:cs typeface="+mn-lt"/>
            </a:endParaRPr>
          </a:p>
          <a:p>
            <a:endParaRPr lang="en-US" sz="1600" b="1" dirty="0">
              <a:solidFill>
                <a:srgbClr val="000000"/>
              </a:solidFill>
              <a:latin typeface="Times New Roman"/>
              <a:ea typeface="+mn-lt"/>
              <a:cs typeface="Times New Roman"/>
            </a:endParaRPr>
          </a:p>
          <a:p>
            <a:r>
              <a:rPr lang="en-US" sz="1600" b="1" dirty="0">
                <a:latin typeface="Times New Roman"/>
                <a:ea typeface="+mn-lt"/>
                <a:cs typeface="+mn-lt"/>
              </a:rPr>
              <a:t>The terms "person-</a:t>
            </a:r>
            <a:r>
              <a:rPr lang="en-US" sz="1600" b="1" err="1">
                <a:latin typeface="Times New Roman"/>
                <a:ea typeface="+mn-lt"/>
                <a:cs typeface="+mn-lt"/>
              </a:rPr>
              <a:t>centred</a:t>
            </a:r>
            <a:r>
              <a:rPr lang="en-US" sz="1600" b="1" dirty="0">
                <a:latin typeface="Times New Roman"/>
                <a:ea typeface="+mn-lt"/>
                <a:cs typeface="+mn-lt"/>
              </a:rPr>
              <a:t> care," "person-directed care," and "patient- or person-</a:t>
            </a:r>
            <a:r>
              <a:rPr lang="en-US" sz="1600" b="1" err="1">
                <a:latin typeface="Times New Roman"/>
                <a:ea typeface="+mn-lt"/>
                <a:cs typeface="+mn-lt"/>
              </a:rPr>
              <a:t>centred</a:t>
            </a:r>
            <a:r>
              <a:rPr lang="en-US" sz="1600" b="1" dirty="0">
                <a:latin typeface="Times New Roman"/>
                <a:ea typeface="+mn-lt"/>
                <a:cs typeface="+mn-lt"/>
              </a:rPr>
              <a:t> care" (PCC) are frequently used as synonyms. They all represent a concept focused on promoting shared decision-making while respecting patient autonomy. This approach develops a treatment plan that is tailored to the individual by integrating their preferences, values, and beliefs into the decision-making process.</a:t>
            </a:r>
          </a:p>
          <a:p>
            <a:endParaRPr lang="en-US" sz="1600" b="1" dirty="0">
              <a:solidFill>
                <a:srgbClr val="404040"/>
              </a:solidFill>
              <a:latin typeface="Times New Roman"/>
              <a:ea typeface="+mn-lt"/>
              <a:cs typeface="Times New Roman"/>
            </a:endParaRPr>
          </a:p>
          <a:p>
            <a:r>
              <a:rPr lang="en-US" sz="1600" b="1" dirty="0">
                <a:solidFill>
                  <a:srgbClr val="000000"/>
                </a:solidFill>
                <a:latin typeface="Times New Roman"/>
                <a:ea typeface="+mn-lt"/>
                <a:cs typeface="Times New Roman"/>
              </a:rPr>
              <a:t>Patient-</a:t>
            </a:r>
            <a:r>
              <a:rPr lang="en-US" sz="1600" b="1" dirty="0" err="1">
                <a:solidFill>
                  <a:srgbClr val="000000"/>
                </a:solidFill>
                <a:latin typeface="Times New Roman"/>
                <a:ea typeface="+mn-lt"/>
                <a:cs typeface="Times New Roman"/>
              </a:rPr>
              <a:t>Centred</a:t>
            </a:r>
            <a:r>
              <a:rPr lang="en-US" sz="1600" b="1" dirty="0">
                <a:solidFill>
                  <a:srgbClr val="000000"/>
                </a:solidFill>
                <a:latin typeface="Times New Roman"/>
                <a:ea typeface="+mn-lt"/>
                <a:cs typeface="Times New Roman"/>
              </a:rPr>
              <a:t> care is a key element of healthcare management, helping to ensure the right methods are in the right place to meet a patient's needs. It is important to improve health care management for better services and patient outcomes.</a:t>
            </a:r>
            <a:endParaRPr lang="en-US" sz="1600" b="1" dirty="0">
              <a:solidFill>
                <a:srgbClr val="404040"/>
              </a:solidFill>
              <a:latin typeface="Times New Roman"/>
              <a:ea typeface="+mn-lt"/>
              <a:cs typeface="Times New Roman"/>
            </a:endParaRPr>
          </a:p>
          <a:p>
            <a:r>
              <a:rPr lang="en-US" sz="1200" dirty="0">
                <a:solidFill>
                  <a:srgbClr val="000000"/>
                </a:solidFill>
                <a:latin typeface="Times New Roman"/>
                <a:ea typeface="+mn-lt"/>
                <a:cs typeface="Times New Roman"/>
              </a:rPr>
              <a:t> (Edgman-Levitan and Schoenbaum)</a:t>
            </a:r>
            <a:endParaRPr lang="en-US" sz="1200">
              <a:latin typeface="Times New Roman"/>
              <a:ea typeface="+mn-lt"/>
              <a:cs typeface="+mn-lt"/>
            </a:endParaRPr>
          </a:p>
        </p:txBody>
      </p:sp>
    </p:spTree>
    <p:extLst>
      <p:ext uri="{BB962C8B-B14F-4D97-AF65-F5344CB8AC3E}">
        <p14:creationId xmlns:p14="http://schemas.microsoft.com/office/powerpoint/2010/main" val="4058201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C3624-BAA5-8EA4-1585-552BCD578201}"/>
              </a:ext>
            </a:extLst>
          </p:cNvPr>
          <p:cNvSpPr>
            <a:spLocks noGrp="1"/>
          </p:cNvSpPr>
          <p:nvPr>
            <p:ph type="title"/>
          </p:nvPr>
        </p:nvSpPr>
        <p:spPr>
          <a:xfrm>
            <a:off x="677334" y="609600"/>
            <a:ext cx="8596668" cy="836828"/>
          </a:xfrm>
        </p:spPr>
        <p:txBody>
          <a:bodyPr/>
          <a:lstStyle/>
          <a:p>
            <a:r>
              <a:rPr lang="en-US" dirty="0"/>
              <a:t>The Most Important 6Cs Are in care:  </a:t>
            </a:r>
          </a:p>
        </p:txBody>
      </p:sp>
      <p:sp>
        <p:nvSpPr>
          <p:cNvPr id="3" name="Content Placeholder 2">
            <a:extLst>
              <a:ext uri="{FF2B5EF4-FFF2-40B4-BE49-F238E27FC236}">
                <a16:creationId xmlns:a16="http://schemas.microsoft.com/office/drawing/2014/main" id="{471E2428-DA77-23E5-8F3F-33F4F8306EA7}"/>
              </a:ext>
            </a:extLst>
          </p:cNvPr>
          <p:cNvSpPr>
            <a:spLocks noGrp="1"/>
          </p:cNvSpPr>
          <p:nvPr>
            <p:ph idx="1"/>
          </p:nvPr>
        </p:nvSpPr>
        <p:spPr>
          <a:xfrm>
            <a:off x="677334" y="1686914"/>
            <a:ext cx="8596668" cy="4879610"/>
          </a:xfrm>
        </p:spPr>
        <p:txBody>
          <a:bodyPr vert="horz" lIns="91440" tIns="45720" rIns="91440" bIns="45720" rtlCol="0" anchor="t">
            <a:normAutofit/>
          </a:bodyPr>
          <a:lstStyle/>
          <a:p>
            <a:r>
              <a:rPr lang="en-US" dirty="0">
                <a:latin typeface="Times New Roman"/>
                <a:ea typeface="+mn-lt"/>
                <a:cs typeface="+mn-lt"/>
              </a:rPr>
              <a:t>Lim (2023) highlights that the cornerstone of person-centered care lies in the 6 Cs: Care, Compassion, Competence, Communication, Courage, and Commitment.</a:t>
            </a:r>
          </a:p>
          <a:p>
            <a:endParaRPr lang="en-US" dirty="0">
              <a:latin typeface="Times New Roman"/>
              <a:ea typeface="+mn-lt"/>
              <a:cs typeface="+mn-lt"/>
            </a:endParaRPr>
          </a:p>
          <a:p>
            <a:r>
              <a:rPr lang="en-US" dirty="0">
                <a:latin typeface="Times New Roman"/>
                <a:ea typeface="+mn-lt"/>
                <a:cs typeface="+mn-lt"/>
              </a:rPr>
              <a:t> This approach emphasizes the importance of caring for both professionals and those they serve. </a:t>
            </a:r>
          </a:p>
          <a:p>
            <a:endParaRPr lang="en-US" dirty="0">
              <a:latin typeface="Times New Roman"/>
              <a:ea typeface="+mn-lt"/>
              <a:cs typeface="+mn-lt"/>
            </a:endParaRPr>
          </a:p>
          <a:p>
            <a:r>
              <a:rPr lang="en-US" dirty="0">
                <a:latin typeface="Times New Roman"/>
                <a:ea typeface="+mn-lt"/>
                <a:cs typeface="+mn-lt"/>
              </a:rPr>
              <a:t>Compassion involves treating individuals with respect and dignity, while competence requires caregivers to have the necessary knowledge and skills to understand the varied health and social needs of each person.</a:t>
            </a:r>
          </a:p>
          <a:p>
            <a:endParaRPr lang="en-US" dirty="0">
              <a:solidFill>
                <a:srgbClr val="404040"/>
              </a:solidFill>
              <a:latin typeface="Times New Roman"/>
              <a:cs typeface="Arial"/>
            </a:endParaRPr>
          </a:p>
          <a:p>
            <a:r>
              <a:rPr lang="en-US" sz="2000" dirty="0">
                <a:solidFill>
                  <a:srgbClr val="212529"/>
                </a:solidFill>
                <a:latin typeface="Times New Roman"/>
                <a:cs typeface="Arial"/>
              </a:rPr>
              <a:t>Competence means all those in caring roles mist have the ability to understand an individual’s health and social needs.</a:t>
            </a:r>
            <a:endParaRPr lang="en-US" sz="2000">
              <a:latin typeface="Times New Roman"/>
              <a:cs typeface="Times New Roman"/>
            </a:endParaRPr>
          </a:p>
          <a:p>
            <a:endParaRPr lang="en-US" dirty="0"/>
          </a:p>
        </p:txBody>
      </p:sp>
    </p:spTree>
    <p:extLst>
      <p:ext uri="{BB962C8B-B14F-4D97-AF65-F5344CB8AC3E}">
        <p14:creationId xmlns:p14="http://schemas.microsoft.com/office/powerpoint/2010/main" val="1775305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7377E-EE2E-899E-DD4B-6C541A4590A2}"/>
              </a:ext>
            </a:extLst>
          </p:cNvPr>
          <p:cNvSpPr>
            <a:spLocks noGrp="1"/>
          </p:cNvSpPr>
          <p:nvPr>
            <p:ph type="title"/>
          </p:nvPr>
        </p:nvSpPr>
        <p:spPr>
          <a:xfrm>
            <a:off x="275740" y="218303"/>
            <a:ext cx="7175640" cy="795637"/>
          </a:xfrm>
        </p:spPr>
        <p:txBody>
          <a:bodyPr>
            <a:normAutofit fontScale="90000"/>
          </a:bodyPr>
          <a:lstStyle/>
          <a:p>
            <a:r>
              <a:rPr lang="en-US" dirty="0"/>
              <a:t>Why is  Communication important? </a:t>
            </a:r>
          </a:p>
        </p:txBody>
      </p:sp>
      <p:sp>
        <p:nvSpPr>
          <p:cNvPr id="3" name="Content Placeholder 2">
            <a:extLst>
              <a:ext uri="{FF2B5EF4-FFF2-40B4-BE49-F238E27FC236}">
                <a16:creationId xmlns:a16="http://schemas.microsoft.com/office/drawing/2014/main" id="{720EC634-2F30-4D3D-A70B-236F8C4FF269}"/>
              </a:ext>
            </a:extLst>
          </p:cNvPr>
          <p:cNvSpPr>
            <a:spLocks noGrp="1"/>
          </p:cNvSpPr>
          <p:nvPr>
            <p:ph idx="1"/>
          </p:nvPr>
        </p:nvSpPr>
        <p:spPr>
          <a:xfrm>
            <a:off x="618529" y="1142997"/>
            <a:ext cx="9206604" cy="5114756"/>
          </a:xfrm>
        </p:spPr>
        <p:txBody>
          <a:bodyPr vert="horz" lIns="91440" tIns="45720" rIns="91440" bIns="45720" rtlCol="0" anchor="t">
            <a:normAutofit fontScale="92500" lnSpcReduction="20000"/>
          </a:bodyPr>
          <a:lstStyle/>
          <a:p>
            <a:pPr marL="0" indent="0">
              <a:buNone/>
            </a:pPr>
            <a:endParaRPr lang="en-US" sz="1400" dirty="0">
              <a:ea typeface="+mn-lt"/>
              <a:cs typeface="+mn-lt"/>
            </a:endParaRPr>
          </a:p>
          <a:p>
            <a:r>
              <a:rPr lang="en-US" dirty="0">
                <a:latin typeface="Times New Roman"/>
                <a:ea typeface="+mn-lt"/>
                <a:cs typeface="+mn-lt"/>
              </a:rPr>
              <a:t>Effective communication skills in patient-centered care are crucial for delivering information to patients, also their families, and the staff in the department. </a:t>
            </a:r>
          </a:p>
          <a:p>
            <a:endParaRPr lang="en-US" dirty="0">
              <a:solidFill>
                <a:srgbClr val="404040"/>
              </a:solidFill>
              <a:latin typeface="Times New Roman"/>
              <a:ea typeface="+mn-lt"/>
              <a:cs typeface="Times New Roman"/>
            </a:endParaRPr>
          </a:p>
          <a:p>
            <a:r>
              <a:rPr lang="en-US" dirty="0">
                <a:solidFill>
                  <a:srgbClr val="000000"/>
                </a:solidFill>
                <a:latin typeface="Times New Roman"/>
                <a:ea typeface="+mn-lt"/>
                <a:cs typeface="Times New Roman"/>
              </a:rPr>
              <a:t>Excellent Communication skills in patient-</a:t>
            </a:r>
            <a:r>
              <a:rPr lang="en-US" err="1">
                <a:solidFill>
                  <a:srgbClr val="000000"/>
                </a:solidFill>
                <a:latin typeface="Times New Roman"/>
                <a:ea typeface="+mn-lt"/>
                <a:cs typeface="Times New Roman"/>
              </a:rPr>
              <a:t>centred</a:t>
            </a:r>
            <a:r>
              <a:rPr lang="en-US" dirty="0">
                <a:solidFill>
                  <a:srgbClr val="000000"/>
                </a:solidFill>
                <a:latin typeface="Times New Roman"/>
                <a:ea typeface="+mn-lt"/>
                <a:cs typeface="Times New Roman"/>
              </a:rPr>
              <a:t> care is essential for helping provide information to patients and their families. Communication can be verbal or non-verbal. </a:t>
            </a:r>
          </a:p>
          <a:p>
            <a:endParaRPr lang="en-US" dirty="0">
              <a:latin typeface="Times New Roman"/>
              <a:cs typeface="Times New Roman"/>
            </a:endParaRPr>
          </a:p>
          <a:p>
            <a:r>
              <a:rPr lang="en-US" dirty="0">
                <a:latin typeface="Times New Roman"/>
                <a:ea typeface="+mn-lt"/>
                <a:cs typeface="+mn-lt"/>
              </a:rPr>
              <a:t>Verbal communication skills are necessary to reduce misunderstandings between the patient and the caregiver.</a:t>
            </a:r>
          </a:p>
          <a:p>
            <a:endParaRPr lang="en-US" dirty="0">
              <a:latin typeface="Times New Roman"/>
              <a:ea typeface="+mn-lt"/>
              <a:cs typeface="+mn-lt"/>
            </a:endParaRPr>
          </a:p>
          <a:p>
            <a:r>
              <a:rPr lang="en-US" dirty="0">
                <a:latin typeface="Times New Roman"/>
                <a:ea typeface="+mn-lt"/>
                <a:cs typeface="+mn-lt"/>
              </a:rPr>
              <a:t> Key communication abilities for patient-centered care include encouraging patients to express their priorities through open-ended questions, especially during the initial interactions; avoiding interruptions while the patient is speaking; and engaging in active listening with full attention.</a:t>
            </a:r>
          </a:p>
          <a:p>
            <a:endParaRPr lang="en-US" dirty="0">
              <a:solidFill>
                <a:srgbClr val="404040"/>
              </a:solidFill>
              <a:latin typeface="Times New Roman"/>
              <a:ea typeface="+mn-lt"/>
              <a:cs typeface="Times New Roman"/>
            </a:endParaRPr>
          </a:p>
          <a:p>
            <a:r>
              <a:rPr lang="en-US" dirty="0">
                <a:solidFill>
                  <a:srgbClr val="000000"/>
                </a:solidFill>
                <a:latin typeface="Times New Roman"/>
                <a:ea typeface="+mn-lt"/>
                <a:cs typeface="Times New Roman"/>
              </a:rPr>
              <a:t>Three aspects of communication were frequently covered in the studied articles: a) information sharing, b) providing compassionate and empowering care, and c) patient-centeredness.  </a:t>
            </a:r>
          </a:p>
          <a:p>
            <a:endParaRPr lang="en-US" dirty="0">
              <a:solidFill>
                <a:srgbClr val="000000"/>
              </a:solidFill>
              <a:latin typeface="Times New Roman"/>
              <a:ea typeface="+mn-lt"/>
              <a:cs typeface="Times New Roman"/>
            </a:endParaRPr>
          </a:p>
          <a:p>
            <a:r>
              <a:rPr lang="en-US" sz="1200" dirty="0">
                <a:solidFill>
                  <a:srgbClr val="000000"/>
                </a:solidFill>
                <a:latin typeface="Times New Roman"/>
                <a:ea typeface="+mn-lt"/>
                <a:cs typeface="Times New Roman"/>
              </a:rPr>
              <a:t>(Constand et al, 2014) </a:t>
            </a:r>
            <a:r>
              <a:rPr lang="en-US" sz="1200" dirty="0">
                <a:solidFill>
                  <a:srgbClr val="404040"/>
                </a:solidFill>
                <a:latin typeface="Trebuchet MS"/>
                <a:ea typeface="+mn-lt"/>
                <a:cs typeface="Times New Roman"/>
              </a:rPr>
              <a:t>(</a:t>
            </a:r>
            <a:r>
              <a:rPr lang="en-US" sz="1200" dirty="0">
                <a:ea typeface="+mn-lt"/>
                <a:cs typeface="+mn-lt"/>
              </a:rPr>
              <a:t>Hasim, 2017).</a:t>
            </a:r>
            <a:endParaRPr lang="en-US" sz="1200" dirty="0"/>
          </a:p>
        </p:txBody>
      </p:sp>
    </p:spTree>
    <p:extLst>
      <p:ext uri="{BB962C8B-B14F-4D97-AF65-F5344CB8AC3E}">
        <p14:creationId xmlns:p14="http://schemas.microsoft.com/office/powerpoint/2010/main" val="3413901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F8173-FC67-9835-7E08-1FC45EB755FE}"/>
              </a:ext>
            </a:extLst>
          </p:cNvPr>
          <p:cNvSpPr>
            <a:spLocks noGrp="1"/>
          </p:cNvSpPr>
          <p:nvPr>
            <p:ph type="title"/>
          </p:nvPr>
        </p:nvSpPr>
        <p:spPr>
          <a:xfrm>
            <a:off x="677334" y="609600"/>
            <a:ext cx="8596668" cy="744152"/>
          </a:xfrm>
        </p:spPr>
        <p:txBody>
          <a:bodyPr/>
          <a:lstStyle/>
          <a:p>
            <a:r>
              <a:rPr lang="en-US" dirty="0"/>
              <a:t>6cs:</a:t>
            </a:r>
          </a:p>
        </p:txBody>
      </p:sp>
      <p:sp>
        <p:nvSpPr>
          <p:cNvPr id="3" name="Content Placeholder 2">
            <a:extLst>
              <a:ext uri="{FF2B5EF4-FFF2-40B4-BE49-F238E27FC236}">
                <a16:creationId xmlns:a16="http://schemas.microsoft.com/office/drawing/2014/main" id="{5A058404-A38C-5B82-A816-FA48D70598EC}"/>
              </a:ext>
            </a:extLst>
          </p:cNvPr>
          <p:cNvSpPr>
            <a:spLocks noGrp="1"/>
          </p:cNvSpPr>
          <p:nvPr>
            <p:ph idx="1"/>
          </p:nvPr>
        </p:nvSpPr>
        <p:spPr>
          <a:xfrm>
            <a:off x="677334" y="1542752"/>
            <a:ext cx="8596668" cy="4498610"/>
          </a:xfrm>
        </p:spPr>
        <p:txBody>
          <a:bodyPr vert="horz" lIns="91440" tIns="45720" rIns="91440" bIns="45720" rtlCol="0" anchor="t">
            <a:normAutofit lnSpcReduction="10000"/>
          </a:bodyPr>
          <a:lstStyle/>
          <a:p>
            <a:r>
              <a:rPr lang="en-US" dirty="0">
                <a:latin typeface="Times New Roman"/>
                <a:cs typeface="Times New Roman"/>
              </a:rPr>
              <a:t>Courage: courage enables us to do the right things, for people we care about, also to speak to someone when we have concerns over matters that are out of our hands. Personal strengths and vision to innovate and embrace new ways of providing care.  </a:t>
            </a:r>
          </a:p>
          <a:p>
            <a:endParaRPr lang="en-US" dirty="0">
              <a:latin typeface="Times New Roman"/>
              <a:cs typeface="Times New Roman"/>
            </a:endParaRPr>
          </a:p>
          <a:p>
            <a:r>
              <a:rPr lang="en-US" dirty="0">
                <a:latin typeface="Times New Roman"/>
                <a:cs typeface="Times New Roman"/>
              </a:rPr>
              <a:t>Commitment requires the ability to our ork on patients care and the population cornerstone, also build trust on what we do on our commitment to improve care and the experience of our patients needs.</a:t>
            </a:r>
          </a:p>
          <a:p>
            <a:endParaRPr lang="en-US" dirty="0">
              <a:solidFill>
                <a:srgbClr val="404040"/>
              </a:solidFill>
              <a:latin typeface="Times New Roman"/>
              <a:cs typeface="Times New Roman"/>
            </a:endParaRPr>
          </a:p>
          <a:p>
            <a:r>
              <a:rPr lang="en-US" sz="2000" dirty="0">
                <a:solidFill>
                  <a:srgbClr val="000000"/>
                </a:solidFill>
                <a:latin typeface="Times New Roman"/>
                <a:cs typeface="Times New Roman"/>
              </a:rPr>
              <a:t>Patients are empowered and health outcomes are enhanced when they actively participate in their care. Better patient experiences, more </a:t>
            </a:r>
            <a:r>
              <a:rPr lang="en-US" sz="2000" err="1">
                <a:solidFill>
                  <a:srgbClr val="000000"/>
                </a:solidFill>
                <a:latin typeface="Times New Roman"/>
                <a:cs typeface="Times New Roman"/>
              </a:rPr>
              <a:t>individualised</a:t>
            </a:r>
            <a:r>
              <a:rPr lang="en-US" sz="2000" dirty="0">
                <a:solidFill>
                  <a:srgbClr val="000000"/>
                </a:solidFill>
                <a:latin typeface="Times New Roman"/>
                <a:cs typeface="Times New Roman"/>
              </a:rPr>
              <a:t> treatments, and more efficient healthcare delivery are all results of patient-centered care. </a:t>
            </a:r>
            <a:endParaRPr lang="en-US" sz="2000">
              <a:latin typeface="Times New Roman"/>
              <a:cs typeface="Times New Roman"/>
            </a:endParaRPr>
          </a:p>
          <a:p>
            <a:endParaRPr lang="en-US" sz="2000" dirty="0">
              <a:solidFill>
                <a:srgbClr val="000000"/>
              </a:solidFill>
              <a:latin typeface="Times New Roman"/>
              <a:cs typeface="Times New Roman"/>
            </a:endParaRPr>
          </a:p>
          <a:p>
            <a:r>
              <a:rPr lang="en-US" sz="1200" dirty="0">
                <a:solidFill>
                  <a:srgbClr val="000000"/>
                </a:solidFill>
                <a:latin typeface="Times New Roman"/>
                <a:cs typeface="Times New Roman"/>
              </a:rPr>
              <a:t>(Dovetail, 2023).</a:t>
            </a:r>
            <a:endParaRPr lang="en-US" sz="2000" dirty="0">
              <a:solidFill>
                <a:srgbClr val="000000"/>
              </a:solidFill>
              <a:latin typeface="Times New Roman"/>
              <a:cs typeface="Times New Roman"/>
            </a:endParaRPr>
          </a:p>
          <a:p>
            <a:endParaRPr lang="en-US" dirty="0"/>
          </a:p>
        </p:txBody>
      </p:sp>
    </p:spTree>
    <p:extLst>
      <p:ext uri="{BB962C8B-B14F-4D97-AF65-F5344CB8AC3E}">
        <p14:creationId xmlns:p14="http://schemas.microsoft.com/office/powerpoint/2010/main" val="1414750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389F2-FBE9-0F49-EDAA-3A70E576E13A}"/>
              </a:ext>
            </a:extLst>
          </p:cNvPr>
          <p:cNvSpPr>
            <a:spLocks noGrp="1"/>
          </p:cNvSpPr>
          <p:nvPr>
            <p:ph type="title"/>
          </p:nvPr>
        </p:nvSpPr>
        <p:spPr>
          <a:xfrm>
            <a:off x="677334" y="609600"/>
            <a:ext cx="8596668" cy="795638"/>
          </a:xfrm>
        </p:spPr>
        <p:txBody>
          <a:bodyPr/>
          <a:lstStyle/>
          <a:p>
            <a:r>
              <a:rPr lang="en-US" dirty="0"/>
              <a:t>Empathy is Important:</a:t>
            </a:r>
          </a:p>
        </p:txBody>
      </p:sp>
      <p:sp>
        <p:nvSpPr>
          <p:cNvPr id="3" name="Content Placeholder 2">
            <a:extLst>
              <a:ext uri="{FF2B5EF4-FFF2-40B4-BE49-F238E27FC236}">
                <a16:creationId xmlns:a16="http://schemas.microsoft.com/office/drawing/2014/main" id="{2AD1FBB6-6E46-EFED-D5A6-D618CF5D0E65}"/>
              </a:ext>
            </a:extLst>
          </p:cNvPr>
          <p:cNvSpPr>
            <a:spLocks noGrp="1"/>
          </p:cNvSpPr>
          <p:nvPr>
            <p:ph idx="1"/>
          </p:nvPr>
        </p:nvSpPr>
        <p:spPr>
          <a:xfrm>
            <a:off x="677334" y="1697211"/>
            <a:ext cx="8596668" cy="4344151"/>
          </a:xfrm>
        </p:spPr>
        <p:txBody>
          <a:bodyPr vert="horz" lIns="91440" tIns="45720" rIns="91440" bIns="45720" rtlCol="0" anchor="t">
            <a:normAutofit/>
          </a:bodyPr>
          <a:lstStyle/>
          <a:p>
            <a:endParaRPr lang="en-US" dirty="0">
              <a:ea typeface="+mn-lt"/>
              <a:cs typeface="+mn-lt"/>
            </a:endParaRPr>
          </a:p>
          <a:p>
            <a:r>
              <a:rPr lang="en-US" dirty="0">
                <a:latin typeface="Times New Roman"/>
                <a:ea typeface="+mn-lt"/>
                <a:cs typeface="+mn-lt"/>
              </a:rPr>
              <a:t>Empathy plays a crucial role in person-centered care. </a:t>
            </a:r>
          </a:p>
          <a:p>
            <a:endParaRPr lang="en-US" dirty="0">
              <a:latin typeface="Times New Roman"/>
              <a:ea typeface="+mn-lt"/>
              <a:cs typeface="+mn-lt"/>
            </a:endParaRPr>
          </a:p>
          <a:p>
            <a:r>
              <a:rPr lang="en-US" dirty="0">
                <a:latin typeface="Times New Roman"/>
                <a:ea typeface="+mn-lt"/>
                <a:cs typeface="+mn-lt"/>
              </a:rPr>
              <a:t>It involves strong communication skills, a deep understanding of the 6Cs, academic knowledge, personal strengths, adaptability, areas that need improvement, potential opportunities, and awareness of threats. </a:t>
            </a:r>
          </a:p>
          <a:p>
            <a:endParaRPr lang="en-US" dirty="0">
              <a:latin typeface="Times New Roman"/>
              <a:ea typeface="+mn-lt"/>
              <a:cs typeface="+mn-lt"/>
            </a:endParaRPr>
          </a:p>
          <a:p>
            <a:r>
              <a:rPr lang="en-US" dirty="0">
                <a:latin typeface="Times New Roman"/>
                <a:ea typeface="+mn-lt"/>
                <a:cs typeface="+mn-lt"/>
              </a:rPr>
              <a:t>Additionally, recognizing the significance of hygiene in a healthcare setting is essential</a:t>
            </a:r>
            <a:r>
              <a:rPr lang="en-US" dirty="0">
                <a:solidFill>
                  <a:srgbClr val="404040"/>
                </a:solidFill>
                <a:latin typeface="Times New Roman"/>
                <a:ea typeface="Calibri"/>
                <a:cs typeface="Calibri"/>
              </a:rPr>
              <a:t>.</a:t>
            </a:r>
          </a:p>
          <a:p>
            <a:r>
              <a:rPr lang="en-US" dirty="0">
                <a:solidFill>
                  <a:srgbClr val="000000"/>
                </a:solidFill>
                <a:latin typeface="Times New Roman"/>
                <a:ea typeface="Calibri"/>
                <a:cs typeface="Times New Roman"/>
              </a:rPr>
              <a:t>It is vital for caregivers in the UK to concentrate on essential elements of care, such as addressing a patient’s needs beyond their illness or disability.</a:t>
            </a:r>
            <a:endParaRPr lang="en-US">
              <a:solidFill>
                <a:srgbClr val="404040"/>
              </a:solidFill>
              <a:latin typeface="Times New Roman"/>
              <a:ea typeface="Calibri"/>
              <a:cs typeface="Times New Roman"/>
            </a:endParaRPr>
          </a:p>
          <a:p>
            <a:r>
              <a:rPr lang="en-US" sz="1200" dirty="0">
                <a:solidFill>
                  <a:srgbClr val="000000"/>
                </a:solidFill>
                <a:latin typeface="Times New Roman"/>
                <a:ea typeface="Calibri"/>
                <a:cs typeface="Times New Roman"/>
              </a:rPr>
              <a:t> (Chase, 2023)  </a:t>
            </a:r>
            <a:r>
              <a:rPr lang="en-US" dirty="0">
                <a:solidFill>
                  <a:srgbClr val="FFFFFF"/>
                </a:solidFill>
                <a:latin typeface="Calibri"/>
                <a:ea typeface="Calibri"/>
                <a:cs typeface="Calibri"/>
              </a:rPr>
              <a:t>u</a:t>
            </a:r>
            <a:endParaRPr lang="en-US" dirty="0"/>
          </a:p>
        </p:txBody>
      </p:sp>
    </p:spTree>
    <p:extLst>
      <p:ext uri="{BB962C8B-B14F-4D97-AF65-F5344CB8AC3E}">
        <p14:creationId xmlns:p14="http://schemas.microsoft.com/office/powerpoint/2010/main" val="3287053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EE96C-08CD-C7C4-D873-C1EC243887B2}"/>
              </a:ext>
            </a:extLst>
          </p:cNvPr>
          <p:cNvSpPr>
            <a:spLocks noGrp="1"/>
          </p:cNvSpPr>
          <p:nvPr>
            <p:ph type="title"/>
          </p:nvPr>
        </p:nvSpPr>
        <p:spPr>
          <a:xfrm>
            <a:off x="677334" y="609600"/>
            <a:ext cx="8596668" cy="620585"/>
          </a:xfrm>
        </p:spPr>
        <p:txBody>
          <a:bodyPr>
            <a:normAutofit fontScale="90000"/>
          </a:bodyPr>
          <a:lstStyle/>
          <a:p>
            <a:r>
              <a:rPr lang="en-US" dirty="0"/>
              <a:t>Ability for care:</a:t>
            </a:r>
          </a:p>
        </p:txBody>
      </p:sp>
      <p:sp>
        <p:nvSpPr>
          <p:cNvPr id="3" name="Content Placeholder 2">
            <a:extLst>
              <a:ext uri="{FF2B5EF4-FFF2-40B4-BE49-F238E27FC236}">
                <a16:creationId xmlns:a16="http://schemas.microsoft.com/office/drawing/2014/main" id="{A8868730-BD93-3CB2-3135-3F808D5FF4A4}"/>
              </a:ext>
            </a:extLst>
          </p:cNvPr>
          <p:cNvSpPr>
            <a:spLocks noGrp="1"/>
          </p:cNvSpPr>
          <p:nvPr>
            <p:ph idx="1"/>
          </p:nvPr>
        </p:nvSpPr>
        <p:spPr>
          <a:xfrm>
            <a:off x="677334" y="1470671"/>
            <a:ext cx="9276289" cy="4570691"/>
          </a:xfrm>
        </p:spPr>
        <p:txBody>
          <a:bodyPr vert="horz" lIns="91440" tIns="45720" rIns="91440" bIns="45720" rtlCol="0" anchor="t">
            <a:normAutofit fontScale="92500" lnSpcReduction="20000"/>
          </a:bodyPr>
          <a:lstStyle/>
          <a:p>
            <a:r>
              <a:rPr lang="en-US" dirty="0">
                <a:solidFill>
                  <a:srgbClr val="000000"/>
                </a:solidFill>
                <a:latin typeface="Times New Roman"/>
                <a:cs typeface="Times New Roman"/>
              </a:rPr>
              <a:t>The ability to have great communication skills abilities, empathy, understanding of the 6Cs, academic competencies, strengths, adaptability, areas for improvement, opportunities, threats, and recognition of the importance of hygiene within a medical environment. </a:t>
            </a:r>
          </a:p>
          <a:p>
            <a:endParaRPr lang="en-US" dirty="0">
              <a:solidFill>
                <a:srgbClr val="000000"/>
              </a:solidFill>
              <a:latin typeface="Times New Roman"/>
              <a:cs typeface="Times New Roman"/>
            </a:endParaRPr>
          </a:p>
          <a:p>
            <a:r>
              <a:rPr lang="en-US" dirty="0">
                <a:solidFill>
                  <a:srgbClr val="000000"/>
                </a:solidFill>
                <a:latin typeface="Times New Roman"/>
                <a:cs typeface="Times New Roman"/>
              </a:rPr>
              <a:t> Regarding the growing demand for healthcare and homecare in the United Kingdom (UK), caregivers often forget the individual behind the ailment they are addressing.</a:t>
            </a:r>
          </a:p>
          <a:p>
            <a:endParaRPr lang="en-US" dirty="0">
              <a:solidFill>
                <a:srgbClr val="000000"/>
              </a:solidFill>
              <a:latin typeface="Times New Roman"/>
              <a:cs typeface="Times New Roman"/>
            </a:endParaRPr>
          </a:p>
          <a:p>
            <a:r>
              <a:rPr lang="en-US" dirty="0">
                <a:solidFill>
                  <a:srgbClr val="000000"/>
                </a:solidFill>
                <a:latin typeface="Times New Roman"/>
                <a:cs typeface="Times New Roman"/>
              </a:rPr>
              <a:t> This is the reason person- </a:t>
            </a:r>
            <a:r>
              <a:rPr lang="en-US" dirty="0" err="1">
                <a:solidFill>
                  <a:srgbClr val="000000"/>
                </a:solidFill>
                <a:latin typeface="Times New Roman"/>
                <a:cs typeface="Times New Roman"/>
              </a:rPr>
              <a:t>centred</a:t>
            </a:r>
            <a:r>
              <a:rPr lang="en-US" dirty="0">
                <a:solidFill>
                  <a:srgbClr val="000000"/>
                </a:solidFill>
                <a:latin typeface="Times New Roman"/>
                <a:cs typeface="Times New Roman"/>
              </a:rPr>
              <a:t> care is becoming increasingly significant today.  It is vital for caregivers in the UK to concentrate on essential elements of care, such as addressing a patient’s needs beyond their illness or disability.</a:t>
            </a:r>
            <a:endParaRPr lang="en-US">
              <a:solidFill>
                <a:srgbClr val="404040"/>
              </a:solidFill>
              <a:latin typeface="Times New Roman"/>
              <a:cs typeface="Times New Roman"/>
            </a:endParaRPr>
          </a:p>
          <a:p>
            <a:endParaRPr lang="en-US" dirty="0">
              <a:solidFill>
                <a:srgbClr val="000000"/>
              </a:solidFill>
              <a:latin typeface="Times New Roman"/>
              <a:cs typeface="Times New Roman"/>
            </a:endParaRPr>
          </a:p>
          <a:p>
            <a:r>
              <a:rPr lang="en-US" dirty="0">
                <a:solidFill>
                  <a:srgbClr val="000000"/>
                </a:solidFill>
                <a:latin typeface="Times New Roman"/>
                <a:cs typeface="Times New Roman"/>
              </a:rPr>
              <a:t>We offer virtual and statistics gear to assist scientific body of workers take care of sufferers throughout Wales, </a:t>
            </a:r>
          </a:p>
          <a:p>
            <a:r>
              <a:rPr lang="en-US" dirty="0">
                <a:solidFill>
                  <a:srgbClr val="000000"/>
                </a:solidFill>
                <a:latin typeface="Times New Roman"/>
                <a:cs typeface="Times New Roman"/>
              </a:rPr>
              <a:t>which includes new virtual offerings for nurses, essential care units, hospital pharmacy and number one and network care. </a:t>
            </a:r>
          </a:p>
          <a:p>
            <a:r>
              <a:rPr lang="en-US" sz="1400" dirty="0">
                <a:solidFill>
                  <a:srgbClr val="000000"/>
                </a:solidFill>
                <a:latin typeface="Times New Roman"/>
                <a:cs typeface="Times New Roman"/>
              </a:rPr>
              <a:t>(National Health service Wales, 2021)  (Chase, 2023).</a:t>
            </a:r>
            <a:r>
              <a:rPr lang="en-US" dirty="0">
                <a:solidFill>
                  <a:srgbClr val="000000"/>
                </a:solidFill>
                <a:latin typeface="Times New Roman"/>
                <a:cs typeface="Times New Roman"/>
              </a:rPr>
              <a:t>  </a:t>
            </a:r>
            <a:endParaRPr lang="en-US">
              <a:latin typeface="Times New Roman"/>
              <a:cs typeface="Times New Roman"/>
            </a:endParaRPr>
          </a:p>
          <a:p>
            <a:endParaRPr lang="en-US" dirty="0">
              <a:solidFill>
                <a:srgbClr val="000000"/>
              </a:solidFill>
              <a:latin typeface="Times New Roman"/>
              <a:cs typeface="Times New Roman"/>
            </a:endParaRPr>
          </a:p>
          <a:p>
            <a:endParaRPr lang="en-US" dirty="0"/>
          </a:p>
        </p:txBody>
      </p:sp>
    </p:spTree>
    <p:extLst>
      <p:ext uri="{BB962C8B-B14F-4D97-AF65-F5344CB8AC3E}">
        <p14:creationId xmlns:p14="http://schemas.microsoft.com/office/powerpoint/2010/main" val="1336720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C63A0-0DF8-2D6B-C1DA-5AFABD0A614D}"/>
              </a:ext>
            </a:extLst>
          </p:cNvPr>
          <p:cNvSpPr>
            <a:spLocks noGrp="1"/>
          </p:cNvSpPr>
          <p:nvPr>
            <p:ph type="title"/>
          </p:nvPr>
        </p:nvSpPr>
        <p:spPr>
          <a:xfrm>
            <a:off x="677334" y="609600"/>
            <a:ext cx="8596668" cy="682368"/>
          </a:xfrm>
        </p:spPr>
        <p:txBody>
          <a:bodyPr/>
          <a:lstStyle/>
          <a:p>
            <a:r>
              <a:rPr lang="en-US" dirty="0"/>
              <a:t>Leadership </a:t>
            </a:r>
          </a:p>
        </p:txBody>
      </p:sp>
      <p:sp>
        <p:nvSpPr>
          <p:cNvPr id="3" name="Content Placeholder 2">
            <a:extLst>
              <a:ext uri="{FF2B5EF4-FFF2-40B4-BE49-F238E27FC236}">
                <a16:creationId xmlns:a16="http://schemas.microsoft.com/office/drawing/2014/main" id="{57C3F25B-0385-1CF1-2C9B-D0E86F247E02}"/>
              </a:ext>
            </a:extLst>
          </p:cNvPr>
          <p:cNvSpPr>
            <a:spLocks noGrp="1"/>
          </p:cNvSpPr>
          <p:nvPr>
            <p:ph idx="1"/>
          </p:nvPr>
        </p:nvSpPr>
        <p:spPr>
          <a:xfrm>
            <a:off x="677334" y="1501562"/>
            <a:ext cx="8596668" cy="4539800"/>
          </a:xfrm>
        </p:spPr>
        <p:txBody>
          <a:bodyPr vert="horz" lIns="91440" tIns="45720" rIns="91440" bIns="45720" rtlCol="0" anchor="t">
            <a:normAutofit fontScale="92500" lnSpcReduction="10000"/>
          </a:bodyPr>
          <a:lstStyle/>
          <a:p>
            <a:r>
              <a:rPr lang="en-US" dirty="0">
                <a:latin typeface="Times New Roman"/>
                <a:ea typeface="+mn-lt"/>
                <a:cs typeface="+mn-lt"/>
              </a:rPr>
              <a:t>The effectiveness of board leadership in Organizational Leadership reaches its peak when boards reflect the vision and values of their organizations. This is achieved by concentrating on their priorities, evaluations, critiques, and rewards.</a:t>
            </a:r>
          </a:p>
          <a:p>
            <a:endParaRPr lang="en-US" dirty="0">
              <a:latin typeface="Times New Roman"/>
              <a:ea typeface="+mn-lt"/>
              <a:cs typeface="+mn-lt"/>
            </a:endParaRPr>
          </a:p>
          <a:p>
            <a:r>
              <a:rPr lang="en-US" dirty="0">
                <a:latin typeface="Times New Roman"/>
                <a:ea typeface="+mn-lt"/>
                <a:cs typeface="+mn-lt"/>
              </a:rPr>
              <a:t>Effective management is crucial for the National health service (NHS) to deliver high-quality services and make the most of its resources amid increasing demand for care. </a:t>
            </a:r>
            <a:endParaRPr lang="en-US">
              <a:latin typeface="Times New Roman"/>
              <a:cs typeface="Times New Roman"/>
            </a:endParaRPr>
          </a:p>
          <a:p>
            <a:endParaRPr lang="en-US" dirty="0">
              <a:latin typeface="Times New Roman"/>
              <a:ea typeface="+mn-lt"/>
              <a:cs typeface="+mn-lt"/>
            </a:endParaRPr>
          </a:p>
          <a:p>
            <a:r>
              <a:rPr lang="en-US" dirty="0">
                <a:solidFill>
                  <a:srgbClr val="000000"/>
                </a:solidFill>
                <a:latin typeface="Times New Roman"/>
                <a:ea typeface="+mn-lt"/>
                <a:cs typeface="Times New Roman"/>
              </a:rPr>
              <a:t>In the rapidly changing world of healthcare today, strong leadership and management are more important than ever. With ongoing developments like technological innovations, new regulations, and a growing focus on patient-centered care, effective leadership is vital for successfully navigating these challenge.</a:t>
            </a:r>
          </a:p>
          <a:p>
            <a:endParaRPr lang="en-US" sz="1300" dirty="0">
              <a:solidFill>
                <a:srgbClr val="000000"/>
              </a:solidFill>
              <a:latin typeface="Times New Roman"/>
              <a:ea typeface="+mn-lt"/>
              <a:cs typeface="Times New Roman"/>
            </a:endParaRPr>
          </a:p>
          <a:p>
            <a:r>
              <a:rPr lang="en-US" dirty="0">
                <a:latin typeface="Times New Roman"/>
                <a:ea typeface="+mn-lt"/>
                <a:cs typeface="+mn-lt"/>
              </a:rPr>
              <a:t>Unfortunately, in recent years, the significance of strong management has been somewhat overlooked in policy discussions, with more emphasis placed on leadership instead. </a:t>
            </a:r>
          </a:p>
          <a:p>
            <a:r>
              <a:rPr lang="en-US" sz="2000" dirty="0">
                <a:solidFill>
                  <a:srgbClr val="000000"/>
                </a:solidFill>
                <a:latin typeface="Times New Roman"/>
                <a:ea typeface="+mn-lt"/>
                <a:cs typeface="Times New Roman"/>
              </a:rPr>
              <a:t>(skills for Health, 2024) </a:t>
            </a:r>
            <a:r>
              <a:rPr lang="en-US" dirty="0">
                <a:solidFill>
                  <a:srgbClr val="404040"/>
                </a:solidFill>
                <a:latin typeface="Trebuchet MS"/>
                <a:ea typeface="+mn-lt"/>
                <a:cs typeface="Times New Roman"/>
              </a:rPr>
              <a:t>(</a:t>
            </a:r>
            <a:r>
              <a:rPr lang="en-US" dirty="0">
                <a:ea typeface="+mn-lt"/>
                <a:cs typeface="+mn-lt"/>
              </a:rPr>
              <a:t>Jones et al, 2022). </a:t>
            </a:r>
            <a:endParaRPr lang="en-US" dirty="0"/>
          </a:p>
          <a:p>
            <a:endParaRPr lang="en-US" dirty="0"/>
          </a:p>
        </p:txBody>
      </p:sp>
    </p:spTree>
    <p:extLst>
      <p:ext uri="{BB962C8B-B14F-4D97-AF65-F5344CB8AC3E}">
        <p14:creationId xmlns:p14="http://schemas.microsoft.com/office/powerpoint/2010/main" val="606780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62C3B-DAE0-ECD5-4CB2-61F493C7D1F6}"/>
              </a:ext>
            </a:extLst>
          </p:cNvPr>
          <p:cNvSpPr>
            <a:spLocks noGrp="1"/>
          </p:cNvSpPr>
          <p:nvPr>
            <p:ph type="title"/>
          </p:nvPr>
        </p:nvSpPr>
        <p:spPr>
          <a:xfrm>
            <a:off x="677334" y="609600"/>
            <a:ext cx="8596668" cy="713261"/>
          </a:xfrm>
        </p:spPr>
        <p:txBody>
          <a:bodyPr/>
          <a:lstStyle/>
          <a:p>
            <a:r>
              <a:rPr lang="en-US" dirty="0"/>
              <a:t>Healthcare:</a:t>
            </a:r>
          </a:p>
        </p:txBody>
      </p:sp>
      <p:sp>
        <p:nvSpPr>
          <p:cNvPr id="3" name="Content Placeholder 2">
            <a:extLst>
              <a:ext uri="{FF2B5EF4-FFF2-40B4-BE49-F238E27FC236}">
                <a16:creationId xmlns:a16="http://schemas.microsoft.com/office/drawing/2014/main" id="{5CD49D78-F0A9-94F1-66F1-6898CBB36625}"/>
              </a:ext>
            </a:extLst>
          </p:cNvPr>
          <p:cNvSpPr>
            <a:spLocks noGrp="1"/>
          </p:cNvSpPr>
          <p:nvPr>
            <p:ph idx="1"/>
          </p:nvPr>
        </p:nvSpPr>
        <p:spPr>
          <a:xfrm>
            <a:off x="677334" y="1583941"/>
            <a:ext cx="9368965" cy="5147339"/>
          </a:xfrm>
        </p:spPr>
        <p:txBody>
          <a:bodyPr vert="horz" lIns="91440" tIns="45720" rIns="91440" bIns="45720" rtlCol="0" anchor="t">
            <a:noAutofit/>
          </a:bodyPr>
          <a:lstStyle/>
          <a:p>
            <a:r>
              <a:rPr lang="en-US" dirty="0">
                <a:latin typeface="Times New Roman"/>
                <a:cs typeface="Times New Roman"/>
              </a:rPr>
              <a:t>In the rapidly changing world of healthcare today, strong leadership and management are more important than ever. </a:t>
            </a:r>
            <a:endParaRPr lang="en-US"/>
          </a:p>
          <a:p>
            <a:endParaRPr lang="en-US" dirty="0">
              <a:latin typeface="Times New Roman"/>
              <a:cs typeface="Times New Roman"/>
            </a:endParaRPr>
          </a:p>
          <a:p>
            <a:r>
              <a:rPr lang="en-US" dirty="0">
                <a:latin typeface="Times New Roman"/>
                <a:cs typeface="Times New Roman"/>
              </a:rPr>
              <a:t>With ongoing developments like technological innovations, new regulations, and a growing focus on patient-centered care, effective leadership is vital for successfully navigating these challenges.</a:t>
            </a:r>
          </a:p>
          <a:p>
            <a:r>
              <a:rPr lang="en-US" dirty="0">
                <a:latin typeface="Times New Roman"/>
                <a:ea typeface="+mn-lt"/>
                <a:cs typeface="Times New Roman"/>
              </a:rPr>
              <a:t>Person-centered values emphasize the significance of dignity and privacy within the healthcare sector. It is crucial to maintain the confidentiality of every patient's dignity and privacy, except in situations where they may be at risk or have posed a threat to themselves.</a:t>
            </a:r>
            <a:endParaRPr lang="en-US"/>
          </a:p>
          <a:p>
            <a:r>
              <a:rPr lang="en-US" dirty="0">
                <a:latin typeface="Times New Roman"/>
                <a:ea typeface="+mn-lt"/>
                <a:cs typeface="Times New Roman"/>
              </a:rPr>
              <a:t>Upholding privacy and dignity in healthcare is vital for providing patient-centered care that is both effective and compassionate. By respecting patients' privacy and treating them with dignity, healthcare providers foster comfort and trust in medical settings. </a:t>
            </a:r>
          </a:p>
          <a:p>
            <a:r>
              <a:rPr lang="en-US" dirty="0">
                <a:latin typeface="Times New Roman"/>
                <a:ea typeface="+mn-lt"/>
                <a:cs typeface="Times New Roman"/>
              </a:rPr>
              <a:t>Understanding these principles is essential for those studying online health and social care courses to ensure they deliver high-quality care.</a:t>
            </a:r>
          </a:p>
          <a:p>
            <a:r>
              <a:rPr lang="en-US" dirty="0">
                <a:latin typeface="Times New Roman"/>
                <a:cs typeface="Times New Roman"/>
              </a:rPr>
              <a:t>(skills for Health, 2024).(Care learning, 2025).</a:t>
            </a:r>
            <a:endParaRPr lang="en-US" dirty="0">
              <a:solidFill>
                <a:srgbClr val="000000"/>
              </a:solidFill>
              <a:latin typeface="Times New Roman"/>
              <a:cs typeface="Times New Roman"/>
            </a:endParaRPr>
          </a:p>
          <a:p>
            <a:endParaRPr lang="en-US" sz="1600" dirty="0">
              <a:latin typeface="Times New Roman"/>
              <a:cs typeface="Times New Roman"/>
            </a:endParaRPr>
          </a:p>
        </p:txBody>
      </p:sp>
    </p:spTree>
    <p:extLst>
      <p:ext uri="{BB962C8B-B14F-4D97-AF65-F5344CB8AC3E}">
        <p14:creationId xmlns:p14="http://schemas.microsoft.com/office/powerpoint/2010/main" val="3296489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01D8D-28CE-708C-1BEF-1E0BD70752C8}"/>
              </a:ext>
            </a:extLst>
          </p:cNvPr>
          <p:cNvSpPr>
            <a:spLocks noGrp="1"/>
          </p:cNvSpPr>
          <p:nvPr>
            <p:ph type="title"/>
          </p:nvPr>
        </p:nvSpPr>
        <p:spPr/>
        <p:txBody>
          <a:bodyPr/>
          <a:lstStyle/>
          <a:p>
            <a:r>
              <a:rPr lang="en-US" dirty="0"/>
              <a:t>What are 3ps in healthcare?</a:t>
            </a:r>
          </a:p>
        </p:txBody>
      </p:sp>
      <p:sp>
        <p:nvSpPr>
          <p:cNvPr id="3" name="Content Placeholder 2">
            <a:extLst>
              <a:ext uri="{FF2B5EF4-FFF2-40B4-BE49-F238E27FC236}">
                <a16:creationId xmlns:a16="http://schemas.microsoft.com/office/drawing/2014/main" id="{BCC1F009-7F43-5543-D8F1-D5972DD3E02F}"/>
              </a:ext>
            </a:extLst>
          </p:cNvPr>
          <p:cNvSpPr>
            <a:spLocks noGrp="1"/>
          </p:cNvSpPr>
          <p:nvPr>
            <p:ph idx="1"/>
          </p:nvPr>
        </p:nvSpPr>
        <p:spPr>
          <a:xfrm>
            <a:off x="677334" y="1707508"/>
            <a:ext cx="8596668" cy="4848718"/>
          </a:xfrm>
        </p:spPr>
        <p:txBody>
          <a:bodyPr vert="horz" lIns="91440" tIns="45720" rIns="91440" bIns="45720" rtlCol="0" anchor="t">
            <a:normAutofit/>
          </a:bodyPr>
          <a:lstStyle/>
          <a:p>
            <a:r>
              <a:rPr lang="en-US" sz="2000" dirty="0">
                <a:solidFill>
                  <a:schemeClr val="tx1"/>
                </a:solidFill>
                <a:latin typeface="Aptos"/>
                <a:cs typeface="Times New Roman"/>
              </a:rPr>
              <a:t>The 3ps in healthcare are Promote, prevent and prepare. </a:t>
            </a:r>
          </a:p>
          <a:p>
            <a:endParaRPr lang="en-US" sz="2000" dirty="0">
              <a:solidFill>
                <a:schemeClr val="tx1"/>
              </a:solidFill>
              <a:latin typeface="Aptos"/>
              <a:cs typeface="Times New Roman"/>
            </a:endParaRPr>
          </a:p>
          <a:p>
            <a:r>
              <a:rPr lang="en-US" dirty="0">
                <a:latin typeface="Aptos"/>
                <a:cs typeface="Times New Roman"/>
              </a:rPr>
              <a:t>Promote meaning support individuals to improve their health and behaviors and provides them with enough information to encourage a better and healthier lifestyle. </a:t>
            </a:r>
          </a:p>
          <a:p>
            <a:r>
              <a:rPr lang="en-US" dirty="0">
                <a:latin typeface="Aptos"/>
                <a:cs typeface="Times New Roman"/>
              </a:rPr>
              <a:t>Prevent meaning These services can help folks who've been sent to specialists for more serious treatment and are currently on a waiting list, as well as those dealing with long-term health problems.</a:t>
            </a:r>
          </a:p>
          <a:p>
            <a:r>
              <a:rPr lang="en-US" dirty="0">
                <a:latin typeface="Aptos"/>
                <a:cs typeface="Times New Roman"/>
              </a:rPr>
              <a:t> Prepare meaning these support systems are great for people referred to specialists for intense treatments but are stuck on a waiting list. Also, they're beneficial for anyone battling long-lasting health issues</a:t>
            </a:r>
            <a:endParaRPr lang="en-US" dirty="0"/>
          </a:p>
          <a:p>
            <a:r>
              <a:rPr lang="en-US" dirty="0">
                <a:latin typeface="Aptos"/>
                <a:cs typeface="Times New Roman"/>
              </a:rPr>
              <a:t>  (Welsh Government, 2015).</a:t>
            </a:r>
            <a:endParaRPr lang="en-US"/>
          </a:p>
        </p:txBody>
      </p:sp>
    </p:spTree>
    <p:extLst>
      <p:ext uri="{BB962C8B-B14F-4D97-AF65-F5344CB8AC3E}">
        <p14:creationId xmlns:p14="http://schemas.microsoft.com/office/powerpoint/2010/main" val="493589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C10E3-312A-2D99-0B43-92419D8FA1F4}"/>
              </a:ext>
            </a:extLst>
          </p:cNvPr>
          <p:cNvSpPr>
            <a:spLocks noGrp="1"/>
          </p:cNvSpPr>
          <p:nvPr>
            <p:ph type="title"/>
          </p:nvPr>
        </p:nvSpPr>
        <p:spPr>
          <a:xfrm>
            <a:off x="677334" y="609600"/>
            <a:ext cx="8596668" cy="785341"/>
          </a:xfrm>
        </p:spPr>
        <p:txBody>
          <a:bodyPr/>
          <a:lstStyle/>
          <a:p>
            <a:r>
              <a:rPr lang="en-US" dirty="0"/>
              <a:t>Quality care:</a:t>
            </a:r>
          </a:p>
        </p:txBody>
      </p:sp>
      <p:sp>
        <p:nvSpPr>
          <p:cNvPr id="3" name="Content Placeholder 2">
            <a:extLst>
              <a:ext uri="{FF2B5EF4-FFF2-40B4-BE49-F238E27FC236}">
                <a16:creationId xmlns:a16="http://schemas.microsoft.com/office/drawing/2014/main" id="{AFD14FC1-2E7A-0A81-60C7-6379DBD28AD1}"/>
              </a:ext>
            </a:extLst>
          </p:cNvPr>
          <p:cNvSpPr>
            <a:spLocks noGrp="1"/>
          </p:cNvSpPr>
          <p:nvPr>
            <p:ph idx="1"/>
          </p:nvPr>
        </p:nvSpPr>
        <p:spPr/>
        <p:txBody>
          <a:bodyPr vert="horz" lIns="91440" tIns="45720" rIns="91440" bIns="45720" rtlCol="0" anchor="t">
            <a:normAutofit/>
          </a:bodyPr>
          <a:lstStyle/>
          <a:p>
            <a:r>
              <a:rPr lang="en-US" b="1" dirty="0">
                <a:latin typeface="Times New Roman"/>
                <a:ea typeface="+mn-lt"/>
                <a:cs typeface="+mn-lt"/>
              </a:rPr>
              <a:t>High-quality care is becoming more difficult to achieve due to rising customer expectations, the need to enhance technological advancements, and the impact of demographic shifts, all while navigating budget constraints. </a:t>
            </a:r>
          </a:p>
          <a:p>
            <a:endParaRPr lang="en-US" b="1" dirty="0">
              <a:latin typeface="Times New Roman"/>
              <a:ea typeface="+mn-lt"/>
              <a:cs typeface="+mn-lt"/>
            </a:endParaRPr>
          </a:p>
          <a:p>
            <a:r>
              <a:rPr lang="en-US" b="1" dirty="0">
                <a:latin typeface="Times New Roman"/>
                <a:ea typeface="+mn-lt"/>
                <a:cs typeface="+mn-lt"/>
              </a:rPr>
              <a:t>Healthcare providers must remain competitive by addressing patients' needs and their financial capabilities to ensure the organization's success. </a:t>
            </a:r>
          </a:p>
          <a:p>
            <a:endParaRPr lang="en-US" b="1" dirty="0">
              <a:latin typeface="Times New Roman"/>
              <a:ea typeface="+mn-lt"/>
              <a:cs typeface="+mn-lt"/>
            </a:endParaRPr>
          </a:p>
          <a:p>
            <a:r>
              <a:rPr lang="en-US" b="1" dirty="0">
                <a:latin typeface="Times New Roman"/>
                <a:ea typeface="+mn-lt"/>
                <a:cs typeface="+mn-lt"/>
              </a:rPr>
              <a:t>The role of the Duty Care Manager (DMC) is to deliver direct care and foster a supportive team of care workers to meet the needs of patients. </a:t>
            </a:r>
          </a:p>
          <a:p>
            <a:r>
              <a:rPr lang="en-US" b="1" dirty="0">
                <a:latin typeface="Times New Roman"/>
                <a:ea typeface="+mn-lt"/>
                <a:cs typeface="+mn-lt"/>
              </a:rPr>
              <a:t>(Gopee and Galloway, 2017 pp.113).</a:t>
            </a:r>
            <a:endParaRPr lang="en-US" b="1">
              <a:latin typeface="Times New Roman"/>
              <a:cs typeface="Times New Roman"/>
            </a:endParaRPr>
          </a:p>
        </p:txBody>
      </p:sp>
    </p:spTree>
    <p:extLst>
      <p:ext uri="{BB962C8B-B14F-4D97-AF65-F5344CB8AC3E}">
        <p14:creationId xmlns:p14="http://schemas.microsoft.com/office/powerpoint/2010/main" val="1228095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2A10E-3D7B-334A-7022-063824F7EFDB}"/>
              </a:ext>
            </a:extLst>
          </p:cNvPr>
          <p:cNvSpPr>
            <a:spLocks noGrp="1"/>
          </p:cNvSpPr>
          <p:nvPr>
            <p:ph type="title"/>
          </p:nvPr>
        </p:nvSpPr>
        <p:spPr/>
        <p:txBody>
          <a:bodyPr/>
          <a:lstStyle/>
          <a:p>
            <a:r>
              <a:rPr lang="en-US" dirty="0"/>
              <a:t>Care:</a:t>
            </a:r>
          </a:p>
        </p:txBody>
      </p:sp>
      <p:sp>
        <p:nvSpPr>
          <p:cNvPr id="3" name="Content Placeholder 2">
            <a:extLst>
              <a:ext uri="{FF2B5EF4-FFF2-40B4-BE49-F238E27FC236}">
                <a16:creationId xmlns:a16="http://schemas.microsoft.com/office/drawing/2014/main" id="{C1D29036-CA06-17EC-9ECC-639F761D7A37}"/>
              </a:ext>
            </a:extLst>
          </p:cNvPr>
          <p:cNvSpPr>
            <a:spLocks noGrp="1"/>
          </p:cNvSpPr>
          <p:nvPr>
            <p:ph idx="1"/>
          </p:nvPr>
        </p:nvSpPr>
        <p:spPr>
          <a:xfrm>
            <a:off x="677334" y="1583941"/>
            <a:ext cx="8843803" cy="4457421"/>
          </a:xfrm>
        </p:spPr>
        <p:txBody>
          <a:bodyPr vert="horz" lIns="91440" tIns="45720" rIns="91440" bIns="45720" rtlCol="0" anchor="t">
            <a:normAutofit/>
          </a:bodyPr>
          <a:lstStyle/>
          <a:p>
            <a:pPr marL="0" indent="0">
              <a:buNone/>
            </a:pPr>
            <a:endParaRPr lang="en-US" sz="1400" dirty="0">
              <a:ea typeface="+mn-lt"/>
              <a:cs typeface="+mn-lt"/>
            </a:endParaRPr>
          </a:p>
          <a:p>
            <a:r>
              <a:rPr lang="en-US" b="1" dirty="0">
                <a:latin typeface="Times New Roman"/>
                <a:ea typeface="+mn-lt"/>
                <a:cs typeface="+mn-lt"/>
              </a:rPr>
              <a:t>Enhancing patient-oriented care relies heavily on guiding organizational values and fostering cultural improvements.</a:t>
            </a:r>
          </a:p>
          <a:p>
            <a:endParaRPr lang="en-US" b="1" dirty="0">
              <a:latin typeface="Times New Roman"/>
              <a:ea typeface="+mn-lt"/>
              <a:cs typeface="+mn-lt"/>
            </a:endParaRPr>
          </a:p>
          <a:p>
            <a:r>
              <a:rPr lang="en-US" b="1" dirty="0">
                <a:latin typeface="Times New Roman"/>
                <a:ea typeface="+mn-lt"/>
                <a:cs typeface="+mn-lt"/>
              </a:rPr>
              <a:t>This approach aims to create a more patient-centric atmosphere within the healthcare system while also advancing the overall cultural direction of the organization.</a:t>
            </a:r>
            <a:endParaRPr lang="en-US" b="1">
              <a:latin typeface="Times New Roman"/>
              <a:cs typeface="Times New Roman"/>
            </a:endParaRPr>
          </a:p>
          <a:p>
            <a:pPr marL="0" indent="0">
              <a:buNone/>
            </a:pPr>
            <a:endParaRPr lang="en-US" b="1" dirty="0">
              <a:latin typeface="Times New Roman"/>
              <a:ea typeface="+mn-lt"/>
              <a:cs typeface="+mn-lt"/>
            </a:endParaRPr>
          </a:p>
          <a:p>
            <a:r>
              <a:rPr lang="en-US" b="1" dirty="0">
                <a:latin typeface="Times New Roman"/>
                <a:ea typeface="+mn-lt"/>
                <a:cs typeface="+mn-lt"/>
              </a:rPr>
              <a:t>One of the essential elements for enhancing patient experience and fostering a supportive culture is raising employee awareness and conducting evaluations, along with encouraging a network of departments led by effective leaders. </a:t>
            </a:r>
          </a:p>
          <a:p>
            <a:r>
              <a:rPr lang="en-US" dirty="0">
                <a:ea typeface="+mn-lt"/>
                <a:cs typeface="+mn-lt"/>
              </a:rPr>
              <a:t>(Abid et al, 2024).</a:t>
            </a:r>
            <a:endParaRPr lang="en-US"/>
          </a:p>
        </p:txBody>
      </p:sp>
    </p:spTree>
    <p:extLst>
      <p:ext uri="{BB962C8B-B14F-4D97-AF65-F5344CB8AC3E}">
        <p14:creationId xmlns:p14="http://schemas.microsoft.com/office/powerpoint/2010/main" val="19272718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B66A9-D4FE-896F-9ED8-D8EDB7EBA6B8}"/>
              </a:ext>
            </a:extLst>
          </p:cNvPr>
          <p:cNvSpPr>
            <a:spLocks noGrp="1"/>
          </p:cNvSpPr>
          <p:nvPr>
            <p:ph type="title"/>
          </p:nvPr>
        </p:nvSpPr>
        <p:spPr/>
        <p:txBody>
          <a:bodyPr/>
          <a:lstStyle/>
          <a:p>
            <a:r>
              <a:rPr lang="en-US" dirty="0"/>
              <a:t>leadership</a:t>
            </a:r>
          </a:p>
        </p:txBody>
      </p:sp>
      <p:sp>
        <p:nvSpPr>
          <p:cNvPr id="3" name="Content Placeholder 2">
            <a:extLst>
              <a:ext uri="{FF2B5EF4-FFF2-40B4-BE49-F238E27FC236}">
                <a16:creationId xmlns:a16="http://schemas.microsoft.com/office/drawing/2014/main" id="{159BC2AA-6749-0623-5B81-C4ED18E729D8}"/>
              </a:ext>
            </a:extLst>
          </p:cNvPr>
          <p:cNvSpPr>
            <a:spLocks noGrp="1"/>
          </p:cNvSpPr>
          <p:nvPr>
            <p:ph idx="1"/>
          </p:nvPr>
        </p:nvSpPr>
        <p:spPr/>
        <p:txBody>
          <a:bodyPr vert="horz" lIns="91440" tIns="45720" rIns="91440" bIns="45720" rtlCol="0" anchor="t">
            <a:normAutofit lnSpcReduction="10000"/>
          </a:bodyPr>
          <a:lstStyle/>
          <a:p>
            <a:r>
              <a:rPr lang="en-US" dirty="0">
                <a:latin typeface="Times New Roman"/>
                <a:ea typeface="+mn-lt"/>
                <a:cs typeface="+mn-lt"/>
              </a:rPr>
              <a:t>Leadership in health and public care is crucial for shaping the quality of care that patients receive. </a:t>
            </a:r>
          </a:p>
          <a:p>
            <a:endParaRPr lang="en-US" dirty="0">
              <a:latin typeface="Times New Roman"/>
              <a:ea typeface="+mn-lt"/>
              <a:cs typeface="+mn-lt"/>
            </a:endParaRPr>
          </a:p>
          <a:p>
            <a:r>
              <a:rPr lang="en-US" dirty="0">
                <a:latin typeface="Times New Roman"/>
                <a:ea typeface="+mn-lt"/>
                <a:cs typeface="+mn-lt"/>
              </a:rPr>
              <a:t>A patient-centered leadership style focuses on putting the needs and preferences of patients at the forefront of decision-making. This approach not only enhances patient outcomes but also greatly improves the overall comprehension of care delivery.</a:t>
            </a:r>
          </a:p>
          <a:p>
            <a:endParaRPr lang="en-US" dirty="0">
              <a:latin typeface="Times New Roman"/>
              <a:ea typeface="+mn-lt"/>
              <a:cs typeface="+mn-lt"/>
            </a:endParaRPr>
          </a:p>
          <a:p>
            <a:r>
              <a:rPr lang="en-US" dirty="0">
                <a:latin typeface="Times New Roman"/>
                <a:ea typeface="+mn-lt"/>
                <a:cs typeface="+mn-lt"/>
              </a:rPr>
              <a:t>In this article, we will delve into the key principles of patient-centered leadership and provide expert tips on cultivating this leadership style within health and social care settings.</a:t>
            </a:r>
          </a:p>
          <a:p>
            <a:endParaRPr lang="en-US" dirty="0">
              <a:ea typeface="+mn-lt"/>
              <a:cs typeface="+mn-lt"/>
            </a:endParaRPr>
          </a:p>
          <a:p>
            <a:r>
              <a:rPr lang="en-US" dirty="0">
                <a:ea typeface="+mn-lt"/>
                <a:cs typeface="+mn-lt"/>
              </a:rPr>
              <a:t> (Celestine, 2024).</a:t>
            </a:r>
            <a:endParaRPr lang="en-US" dirty="0"/>
          </a:p>
        </p:txBody>
      </p:sp>
    </p:spTree>
    <p:extLst>
      <p:ext uri="{BB962C8B-B14F-4D97-AF65-F5344CB8AC3E}">
        <p14:creationId xmlns:p14="http://schemas.microsoft.com/office/powerpoint/2010/main" val="1550381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3C77A-4D76-F3E4-4795-4AFD0881B08A}"/>
              </a:ext>
            </a:extLst>
          </p:cNvPr>
          <p:cNvSpPr>
            <a:spLocks noGrp="1"/>
          </p:cNvSpPr>
          <p:nvPr>
            <p:ph type="title"/>
          </p:nvPr>
        </p:nvSpPr>
        <p:spPr>
          <a:xfrm>
            <a:off x="677334" y="609600"/>
            <a:ext cx="8596668" cy="919206"/>
          </a:xfrm>
        </p:spPr>
        <p:txBody>
          <a:bodyPr/>
          <a:lstStyle/>
          <a:p>
            <a:r>
              <a:rPr lang="en-US" dirty="0"/>
              <a:t>Patient-centered care:</a:t>
            </a:r>
          </a:p>
        </p:txBody>
      </p:sp>
      <p:sp>
        <p:nvSpPr>
          <p:cNvPr id="3" name="Content Placeholder 2">
            <a:extLst>
              <a:ext uri="{FF2B5EF4-FFF2-40B4-BE49-F238E27FC236}">
                <a16:creationId xmlns:a16="http://schemas.microsoft.com/office/drawing/2014/main" id="{C6532D71-C78A-8754-D5B2-44350F3BF6D9}"/>
              </a:ext>
            </a:extLst>
          </p:cNvPr>
          <p:cNvSpPr>
            <a:spLocks noGrp="1"/>
          </p:cNvSpPr>
          <p:nvPr>
            <p:ph idx="1"/>
          </p:nvPr>
        </p:nvSpPr>
        <p:spPr>
          <a:xfrm>
            <a:off x="677334" y="1542752"/>
            <a:ext cx="8596668" cy="4498610"/>
          </a:xfrm>
        </p:spPr>
        <p:txBody>
          <a:bodyPr vert="horz" lIns="91440" tIns="45720" rIns="91440" bIns="45720" rtlCol="0" anchor="t">
            <a:normAutofit fontScale="92500" lnSpcReduction="10000"/>
          </a:bodyPr>
          <a:lstStyle/>
          <a:p>
            <a:r>
              <a:rPr lang="en-US" dirty="0">
                <a:latin typeface="Times New Roman"/>
                <a:ea typeface="+mn-lt"/>
                <a:cs typeface="+mn-lt"/>
              </a:rPr>
              <a:t>Patient-centered care focuses on putting the individual at the center of their treatment, emphasizing their specific needs, preferences, and values. </a:t>
            </a:r>
          </a:p>
          <a:p>
            <a:endParaRPr lang="en-US" dirty="0">
              <a:latin typeface="Times New Roman"/>
              <a:ea typeface="+mn-lt"/>
              <a:cs typeface="+mn-lt"/>
            </a:endParaRPr>
          </a:p>
          <a:p>
            <a:r>
              <a:rPr lang="en-US" dirty="0">
                <a:latin typeface="Times New Roman"/>
                <a:ea typeface="+mn-lt"/>
                <a:cs typeface="+mn-lt"/>
              </a:rPr>
              <a:t>To effectively adopt this approach, healthcare organizations need to embrace innovation and technology. By utilizing tools such as electronic health records, telemedicine, remote monitoring, and patient portals, healthcare providers can offer more effective care. </a:t>
            </a:r>
          </a:p>
          <a:p>
            <a:endParaRPr lang="en-US" dirty="0">
              <a:latin typeface="Times New Roman"/>
              <a:ea typeface="+mn-lt"/>
              <a:cs typeface="+mn-lt"/>
            </a:endParaRPr>
          </a:p>
          <a:p>
            <a:r>
              <a:rPr lang="en-US" dirty="0">
                <a:solidFill>
                  <a:srgbClr val="000000"/>
                </a:solidFill>
                <a:latin typeface="Times New Roman"/>
                <a:ea typeface="+mn-lt"/>
                <a:cs typeface="Times New Roman"/>
              </a:rPr>
              <a:t>Respecting patients' privacy and treating them with dignity promotes comfort and trust in medical environments. Comprehending these ideas is essential for individuals enrolled in online health and social care courses in order to provide high-quality treatment.   </a:t>
            </a:r>
          </a:p>
          <a:p>
            <a:pPr marL="0" indent="0">
              <a:buNone/>
            </a:pPr>
            <a:endParaRPr lang="en-US" dirty="0">
              <a:solidFill>
                <a:srgbClr val="000000"/>
              </a:solidFill>
              <a:latin typeface="Times New Roman"/>
              <a:ea typeface="+mn-lt"/>
              <a:cs typeface="Times New Roman"/>
            </a:endParaRPr>
          </a:p>
          <a:p>
            <a:r>
              <a:rPr lang="en-US" dirty="0">
                <a:latin typeface="Times New Roman"/>
                <a:ea typeface="+mn-lt"/>
                <a:cs typeface="+mn-lt"/>
              </a:rPr>
              <a:t>In addition to enhancing patient treatment, these technologies also collect valuable data on patient behaviors and preferences, which can be used to improve patient engagement and satisfaction.</a:t>
            </a:r>
          </a:p>
          <a:p>
            <a:r>
              <a:rPr lang="en-US" sz="1200" dirty="0">
                <a:solidFill>
                  <a:srgbClr val="000000"/>
                </a:solidFill>
                <a:latin typeface="Times New Roman"/>
                <a:ea typeface="+mn-lt"/>
                <a:cs typeface="Times New Roman"/>
              </a:rPr>
              <a:t>(Care learning, 2025) </a:t>
            </a:r>
            <a:r>
              <a:rPr lang="en-US" sz="1200" dirty="0">
                <a:solidFill>
                  <a:srgbClr val="404040"/>
                </a:solidFill>
                <a:latin typeface="Trebuchet MS"/>
                <a:ea typeface="+mn-lt"/>
                <a:cs typeface="Times New Roman"/>
              </a:rPr>
              <a:t>(</a:t>
            </a:r>
            <a:r>
              <a:rPr lang="en-US" sz="1200" dirty="0">
                <a:ea typeface="+mn-lt"/>
                <a:cs typeface="+mn-lt"/>
              </a:rPr>
              <a:t>Kelley, 2023).</a:t>
            </a:r>
            <a:endParaRPr lang="en-US" sz="1200" dirty="0"/>
          </a:p>
        </p:txBody>
      </p:sp>
    </p:spTree>
    <p:extLst>
      <p:ext uri="{BB962C8B-B14F-4D97-AF65-F5344CB8AC3E}">
        <p14:creationId xmlns:p14="http://schemas.microsoft.com/office/powerpoint/2010/main" val="31442798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9F18D-D249-FEB0-D870-33F9BA968A96}"/>
              </a:ext>
            </a:extLst>
          </p:cNvPr>
          <p:cNvSpPr>
            <a:spLocks noGrp="1"/>
          </p:cNvSpPr>
          <p:nvPr>
            <p:ph type="ctrTitle" idx="4294967295"/>
          </p:nvPr>
        </p:nvSpPr>
        <p:spPr>
          <a:xfrm>
            <a:off x="0" y="2349500"/>
            <a:ext cx="2901307" cy="2457450"/>
          </a:xfrm>
        </p:spPr>
        <p:txBody>
          <a:bodyPr vert="horz" lIns="228600" tIns="228600" rIns="228600" bIns="228600" rtlCol="0" anchor="ctr">
            <a:normAutofit/>
          </a:bodyPr>
          <a:lstStyle/>
          <a:p>
            <a:r>
              <a:rPr lang="en-US">
                <a:solidFill>
                  <a:srgbClr val="FFFEFF"/>
                </a:solidFill>
              </a:rPr>
              <a:t>Conclusion: </a:t>
            </a:r>
          </a:p>
        </p:txBody>
      </p:sp>
      <p:graphicFrame>
        <p:nvGraphicFramePr>
          <p:cNvPr id="5" name="Content Placeholder 2">
            <a:extLst>
              <a:ext uri="{FF2B5EF4-FFF2-40B4-BE49-F238E27FC236}">
                <a16:creationId xmlns:a16="http://schemas.microsoft.com/office/drawing/2014/main" id="{BC718BD8-3AD2-8330-7EBB-4137B5B11CA4}"/>
              </a:ext>
            </a:extLst>
          </p:cNvPr>
          <p:cNvGraphicFramePr>
            <a:graphicFrameLocks noGrp="1"/>
          </p:cNvGraphicFramePr>
          <p:nvPr>
            <p:ph idx="4294967295"/>
            <p:extLst>
              <p:ext uri="{D42A27DB-BD31-4B8C-83A1-F6EECF244321}">
                <p14:modId xmlns:p14="http://schemas.microsoft.com/office/powerpoint/2010/main" val="4060034157"/>
              </p:ext>
            </p:extLst>
          </p:nvPr>
        </p:nvGraphicFramePr>
        <p:xfrm>
          <a:off x="2776968" y="350194"/>
          <a:ext cx="9415032" cy="62353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300858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AEB2D-D550-C793-4F6C-CEA4FCC48EA7}"/>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60652B4B-750D-3039-A2D6-223569C6C9B1}"/>
              </a:ext>
            </a:extLst>
          </p:cNvPr>
          <p:cNvSpPr>
            <a:spLocks noGrp="1"/>
          </p:cNvSpPr>
          <p:nvPr>
            <p:ph idx="1"/>
          </p:nvPr>
        </p:nvSpPr>
        <p:spPr/>
        <p:txBody>
          <a:bodyPr vert="horz" lIns="91440" tIns="45720" rIns="91440" bIns="45720" rtlCol="0" anchor="t">
            <a:normAutofit fontScale="92500" lnSpcReduction="20000"/>
          </a:bodyPr>
          <a:lstStyle/>
          <a:p>
            <a:r>
              <a:rPr lang="en-US" sz="1200" dirty="0">
                <a:latin typeface="Times New Roman"/>
                <a:cs typeface="Times New Roman"/>
              </a:rPr>
              <a:t>Abid, M., A., Kumah, A., </a:t>
            </a:r>
            <a:r>
              <a:rPr lang="en-US" sz="1200" err="1">
                <a:latin typeface="Times New Roman"/>
                <a:cs typeface="Times New Roman"/>
              </a:rPr>
              <a:t>Newera</a:t>
            </a:r>
            <a:r>
              <a:rPr lang="en-US" sz="1200" dirty="0">
                <a:latin typeface="Times New Roman"/>
                <a:cs typeface="Times New Roman"/>
              </a:rPr>
              <a:t>, A., and Hafez, P., (2024) ‘</a:t>
            </a:r>
            <a:r>
              <a:rPr lang="en-US" sz="1200" i="1" dirty="0">
                <a:latin typeface="Times New Roman"/>
                <a:cs typeface="Times New Roman"/>
              </a:rPr>
              <a:t>Patient-Centered Healthcare: From Patient Experience to Human Experience’ national Library of Medicine PubMed. </a:t>
            </a:r>
            <a:r>
              <a:rPr lang="en-US" sz="1200" i="1" err="1">
                <a:latin typeface="Times New Roman"/>
                <a:cs typeface="Times New Roman"/>
              </a:rPr>
              <a:t>doi</a:t>
            </a:r>
            <a:r>
              <a:rPr lang="en-US" sz="1200" i="1" dirty="0">
                <a:latin typeface="Times New Roman"/>
                <a:cs typeface="Times New Roman"/>
              </a:rPr>
              <a:t>:</a:t>
            </a:r>
            <a:r>
              <a:rPr lang="en-US" sz="1200" u="sng" dirty="0">
                <a:latin typeface="Times New Roman"/>
                <a:cs typeface="Times New Roman"/>
                <a:hlinkClick r:id="rId2"/>
              </a:rPr>
              <a:t>10.36401/JQSH-24-X2</a:t>
            </a:r>
            <a:r>
              <a:rPr lang="en-US" sz="1200" dirty="0">
                <a:latin typeface="Times New Roman"/>
                <a:cs typeface="Times New Roman"/>
              </a:rPr>
              <a:t>  Available at: </a:t>
            </a:r>
            <a:r>
              <a:rPr lang="en-US" sz="1200" u="sng" dirty="0">
                <a:latin typeface="Times New Roman"/>
                <a:cs typeface="Times New Roman"/>
                <a:hlinkClick r:id="rId3"/>
              </a:rPr>
              <a:t>https://pmc.ncbi.nlm.nih.gov/articles/PMC11554389/</a:t>
            </a:r>
            <a:r>
              <a:rPr lang="en-US" sz="1200" dirty="0">
                <a:latin typeface="Times New Roman"/>
                <a:cs typeface="Times New Roman"/>
              </a:rPr>
              <a:t> </a:t>
            </a:r>
          </a:p>
          <a:p>
            <a:endParaRPr lang="en-US" sz="1200" dirty="0">
              <a:latin typeface="Times New Roman"/>
              <a:cs typeface="Times New Roman"/>
            </a:endParaRPr>
          </a:p>
          <a:p>
            <a:r>
              <a:rPr lang="en-US" sz="1200" dirty="0">
                <a:latin typeface="Times New Roman"/>
                <a:cs typeface="Times New Roman"/>
              </a:rPr>
              <a:t>Ajibade, B. (2021) ‘Assessing the patients' needs and planning effective care’. </a:t>
            </a:r>
            <a:r>
              <a:rPr lang="en-US" sz="1200" i="1" dirty="0">
                <a:latin typeface="Times New Roman"/>
                <a:cs typeface="Times New Roman"/>
              </a:rPr>
              <a:t>British Journal of Nursing BJN</a:t>
            </a:r>
            <a:r>
              <a:rPr lang="en-US" sz="1200" dirty="0">
                <a:latin typeface="Times New Roman"/>
                <a:cs typeface="Times New Roman"/>
              </a:rPr>
              <a:t> v30 (i20)   Available at: </a:t>
            </a:r>
            <a:r>
              <a:rPr lang="en-US" sz="1200" u="sng" dirty="0">
                <a:latin typeface="Times New Roman"/>
                <a:cs typeface="Times New Roman"/>
                <a:hlinkClick r:id="rId4"/>
              </a:rPr>
              <a:t>https://www.britishjournalofnursing.com/content/clinical/assessing-the-patients-needs-and-planning-effective-care</a:t>
            </a:r>
            <a:endParaRPr lang="en-US" sz="1200" dirty="0">
              <a:latin typeface="Times New Roman"/>
              <a:cs typeface="Times New Roman"/>
            </a:endParaRPr>
          </a:p>
          <a:p>
            <a:endParaRPr lang="en-US" sz="1200" dirty="0">
              <a:latin typeface="Times New Roman"/>
              <a:cs typeface="Times New Roman"/>
            </a:endParaRPr>
          </a:p>
          <a:p>
            <a:r>
              <a:rPr lang="en-US" sz="1200" dirty="0">
                <a:latin typeface="Times New Roman"/>
                <a:cs typeface="Times New Roman"/>
              </a:rPr>
              <a:t>Bhati, D., Deogade, S., M., and </a:t>
            </a:r>
            <a:r>
              <a:rPr lang="en-US" sz="1200" err="1">
                <a:latin typeface="Times New Roman"/>
                <a:cs typeface="Times New Roman"/>
              </a:rPr>
              <a:t>Kanyal</a:t>
            </a:r>
            <a:r>
              <a:rPr lang="en-US" sz="1200" dirty="0">
                <a:latin typeface="Times New Roman"/>
                <a:cs typeface="Times New Roman"/>
              </a:rPr>
              <a:t>, D. (2023) ‘</a:t>
            </a:r>
            <a:r>
              <a:rPr lang="en-US" sz="1200" i="1" dirty="0">
                <a:latin typeface="Times New Roman"/>
                <a:cs typeface="Times New Roman"/>
              </a:rPr>
              <a:t>Improving patients' outcome through effective Hospital administration’</a:t>
            </a:r>
            <a:r>
              <a:rPr lang="en-US" sz="1200" dirty="0">
                <a:latin typeface="Times New Roman"/>
                <a:cs typeface="Times New Roman"/>
              </a:rPr>
              <a:t>: A Comprehensive Review. NIH National Library of Medicine PubMed </a:t>
            </a:r>
            <a:r>
              <a:rPr lang="en-US" sz="1200" err="1">
                <a:solidFill>
                  <a:srgbClr val="1B1B1B"/>
                </a:solidFill>
                <a:latin typeface="Times New Roman"/>
                <a:cs typeface="Times New Roman"/>
              </a:rPr>
              <a:t>doi</a:t>
            </a:r>
            <a:r>
              <a:rPr lang="en-US" sz="1200" dirty="0">
                <a:solidFill>
                  <a:srgbClr val="1B1B1B"/>
                </a:solidFill>
                <a:latin typeface="Times New Roman"/>
                <a:cs typeface="Times New Roman"/>
              </a:rPr>
              <a:t>: </a:t>
            </a:r>
            <a:r>
              <a:rPr lang="en-US" sz="1200" u="sng" dirty="0">
                <a:latin typeface="Times New Roman"/>
                <a:cs typeface="Times New Roman"/>
                <a:hlinkClick r:id="rId5"/>
              </a:rPr>
              <a:t>10.7759/cureus.47731</a:t>
            </a:r>
            <a:r>
              <a:rPr lang="en-US" sz="1200" dirty="0">
                <a:latin typeface="Times New Roman"/>
                <a:cs typeface="Times New Roman"/>
              </a:rPr>
              <a:t>  Available at: </a:t>
            </a:r>
            <a:r>
              <a:rPr lang="en-US" sz="1200" u="sng" dirty="0">
                <a:latin typeface="Times New Roman"/>
                <a:cs typeface="Times New Roman"/>
                <a:hlinkClick r:id="rId6"/>
              </a:rPr>
              <a:t>https://pmc.ncbi.nlm.nih.gov/articles/PMC10676194/</a:t>
            </a:r>
            <a:r>
              <a:rPr lang="en-US" sz="1200" dirty="0">
                <a:latin typeface="Times New Roman"/>
                <a:cs typeface="Times New Roman"/>
              </a:rPr>
              <a:t> </a:t>
            </a:r>
          </a:p>
          <a:p>
            <a:endParaRPr lang="en-US" sz="1200" dirty="0">
              <a:latin typeface="Times New Roman"/>
              <a:cs typeface="Times New Roman"/>
            </a:endParaRPr>
          </a:p>
          <a:p>
            <a:r>
              <a:rPr lang="en-US" sz="1200" dirty="0">
                <a:latin typeface="Times New Roman"/>
                <a:cs typeface="Times New Roman"/>
              </a:rPr>
              <a:t>Care learning. (2025) </a:t>
            </a:r>
            <a:r>
              <a:rPr lang="en-US" sz="1200" i="1" dirty="0">
                <a:latin typeface="Times New Roman"/>
                <a:cs typeface="Times New Roman"/>
              </a:rPr>
              <a:t>Upholding Dignity and privacy in healthcare: Best practice for patient- </a:t>
            </a:r>
            <a:r>
              <a:rPr lang="en-US" sz="1200" i="1" err="1">
                <a:latin typeface="Times New Roman"/>
                <a:cs typeface="Times New Roman"/>
              </a:rPr>
              <a:t>centred</a:t>
            </a:r>
            <a:r>
              <a:rPr lang="en-US" sz="1200" i="1" dirty="0">
                <a:latin typeface="Times New Roman"/>
                <a:cs typeface="Times New Roman"/>
              </a:rPr>
              <a:t> care. </a:t>
            </a:r>
            <a:r>
              <a:rPr lang="en-US" sz="1200" dirty="0">
                <a:latin typeface="Times New Roman"/>
                <a:cs typeface="Times New Roman"/>
              </a:rPr>
              <a:t> Available at: </a:t>
            </a:r>
            <a:r>
              <a:rPr lang="en-US" sz="1200" u="sng" dirty="0">
                <a:latin typeface="Times New Roman"/>
                <a:cs typeface="Times New Roman"/>
                <a:hlinkClick r:id="rId7"/>
              </a:rPr>
              <a:t>https://www.care-learning.com/upholding-dignity-and-privacy-in-healthcare-best-practices-for-patient-centred-care#:~:text=Ensuring%20dignity%20and%20privacy%20in%20healthcare%20is%20fundamental,privacy%20fosters%20trust%20and%20comfort%20in%20healthcare%20settings</a:t>
            </a:r>
            <a:r>
              <a:rPr lang="en-US" sz="1200" dirty="0">
                <a:latin typeface="Times New Roman"/>
                <a:cs typeface="Times New Roman"/>
              </a:rPr>
              <a:t>. </a:t>
            </a:r>
          </a:p>
          <a:p>
            <a:pPr marL="0" indent="0">
              <a:buNone/>
            </a:pPr>
            <a:endParaRPr lang="en-US" sz="1200" dirty="0">
              <a:latin typeface="Times New Roman"/>
              <a:cs typeface="Times New Roman"/>
            </a:endParaRPr>
          </a:p>
          <a:p>
            <a:r>
              <a:rPr lang="en-US" sz="1200" dirty="0">
                <a:latin typeface="Times New Roman"/>
                <a:cs typeface="Times New Roman"/>
              </a:rPr>
              <a:t>Celestine, (2024) How to develop a patient-centered leadership style in health and social care. London School of Planning and Management LSPM United Kingdom.  Available at: </a:t>
            </a:r>
            <a:r>
              <a:rPr lang="en-US" sz="1200" u="sng" dirty="0">
                <a:latin typeface="Times New Roman"/>
                <a:cs typeface="Times New Roman"/>
                <a:hlinkClick r:id="rId8"/>
              </a:rPr>
              <a:t>https://blog.lspm.org.uk/2024/09/09/how-to-develop-a-patient-centered-leadership-style-in-health-and-social-care/#:~:text=In%20this%20article%2C%20we%20will%20explore%20the%20key,leadership%20style%20in%20health%20and%20social%20care%20settings</a:t>
            </a:r>
            <a:r>
              <a:rPr lang="en-US" sz="1200" dirty="0">
                <a:latin typeface="Times New Roman"/>
                <a:cs typeface="Times New Roman"/>
              </a:rPr>
              <a:t>.  </a:t>
            </a:r>
          </a:p>
          <a:p>
            <a:endParaRPr lang="en-US" sz="1200" dirty="0">
              <a:latin typeface="Times New Roman"/>
              <a:cs typeface="Times New Roman"/>
            </a:endParaRPr>
          </a:p>
          <a:p>
            <a:endParaRPr lang="en-US" dirty="0"/>
          </a:p>
        </p:txBody>
      </p:sp>
    </p:spTree>
    <p:extLst>
      <p:ext uri="{BB962C8B-B14F-4D97-AF65-F5344CB8AC3E}">
        <p14:creationId xmlns:p14="http://schemas.microsoft.com/office/powerpoint/2010/main" val="29297658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03C38-2BE8-9332-6D54-F7DD1E37730D}"/>
              </a:ext>
            </a:extLst>
          </p:cNvPr>
          <p:cNvSpPr>
            <a:spLocks noGrp="1"/>
          </p:cNvSpPr>
          <p:nvPr>
            <p:ph type="title"/>
          </p:nvPr>
        </p:nvSpPr>
        <p:spPr/>
        <p:txBody>
          <a:bodyPr>
            <a:normAutofit/>
          </a:bodyPr>
          <a:lstStyle/>
          <a:p>
            <a:r>
              <a:rPr lang="en-US"/>
              <a:t>Reference list:</a:t>
            </a:r>
            <a:br>
              <a:rPr lang="en-US" dirty="0"/>
            </a:br>
            <a:endParaRPr lang="en-US" dirty="0"/>
          </a:p>
        </p:txBody>
      </p:sp>
      <p:sp>
        <p:nvSpPr>
          <p:cNvPr id="3" name="Content Placeholder 2">
            <a:extLst>
              <a:ext uri="{FF2B5EF4-FFF2-40B4-BE49-F238E27FC236}">
                <a16:creationId xmlns:a16="http://schemas.microsoft.com/office/drawing/2014/main" id="{072962EA-AE84-CDF8-6B47-C4BEEAC13F3E}"/>
              </a:ext>
            </a:extLst>
          </p:cNvPr>
          <p:cNvSpPr>
            <a:spLocks noGrp="1"/>
          </p:cNvSpPr>
          <p:nvPr>
            <p:ph idx="1"/>
          </p:nvPr>
        </p:nvSpPr>
        <p:spPr/>
        <p:txBody>
          <a:bodyPr vert="horz" lIns="91440" tIns="45720" rIns="91440" bIns="45720" rtlCol="0" anchor="t">
            <a:normAutofit fontScale="92500" lnSpcReduction="10000"/>
          </a:bodyPr>
          <a:lstStyle/>
          <a:p>
            <a:r>
              <a:rPr lang="en-US" sz="1200" dirty="0">
                <a:latin typeface="Times New Roman"/>
                <a:cs typeface="Times New Roman"/>
              </a:rPr>
              <a:t>Constand, M., K., MacDermid, J., C., Bello-Haas, V., D. and Law, M. (2014) </a:t>
            </a:r>
            <a:r>
              <a:rPr lang="en-US" sz="1200" i="1" dirty="0">
                <a:latin typeface="Times New Roman"/>
                <a:cs typeface="Times New Roman"/>
              </a:rPr>
              <a:t>Scoping review of patient-centered care approaches in healthcare.</a:t>
            </a:r>
            <a:r>
              <a:rPr lang="en-US" sz="1200" dirty="0">
                <a:latin typeface="Times New Roman"/>
                <a:cs typeface="Times New Roman"/>
              </a:rPr>
              <a:t> BMC Health Services Research. Available at:  </a:t>
            </a:r>
            <a:r>
              <a:rPr lang="en-US" sz="1200" u="sng" dirty="0">
                <a:latin typeface="Times New Roman"/>
                <a:cs typeface="Times New Roman"/>
                <a:hlinkClick r:id="rId2"/>
              </a:rPr>
              <a:t>https://bmchealthservres.biomedcentral.com/articles/10.1186/1472-6963-14-271</a:t>
            </a:r>
            <a:r>
              <a:rPr lang="en-US" sz="1200" dirty="0">
                <a:latin typeface="Times New Roman"/>
                <a:cs typeface="Times New Roman"/>
              </a:rPr>
              <a:t> </a:t>
            </a:r>
          </a:p>
          <a:p>
            <a:endParaRPr lang="en-US" sz="1200" dirty="0">
              <a:latin typeface="Times New Roman"/>
              <a:cs typeface="Times New Roman"/>
            </a:endParaRPr>
          </a:p>
          <a:p>
            <a:r>
              <a:rPr lang="en-US" sz="1200" dirty="0">
                <a:latin typeface="Times New Roman"/>
                <a:cs typeface="Times New Roman"/>
              </a:rPr>
              <a:t>Chase, P. (2023) What are the benefits and importance of person-</a:t>
            </a:r>
            <a:r>
              <a:rPr lang="en-US" sz="1200" err="1">
                <a:latin typeface="Times New Roman"/>
                <a:cs typeface="Times New Roman"/>
              </a:rPr>
              <a:t>centred</a:t>
            </a:r>
            <a:r>
              <a:rPr lang="en-US" sz="1200" dirty="0">
                <a:latin typeface="Times New Roman"/>
                <a:cs typeface="Times New Roman"/>
              </a:rPr>
              <a:t> care in the UK. Nurses group homecare. Available at: </a:t>
            </a:r>
            <a:r>
              <a:rPr lang="en-US" sz="1200" u="sng" dirty="0">
                <a:latin typeface="Times New Roman"/>
                <a:cs typeface="Times New Roman"/>
                <a:hlinkClick r:id="rId3"/>
              </a:rPr>
              <a:t>https://nursesgrouphomecare.co.uk/person-centred-care-importance</a:t>
            </a:r>
            <a:r>
              <a:rPr lang="en-US" sz="1200" dirty="0">
                <a:latin typeface="Times New Roman"/>
                <a:cs typeface="Times New Roman"/>
              </a:rPr>
              <a:t> </a:t>
            </a:r>
          </a:p>
          <a:p>
            <a:pPr marL="0" indent="0">
              <a:buNone/>
            </a:pPr>
            <a:endParaRPr lang="en-US" sz="1200" dirty="0">
              <a:latin typeface="Times New Roman"/>
              <a:cs typeface="Times New Roman"/>
            </a:endParaRPr>
          </a:p>
          <a:p>
            <a:r>
              <a:rPr lang="en-US" sz="1200" dirty="0">
                <a:latin typeface="Times New Roman"/>
                <a:cs typeface="Times New Roman"/>
              </a:rPr>
              <a:t>Dovetail. (2023) What is patient centered care? Available at: </a:t>
            </a:r>
            <a:r>
              <a:rPr lang="en-US" sz="1200" u="sng" dirty="0">
                <a:latin typeface="Times New Roman"/>
                <a:cs typeface="Times New Roman"/>
                <a:hlinkClick r:id="rId4"/>
              </a:rPr>
              <a:t>https://dovetail.com/patient-experience/patient-centered-care/</a:t>
            </a:r>
            <a:r>
              <a:rPr lang="en-US" sz="1200" dirty="0">
                <a:latin typeface="Times New Roman"/>
                <a:cs typeface="Times New Roman"/>
              </a:rPr>
              <a:t> </a:t>
            </a:r>
          </a:p>
          <a:p>
            <a:r>
              <a:rPr lang="en-US" sz="1200" dirty="0">
                <a:latin typeface="Times New Roman"/>
                <a:cs typeface="Times New Roman"/>
              </a:rPr>
              <a:t>Dr Huang, L. (2019) </a:t>
            </a:r>
            <a:r>
              <a:rPr lang="en-US" sz="1200" i="1" dirty="0">
                <a:latin typeface="Times New Roman"/>
                <a:cs typeface="Times New Roman"/>
              </a:rPr>
              <a:t>‘The Benefits of Patient-Centered Healthcare’</a:t>
            </a:r>
            <a:r>
              <a:rPr lang="en-US" sz="1200" dirty="0">
                <a:latin typeface="Times New Roman"/>
                <a:cs typeface="Times New Roman"/>
              </a:rPr>
              <a:t>.  Hospital &amp; Healthcare Management. Available at: </a:t>
            </a:r>
            <a:r>
              <a:rPr lang="en-US" sz="1200" u="sng" dirty="0">
                <a:latin typeface="Times New Roman"/>
                <a:cs typeface="Times New Roman"/>
                <a:hlinkClick r:id="rId5"/>
              </a:rPr>
              <a:t>https://www.hhmglobal.com/knowledge-bank/articles/the-benefits-of-patient-centered-healthcare</a:t>
            </a:r>
            <a:r>
              <a:rPr lang="en-US" sz="1200" dirty="0">
                <a:latin typeface="Times New Roman"/>
                <a:cs typeface="Times New Roman"/>
              </a:rPr>
              <a:t> </a:t>
            </a:r>
          </a:p>
          <a:p>
            <a:endParaRPr lang="en-US" sz="1200" dirty="0">
              <a:latin typeface="Times New Roman"/>
              <a:cs typeface="Times New Roman"/>
            </a:endParaRPr>
          </a:p>
          <a:p>
            <a:r>
              <a:rPr lang="en-US" sz="1200" dirty="0">
                <a:latin typeface="Times New Roman"/>
                <a:cs typeface="Times New Roman"/>
              </a:rPr>
              <a:t>E Health Community org. (2024) Strategic Management in Healthcare: A Guide for Practitioners. Available at: </a:t>
            </a:r>
            <a:r>
              <a:rPr lang="en-US" sz="1200" u="sng" dirty="0">
                <a:latin typeface="Times New Roman"/>
                <a:cs typeface="Times New Roman"/>
                <a:hlinkClick r:id="rId6"/>
              </a:rPr>
              <a:t>https://ehealthcommunity.org/strategic-management-in-healthcare-a-guide-for-practitioners/</a:t>
            </a:r>
            <a:r>
              <a:rPr lang="en-US" sz="1200" dirty="0">
                <a:latin typeface="Times New Roman"/>
                <a:cs typeface="Times New Roman"/>
              </a:rPr>
              <a:t>   </a:t>
            </a:r>
          </a:p>
          <a:p>
            <a:r>
              <a:rPr lang="en-US" sz="1200" dirty="0">
                <a:latin typeface="Times New Roman"/>
                <a:cs typeface="Times New Roman"/>
              </a:rPr>
              <a:t>Edgman-Levitan, S. and Schoenbaum, S. C. (2021) </a:t>
            </a:r>
            <a:r>
              <a:rPr lang="en-US" sz="1200" i="1" dirty="0">
                <a:latin typeface="Times New Roman"/>
                <a:cs typeface="Times New Roman"/>
              </a:rPr>
              <a:t>Patient-centered care: achieving higher quality by designing care through the patient’s eyes.</a:t>
            </a:r>
            <a:r>
              <a:rPr lang="en-US" sz="1200" dirty="0">
                <a:latin typeface="Times New Roman"/>
                <a:cs typeface="Times New Roman"/>
              </a:rPr>
              <a:t> Israel Journal of Health Policy Research. NIH National Library of Medicine National Center for Biotechnology information PubMed Doi: 10.1186/s13584-021-00459-9 </a:t>
            </a:r>
          </a:p>
          <a:p>
            <a:r>
              <a:rPr lang="en-US" sz="1200" dirty="0">
                <a:latin typeface="Times New Roman"/>
                <a:cs typeface="Times New Roman"/>
              </a:rPr>
              <a:t>Available at: </a:t>
            </a:r>
            <a:r>
              <a:rPr lang="en-US" sz="1200" u="sng" dirty="0">
                <a:latin typeface="Times New Roman"/>
                <a:cs typeface="Times New Roman"/>
                <a:hlinkClick r:id="rId7"/>
              </a:rPr>
              <a:t>https://pmc.ncbi.nlm.nih.gov/articles/PMC7934513/</a:t>
            </a:r>
            <a:r>
              <a:rPr lang="en-US" sz="1200" dirty="0">
                <a:latin typeface="Times New Roman"/>
                <a:cs typeface="Times New Roman"/>
              </a:rPr>
              <a:t> </a:t>
            </a:r>
          </a:p>
          <a:p>
            <a:endParaRPr lang="en-US" sz="1200" dirty="0">
              <a:latin typeface="Times New Roman"/>
              <a:cs typeface="Times New Roman"/>
            </a:endParaRPr>
          </a:p>
          <a:p>
            <a:endParaRPr lang="en-US" dirty="0"/>
          </a:p>
        </p:txBody>
      </p:sp>
    </p:spTree>
    <p:extLst>
      <p:ext uri="{BB962C8B-B14F-4D97-AF65-F5344CB8AC3E}">
        <p14:creationId xmlns:p14="http://schemas.microsoft.com/office/powerpoint/2010/main" val="4067533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035CC-C122-DC6E-2112-3BD2140C2335}"/>
              </a:ext>
            </a:extLst>
          </p:cNvPr>
          <p:cNvSpPr>
            <a:spLocks noGrp="1"/>
          </p:cNvSpPr>
          <p:nvPr>
            <p:ph type="title"/>
          </p:nvPr>
        </p:nvSpPr>
        <p:spPr>
          <a:xfrm>
            <a:off x="677334" y="609600"/>
            <a:ext cx="8596668" cy="919206"/>
          </a:xfrm>
        </p:spPr>
        <p:txBody>
          <a:bodyPr/>
          <a:lstStyle/>
          <a:p>
            <a:r>
              <a:rPr lang="en-US" dirty="0"/>
              <a:t>Reference List:</a:t>
            </a:r>
          </a:p>
        </p:txBody>
      </p:sp>
      <p:sp>
        <p:nvSpPr>
          <p:cNvPr id="3" name="Content Placeholder 2">
            <a:extLst>
              <a:ext uri="{FF2B5EF4-FFF2-40B4-BE49-F238E27FC236}">
                <a16:creationId xmlns:a16="http://schemas.microsoft.com/office/drawing/2014/main" id="{B3A1B321-5418-481B-AE58-F45E95DF0D08}"/>
              </a:ext>
            </a:extLst>
          </p:cNvPr>
          <p:cNvSpPr>
            <a:spLocks noGrp="1"/>
          </p:cNvSpPr>
          <p:nvPr>
            <p:ph idx="1"/>
          </p:nvPr>
        </p:nvSpPr>
        <p:spPr>
          <a:xfrm>
            <a:off x="677334" y="1872265"/>
            <a:ext cx="8596668" cy="4169097"/>
          </a:xfrm>
        </p:spPr>
        <p:txBody>
          <a:bodyPr vert="horz" lIns="91440" tIns="45720" rIns="91440" bIns="45720" rtlCol="0" anchor="t">
            <a:normAutofit fontScale="92500" lnSpcReduction="20000"/>
          </a:bodyPr>
          <a:lstStyle/>
          <a:p>
            <a:pPr>
              <a:buNone/>
            </a:pPr>
            <a:r>
              <a:rPr lang="en-US" sz="1200">
                <a:solidFill>
                  <a:srgbClr val="000000"/>
                </a:solidFill>
                <a:latin typeface="Times New Roman"/>
                <a:cs typeface="Times New Roman"/>
              </a:rPr>
              <a:t>Gopee, N. and Galloway, J. (2017) </a:t>
            </a:r>
            <a:r>
              <a:rPr lang="en-US" sz="1200" i="1">
                <a:solidFill>
                  <a:srgbClr val="000000"/>
                </a:solidFill>
                <a:latin typeface="Times New Roman"/>
                <a:cs typeface="Times New Roman"/>
              </a:rPr>
              <a:t>LEADERSHIP AND MANAGEMENT IN HEALTHCARE</a:t>
            </a:r>
            <a:r>
              <a:rPr lang="en-US" sz="1200">
                <a:solidFill>
                  <a:srgbClr val="000000"/>
                </a:solidFill>
                <a:latin typeface="Times New Roman"/>
                <a:cs typeface="Times New Roman"/>
              </a:rPr>
              <a:t>. 3</a:t>
            </a:r>
            <a:r>
              <a:rPr lang="en-US" sz="1200" baseline="30000">
                <a:solidFill>
                  <a:srgbClr val="000000"/>
                </a:solidFill>
                <a:latin typeface="Times New Roman"/>
                <a:cs typeface="Times New Roman"/>
              </a:rPr>
              <a:t>RD</a:t>
            </a:r>
            <a:r>
              <a:rPr lang="en-US" sz="1200" dirty="0">
                <a:solidFill>
                  <a:srgbClr val="000000"/>
                </a:solidFill>
                <a:latin typeface="Times New Roman"/>
                <a:cs typeface="Times New Roman"/>
              </a:rPr>
              <a:t> </a:t>
            </a:r>
            <a:r>
              <a:rPr lang="en-US" sz="1200" err="1">
                <a:solidFill>
                  <a:srgbClr val="000000"/>
                </a:solidFill>
                <a:latin typeface="Times New Roman"/>
                <a:cs typeface="Times New Roman"/>
              </a:rPr>
              <a:t>edn</a:t>
            </a:r>
            <a:r>
              <a:rPr lang="en-US" sz="1200">
                <a:solidFill>
                  <a:srgbClr val="000000"/>
                </a:solidFill>
                <a:latin typeface="Times New Roman"/>
                <a:cs typeface="Times New Roman"/>
              </a:rPr>
              <a:t>. Bradford: Sue West. P-113 Sage</a:t>
            </a:r>
            <a:endParaRPr lang="en-US" sz="1200" dirty="0">
              <a:solidFill>
                <a:srgbClr val="000000"/>
              </a:solidFill>
              <a:latin typeface="Times New Roman"/>
              <a:cs typeface="Times New Roman"/>
            </a:endParaRPr>
          </a:p>
          <a:p>
            <a:pPr>
              <a:buNone/>
            </a:pPr>
            <a:endParaRPr lang="en-US" sz="1200" dirty="0">
              <a:solidFill>
                <a:srgbClr val="000000"/>
              </a:solidFill>
              <a:latin typeface="Times New Roman"/>
              <a:cs typeface="Times New Roman"/>
            </a:endParaRPr>
          </a:p>
          <a:p>
            <a:pPr>
              <a:buNone/>
            </a:pPr>
            <a:r>
              <a:rPr lang="en-US" sz="1200">
                <a:solidFill>
                  <a:srgbClr val="000000"/>
                </a:solidFill>
                <a:latin typeface="Times New Roman"/>
                <a:cs typeface="Times New Roman"/>
              </a:rPr>
              <a:t>Grover, S., Fitzpatrick, A., Azim, F., T., Ariza-Vega, P., Bellwood, P., Burns, J., Burton, E., Fleig, L., Clemon, L., Hoppmann, C., A., Madden, K., M., Price, M., Langford, D. and Ashe, M., C., (2022) </a:t>
            </a:r>
            <a:r>
              <a:rPr lang="en-US" sz="1200" i="1">
                <a:solidFill>
                  <a:srgbClr val="000000"/>
                </a:solidFill>
                <a:latin typeface="Times New Roman"/>
                <a:cs typeface="Times New Roman"/>
              </a:rPr>
              <a:t>‘Defining and implementing patient-centered care: an umbrella review’.</a:t>
            </a:r>
            <a:r>
              <a:rPr lang="en-US" sz="1200">
                <a:solidFill>
                  <a:srgbClr val="000000"/>
                </a:solidFill>
                <a:latin typeface="Times New Roman"/>
                <a:cs typeface="Times New Roman"/>
              </a:rPr>
              <a:t> Patient Education and counselling. V105 (i7) pp.1679-1688</a:t>
            </a:r>
            <a:endParaRPr lang="en-US" sz="1200" dirty="0">
              <a:solidFill>
                <a:srgbClr val="000000"/>
              </a:solidFill>
              <a:latin typeface="Times New Roman"/>
              <a:cs typeface="Times New Roman"/>
            </a:endParaRPr>
          </a:p>
          <a:p>
            <a:pPr>
              <a:buNone/>
            </a:pPr>
            <a:r>
              <a:rPr lang="en-US" sz="1200" dirty="0">
                <a:solidFill>
                  <a:srgbClr val="000000"/>
                </a:solidFill>
                <a:latin typeface="Times New Roman"/>
                <a:cs typeface="Times New Roman"/>
              </a:rPr>
              <a:t>Available at: </a:t>
            </a:r>
            <a:r>
              <a:rPr lang="en-US" sz="1200" u="sng" dirty="0">
                <a:solidFill>
                  <a:srgbClr val="404040"/>
                </a:solidFill>
                <a:latin typeface="Times New Roman"/>
                <a:cs typeface="Times New Roman"/>
                <a:hlinkClick r:id="rId2"/>
              </a:rPr>
              <a:t>https://www.sciencedirect.com/science/article/abs/pii/S0738399121007254#:~:text=Patient-%20or%20person-centered%20care%20%28PCC%29%20integrates%20people%E2%80%99s%20preferences%2C,of%20PCC%20and%20synthesize%20implementation%20facilitators%20and%20barriers</a:t>
            </a:r>
            <a:r>
              <a:rPr lang="en-US" sz="1200" dirty="0">
                <a:solidFill>
                  <a:srgbClr val="000000"/>
                </a:solidFill>
                <a:latin typeface="Times New Roman"/>
                <a:cs typeface="Times New Roman"/>
              </a:rPr>
              <a:t>. </a:t>
            </a:r>
          </a:p>
          <a:p>
            <a:pPr>
              <a:buNone/>
            </a:pPr>
            <a:endParaRPr lang="en-US" sz="1200" dirty="0">
              <a:solidFill>
                <a:srgbClr val="000000"/>
              </a:solidFill>
              <a:latin typeface="Times New Roman"/>
              <a:cs typeface="Times New Roman"/>
            </a:endParaRPr>
          </a:p>
          <a:p>
            <a:pPr>
              <a:buNone/>
            </a:pPr>
            <a:r>
              <a:rPr lang="en-US" sz="1200" dirty="0">
                <a:solidFill>
                  <a:srgbClr val="000000"/>
                </a:solidFill>
                <a:latin typeface="Times New Roman"/>
                <a:cs typeface="Times New Roman"/>
              </a:rPr>
              <a:t>Hasim MD, J., M., (2017) ‘</a:t>
            </a:r>
            <a:r>
              <a:rPr lang="en-US" sz="1200" i="1" dirty="0">
                <a:solidFill>
                  <a:srgbClr val="000000"/>
                </a:solidFill>
                <a:latin typeface="Times New Roman"/>
                <a:cs typeface="Times New Roman"/>
              </a:rPr>
              <a:t>Patient-Centered Communication: Basic Skills</a:t>
            </a:r>
            <a:r>
              <a:rPr lang="en-US" sz="1200" dirty="0">
                <a:solidFill>
                  <a:srgbClr val="000000"/>
                </a:solidFill>
                <a:latin typeface="Times New Roman"/>
                <a:cs typeface="Times New Roman"/>
              </a:rPr>
              <a:t>’. United Arab Emirates University College of Medicine and Health Science Al Ain, Abu Dhabi. Available at: </a:t>
            </a:r>
            <a:r>
              <a:rPr lang="en-US" sz="1200" u="sng" dirty="0">
                <a:solidFill>
                  <a:srgbClr val="404040"/>
                </a:solidFill>
                <a:latin typeface="Times New Roman"/>
                <a:cs typeface="Times New Roman"/>
                <a:hlinkClick r:id="rId3"/>
              </a:rPr>
              <a:t>https://www.aafp.org/pubs/afp/issues/2017/0101/p29.pdf</a:t>
            </a:r>
            <a:r>
              <a:rPr lang="en-US" sz="1200" dirty="0">
                <a:solidFill>
                  <a:srgbClr val="000000"/>
                </a:solidFill>
                <a:latin typeface="Times New Roman"/>
                <a:cs typeface="Times New Roman"/>
              </a:rPr>
              <a:t>   </a:t>
            </a:r>
          </a:p>
          <a:p>
            <a:pPr>
              <a:buNone/>
            </a:pPr>
            <a:endParaRPr lang="en-US" sz="1200" dirty="0">
              <a:solidFill>
                <a:srgbClr val="000000"/>
              </a:solidFill>
              <a:latin typeface="Times New Roman"/>
              <a:cs typeface="Times New Roman"/>
            </a:endParaRPr>
          </a:p>
          <a:p>
            <a:pPr>
              <a:buNone/>
            </a:pPr>
            <a:r>
              <a:rPr lang="en-US" sz="1200" dirty="0">
                <a:solidFill>
                  <a:srgbClr val="000000"/>
                </a:solidFill>
                <a:latin typeface="Times New Roman"/>
                <a:cs typeface="Times New Roman"/>
              </a:rPr>
              <a:t>Jones, B., Horton, T., and Home, J., (2022) ‘</a:t>
            </a:r>
            <a:r>
              <a:rPr lang="en-US" sz="1200" i="1" dirty="0">
                <a:solidFill>
                  <a:srgbClr val="000000"/>
                </a:solidFill>
                <a:latin typeface="Times New Roman"/>
                <a:cs typeface="Times New Roman"/>
              </a:rPr>
              <a:t>Strengthening NHS Management and Leadership Priorities for reform’.</a:t>
            </a:r>
            <a:r>
              <a:rPr lang="en-US" sz="1200" dirty="0">
                <a:solidFill>
                  <a:srgbClr val="000000"/>
                </a:solidFill>
                <a:latin typeface="Times New Roman"/>
                <a:cs typeface="Times New Roman"/>
              </a:rPr>
              <a:t> The Health Foundation.  Available at: </a:t>
            </a:r>
            <a:r>
              <a:rPr lang="en-US" sz="1200" u="sng" dirty="0">
                <a:solidFill>
                  <a:srgbClr val="404040"/>
                </a:solidFill>
                <a:latin typeface="Times New Roman"/>
                <a:cs typeface="Times New Roman"/>
                <a:hlinkClick r:id="rId4"/>
              </a:rPr>
              <a:t>https://www.health.org.uk/reports-and-analysis/briefings/strengthening-nhs-management-and-leadership</a:t>
            </a:r>
            <a:r>
              <a:rPr lang="en-US" sz="1200" dirty="0">
                <a:solidFill>
                  <a:srgbClr val="000000"/>
                </a:solidFill>
                <a:latin typeface="Times New Roman"/>
                <a:cs typeface="Times New Roman"/>
              </a:rPr>
              <a:t> </a:t>
            </a:r>
          </a:p>
          <a:p>
            <a:pPr>
              <a:buNone/>
            </a:pPr>
            <a:endParaRPr lang="en-US" sz="1200" dirty="0">
              <a:solidFill>
                <a:srgbClr val="000000"/>
              </a:solidFill>
              <a:latin typeface="Times New Roman"/>
              <a:cs typeface="Times New Roman"/>
            </a:endParaRPr>
          </a:p>
          <a:p>
            <a:pPr>
              <a:buNone/>
            </a:pPr>
            <a:endParaRPr lang="en-US" sz="1200" dirty="0">
              <a:solidFill>
                <a:srgbClr val="000000"/>
              </a:solidFill>
              <a:latin typeface="Times New Roman"/>
              <a:cs typeface="Times New Roman"/>
            </a:endParaRPr>
          </a:p>
          <a:p>
            <a:pPr>
              <a:buNone/>
            </a:pPr>
            <a:r>
              <a:rPr lang="en-US" sz="1200" dirty="0">
                <a:solidFill>
                  <a:srgbClr val="000000"/>
                </a:solidFill>
                <a:latin typeface="Times New Roman"/>
                <a:cs typeface="Times New Roman"/>
              </a:rPr>
              <a:t>Kelley, J. (2023) ‘</a:t>
            </a:r>
            <a:r>
              <a:rPr lang="en-US" sz="1200" i="1" dirty="0">
                <a:solidFill>
                  <a:srgbClr val="000000"/>
                </a:solidFill>
                <a:latin typeface="Times New Roman"/>
                <a:cs typeface="Times New Roman"/>
              </a:rPr>
              <a:t>What is patient-</a:t>
            </a:r>
            <a:r>
              <a:rPr lang="en-US" sz="1200" i="1" dirty="0" err="1">
                <a:solidFill>
                  <a:srgbClr val="000000"/>
                </a:solidFill>
                <a:latin typeface="Times New Roman"/>
                <a:cs typeface="Times New Roman"/>
              </a:rPr>
              <a:t>centred</a:t>
            </a:r>
            <a:r>
              <a:rPr lang="en-US" sz="1200" i="1" dirty="0">
                <a:solidFill>
                  <a:srgbClr val="000000"/>
                </a:solidFill>
                <a:latin typeface="Times New Roman"/>
                <a:cs typeface="Times New Roman"/>
              </a:rPr>
              <a:t> care and why is it important?’</a:t>
            </a:r>
            <a:r>
              <a:rPr lang="en-US" sz="1200" dirty="0">
                <a:solidFill>
                  <a:srgbClr val="000000"/>
                </a:solidFill>
                <a:latin typeface="Times New Roman"/>
                <a:cs typeface="Times New Roman"/>
              </a:rPr>
              <a:t> Enter. Available at: </a:t>
            </a:r>
            <a:r>
              <a:rPr lang="en-US" sz="1200" u="sng" dirty="0">
                <a:solidFill>
                  <a:srgbClr val="404040"/>
                </a:solidFill>
                <a:latin typeface="Times New Roman"/>
                <a:cs typeface="Times New Roman"/>
                <a:hlinkClick r:id="rId5"/>
              </a:rPr>
              <a:t>https://www.enter.health/post/what-is-patient-centered-care-and-why-is-it-important#:~:text=Patient-centered%20care%20fosters%20open%20communication%2C%20mutual%20respect%2C%20and,patient%20satisfaction%2C%20and%20enhanced%20overall%20quality%20of%20care</a:t>
            </a:r>
            <a:r>
              <a:rPr lang="en-US" sz="1200" dirty="0">
                <a:solidFill>
                  <a:srgbClr val="000000"/>
                </a:solidFill>
                <a:latin typeface="Times New Roman"/>
                <a:cs typeface="Times New Roman"/>
              </a:rPr>
              <a:t>.  </a:t>
            </a:r>
          </a:p>
          <a:p>
            <a:pPr>
              <a:buNone/>
            </a:pPr>
            <a:endParaRPr lang="en-US" sz="1200" dirty="0">
              <a:solidFill>
                <a:srgbClr val="000000"/>
              </a:solidFill>
              <a:latin typeface="Times New Roman"/>
              <a:cs typeface="Times New Roman"/>
            </a:endParaRPr>
          </a:p>
          <a:p>
            <a:pPr>
              <a:buNone/>
            </a:pPr>
            <a:endParaRPr lang="en-US" sz="1200" dirty="0">
              <a:solidFill>
                <a:srgbClr val="000000"/>
              </a:solidFill>
              <a:latin typeface="Times New Roman"/>
              <a:cs typeface="Times New Roman"/>
            </a:endParaRPr>
          </a:p>
          <a:p>
            <a:pPr marL="0" indent="0">
              <a:buNone/>
            </a:pPr>
            <a:endParaRPr lang="en-US" sz="1200" dirty="0">
              <a:solidFill>
                <a:srgbClr val="404040"/>
              </a:solidFill>
              <a:latin typeface="Times New Roman"/>
              <a:cs typeface="Times New Roman"/>
            </a:endParaRPr>
          </a:p>
        </p:txBody>
      </p:sp>
    </p:spTree>
    <p:extLst>
      <p:ext uri="{BB962C8B-B14F-4D97-AF65-F5344CB8AC3E}">
        <p14:creationId xmlns:p14="http://schemas.microsoft.com/office/powerpoint/2010/main" val="42889483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55D19-D8BC-6024-2C0D-C25225BB995F}"/>
              </a:ext>
            </a:extLst>
          </p:cNvPr>
          <p:cNvSpPr>
            <a:spLocks noGrp="1"/>
          </p:cNvSpPr>
          <p:nvPr>
            <p:ph type="title"/>
          </p:nvPr>
        </p:nvSpPr>
        <p:spPr>
          <a:xfrm>
            <a:off x="677334" y="609600"/>
            <a:ext cx="8596668" cy="764746"/>
          </a:xfrm>
        </p:spPr>
        <p:txBody>
          <a:bodyPr>
            <a:normAutofit fontScale="90000"/>
          </a:bodyPr>
          <a:lstStyle/>
          <a:p>
            <a:r>
              <a:rPr lang="en-US" dirty="0"/>
              <a:t>Reference list:</a:t>
            </a:r>
            <a:br>
              <a:rPr lang="en-US" dirty="0"/>
            </a:br>
            <a:endParaRPr lang="en-US" dirty="0"/>
          </a:p>
        </p:txBody>
      </p:sp>
      <p:sp>
        <p:nvSpPr>
          <p:cNvPr id="3" name="Content Placeholder 2">
            <a:extLst>
              <a:ext uri="{FF2B5EF4-FFF2-40B4-BE49-F238E27FC236}">
                <a16:creationId xmlns:a16="http://schemas.microsoft.com/office/drawing/2014/main" id="{153F2E89-3BE3-B3C4-9B50-CF482D891432}"/>
              </a:ext>
            </a:extLst>
          </p:cNvPr>
          <p:cNvSpPr>
            <a:spLocks noGrp="1"/>
          </p:cNvSpPr>
          <p:nvPr>
            <p:ph idx="1"/>
          </p:nvPr>
        </p:nvSpPr>
        <p:spPr>
          <a:xfrm>
            <a:off x="677334" y="1728103"/>
            <a:ext cx="9379262" cy="4323556"/>
          </a:xfrm>
        </p:spPr>
        <p:txBody>
          <a:bodyPr vert="horz" lIns="91440" tIns="45720" rIns="91440" bIns="45720" rtlCol="0" anchor="t">
            <a:normAutofit lnSpcReduction="10000"/>
          </a:bodyPr>
          <a:lstStyle/>
          <a:p>
            <a:endParaRPr lang="en-US"/>
          </a:p>
          <a:p>
            <a:r>
              <a:rPr lang="en-US" sz="1200">
                <a:solidFill>
                  <a:srgbClr val="000000"/>
                </a:solidFill>
                <a:latin typeface="Times New Roman"/>
                <a:cs typeface="Times New Roman"/>
              </a:rPr>
              <a:t>Lim, C. (2023) ‘</a:t>
            </a:r>
            <a:r>
              <a:rPr lang="en-US" sz="1200" i="1">
                <a:solidFill>
                  <a:srgbClr val="000000"/>
                </a:solidFill>
                <a:latin typeface="Times New Roman"/>
                <a:cs typeface="Times New Roman"/>
              </a:rPr>
              <a:t>The 6cs of care.’</a:t>
            </a:r>
            <a:r>
              <a:rPr lang="en-US" sz="1200">
                <a:solidFill>
                  <a:srgbClr val="000000"/>
                </a:solidFill>
                <a:latin typeface="Times New Roman"/>
                <a:cs typeface="Times New Roman"/>
              </a:rPr>
              <a:t> Health support &amp; social care.  Access. Available at: </a:t>
            </a:r>
            <a:r>
              <a:rPr lang="en-US" sz="1200" u="sng" dirty="0">
                <a:latin typeface="Times New Roman"/>
                <a:cs typeface="Times New Roman"/>
                <a:hlinkClick r:id="rId2"/>
              </a:rPr>
              <a:t>https://www.theaccessgroup.com/en-gb/blog/hsc-the-6-c-s-of-social-care/</a:t>
            </a:r>
            <a:r>
              <a:rPr lang="en-US" sz="1200" dirty="0">
                <a:solidFill>
                  <a:srgbClr val="000000"/>
                </a:solidFill>
                <a:latin typeface="Times New Roman"/>
                <a:cs typeface="Times New Roman"/>
              </a:rPr>
              <a:t>  </a:t>
            </a:r>
          </a:p>
          <a:p>
            <a:endParaRPr lang="en-US" sz="1200" dirty="0">
              <a:solidFill>
                <a:srgbClr val="000000"/>
              </a:solidFill>
              <a:latin typeface="Times New Roman"/>
              <a:cs typeface="Times New Roman"/>
            </a:endParaRPr>
          </a:p>
          <a:p>
            <a:r>
              <a:rPr lang="en-US" sz="1200">
                <a:solidFill>
                  <a:srgbClr val="000000"/>
                </a:solidFill>
                <a:latin typeface="Times New Roman"/>
                <a:cs typeface="Times New Roman"/>
              </a:rPr>
              <a:t>National Health Service Wales (NHS) (2021)’</a:t>
            </a:r>
            <a:r>
              <a:rPr lang="en-US" sz="1200" i="1">
                <a:solidFill>
                  <a:srgbClr val="000000"/>
                </a:solidFill>
                <a:latin typeface="Times New Roman"/>
                <a:cs typeface="Times New Roman"/>
              </a:rPr>
              <a:t> Digital Health and Care Wales </a:t>
            </a:r>
            <a:r>
              <a:rPr lang="en-US" sz="1200" i="1" err="1">
                <a:solidFill>
                  <a:srgbClr val="000000"/>
                </a:solidFill>
                <a:latin typeface="Times New Roman"/>
                <a:cs typeface="Times New Roman"/>
              </a:rPr>
              <a:t>Organistaion</a:t>
            </a:r>
            <a:r>
              <a:rPr lang="en-US" sz="1200" i="1">
                <a:solidFill>
                  <a:srgbClr val="000000"/>
                </a:solidFill>
                <a:latin typeface="Times New Roman"/>
                <a:cs typeface="Times New Roman"/>
              </a:rPr>
              <a:t> Strategy’</a:t>
            </a:r>
            <a:r>
              <a:rPr lang="en-US" sz="1200">
                <a:solidFill>
                  <a:srgbClr val="000000"/>
                </a:solidFill>
                <a:latin typeface="Times New Roman"/>
                <a:cs typeface="Times New Roman"/>
              </a:rPr>
              <a:t> 2024-2030 Available at: </a:t>
            </a:r>
            <a:r>
              <a:rPr lang="en-US" sz="1200" u="sng" dirty="0">
                <a:latin typeface="Times New Roman"/>
                <a:cs typeface="Times New Roman"/>
                <a:hlinkClick r:id="rId3"/>
              </a:rPr>
              <a:t>https://dhcw.nhs.wales/files/dhcw-strategies-and-frameworks/digital-health-and-care-wales-organisational-strategy-2024-2030/</a:t>
            </a:r>
            <a:r>
              <a:rPr lang="en-US" sz="1200" dirty="0">
                <a:solidFill>
                  <a:srgbClr val="000000"/>
                </a:solidFill>
                <a:latin typeface="Times New Roman"/>
                <a:cs typeface="Times New Roman"/>
              </a:rPr>
              <a:t> </a:t>
            </a:r>
          </a:p>
          <a:p>
            <a:endParaRPr lang="en-US" sz="1200" dirty="0">
              <a:solidFill>
                <a:srgbClr val="000000"/>
              </a:solidFill>
              <a:latin typeface="Times New Roman"/>
              <a:cs typeface="Times New Roman"/>
            </a:endParaRPr>
          </a:p>
          <a:p>
            <a:r>
              <a:rPr lang="en-US" sz="1200" dirty="0">
                <a:solidFill>
                  <a:srgbClr val="000000"/>
                </a:solidFill>
                <a:latin typeface="Times New Roman"/>
                <a:cs typeface="Times New Roman"/>
              </a:rPr>
              <a:t>National Health Service England NHS (2024) </a:t>
            </a:r>
            <a:r>
              <a:rPr lang="en-US" sz="1200" i="1" dirty="0">
                <a:solidFill>
                  <a:srgbClr val="000000"/>
                </a:solidFill>
                <a:latin typeface="Times New Roman"/>
                <a:cs typeface="Times New Roman"/>
              </a:rPr>
              <a:t>‘Developing Patient </a:t>
            </a:r>
            <a:r>
              <a:rPr lang="en-US" sz="1200" i="1" dirty="0" err="1">
                <a:solidFill>
                  <a:srgbClr val="000000"/>
                </a:solidFill>
                <a:latin typeface="Times New Roman"/>
                <a:cs typeface="Times New Roman"/>
              </a:rPr>
              <a:t>Centred</a:t>
            </a:r>
            <a:r>
              <a:rPr lang="en-US" sz="1200" i="1" dirty="0">
                <a:solidFill>
                  <a:srgbClr val="000000"/>
                </a:solidFill>
                <a:latin typeface="Times New Roman"/>
                <a:cs typeface="Times New Roman"/>
              </a:rPr>
              <a:t> Care’</a:t>
            </a:r>
            <a:r>
              <a:rPr lang="en-US" sz="1200" dirty="0">
                <a:solidFill>
                  <a:srgbClr val="000000"/>
                </a:solidFill>
                <a:latin typeface="Times New Roman"/>
                <a:cs typeface="Times New Roman"/>
              </a:rPr>
              <a:t> Available at: </a:t>
            </a:r>
            <a:r>
              <a:rPr lang="en-US" sz="1200" u="sng" dirty="0">
                <a:latin typeface="Times New Roman"/>
                <a:cs typeface="Times New Roman"/>
                <a:hlinkClick r:id="rId4"/>
              </a:rPr>
              <a:t>https://www.england.nhs.uk/resources/patient-care/</a:t>
            </a:r>
            <a:r>
              <a:rPr lang="en-US" sz="1200" dirty="0">
                <a:solidFill>
                  <a:srgbClr val="000000"/>
                </a:solidFill>
                <a:latin typeface="Times New Roman"/>
                <a:cs typeface="Times New Roman"/>
              </a:rPr>
              <a:t>  </a:t>
            </a:r>
          </a:p>
          <a:p>
            <a:endParaRPr lang="en-US" sz="1200" dirty="0">
              <a:solidFill>
                <a:srgbClr val="000000"/>
              </a:solidFill>
              <a:latin typeface="Times New Roman"/>
              <a:cs typeface="Times New Roman"/>
            </a:endParaRPr>
          </a:p>
          <a:p>
            <a:r>
              <a:rPr lang="en-US" sz="1200" dirty="0">
                <a:solidFill>
                  <a:srgbClr val="000000"/>
                </a:solidFill>
                <a:latin typeface="Times New Roman"/>
                <a:cs typeface="Times New Roman"/>
              </a:rPr>
              <a:t>National Quality board. (2016) ‘</a:t>
            </a:r>
            <a:r>
              <a:rPr lang="en-US" sz="1200" i="1" dirty="0">
                <a:solidFill>
                  <a:srgbClr val="000000"/>
                </a:solidFill>
                <a:latin typeface="Times New Roman"/>
                <a:cs typeface="Times New Roman"/>
              </a:rPr>
              <a:t>Supporting NHS providers to deliver the right staff, with the right skills, in the right place at the right time’.</a:t>
            </a:r>
            <a:r>
              <a:rPr lang="en-US" sz="1200" dirty="0">
                <a:solidFill>
                  <a:srgbClr val="000000"/>
                </a:solidFill>
                <a:latin typeface="Times New Roman"/>
                <a:cs typeface="Times New Roman"/>
              </a:rPr>
              <a:t> Available at: </a:t>
            </a:r>
            <a:r>
              <a:rPr lang="en-US" sz="1200" u="sng" dirty="0">
                <a:latin typeface="Times New Roman"/>
                <a:cs typeface="Times New Roman"/>
                <a:hlinkClick r:id="rId5"/>
              </a:rPr>
              <a:t>https://www.england.nhs.uk/wp-content/uploads/2013/04/nqb-guidance.pdf</a:t>
            </a:r>
            <a:r>
              <a:rPr lang="en-US" sz="1200" dirty="0">
                <a:solidFill>
                  <a:srgbClr val="000000"/>
                </a:solidFill>
                <a:latin typeface="Times New Roman"/>
                <a:cs typeface="Times New Roman"/>
              </a:rPr>
              <a:t> </a:t>
            </a:r>
          </a:p>
          <a:p>
            <a:endParaRPr lang="en-US" sz="1200" dirty="0">
              <a:solidFill>
                <a:srgbClr val="000000"/>
              </a:solidFill>
              <a:latin typeface="Times New Roman"/>
              <a:cs typeface="Times New Roman"/>
            </a:endParaRPr>
          </a:p>
          <a:p>
            <a:endParaRPr lang="en-US" sz="1200" dirty="0">
              <a:solidFill>
                <a:srgbClr val="000000"/>
              </a:solidFill>
              <a:latin typeface="Times New Roman"/>
              <a:cs typeface="Times New Roman"/>
            </a:endParaRPr>
          </a:p>
          <a:p>
            <a:r>
              <a:rPr lang="en-US" sz="1200" dirty="0">
                <a:solidFill>
                  <a:srgbClr val="000000"/>
                </a:solidFill>
                <a:latin typeface="Times New Roman"/>
                <a:cs typeface="Times New Roman"/>
              </a:rPr>
              <a:t>Rix, A. and Marrin, K., (2015) </a:t>
            </a:r>
            <a:r>
              <a:rPr lang="en-US" sz="1200" i="1" dirty="0">
                <a:solidFill>
                  <a:srgbClr val="000000"/>
                </a:solidFill>
                <a:latin typeface="Times New Roman"/>
                <a:cs typeface="Times New Roman"/>
              </a:rPr>
              <a:t>‘Prudent health care and patient activation an appraisal prepared for the planned care’</a:t>
            </a:r>
            <a:r>
              <a:rPr lang="en-US" sz="1200" dirty="0">
                <a:solidFill>
                  <a:srgbClr val="000000"/>
                </a:solidFill>
                <a:latin typeface="Times New Roman"/>
                <a:cs typeface="Times New Roman"/>
              </a:rPr>
              <a:t>. Welsh Government. Available at: </a:t>
            </a:r>
            <a:r>
              <a:rPr lang="en-US" sz="1200" u="sng" dirty="0">
                <a:latin typeface="Times New Roman"/>
                <a:cs typeface="Times New Roman"/>
                <a:hlinkClick r:id="rId6"/>
              </a:rPr>
              <a:t>https://www.gov.wales/sites/default/files/publications/2019-04/prudent-health-care-and-patient-activation.pdf</a:t>
            </a:r>
            <a:r>
              <a:rPr lang="en-US" sz="1200" dirty="0">
                <a:solidFill>
                  <a:srgbClr val="000000"/>
                </a:solidFill>
                <a:latin typeface="Times New Roman"/>
                <a:cs typeface="Times New Roman"/>
              </a:rPr>
              <a:t>   </a:t>
            </a:r>
          </a:p>
          <a:p>
            <a:endParaRPr lang="en-US" sz="1200" dirty="0">
              <a:solidFill>
                <a:srgbClr val="000000"/>
              </a:solidFill>
              <a:latin typeface="Times New Roman"/>
              <a:cs typeface="Times New Roman"/>
            </a:endParaRPr>
          </a:p>
          <a:p>
            <a:endParaRPr lang="en-US" dirty="0"/>
          </a:p>
        </p:txBody>
      </p:sp>
    </p:spTree>
    <p:extLst>
      <p:ext uri="{BB962C8B-B14F-4D97-AF65-F5344CB8AC3E}">
        <p14:creationId xmlns:p14="http://schemas.microsoft.com/office/powerpoint/2010/main" val="979334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48307-848B-D427-C712-157266496937}"/>
              </a:ext>
            </a:extLst>
          </p:cNvPr>
          <p:cNvSpPr>
            <a:spLocks noGrp="1"/>
          </p:cNvSpPr>
          <p:nvPr>
            <p:ph type="title"/>
          </p:nvPr>
        </p:nvSpPr>
        <p:spPr>
          <a:xfrm>
            <a:off x="677334" y="609600"/>
            <a:ext cx="8596668" cy="723557"/>
          </a:xfrm>
        </p:spPr>
        <p:txBody>
          <a:bodyPr/>
          <a:lstStyle/>
          <a:p>
            <a:r>
              <a:rPr lang="en-US" dirty="0"/>
              <a:t>Reference List:</a:t>
            </a:r>
          </a:p>
        </p:txBody>
      </p:sp>
      <p:sp>
        <p:nvSpPr>
          <p:cNvPr id="3" name="Content Placeholder 2">
            <a:extLst>
              <a:ext uri="{FF2B5EF4-FFF2-40B4-BE49-F238E27FC236}">
                <a16:creationId xmlns:a16="http://schemas.microsoft.com/office/drawing/2014/main" id="{FF0F715B-5983-28CA-21D6-1BE9D2546AC3}"/>
              </a:ext>
            </a:extLst>
          </p:cNvPr>
          <p:cNvSpPr>
            <a:spLocks noGrp="1"/>
          </p:cNvSpPr>
          <p:nvPr>
            <p:ph idx="1"/>
          </p:nvPr>
        </p:nvSpPr>
        <p:spPr>
          <a:xfrm>
            <a:off x="378713" y="1542752"/>
            <a:ext cx="9451343" cy="4498610"/>
          </a:xfrm>
        </p:spPr>
        <p:txBody>
          <a:bodyPr vert="horz" lIns="91440" tIns="45720" rIns="91440" bIns="45720" rtlCol="0" anchor="t">
            <a:normAutofit fontScale="85000" lnSpcReduction="10000"/>
          </a:bodyPr>
          <a:lstStyle/>
          <a:p>
            <a:r>
              <a:rPr lang="en-US" sz="1200">
                <a:solidFill>
                  <a:srgbClr val="000000"/>
                </a:solidFill>
                <a:latin typeface="Times New Roman"/>
                <a:cs typeface="Times New Roman"/>
              </a:rPr>
              <a:t>Spark </a:t>
            </a:r>
            <a:r>
              <a:rPr lang="en-US" sz="1200" err="1">
                <a:solidFill>
                  <a:srgbClr val="000000"/>
                </a:solidFill>
                <a:latin typeface="Times New Roman"/>
                <a:cs typeface="Times New Roman"/>
              </a:rPr>
              <a:t>tsl</a:t>
            </a:r>
            <a:r>
              <a:rPr lang="en-US" sz="1200">
                <a:solidFill>
                  <a:srgbClr val="000000"/>
                </a:solidFill>
                <a:latin typeface="Times New Roman"/>
                <a:cs typeface="Times New Roman"/>
              </a:rPr>
              <a:t>. (2024) ‘</a:t>
            </a:r>
            <a:r>
              <a:rPr lang="en-US" sz="1200" i="1">
                <a:solidFill>
                  <a:srgbClr val="000000"/>
                </a:solidFill>
                <a:latin typeface="Times New Roman"/>
                <a:cs typeface="Times New Roman"/>
              </a:rPr>
              <a:t>What is patient </a:t>
            </a:r>
            <a:r>
              <a:rPr lang="en-US" sz="1200" i="1" err="1">
                <a:solidFill>
                  <a:srgbClr val="000000"/>
                </a:solidFill>
                <a:latin typeface="Times New Roman"/>
                <a:cs typeface="Times New Roman"/>
              </a:rPr>
              <a:t>centred</a:t>
            </a:r>
            <a:r>
              <a:rPr lang="en-US" sz="1200" i="1">
                <a:solidFill>
                  <a:srgbClr val="000000"/>
                </a:solidFill>
                <a:latin typeface="Times New Roman"/>
                <a:cs typeface="Times New Roman"/>
              </a:rPr>
              <a:t> care?’ </a:t>
            </a:r>
            <a:r>
              <a:rPr lang="en-US" sz="1200">
                <a:solidFill>
                  <a:srgbClr val="000000"/>
                </a:solidFill>
                <a:latin typeface="Times New Roman"/>
                <a:cs typeface="Times New Roman"/>
              </a:rPr>
              <a:t>Available at: </a:t>
            </a:r>
            <a:r>
              <a:rPr lang="en-US" sz="1200" u="sng" dirty="0">
                <a:latin typeface="Times New Roman"/>
                <a:cs typeface="Times New Roman"/>
                <a:hlinkClick r:id="rId2"/>
              </a:rPr>
              <a:t>https://www.sparktsl.com/blog/patient-centred-care-what-it-is-and-what-it-means-to-the-nhs#:~:text=Patient-centred%20care%20revolves%20around%20the%20patient%2C%20considering%20an,striving%20for%20the%20most%20positive%20and%20effective%20outcome</a:t>
            </a:r>
            <a:r>
              <a:rPr lang="en-US" sz="1200" dirty="0">
                <a:solidFill>
                  <a:srgbClr val="000000"/>
                </a:solidFill>
                <a:latin typeface="Times New Roman"/>
                <a:cs typeface="Times New Roman"/>
              </a:rPr>
              <a:t>. </a:t>
            </a:r>
          </a:p>
          <a:p>
            <a:endParaRPr lang="en-US" sz="1200" dirty="0">
              <a:solidFill>
                <a:srgbClr val="000000"/>
              </a:solidFill>
              <a:latin typeface="Times New Roman"/>
              <a:cs typeface="Times New Roman"/>
            </a:endParaRPr>
          </a:p>
          <a:p>
            <a:endParaRPr lang="en-US" sz="1200" dirty="0">
              <a:solidFill>
                <a:srgbClr val="000000"/>
              </a:solidFill>
              <a:latin typeface="Times New Roman"/>
              <a:cs typeface="Times New Roman"/>
            </a:endParaRPr>
          </a:p>
          <a:p>
            <a:r>
              <a:rPr lang="en-US" sz="1200">
                <a:solidFill>
                  <a:srgbClr val="000000"/>
                </a:solidFill>
                <a:latin typeface="Times New Roman"/>
                <a:cs typeface="Times New Roman"/>
              </a:rPr>
              <a:t>Skills for Health (2024) </a:t>
            </a:r>
            <a:r>
              <a:rPr lang="en-US" sz="1200" i="1">
                <a:solidFill>
                  <a:srgbClr val="000000"/>
                </a:solidFill>
                <a:latin typeface="Times New Roman"/>
                <a:cs typeface="Times New Roman"/>
              </a:rPr>
              <a:t>Healthcare leadership and management: Skills and strategies for effective leadership.</a:t>
            </a:r>
            <a:r>
              <a:rPr lang="en-US" sz="1200">
                <a:solidFill>
                  <a:srgbClr val="000000"/>
                </a:solidFill>
                <a:latin typeface="Times New Roman"/>
                <a:cs typeface="Times New Roman"/>
              </a:rPr>
              <a:t> Available at: </a:t>
            </a:r>
            <a:r>
              <a:rPr lang="en-US" sz="1200" u="sng" dirty="0">
                <a:latin typeface="Times New Roman"/>
                <a:cs typeface="Times New Roman"/>
                <a:hlinkClick r:id="rId3"/>
              </a:rPr>
              <a:t>https://www.skillsforhealth.org.uk/article/healthcare-leadership-and-management-skills-and-strategies-for-effective-leadership/#:~:text=This%20article%20explores%20six%20key%20skills%20and%20strategies,is%20a%20cornerstone%20of%20effective%20leadership%20in%20healthcare</a:t>
            </a:r>
            <a:r>
              <a:rPr lang="en-US" sz="1200" dirty="0">
                <a:solidFill>
                  <a:srgbClr val="000000"/>
                </a:solidFill>
                <a:latin typeface="Times New Roman"/>
                <a:cs typeface="Times New Roman"/>
              </a:rPr>
              <a:t>. </a:t>
            </a:r>
          </a:p>
          <a:p>
            <a:endParaRPr lang="en-US" sz="1200" dirty="0">
              <a:solidFill>
                <a:srgbClr val="000000"/>
              </a:solidFill>
              <a:latin typeface="Times New Roman"/>
              <a:cs typeface="Times New Roman"/>
            </a:endParaRPr>
          </a:p>
          <a:p>
            <a:endParaRPr lang="en-US" sz="1200" dirty="0">
              <a:solidFill>
                <a:srgbClr val="000000"/>
              </a:solidFill>
              <a:latin typeface="Times New Roman"/>
              <a:cs typeface="Times New Roman"/>
            </a:endParaRPr>
          </a:p>
          <a:p>
            <a:r>
              <a:rPr lang="en-US" sz="1200">
                <a:solidFill>
                  <a:srgbClr val="000000"/>
                </a:solidFill>
                <a:latin typeface="Times New Roman"/>
                <a:cs typeface="Times New Roman"/>
              </a:rPr>
              <a:t>The care certificate (2024) work in a person-</a:t>
            </a:r>
            <a:r>
              <a:rPr lang="en-US" sz="1200" err="1">
                <a:solidFill>
                  <a:srgbClr val="000000"/>
                </a:solidFill>
                <a:latin typeface="Times New Roman"/>
                <a:cs typeface="Times New Roman"/>
              </a:rPr>
              <a:t>centred</a:t>
            </a:r>
            <a:r>
              <a:rPr lang="en-US" sz="1200">
                <a:solidFill>
                  <a:srgbClr val="000000"/>
                </a:solidFill>
                <a:latin typeface="Times New Roman"/>
                <a:cs typeface="Times New Roman"/>
              </a:rPr>
              <a:t> way. Available at: </a:t>
            </a:r>
            <a:r>
              <a:rPr lang="en-US" sz="1200" u="sng" dirty="0">
                <a:latin typeface="Times New Roman"/>
                <a:cs typeface="Times New Roman"/>
                <a:hlinkClick r:id="rId4"/>
              </a:rPr>
              <a:t>https://www.skillsforcare.org.uk/resources/documents/Developing-your-workforce/Care-Certificate/Care-Certificate-Standards/Standard-5.pdf#:~:text=Working%20in%20a%20person%20centred%20way%20means%20working,all%20choices%20and%20decisions%20made%20about%20their%20lives</a:t>
            </a:r>
            <a:r>
              <a:rPr lang="en-US" sz="1200" dirty="0">
                <a:solidFill>
                  <a:srgbClr val="000000"/>
                </a:solidFill>
                <a:latin typeface="Times New Roman"/>
                <a:cs typeface="Times New Roman"/>
              </a:rPr>
              <a:t>.  </a:t>
            </a:r>
          </a:p>
          <a:p>
            <a:endParaRPr lang="en-US" sz="1200" dirty="0">
              <a:solidFill>
                <a:srgbClr val="000000"/>
              </a:solidFill>
              <a:latin typeface="Times New Roman"/>
              <a:cs typeface="Times New Roman"/>
            </a:endParaRPr>
          </a:p>
          <a:p>
            <a:endParaRPr lang="en-US" sz="1200" dirty="0">
              <a:solidFill>
                <a:srgbClr val="000000"/>
              </a:solidFill>
              <a:latin typeface="Times New Roman"/>
              <a:cs typeface="Times New Roman"/>
            </a:endParaRPr>
          </a:p>
          <a:p>
            <a:r>
              <a:rPr lang="en-US" sz="1200" dirty="0">
                <a:solidFill>
                  <a:srgbClr val="000000"/>
                </a:solidFill>
                <a:latin typeface="Times New Roman"/>
                <a:cs typeface="Times New Roman"/>
              </a:rPr>
              <a:t>Welsh Government (2023) ‘</a:t>
            </a:r>
            <a:r>
              <a:rPr lang="en-US" sz="1200" i="1" dirty="0">
                <a:solidFill>
                  <a:srgbClr val="000000"/>
                </a:solidFill>
                <a:latin typeface="Times New Roman"/>
                <a:cs typeface="Times New Roman"/>
              </a:rPr>
              <a:t>Promote, Prevent and prepare for planned care.’</a:t>
            </a:r>
            <a:r>
              <a:rPr lang="en-US" sz="1200" dirty="0">
                <a:solidFill>
                  <a:srgbClr val="000000"/>
                </a:solidFill>
                <a:latin typeface="Times New Roman"/>
                <a:cs typeface="Times New Roman"/>
              </a:rPr>
              <a:t> Empowering people waiting for treatment to </a:t>
            </a:r>
            <a:r>
              <a:rPr lang="en-US" sz="1200" dirty="0" err="1">
                <a:solidFill>
                  <a:srgbClr val="000000"/>
                </a:solidFill>
                <a:latin typeface="Times New Roman"/>
                <a:cs typeface="Times New Roman"/>
              </a:rPr>
              <a:t>optimise</a:t>
            </a:r>
            <a:r>
              <a:rPr lang="en-US" sz="1200" dirty="0">
                <a:solidFill>
                  <a:srgbClr val="000000"/>
                </a:solidFill>
                <a:latin typeface="Times New Roman"/>
                <a:cs typeface="Times New Roman"/>
              </a:rPr>
              <a:t> their health and Well-being. Available at: </a:t>
            </a:r>
            <a:r>
              <a:rPr lang="en-US" sz="1200" u="sng" dirty="0">
                <a:latin typeface="Times New Roman"/>
                <a:cs typeface="Times New Roman"/>
                <a:hlinkClick r:id="rId5"/>
              </a:rPr>
              <a:t>https://www.gov.wales/sites/default/files/pdf-versions/2023/8/4/1692865297/promote-prevent-and-prepare-planned-care.pdf</a:t>
            </a:r>
            <a:r>
              <a:rPr lang="en-US" sz="1200" dirty="0">
                <a:solidFill>
                  <a:srgbClr val="000000"/>
                </a:solidFill>
                <a:latin typeface="Times New Roman"/>
                <a:cs typeface="Times New Roman"/>
              </a:rPr>
              <a:t> </a:t>
            </a:r>
          </a:p>
          <a:p>
            <a:endParaRPr lang="en-US" sz="1200" dirty="0">
              <a:solidFill>
                <a:srgbClr val="000000"/>
              </a:solidFill>
              <a:latin typeface="Times New Roman"/>
              <a:cs typeface="Times New Roman"/>
            </a:endParaRPr>
          </a:p>
          <a:p>
            <a:r>
              <a:rPr lang="en-US" sz="1200" dirty="0">
                <a:solidFill>
                  <a:srgbClr val="000000"/>
                </a:solidFill>
                <a:latin typeface="Times New Roman"/>
                <a:cs typeface="Times New Roman"/>
              </a:rPr>
              <a:t>West, M., Armit, K., Dr Loewenthal, L., Dr Eckert, R., West, T., and Lee, A., (2015) </a:t>
            </a:r>
            <a:r>
              <a:rPr lang="en-US" sz="1200" i="1" dirty="0">
                <a:solidFill>
                  <a:srgbClr val="000000"/>
                </a:solidFill>
                <a:latin typeface="Times New Roman"/>
                <a:cs typeface="Times New Roman"/>
              </a:rPr>
              <a:t>‘Leadership and leadership development in health care’.</a:t>
            </a:r>
            <a:r>
              <a:rPr lang="en-US" sz="1200" dirty="0">
                <a:solidFill>
                  <a:srgbClr val="000000"/>
                </a:solidFill>
                <a:latin typeface="Times New Roman"/>
                <a:cs typeface="Times New Roman"/>
              </a:rPr>
              <a:t> The evidence base. The King’s Fund&gt; available at: </a:t>
            </a:r>
            <a:r>
              <a:rPr lang="en-US" sz="1200" u="sng" dirty="0">
                <a:latin typeface="Times New Roman"/>
                <a:cs typeface="Times New Roman"/>
                <a:hlinkClick r:id="rId6"/>
              </a:rPr>
              <a:t>https://www.kingsfund.org.uk/insight-and-analysis/reports/leadership-development-health-care</a:t>
            </a:r>
            <a:r>
              <a:rPr lang="en-US" sz="1200" dirty="0">
                <a:solidFill>
                  <a:srgbClr val="000000"/>
                </a:solidFill>
                <a:latin typeface="Times New Roman"/>
                <a:cs typeface="Times New Roman"/>
              </a:rPr>
              <a:t> </a:t>
            </a:r>
          </a:p>
          <a:p>
            <a:endParaRPr lang="en-US" sz="1200" dirty="0">
              <a:solidFill>
                <a:srgbClr val="000000"/>
              </a:solidFill>
              <a:latin typeface="Times New Roman"/>
              <a:cs typeface="Times New Roman"/>
            </a:endParaRPr>
          </a:p>
          <a:p>
            <a:endParaRPr lang="en-US" sz="1200" dirty="0">
              <a:solidFill>
                <a:srgbClr val="000000"/>
              </a:solidFill>
              <a:latin typeface="Times New Roman"/>
              <a:cs typeface="Times New Roman"/>
            </a:endParaRPr>
          </a:p>
          <a:p>
            <a:endParaRPr lang="en-US" dirty="0"/>
          </a:p>
        </p:txBody>
      </p:sp>
    </p:spTree>
    <p:extLst>
      <p:ext uri="{BB962C8B-B14F-4D97-AF65-F5344CB8AC3E}">
        <p14:creationId xmlns:p14="http://schemas.microsoft.com/office/powerpoint/2010/main" val="28964389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5EA39187-0197-4C1D-BE4A-06B353C7B2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9E0FD730-D6BC-440A-89CF-7AA0C22C2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1382DE6-64CB-4577-89E8-47941290A9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ABD17EF-A676-4770-A8C8-E83BA0230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80D4582-A9DE-4A6E-8537-EFC4F860C3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66B8CF3-0959-4E8D-8F3A-AF62F21D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97D4D559-2783-4E84-BB73-7F51D0235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8834FE36-E841-40B5-9465-1CFC99ED5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1A4197A1-AE79-4DC1-9E3A-845B40BA8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26F6688-CBD0-42EE-9B90-25100FE89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EF23F9BB-FC2E-48BA-8E63-A4436C28D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6DDDF03-4FFF-6D5E-97C1-41D730704923}"/>
              </a:ext>
            </a:extLst>
          </p:cNvPr>
          <p:cNvSpPr>
            <a:spLocks noGrp="1"/>
          </p:cNvSpPr>
          <p:nvPr>
            <p:ph type="title"/>
          </p:nvPr>
        </p:nvSpPr>
        <p:spPr>
          <a:xfrm>
            <a:off x="609601" y="4385066"/>
            <a:ext cx="10923638" cy="1317643"/>
          </a:xfrm>
        </p:spPr>
        <p:txBody>
          <a:bodyPr vert="horz" lIns="91440" tIns="45720" rIns="91440" bIns="45720" rtlCol="0" anchor="b">
            <a:normAutofit/>
          </a:bodyPr>
          <a:lstStyle/>
          <a:p>
            <a:r>
              <a:rPr lang="en-US" sz="5400"/>
              <a:t>Thank you everyone</a:t>
            </a:r>
          </a:p>
        </p:txBody>
      </p:sp>
      <p:sp>
        <p:nvSpPr>
          <p:cNvPr id="9" name="Content Placeholder 8">
            <a:extLst>
              <a:ext uri="{FF2B5EF4-FFF2-40B4-BE49-F238E27FC236}">
                <a16:creationId xmlns:a16="http://schemas.microsoft.com/office/drawing/2014/main" id="{4C0571E2-2015-3B38-01FB-989A27EB50E2}"/>
              </a:ext>
            </a:extLst>
          </p:cNvPr>
          <p:cNvSpPr>
            <a:spLocks noGrp="1"/>
          </p:cNvSpPr>
          <p:nvPr>
            <p:ph idx="1"/>
          </p:nvPr>
        </p:nvSpPr>
        <p:spPr>
          <a:xfrm>
            <a:off x="609600" y="5702709"/>
            <a:ext cx="10923638" cy="521109"/>
          </a:xfrm>
        </p:spPr>
        <p:txBody>
          <a:bodyPr vert="horz" lIns="91440" tIns="45720" rIns="91440" bIns="45720" rtlCol="0" anchor="t">
            <a:normAutofit/>
          </a:bodyPr>
          <a:lstStyle/>
          <a:p>
            <a:pPr marL="0" indent="0">
              <a:buNone/>
            </a:pPr>
            <a:endParaRPr lang="en-US" dirty="0">
              <a:solidFill>
                <a:schemeClr val="tx1">
                  <a:lumMod val="50000"/>
                  <a:lumOff val="50000"/>
                </a:schemeClr>
              </a:solidFill>
            </a:endParaRPr>
          </a:p>
        </p:txBody>
      </p:sp>
      <p:sp>
        <p:nvSpPr>
          <p:cNvPr id="24" name="Rectangle 23">
            <a:extLst>
              <a:ext uri="{FF2B5EF4-FFF2-40B4-BE49-F238E27FC236}">
                <a16:creationId xmlns:a16="http://schemas.microsoft.com/office/drawing/2014/main" id="{4F71A406-3CB7-4E4D-B434-24E6AA4F3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1772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4" name="Content Placeholder 3" descr="A group of wooden letters on a wood stand&#10;&#10;AI-generated content may be incorrect.">
            <a:extLst>
              <a:ext uri="{FF2B5EF4-FFF2-40B4-BE49-F238E27FC236}">
                <a16:creationId xmlns:a16="http://schemas.microsoft.com/office/drawing/2014/main" id="{484902B1-E2E0-C268-5328-19D6821B8309}"/>
              </a:ext>
            </a:extLst>
          </p:cNvPr>
          <p:cNvPicPr>
            <a:picLocks noChangeAspect="1"/>
          </p:cNvPicPr>
          <p:nvPr/>
        </p:nvPicPr>
        <p:blipFill>
          <a:blip r:embed="rId2">
            <a:extLst>
              <a:ext uri="{837473B0-CC2E-450A-ABE3-18F120FF3D39}">
                <a1611:picAttrSrcUrl xmlns:a1611="http://schemas.microsoft.com/office/drawing/2016/11/main" r:id="rId3"/>
              </a:ext>
            </a:extLst>
          </a:blip>
          <a:srcRect r="1301" b="3"/>
          <a:stretch/>
        </p:blipFill>
        <p:spPr>
          <a:xfrm>
            <a:off x="20" y="3"/>
            <a:ext cx="6050260" cy="4091667"/>
          </a:xfrm>
          <a:prstGeom prst="rect">
            <a:avLst/>
          </a:prstGeom>
        </p:spPr>
      </p:pic>
    </p:spTree>
    <p:extLst>
      <p:ext uri="{BB962C8B-B14F-4D97-AF65-F5344CB8AC3E}">
        <p14:creationId xmlns:p14="http://schemas.microsoft.com/office/powerpoint/2010/main" val="285818284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The Role of patient- centred care Strategic health management  </vt:lpstr>
      <vt:lpstr>Introduction: </vt:lpstr>
      <vt:lpstr>The Most Important 6Cs Are in care:  </vt:lpstr>
      <vt:lpstr>Why is  Communication important? </vt:lpstr>
      <vt:lpstr>6cs:</vt:lpstr>
      <vt:lpstr>Empathy is Important:</vt:lpstr>
      <vt:lpstr>Ability for care:</vt:lpstr>
      <vt:lpstr>Leadership </vt:lpstr>
      <vt:lpstr>Healthcare:</vt:lpstr>
      <vt:lpstr>What are 3ps in healthcare?</vt:lpstr>
      <vt:lpstr>Quality care:</vt:lpstr>
      <vt:lpstr>Care:</vt:lpstr>
      <vt:lpstr>leadership</vt:lpstr>
      <vt:lpstr>Patient-centered care:</vt:lpstr>
      <vt:lpstr>Conclusion: </vt:lpstr>
      <vt:lpstr>Reference List:</vt:lpstr>
      <vt:lpstr>Reference list: </vt:lpstr>
      <vt:lpstr>Reference List:</vt:lpstr>
      <vt:lpstr>Reference list: </vt:lpstr>
      <vt:lpstr>Reference List:</vt:lpstr>
      <vt:lpstr>Thank you everyone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662</cp:revision>
  <dcterms:created xsi:type="dcterms:W3CDTF">2025-04-05T19:48:42Z</dcterms:created>
  <dcterms:modified xsi:type="dcterms:W3CDTF">2025-05-05T15:29:42Z</dcterms:modified>
</cp:coreProperties>
</file>