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315" r:id="rId6"/>
    <p:sldId id="316" r:id="rId7"/>
    <p:sldId id="334" r:id="rId8"/>
    <p:sldId id="335" r:id="rId9"/>
    <p:sldId id="336" r:id="rId10"/>
    <p:sldId id="337" r:id="rId11"/>
    <p:sldId id="338" r:id="rId12"/>
    <p:sldId id="340" r:id="rId13"/>
    <p:sldId id="344" r:id="rId14"/>
    <p:sldId id="345" r:id="rId15"/>
    <p:sldId id="347" r:id="rId16"/>
    <p:sldId id="348" r:id="rId17"/>
    <p:sldId id="349" r:id="rId18"/>
    <p:sldId id="352" r:id="rId19"/>
    <p:sldId id="353" r:id="rId20"/>
    <p:sldId id="350" r:id="rId21"/>
    <p:sldId id="358" r:id="rId22"/>
    <p:sldId id="359" r:id="rId23"/>
    <p:sldId id="360" r:id="rId24"/>
    <p:sldId id="361" r:id="rId25"/>
    <p:sldId id="362" r:id="rId26"/>
    <p:sldId id="363" r:id="rId27"/>
    <p:sldId id="364" r:id="rId28"/>
    <p:sldId id="329" r:id="rId29"/>
    <p:sldId id="35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235"/>
    <p:restoredTop sz="95588"/>
  </p:normalViewPr>
  <p:slideViewPr>
    <p:cSldViewPr>
      <p:cViewPr varScale="1">
        <p:scale>
          <a:sx n="100" d="100"/>
          <a:sy n="100" d="100"/>
        </p:scale>
        <p:origin x="776"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4B96860-502C-454D-9214-F84E15D7E8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B00EB98F-C706-4299-84A5-E830CE0ED0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46A531E7-ED25-4937-B6B5-256E12BD26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BD3F0B8-D543-4790-8A4C-99251BE813CD}" type="slidenum">
              <a:rPr lang="en-GB" altLang="en-US">
                <a:latin typeface="Times New Roman" panose="02020603050405020304" pitchFamily="18" charset="0"/>
              </a:rPr>
              <a:pPr eaLnBrk="1" hangingPunct="1"/>
              <a:t>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536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59528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60748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777901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743181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742674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05440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764377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714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02958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91544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469104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700709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177316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9074066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2135357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2308614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1758327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963352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1817323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2210893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871001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www.slideshare.net/maheswarijaikumar/survey-research-design-122265053" TargetMode="External"/><Relationship Id="rId2" Type="http://schemas.openxmlformats.org/officeDocument/2006/relationships/hyperlink" Target="https://www.slideshare.net/ludymae/chapter-9methods-of-data-collection" TargetMode="External"/><Relationship Id="rId1" Type="http://schemas.openxmlformats.org/officeDocument/2006/relationships/slideLayout" Target="../slideLayouts/slideLayout2.xml"/><Relationship Id="rId4" Type="http://schemas.openxmlformats.org/officeDocument/2006/relationships/hyperlink" Target="https://www.oxbridgeessays.com/blog/how-to-dissertation-secondary-research-4-steps/#methods"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a:t>
            </a:r>
            <a:br>
              <a:rPr lang="en-GB" altLang="en-US" b="1" dirty="0">
                <a:solidFill>
                  <a:srgbClr val="FFCC00"/>
                </a:solidFill>
              </a:rPr>
            </a:br>
            <a:r>
              <a:rPr lang="en-GB" altLang="en-US" b="1" dirty="0">
                <a:solidFill>
                  <a:srgbClr val="FFCC00"/>
                </a:solidFill>
              </a:rPr>
              <a:t>BMSW 4003</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4211960" y="3789040"/>
            <a:ext cx="5292080" cy="749945"/>
          </a:xfrm>
          <a:prstGeom prst="rect">
            <a:avLst/>
          </a:prstGeom>
        </p:spPr>
        <p:txBody>
          <a:bodyPr vert="horz" lIns="91440" tIns="45720" rIns="91440" bIns="45720" rtlCol="0" anchor="ct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6: Topic 2:</a:t>
            </a:r>
          </a:p>
          <a:p>
            <a:r>
              <a:rPr lang="en-GB" sz="2400" b="1" dirty="0"/>
              <a:t> Data Collection Tools &amp; Techniques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3">
            <a:extLst>
              <a:ext uri="{FF2B5EF4-FFF2-40B4-BE49-F238E27FC236}">
                <a16:creationId xmlns:a16="http://schemas.microsoft.com/office/drawing/2014/main" id="{8EA1E799-F92A-4E45-96FB-056D02E85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A900B68-6015-4E77-A5AA-217C9DE2E519}" type="slidenum">
              <a:rPr lang="en-GB" altLang="en-US"/>
              <a:pPr eaLnBrk="1" hangingPunct="1"/>
              <a:t>2</a:t>
            </a:fld>
            <a:endParaRPr lang="en-GB" altLang="en-US"/>
          </a:p>
        </p:txBody>
      </p:sp>
      <p:sp>
        <p:nvSpPr>
          <p:cNvPr id="5123" name="Title 1">
            <a:extLst>
              <a:ext uri="{FF2B5EF4-FFF2-40B4-BE49-F238E27FC236}">
                <a16:creationId xmlns:a16="http://schemas.microsoft.com/office/drawing/2014/main" id="{1D6C6B8E-42AE-4ABD-A425-9A42C4F39F4A}"/>
              </a:ext>
            </a:extLst>
          </p:cNvPr>
          <p:cNvSpPr>
            <a:spLocks noGrp="1"/>
          </p:cNvSpPr>
          <p:nvPr>
            <p:ph type="title"/>
          </p:nvPr>
        </p:nvSpPr>
        <p:spPr/>
        <p:txBody>
          <a:bodyPr/>
          <a:lstStyle/>
          <a:p>
            <a:pPr algn="ctr" fontAlgn="auto">
              <a:spcAft>
                <a:spcPts val="0"/>
              </a:spcAft>
              <a:defRPr/>
            </a:pPr>
            <a:r>
              <a:rPr lang="en-GB" b="1" dirty="0">
                <a:latin typeface="Calibri" pitchFamily="34" charset="0"/>
              </a:rPr>
              <a:t>Learning outcomes</a:t>
            </a:r>
          </a:p>
        </p:txBody>
      </p:sp>
      <p:sp>
        <p:nvSpPr>
          <p:cNvPr id="11268" name="Content Placeholder 2">
            <a:extLst>
              <a:ext uri="{FF2B5EF4-FFF2-40B4-BE49-F238E27FC236}">
                <a16:creationId xmlns:a16="http://schemas.microsoft.com/office/drawing/2014/main" id="{47884219-D6FE-4012-A6A8-BA339FEF4541}"/>
              </a:ext>
            </a:extLst>
          </p:cNvPr>
          <p:cNvSpPr>
            <a:spLocks noGrp="1"/>
          </p:cNvSpPr>
          <p:nvPr>
            <p:ph idx="4294967295"/>
          </p:nvPr>
        </p:nvSpPr>
        <p:spPr>
          <a:xfrm>
            <a:off x="611188" y="1773238"/>
            <a:ext cx="8075612" cy="3724275"/>
          </a:xfrm>
        </p:spPr>
        <p:txBody>
          <a:bodyPr>
            <a:normAutofit fontScale="92500"/>
          </a:bodyPr>
          <a:lstStyle/>
          <a:p>
            <a:pPr algn="just">
              <a:buFont typeface="Wingdings" panose="05000000000000000000" pitchFamily="2" charset="2"/>
              <a:buNone/>
            </a:pPr>
            <a:r>
              <a:rPr lang="en-GB" altLang="en-US" b="1" dirty="0">
                <a:latin typeface="Calibri" panose="020F0502020204030204" pitchFamily="34" charset="0"/>
              </a:rPr>
              <a:t>By the end of this session you will be able to:</a:t>
            </a:r>
            <a:r>
              <a:rPr lang="en-GB" altLang="en-US" dirty="0">
                <a:latin typeface="Calibri" panose="020F0502020204030204" pitchFamily="34" charset="0"/>
              </a:rPr>
              <a:t> </a:t>
            </a:r>
          </a:p>
          <a:p>
            <a:pPr algn="just"/>
            <a:r>
              <a:rPr lang="en-GB" altLang="en-US" dirty="0">
                <a:latin typeface="Calibri" panose="020F0502020204030204" pitchFamily="34" charset="0"/>
              </a:rPr>
              <a:t>Understand definition of data collection </a:t>
            </a:r>
          </a:p>
          <a:p>
            <a:pPr algn="just"/>
            <a:r>
              <a:rPr lang="en-GB" altLang="en-US" dirty="0">
                <a:latin typeface="Calibri" panose="020F0502020204030204" pitchFamily="34" charset="0"/>
              </a:rPr>
              <a:t>Identify Data collection tool or instrument</a:t>
            </a:r>
          </a:p>
          <a:p>
            <a:pPr algn="just"/>
            <a:r>
              <a:rPr lang="en-GB" altLang="en-US" dirty="0">
                <a:latin typeface="Calibri" panose="020F0502020204030204" pitchFamily="34" charset="0"/>
              </a:rPr>
              <a:t>Know primary data collection tool </a:t>
            </a:r>
          </a:p>
          <a:p>
            <a:pPr algn="just"/>
            <a:r>
              <a:rPr lang="en-GB" altLang="en-US" dirty="0">
                <a:latin typeface="Calibri" panose="020F0502020204030204" pitchFamily="34" charset="0"/>
              </a:rPr>
              <a:t>Determine Sources of secondary data data</a:t>
            </a:r>
          </a:p>
          <a:p>
            <a:pPr algn="just"/>
            <a:r>
              <a:rPr lang="en-GB" altLang="en-US" dirty="0">
                <a:latin typeface="Calibri" panose="020F0502020204030204" pitchFamily="34" charset="0"/>
              </a:rPr>
              <a:t>Understand secondary research process</a:t>
            </a:r>
          </a:p>
          <a:p>
            <a:pPr algn="just"/>
            <a:endParaRPr lang="en-GB" altLang="en-US" dirty="0">
              <a:latin typeface="Calibri" panose="020F0502020204030204" pitchFamily="34" charset="0"/>
            </a:endParaRPr>
          </a:p>
          <a:p>
            <a:pPr algn="just"/>
            <a:endParaRPr lang="en-GB" altLang="en-US" dirty="0"/>
          </a:p>
        </p:txBody>
      </p:sp>
    </p:spTree>
    <p:extLst>
      <p:ext uri="{BB962C8B-B14F-4D97-AF65-F5344CB8AC3E}">
        <p14:creationId xmlns:p14="http://schemas.microsoft.com/office/powerpoint/2010/main" val="2959100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Data Collection?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636212"/>
            <a:ext cx="8075240" cy="4381723"/>
          </a:xfrm>
        </p:spPr>
        <p:txBody>
          <a:bodyPr>
            <a:normAutofit fontScale="40000" lnSpcReduction="20000"/>
          </a:bodyPr>
          <a:lstStyle/>
          <a:p>
            <a:pPr algn="just"/>
            <a:r>
              <a:rPr lang="en-GB" altLang="en-US" sz="6000" dirty="0"/>
              <a:t>Data collection is the process by which the researcher collects the information needed to answer the research question(s) or problem (</a:t>
            </a:r>
            <a:r>
              <a:rPr lang="en-GB" altLang="en-US" sz="6000" dirty="0" err="1"/>
              <a:t>Nalzaro</a:t>
            </a:r>
            <a:r>
              <a:rPr lang="en-GB" altLang="en-US" sz="6000" dirty="0"/>
              <a:t>, 2012)</a:t>
            </a:r>
          </a:p>
          <a:p>
            <a:pPr algn="just"/>
            <a:endParaRPr lang="en-GB" altLang="en-US" sz="6000" dirty="0"/>
          </a:p>
          <a:p>
            <a:pPr algn="just"/>
            <a:r>
              <a:rPr lang="en-GB" altLang="en-US" sz="6000" dirty="0"/>
              <a:t>Data collection is defined as the procedure of collecting, measuring and analysing accurate insights for research using standard validated techniques (Bhat, 2019)</a:t>
            </a:r>
          </a:p>
          <a:p>
            <a:pPr algn="just"/>
            <a:endParaRPr lang="en-GB" altLang="en-US" sz="4400" dirty="0">
              <a:latin typeface="Calibri" panose="020F0502020204030204" pitchFamily="34" charset="0"/>
            </a:endParaRPr>
          </a:p>
          <a:p>
            <a:pPr algn="just"/>
            <a:r>
              <a:rPr lang="en-GB" altLang="en-US" sz="6000" dirty="0"/>
              <a:t>Data collection is the process of gathering the desirable information carefully, with least possible distortion, so that the analysis may provide answers that are credible and stand to logic (Sapsford &amp; </a:t>
            </a:r>
            <a:r>
              <a:rPr lang="en-GB" altLang="en-US" sz="6000" dirty="0" err="1"/>
              <a:t>Jupp</a:t>
            </a:r>
            <a:r>
              <a:rPr lang="en-GB" altLang="en-US" sz="6000" dirty="0"/>
              <a:t>, 2016)</a:t>
            </a:r>
          </a:p>
        </p:txBody>
      </p:sp>
    </p:spTree>
    <p:extLst>
      <p:ext uri="{BB962C8B-B14F-4D97-AF65-F5344CB8AC3E}">
        <p14:creationId xmlns:p14="http://schemas.microsoft.com/office/powerpoint/2010/main" val="3893083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Data Collection – Important Tips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60825"/>
            <a:ext cx="8075240" cy="4381723"/>
          </a:xfrm>
        </p:spPr>
        <p:txBody>
          <a:bodyPr>
            <a:normAutofit fontScale="40000" lnSpcReduction="20000"/>
          </a:bodyPr>
          <a:lstStyle/>
          <a:p>
            <a:pPr algn="just"/>
            <a:r>
              <a:rPr lang="en-GB" altLang="en-US" sz="6000" dirty="0"/>
              <a:t>In collecting data, the researcher must decide: </a:t>
            </a:r>
          </a:p>
          <a:p>
            <a:pPr marL="0" indent="0" algn="just">
              <a:buNone/>
            </a:pPr>
            <a:r>
              <a:rPr lang="en-GB" altLang="en-US" sz="6000" dirty="0"/>
              <a:t>	- Which data to collect </a:t>
            </a:r>
          </a:p>
          <a:p>
            <a:pPr marL="0" indent="0" algn="just">
              <a:buNone/>
            </a:pPr>
            <a:r>
              <a:rPr lang="en-GB" altLang="en-US" sz="6000" dirty="0"/>
              <a:t>	- How to collect data </a:t>
            </a:r>
          </a:p>
          <a:p>
            <a:pPr marL="0" indent="0" algn="just">
              <a:buNone/>
            </a:pPr>
            <a:r>
              <a:rPr lang="en-GB" altLang="en-US" sz="6000" dirty="0"/>
              <a:t>	- Who will collect data </a:t>
            </a:r>
          </a:p>
          <a:p>
            <a:pPr marL="0" indent="0" algn="just">
              <a:buNone/>
            </a:pPr>
            <a:r>
              <a:rPr lang="en-GB" altLang="en-US" sz="6000" dirty="0"/>
              <a:t>	- When to collect data</a:t>
            </a:r>
          </a:p>
          <a:p>
            <a:pPr algn="just"/>
            <a:endParaRPr lang="en-GB" altLang="en-US" sz="6000" dirty="0"/>
          </a:p>
          <a:p>
            <a:pPr algn="just"/>
            <a:r>
              <a:rPr lang="en-GB" altLang="en-US" sz="6000" dirty="0"/>
              <a:t>The selection of data collection method should be based on the following: </a:t>
            </a:r>
          </a:p>
          <a:p>
            <a:pPr marL="457200" lvl="1" indent="0" algn="just">
              <a:buNone/>
            </a:pPr>
            <a:r>
              <a:rPr lang="en-GB" altLang="en-US" sz="5600" dirty="0"/>
              <a:t>	- The identified hypothesis or research problem </a:t>
            </a:r>
          </a:p>
          <a:p>
            <a:pPr marL="457200" lvl="1" indent="0" algn="just">
              <a:buNone/>
            </a:pPr>
            <a:r>
              <a:rPr lang="en-GB" altLang="en-US" sz="5600" dirty="0"/>
              <a:t>	- The research design and </a:t>
            </a:r>
          </a:p>
          <a:p>
            <a:pPr marL="457200" lvl="1" indent="0" algn="just">
              <a:buNone/>
            </a:pPr>
            <a:r>
              <a:rPr lang="en-GB" altLang="en-US" sz="5600" dirty="0"/>
              <a:t>	- The information gathered about the variables </a:t>
            </a:r>
          </a:p>
        </p:txBody>
      </p:sp>
      <p:sp>
        <p:nvSpPr>
          <p:cNvPr id="2" name="TextBox 1">
            <a:extLst>
              <a:ext uri="{FF2B5EF4-FFF2-40B4-BE49-F238E27FC236}">
                <a16:creationId xmlns:a16="http://schemas.microsoft.com/office/drawing/2014/main" id="{E993DDDA-789D-7444-AB0B-7DF03090E194}"/>
              </a:ext>
            </a:extLst>
          </p:cNvPr>
          <p:cNvSpPr txBox="1"/>
          <p:nvPr/>
        </p:nvSpPr>
        <p:spPr>
          <a:xfrm>
            <a:off x="6220780" y="5312509"/>
            <a:ext cx="2466020" cy="369332"/>
          </a:xfrm>
          <a:prstGeom prst="rect">
            <a:avLst/>
          </a:prstGeom>
          <a:noFill/>
        </p:spPr>
        <p:txBody>
          <a:bodyPr wrap="square" rtlCol="0">
            <a:spAutoFit/>
          </a:bodyPr>
          <a:lstStyle/>
          <a:p>
            <a:r>
              <a:rPr lang="en-US" dirty="0"/>
              <a:t>Source: Creswell (2003)</a:t>
            </a:r>
          </a:p>
        </p:txBody>
      </p:sp>
    </p:spTree>
    <p:extLst>
      <p:ext uri="{BB962C8B-B14F-4D97-AF65-F5344CB8AC3E}">
        <p14:creationId xmlns:p14="http://schemas.microsoft.com/office/powerpoint/2010/main" val="3363873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Data Collection – Research Tool or Instrument</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26598"/>
            <a:ext cx="8075240" cy="4381723"/>
          </a:xfrm>
        </p:spPr>
        <p:txBody>
          <a:bodyPr>
            <a:normAutofit lnSpcReduction="10000"/>
          </a:bodyPr>
          <a:lstStyle/>
          <a:p>
            <a:pPr algn="just"/>
            <a:r>
              <a:rPr lang="en-GB" altLang="en-US" sz="2400" dirty="0"/>
              <a:t>Research instrument or tool described as a device used to collect data </a:t>
            </a:r>
          </a:p>
          <a:p>
            <a:pPr algn="just"/>
            <a:endParaRPr lang="en-GB" altLang="en-US" sz="2400" dirty="0"/>
          </a:p>
          <a:p>
            <a:pPr algn="just"/>
            <a:r>
              <a:rPr lang="en-GB" altLang="en-US" sz="2400" dirty="0"/>
              <a:t>Research instrument facilitate variable observation and measurement </a:t>
            </a:r>
          </a:p>
          <a:p>
            <a:pPr algn="just"/>
            <a:endParaRPr lang="en-GB" altLang="en-US" sz="2400" dirty="0"/>
          </a:p>
          <a:p>
            <a:pPr algn="just"/>
            <a:r>
              <a:rPr lang="en-GB" altLang="en-US" sz="2400" dirty="0"/>
              <a:t>The type of instrument used by the researcher depends on the data collection method selected </a:t>
            </a:r>
          </a:p>
          <a:p>
            <a:pPr algn="just"/>
            <a:endParaRPr lang="en-GB" altLang="en-US" sz="2400" dirty="0"/>
          </a:p>
          <a:p>
            <a:pPr algn="just"/>
            <a:r>
              <a:rPr lang="en-GB" altLang="en-US" sz="2400" dirty="0"/>
              <a:t>Instrument development requires a high degree of research expertise, as the instrument must be reliable</a:t>
            </a:r>
          </a:p>
        </p:txBody>
      </p:sp>
      <p:sp>
        <p:nvSpPr>
          <p:cNvPr id="5" name="TextBox 4">
            <a:extLst>
              <a:ext uri="{FF2B5EF4-FFF2-40B4-BE49-F238E27FC236}">
                <a16:creationId xmlns:a16="http://schemas.microsoft.com/office/drawing/2014/main" id="{B802781E-DC74-E84E-B895-D913B9A5D8D7}"/>
              </a:ext>
            </a:extLst>
          </p:cNvPr>
          <p:cNvSpPr txBox="1"/>
          <p:nvPr/>
        </p:nvSpPr>
        <p:spPr>
          <a:xfrm>
            <a:off x="6220780" y="5312509"/>
            <a:ext cx="2466020" cy="369332"/>
          </a:xfrm>
          <a:prstGeom prst="rect">
            <a:avLst/>
          </a:prstGeom>
          <a:noFill/>
        </p:spPr>
        <p:txBody>
          <a:bodyPr wrap="square" rtlCol="0">
            <a:spAutoFit/>
          </a:bodyPr>
          <a:lstStyle/>
          <a:p>
            <a:r>
              <a:rPr lang="en-US" dirty="0"/>
              <a:t>Source: Creswell (2003)</a:t>
            </a:r>
          </a:p>
        </p:txBody>
      </p:sp>
    </p:spTree>
    <p:extLst>
      <p:ext uri="{BB962C8B-B14F-4D97-AF65-F5344CB8AC3E}">
        <p14:creationId xmlns:p14="http://schemas.microsoft.com/office/powerpoint/2010/main" val="2328657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Primary Data Collection Tool</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26598"/>
            <a:ext cx="8075240" cy="4381723"/>
          </a:xfrm>
        </p:spPr>
        <p:txBody>
          <a:bodyPr>
            <a:normAutofit/>
          </a:bodyPr>
          <a:lstStyle/>
          <a:p>
            <a:pPr algn="just"/>
            <a:r>
              <a:rPr lang="en-GB" altLang="en-US" sz="2400" dirty="0"/>
              <a:t>Data collection tool/instrument can be divided as: </a:t>
            </a:r>
          </a:p>
          <a:p>
            <a:pPr lvl="1" algn="just"/>
            <a:r>
              <a:rPr lang="en-GB" altLang="en-US" sz="2400" dirty="0"/>
              <a:t>Questionnaire </a:t>
            </a:r>
          </a:p>
          <a:p>
            <a:pPr lvl="1" algn="just"/>
            <a:r>
              <a:rPr lang="en-GB" altLang="en-US" sz="2400" dirty="0"/>
              <a:t>Checklist </a:t>
            </a:r>
          </a:p>
          <a:p>
            <a:pPr lvl="1" algn="just"/>
            <a:r>
              <a:rPr lang="en-GB" altLang="en-US" sz="2400" dirty="0"/>
              <a:t>Distribution </a:t>
            </a:r>
          </a:p>
          <a:p>
            <a:pPr lvl="1" algn="just"/>
            <a:r>
              <a:rPr lang="en-GB" altLang="en-US" sz="2400" dirty="0"/>
              <a:t>Interview </a:t>
            </a:r>
          </a:p>
          <a:p>
            <a:pPr lvl="1" algn="just"/>
            <a:r>
              <a:rPr lang="en-GB" altLang="en-US" sz="2400" dirty="0"/>
              <a:t>Observation </a:t>
            </a:r>
          </a:p>
          <a:p>
            <a:pPr lvl="1" algn="just"/>
            <a:r>
              <a:rPr lang="en-GB" altLang="en-US" sz="2400" dirty="0"/>
              <a:t>Records </a:t>
            </a:r>
          </a:p>
          <a:p>
            <a:pPr lvl="1" algn="just"/>
            <a:r>
              <a:rPr lang="en-GB" altLang="en-US" sz="2400" dirty="0"/>
              <a:t>Experimental </a:t>
            </a:r>
          </a:p>
          <a:p>
            <a:pPr lvl="1" algn="just"/>
            <a:r>
              <a:rPr lang="en-GB" altLang="en-US" sz="2400" dirty="0"/>
              <a:t>Survey</a:t>
            </a:r>
          </a:p>
        </p:txBody>
      </p:sp>
      <p:sp>
        <p:nvSpPr>
          <p:cNvPr id="5" name="TextBox 4">
            <a:extLst>
              <a:ext uri="{FF2B5EF4-FFF2-40B4-BE49-F238E27FC236}">
                <a16:creationId xmlns:a16="http://schemas.microsoft.com/office/drawing/2014/main" id="{A2DA7711-6932-9540-852F-3FF1BD4D544A}"/>
              </a:ext>
            </a:extLst>
          </p:cNvPr>
          <p:cNvSpPr txBox="1"/>
          <p:nvPr/>
        </p:nvSpPr>
        <p:spPr>
          <a:xfrm>
            <a:off x="6220780" y="5312509"/>
            <a:ext cx="2466020" cy="369332"/>
          </a:xfrm>
          <a:prstGeom prst="rect">
            <a:avLst/>
          </a:prstGeom>
          <a:noFill/>
        </p:spPr>
        <p:txBody>
          <a:bodyPr wrap="square" rtlCol="0">
            <a:spAutoFit/>
          </a:bodyPr>
          <a:lstStyle/>
          <a:p>
            <a:r>
              <a:rPr lang="en-US" dirty="0"/>
              <a:t>Source: Creswell (2003)</a:t>
            </a:r>
          </a:p>
        </p:txBody>
      </p:sp>
      <p:sp>
        <p:nvSpPr>
          <p:cNvPr id="6" name="TextBox 5">
            <a:extLst>
              <a:ext uri="{FF2B5EF4-FFF2-40B4-BE49-F238E27FC236}">
                <a16:creationId xmlns:a16="http://schemas.microsoft.com/office/drawing/2014/main" id="{7F43F1D0-FB3B-D34C-BB26-3A775742E723}"/>
              </a:ext>
            </a:extLst>
          </p:cNvPr>
          <p:cNvSpPr txBox="1"/>
          <p:nvPr/>
        </p:nvSpPr>
        <p:spPr>
          <a:xfrm>
            <a:off x="4578188" y="3105834"/>
            <a:ext cx="3744415" cy="646331"/>
          </a:xfrm>
          <a:prstGeom prst="rect">
            <a:avLst/>
          </a:prstGeom>
          <a:noFill/>
        </p:spPr>
        <p:txBody>
          <a:bodyPr wrap="square" rtlCol="0">
            <a:spAutoFit/>
          </a:bodyPr>
          <a:lstStyle/>
          <a:p>
            <a:r>
              <a:rPr lang="en-US" b="1" dirty="0"/>
              <a:t>N.B.: </a:t>
            </a:r>
            <a:r>
              <a:rPr lang="en-US" dirty="0"/>
              <a:t>Only </a:t>
            </a:r>
            <a:r>
              <a:rPr lang="en-US" b="1" dirty="0"/>
              <a:t>Questionnaire, Interview </a:t>
            </a:r>
            <a:r>
              <a:rPr lang="en-US" dirty="0"/>
              <a:t>and </a:t>
            </a:r>
            <a:r>
              <a:rPr lang="en-US" b="1" dirty="0"/>
              <a:t>Survey</a:t>
            </a:r>
            <a:r>
              <a:rPr lang="en-US" dirty="0"/>
              <a:t> will be discussed here. </a:t>
            </a:r>
          </a:p>
        </p:txBody>
      </p:sp>
    </p:spTree>
    <p:extLst>
      <p:ext uri="{BB962C8B-B14F-4D97-AF65-F5344CB8AC3E}">
        <p14:creationId xmlns:p14="http://schemas.microsoft.com/office/powerpoint/2010/main" val="2223444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Primary Data Collection Tool</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82973"/>
            <a:ext cx="8075240" cy="4381723"/>
          </a:xfrm>
        </p:spPr>
        <p:txBody>
          <a:bodyPr>
            <a:normAutofit fontScale="92500" lnSpcReduction="20000"/>
          </a:bodyPr>
          <a:lstStyle/>
          <a:p>
            <a:pPr algn="just"/>
            <a:r>
              <a:rPr lang="en-GB" altLang="en-US" sz="2400" b="1" dirty="0"/>
              <a:t>Questionnaire: </a:t>
            </a:r>
            <a:endParaRPr lang="en-GB" altLang="en-US" sz="2000" b="1" dirty="0"/>
          </a:p>
          <a:p>
            <a:pPr lvl="1" algn="just"/>
            <a:r>
              <a:rPr lang="en-GB" altLang="en-US" sz="2400" dirty="0"/>
              <a:t>A series of questions designed to elicit information, which is filled in by all participants in the sample (Sample will be discussed in the later week)</a:t>
            </a:r>
          </a:p>
          <a:p>
            <a:pPr lvl="1" algn="just"/>
            <a:endParaRPr lang="en-GB" altLang="en-US" sz="2400" dirty="0"/>
          </a:p>
          <a:p>
            <a:pPr lvl="1" algn="just"/>
            <a:r>
              <a:rPr lang="en-GB" altLang="en-US" sz="2400" dirty="0"/>
              <a:t>Questionnaire can be gathered either by oral interview or by written questionnaire </a:t>
            </a:r>
          </a:p>
          <a:p>
            <a:pPr lvl="1" algn="just"/>
            <a:endParaRPr lang="en-GB" altLang="en-US" sz="2400" dirty="0"/>
          </a:p>
          <a:p>
            <a:pPr lvl="1" algn="just"/>
            <a:r>
              <a:rPr lang="en-GB" altLang="en-US" sz="2400" dirty="0"/>
              <a:t>Questionnaire is the Series of questions in written form and indirect interview. It is the most common type of research instrument to collect data. </a:t>
            </a:r>
          </a:p>
          <a:p>
            <a:pPr lvl="1" algn="just"/>
            <a:endParaRPr lang="en-GB" altLang="en-US" sz="2400" dirty="0"/>
          </a:p>
          <a:p>
            <a:pPr lvl="1" algn="just"/>
            <a:r>
              <a:rPr lang="en-GB" altLang="en-US" sz="2400" dirty="0"/>
              <a:t>It is a self report paper and pencil instrument that a researcher asked to complete</a:t>
            </a:r>
          </a:p>
        </p:txBody>
      </p:sp>
      <p:sp>
        <p:nvSpPr>
          <p:cNvPr id="5" name="TextBox 4">
            <a:extLst>
              <a:ext uri="{FF2B5EF4-FFF2-40B4-BE49-F238E27FC236}">
                <a16:creationId xmlns:a16="http://schemas.microsoft.com/office/drawing/2014/main" id="{A2DA7711-6932-9540-852F-3FF1BD4D544A}"/>
              </a:ext>
            </a:extLst>
          </p:cNvPr>
          <p:cNvSpPr txBox="1"/>
          <p:nvPr/>
        </p:nvSpPr>
        <p:spPr>
          <a:xfrm>
            <a:off x="6220780" y="5312509"/>
            <a:ext cx="2466020" cy="369332"/>
          </a:xfrm>
          <a:prstGeom prst="rect">
            <a:avLst/>
          </a:prstGeom>
          <a:noFill/>
        </p:spPr>
        <p:txBody>
          <a:bodyPr wrap="square" rtlCol="0">
            <a:spAutoFit/>
          </a:bodyPr>
          <a:lstStyle/>
          <a:p>
            <a:r>
              <a:rPr lang="en-US" dirty="0"/>
              <a:t>Source: Creswell (2003)</a:t>
            </a:r>
          </a:p>
        </p:txBody>
      </p:sp>
    </p:spTree>
    <p:extLst>
      <p:ext uri="{BB962C8B-B14F-4D97-AF65-F5344CB8AC3E}">
        <p14:creationId xmlns:p14="http://schemas.microsoft.com/office/powerpoint/2010/main" val="2714110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Questionnaire – Advantages &amp; Disadvantages</a:t>
            </a:r>
            <a:endParaRPr lang="en-GB" b="1" dirty="0">
              <a:solidFill>
                <a:schemeClr val="tx2">
                  <a:satMod val="200000"/>
                </a:schemeClr>
              </a:solidFill>
              <a:latin typeface="Calibri" pitchFamily="34" charset="0"/>
            </a:endParaRPr>
          </a:p>
        </p:txBody>
      </p:sp>
      <p:sp>
        <p:nvSpPr>
          <p:cNvPr id="5" name="TextBox 4">
            <a:extLst>
              <a:ext uri="{FF2B5EF4-FFF2-40B4-BE49-F238E27FC236}">
                <a16:creationId xmlns:a16="http://schemas.microsoft.com/office/drawing/2014/main" id="{A2DA7711-6932-9540-852F-3FF1BD4D544A}"/>
              </a:ext>
            </a:extLst>
          </p:cNvPr>
          <p:cNvSpPr txBox="1"/>
          <p:nvPr/>
        </p:nvSpPr>
        <p:spPr>
          <a:xfrm>
            <a:off x="2771800" y="5312509"/>
            <a:ext cx="5915000" cy="369332"/>
          </a:xfrm>
          <a:prstGeom prst="rect">
            <a:avLst/>
          </a:prstGeom>
          <a:noFill/>
        </p:spPr>
        <p:txBody>
          <a:bodyPr wrap="square" rtlCol="0">
            <a:spAutoFit/>
          </a:bodyPr>
          <a:lstStyle/>
          <a:p>
            <a:r>
              <a:rPr lang="en-US" dirty="0"/>
              <a:t>Source: Abraham (2014); Creswell (2003) &amp; </a:t>
            </a:r>
            <a:r>
              <a:rPr lang="en-US" dirty="0" err="1"/>
              <a:t>Nalzaro</a:t>
            </a:r>
            <a:r>
              <a:rPr lang="en-US" dirty="0"/>
              <a:t> (2012)</a:t>
            </a:r>
          </a:p>
        </p:txBody>
      </p:sp>
      <p:graphicFrame>
        <p:nvGraphicFramePr>
          <p:cNvPr id="3" name="Table 2">
            <a:extLst>
              <a:ext uri="{FF2B5EF4-FFF2-40B4-BE49-F238E27FC236}">
                <a16:creationId xmlns:a16="http://schemas.microsoft.com/office/drawing/2014/main" id="{1252B7D7-7FFB-9A48-BD77-341A19662856}"/>
              </a:ext>
            </a:extLst>
          </p:cNvPr>
          <p:cNvGraphicFramePr>
            <a:graphicFrameLocks noGrp="1"/>
          </p:cNvGraphicFramePr>
          <p:nvPr>
            <p:extLst>
              <p:ext uri="{D42A27DB-BD31-4B8C-83A1-F6EECF244321}">
                <p14:modId xmlns:p14="http://schemas.microsoft.com/office/powerpoint/2010/main" val="538755911"/>
              </p:ext>
            </p:extLst>
          </p:nvPr>
        </p:nvGraphicFramePr>
        <p:xfrm>
          <a:off x="457200" y="1279524"/>
          <a:ext cx="8229600" cy="4023360"/>
        </p:xfrm>
        <a:graphic>
          <a:graphicData uri="http://schemas.openxmlformats.org/drawingml/2006/table">
            <a:tbl>
              <a:tblPr firstRow="1" firstCol="1" bandRow="1">
                <a:tableStyleId>{5C22544A-7EE6-4342-B048-85BDC9FD1C3A}</a:tableStyleId>
              </a:tblPr>
              <a:tblGrid>
                <a:gridCol w="4114800">
                  <a:extLst>
                    <a:ext uri="{9D8B030D-6E8A-4147-A177-3AD203B41FA5}">
                      <a16:colId xmlns:a16="http://schemas.microsoft.com/office/drawing/2014/main" val="2789306782"/>
                    </a:ext>
                  </a:extLst>
                </a:gridCol>
                <a:gridCol w="4114800">
                  <a:extLst>
                    <a:ext uri="{9D8B030D-6E8A-4147-A177-3AD203B41FA5}">
                      <a16:colId xmlns:a16="http://schemas.microsoft.com/office/drawing/2014/main" val="2798035238"/>
                    </a:ext>
                  </a:extLst>
                </a:gridCol>
              </a:tblGrid>
              <a:tr h="281665">
                <a:tc>
                  <a:txBody>
                    <a:bodyPr/>
                    <a:lstStyle/>
                    <a:p>
                      <a:pPr algn="ctr">
                        <a:spcAft>
                          <a:spcPts val="0"/>
                        </a:spcAft>
                      </a:pPr>
                      <a:r>
                        <a:rPr lang="en-GB" sz="2400" dirty="0">
                          <a:solidFill>
                            <a:schemeClr val="tx1"/>
                          </a:solidFill>
                          <a:effectLst/>
                        </a:rPr>
                        <a:t>Advantages</a:t>
                      </a:r>
                      <a:endPar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400" dirty="0">
                          <a:solidFill>
                            <a:schemeClr val="tx1"/>
                          </a:solidFill>
                          <a:effectLst/>
                        </a:rPr>
                        <a:t>Disadvantages</a:t>
                      </a:r>
                      <a:endPar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03078446"/>
                  </a:ext>
                </a:extLst>
              </a:tr>
              <a:tr h="3379978">
                <a:tc>
                  <a:txBody>
                    <a:bodyPr/>
                    <a:lstStyle/>
                    <a:p>
                      <a:pPr marL="342900" lvl="0" indent="-342900">
                        <a:spcAft>
                          <a:spcPts val="0"/>
                        </a:spcAft>
                        <a:buFont typeface="Symbol" pitchFamily="2" charset="2"/>
                        <a:buChar char=""/>
                      </a:pPr>
                      <a:r>
                        <a:rPr lang="en-GB" sz="2000" b="0" dirty="0">
                          <a:solidFill>
                            <a:schemeClr val="tx1"/>
                          </a:solidFill>
                          <a:effectLst/>
                        </a:rPr>
                        <a:t>Relatively simple method of obtaining data </a:t>
                      </a:r>
                    </a:p>
                    <a:p>
                      <a:pPr marL="342900" lvl="0" indent="-342900">
                        <a:spcAft>
                          <a:spcPts val="0"/>
                        </a:spcAft>
                        <a:buFont typeface="Symbol" pitchFamily="2" charset="2"/>
                        <a:buChar char=""/>
                      </a:pPr>
                      <a:r>
                        <a:rPr lang="en-GB" sz="2000" b="0" dirty="0">
                          <a:solidFill>
                            <a:schemeClr val="tx1"/>
                          </a:solidFill>
                          <a:effectLst/>
                        </a:rPr>
                        <a:t>Less time is consumed </a:t>
                      </a:r>
                    </a:p>
                    <a:p>
                      <a:pPr marL="342900" lvl="0" indent="-342900">
                        <a:spcAft>
                          <a:spcPts val="0"/>
                        </a:spcAft>
                        <a:buFont typeface="Symbol" pitchFamily="2" charset="2"/>
                        <a:buChar char=""/>
                      </a:pPr>
                      <a:r>
                        <a:rPr lang="en-GB" sz="2000" b="0" dirty="0">
                          <a:solidFill>
                            <a:schemeClr val="tx1"/>
                          </a:solidFill>
                          <a:effectLst/>
                        </a:rPr>
                        <a:t>Researcher is able to gather data from a widely scattered sample</a:t>
                      </a:r>
                    </a:p>
                    <a:p>
                      <a:pPr marL="342900" lvl="0" indent="-342900">
                        <a:spcAft>
                          <a:spcPts val="0"/>
                        </a:spcAft>
                        <a:buFont typeface="Symbol" pitchFamily="2" charset="2"/>
                        <a:buChar char=""/>
                      </a:pPr>
                      <a:r>
                        <a:rPr lang="en-GB" sz="2000" b="0" dirty="0">
                          <a:solidFill>
                            <a:schemeClr val="tx1"/>
                          </a:solidFill>
                          <a:effectLst/>
                        </a:rPr>
                        <a:t>Easy to analyse </a:t>
                      </a:r>
                    </a:p>
                    <a:p>
                      <a:pPr marL="342900" lvl="0" indent="-342900">
                        <a:spcAft>
                          <a:spcPts val="0"/>
                        </a:spcAft>
                        <a:buFont typeface="Symbol" pitchFamily="2" charset="2"/>
                        <a:buChar char=""/>
                      </a:pPr>
                      <a:r>
                        <a:rPr lang="en-GB" sz="2000" b="0" dirty="0">
                          <a:solidFill>
                            <a:schemeClr val="tx1"/>
                          </a:solidFill>
                          <a:effectLst/>
                        </a:rPr>
                        <a:t>Reduced bias </a:t>
                      </a:r>
                    </a:p>
                    <a:p>
                      <a:pPr marL="342900" lvl="0" indent="-342900">
                        <a:spcAft>
                          <a:spcPts val="0"/>
                        </a:spcAft>
                        <a:buFont typeface="Symbol" pitchFamily="2" charset="2"/>
                        <a:buChar char=""/>
                      </a:pPr>
                      <a:r>
                        <a:rPr lang="en-GB" sz="2000" b="0" dirty="0">
                          <a:solidFill>
                            <a:schemeClr val="tx1"/>
                          </a:solidFill>
                          <a:effectLst/>
                        </a:rPr>
                        <a:t>Cost effective </a:t>
                      </a:r>
                    </a:p>
                    <a:p>
                      <a:pPr marL="342900" lvl="0" indent="-342900">
                        <a:spcAft>
                          <a:spcPts val="0"/>
                        </a:spcAft>
                        <a:buFont typeface="Symbol" pitchFamily="2" charset="2"/>
                        <a:buChar char=""/>
                      </a:pPr>
                      <a:r>
                        <a:rPr lang="en-GB" sz="2000" b="0" dirty="0">
                          <a:solidFill>
                            <a:schemeClr val="tx1"/>
                          </a:solidFill>
                          <a:effectLst/>
                        </a:rPr>
                        <a:t>Freedom to think </a:t>
                      </a:r>
                    </a:p>
                    <a:p>
                      <a:pPr marL="342900" lvl="0" indent="-342900">
                        <a:spcAft>
                          <a:spcPts val="0"/>
                        </a:spcAft>
                        <a:buFont typeface="Symbol" pitchFamily="2" charset="2"/>
                        <a:buChar char=""/>
                      </a:pPr>
                      <a:r>
                        <a:rPr lang="en-GB" sz="2000" b="0" dirty="0">
                          <a:solidFill>
                            <a:schemeClr val="tx1"/>
                          </a:solidFill>
                          <a:effectLst/>
                        </a:rPr>
                        <a:t>Flexibility of time</a:t>
                      </a:r>
                    </a:p>
                    <a:p>
                      <a:pPr marL="342900" lvl="0" indent="-342900">
                        <a:spcAft>
                          <a:spcPts val="0"/>
                        </a:spcAft>
                        <a:buFont typeface="Symbol" pitchFamily="2" charset="2"/>
                        <a:buChar char=""/>
                      </a:pPr>
                      <a:r>
                        <a:rPr lang="en-GB" sz="2000" b="0" dirty="0">
                          <a:solidFill>
                            <a:schemeClr val="tx1"/>
                          </a:solidFill>
                          <a:effectLst/>
                        </a:rPr>
                        <a:t>Free to answer </a:t>
                      </a:r>
                      <a:endPar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spcAft>
                          <a:spcPts val="0"/>
                        </a:spcAft>
                        <a:buFont typeface="Symbol" pitchFamily="2" charset="2"/>
                        <a:buChar char=""/>
                      </a:pPr>
                      <a:r>
                        <a:rPr lang="en-GB" sz="2000" dirty="0">
                          <a:solidFill>
                            <a:schemeClr val="tx1"/>
                          </a:solidFill>
                          <a:effectLst/>
                        </a:rPr>
                        <a:t>Not suitable for all </a:t>
                      </a:r>
                    </a:p>
                    <a:p>
                      <a:pPr marL="342900" lvl="0" indent="-342900">
                        <a:spcAft>
                          <a:spcPts val="0"/>
                        </a:spcAft>
                        <a:buFont typeface="Symbol" pitchFamily="2" charset="2"/>
                        <a:buChar char=""/>
                      </a:pPr>
                      <a:r>
                        <a:rPr lang="en-GB" sz="2000" dirty="0">
                          <a:solidFill>
                            <a:schemeClr val="tx1"/>
                          </a:solidFill>
                          <a:effectLst/>
                        </a:rPr>
                        <a:t>Low response rate </a:t>
                      </a:r>
                    </a:p>
                    <a:p>
                      <a:pPr marL="342900" lvl="0" indent="-342900">
                        <a:spcAft>
                          <a:spcPts val="0"/>
                        </a:spcAft>
                        <a:buFont typeface="Symbol" pitchFamily="2" charset="2"/>
                        <a:buChar char=""/>
                      </a:pPr>
                      <a:r>
                        <a:rPr lang="en-GB" sz="2000" dirty="0">
                          <a:solidFill>
                            <a:schemeClr val="tx1"/>
                          </a:solidFill>
                          <a:effectLst/>
                        </a:rPr>
                        <a:t>Probing not possible </a:t>
                      </a:r>
                    </a:p>
                    <a:p>
                      <a:pPr marL="342900" lvl="0" indent="-342900">
                        <a:spcAft>
                          <a:spcPts val="0"/>
                        </a:spcAft>
                        <a:buFont typeface="Symbol" pitchFamily="2" charset="2"/>
                        <a:buChar char=""/>
                      </a:pPr>
                      <a:r>
                        <a:rPr lang="en-GB" sz="2000" dirty="0">
                          <a:solidFill>
                            <a:schemeClr val="tx1"/>
                          </a:solidFill>
                          <a:effectLst/>
                        </a:rPr>
                        <a:t>Difficult to analyse </a:t>
                      </a:r>
                    </a:p>
                    <a:p>
                      <a:pPr marL="342900" lvl="0" indent="-342900">
                        <a:spcAft>
                          <a:spcPts val="0"/>
                        </a:spcAft>
                        <a:buFont typeface="Symbol" pitchFamily="2" charset="2"/>
                        <a:buChar char=""/>
                      </a:pPr>
                      <a:r>
                        <a:rPr lang="en-GB" sz="2000" dirty="0">
                          <a:solidFill>
                            <a:schemeClr val="tx1"/>
                          </a:solidFill>
                          <a:effectLst/>
                        </a:rPr>
                        <a:t>Collection of data is challenge </a:t>
                      </a:r>
                    </a:p>
                    <a:p>
                      <a:pPr marL="342900" lvl="0" indent="-342900">
                        <a:spcAft>
                          <a:spcPts val="0"/>
                        </a:spcAft>
                        <a:buFont typeface="Symbol" pitchFamily="2" charset="2"/>
                        <a:buChar char=""/>
                      </a:pPr>
                      <a:r>
                        <a:rPr lang="en-GB" sz="2000" dirty="0">
                          <a:solidFill>
                            <a:schemeClr val="tx1"/>
                          </a:solidFill>
                          <a:effectLst/>
                        </a:rPr>
                        <a:t>Possible ambiguity </a:t>
                      </a:r>
                    </a:p>
                    <a:p>
                      <a:pPr marL="342900" lvl="0" indent="-342900">
                        <a:spcAft>
                          <a:spcPts val="0"/>
                        </a:spcAft>
                        <a:buFont typeface="Symbol" pitchFamily="2" charset="2"/>
                        <a:buChar char=""/>
                      </a:pPr>
                      <a:r>
                        <a:rPr lang="en-GB" sz="2000" dirty="0">
                          <a:solidFill>
                            <a:schemeClr val="tx1"/>
                          </a:solidFill>
                          <a:effectLst/>
                        </a:rPr>
                        <a:t>Respondent may omit or disregard any item he/she chooses </a:t>
                      </a:r>
                    </a:p>
                    <a:p>
                      <a:pPr marL="342900" lvl="0" indent="-342900">
                        <a:spcAft>
                          <a:spcPts val="0"/>
                        </a:spcAft>
                        <a:buFont typeface="Symbol" pitchFamily="2" charset="2"/>
                        <a:buChar char=""/>
                      </a:pPr>
                      <a:r>
                        <a:rPr lang="en-GB" sz="2000" dirty="0">
                          <a:solidFill>
                            <a:schemeClr val="tx1"/>
                          </a:solidFill>
                          <a:effectLst/>
                        </a:rPr>
                        <a:t>Response to a questionnaire has lack depth</a:t>
                      </a:r>
                    </a:p>
                    <a:p>
                      <a:pPr marL="342900" lvl="0" indent="-342900">
                        <a:spcAft>
                          <a:spcPts val="0"/>
                        </a:spcAft>
                        <a:buFont typeface="Symbol" pitchFamily="2" charset="2"/>
                        <a:buChar char=""/>
                      </a:pPr>
                      <a:r>
                        <a:rPr lang="en-GB" sz="2000" dirty="0">
                          <a:solidFill>
                            <a:schemeClr val="tx1"/>
                          </a:solidFill>
                          <a:effectLst/>
                        </a:rPr>
                        <a:t>Some questions/items maybe misunderstood</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1774395"/>
                  </a:ext>
                </a:extLst>
              </a:tr>
            </a:tbl>
          </a:graphicData>
        </a:graphic>
      </p:graphicFrame>
    </p:spTree>
    <p:extLst>
      <p:ext uri="{BB962C8B-B14F-4D97-AF65-F5344CB8AC3E}">
        <p14:creationId xmlns:p14="http://schemas.microsoft.com/office/powerpoint/2010/main" val="306467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Primary Data Collection Tool</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82973"/>
            <a:ext cx="8229600" cy="4381723"/>
          </a:xfrm>
        </p:spPr>
        <p:txBody>
          <a:bodyPr>
            <a:normAutofit lnSpcReduction="10000"/>
          </a:bodyPr>
          <a:lstStyle/>
          <a:p>
            <a:pPr algn="just"/>
            <a:r>
              <a:rPr lang="en-GB" altLang="en-US" sz="2600" b="1" dirty="0"/>
              <a:t>Interview: </a:t>
            </a:r>
          </a:p>
          <a:p>
            <a:pPr lvl="1" algn="just"/>
            <a:r>
              <a:rPr lang="en-GB" altLang="en-US" sz="2200" dirty="0"/>
              <a:t>Interview involves either structure, semi-structure or even unstructured verbal communications between the researcher and subject/respondents/participants, during which information is obtained for a study (</a:t>
            </a:r>
            <a:r>
              <a:rPr lang="en-GB" altLang="en-US" sz="2200" dirty="0" err="1"/>
              <a:t>Nalzaro</a:t>
            </a:r>
            <a:r>
              <a:rPr lang="en-GB" altLang="en-US" sz="2200" dirty="0"/>
              <a:t>, 2012)</a:t>
            </a:r>
          </a:p>
          <a:p>
            <a:pPr lvl="1" algn="just"/>
            <a:endParaRPr lang="en-GB" altLang="en-US" sz="2200" dirty="0"/>
          </a:p>
          <a:p>
            <a:pPr lvl="1" algn="just"/>
            <a:r>
              <a:rPr lang="en-GB" altLang="en-US" sz="2200" dirty="0"/>
              <a:t>A method of data collection in which one person (interviewer) ask questions to another person (respondent), which conducted either face to face or telephonically (Abraham, 2014)</a:t>
            </a:r>
          </a:p>
          <a:p>
            <a:pPr lvl="1" algn="just"/>
            <a:endParaRPr lang="en-GB" altLang="en-US" sz="2200" dirty="0"/>
          </a:p>
          <a:p>
            <a:pPr lvl="1" algn="just"/>
            <a:r>
              <a:rPr lang="en-GB" altLang="en-US" sz="2200" dirty="0"/>
              <a:t>One to one direct communication between researcher and subject for collection of data (</a:t>
            </a:r>
            <a:r>
              <a:rPr lang="en-US" sz="2400" dirty="0" err="1"/>
              <a:t>Isave</a:t>
            </a:r>
            <a:r>
              <a:rPr lang="en-US" sz="2400" dirty="0"/>
              <a:t>, 2010)</a:t>
            </a:r>
            <a:endParaRPr lang="en-GB" altLang="en-US" sz="2200" dirty="0"/>
          </a:p>
        </p:txBody>
      </p:sp>
    </p:spTree>
    <p:extLst>
      <p:ext uri="{BB962C8B-B14F-4D97-AF65-F5344CB8AC3E}">
        <p14:creationId xmlns:p14="http://schemas.microsoft.com/office/powerpoint/2010/main" val="2145410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Types of Interview</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136519"/>
            <a:ext cx="8435280" cy="4308705"/>
          </a:xfrm>
        </p:spPr>
        <p:txBody>
          <a:bodyPr>
            <a:normAutofit lnSpcReduction="10000"/>
          </a:bodyPr>
          <a:lstStyle/>
          <a:p>
            <a:pPr marL="457200" indent="-457200" algn="just">
              <a:buAutoNum type="arabicPeriod"/>
            </a:pPr>
            <a:r>
              <a:rPr lang="en-GB" altLang="en-US" sz="2400" b="1" dirty="0"/>
              <a:t>Unstructured Interview:</a:t>
            </a:r>
            <a:endParaRPr lang="en-GB" altLang="en-US" sz="2000" b="1" dirty="0"/>
          </a:p>
          <a:p>
            <a:pPr marL="0" indent="0" algn="just">
              <a:buNone/>
            </a:pPr>
            <a:r>
              <a:rPr lang="en-GB" altLang="en-US" sz="2000" b="1" dirty="0"/>
              <a:t>	</a:t>
            </a:r>
            <a:r>
              <a:rPr lang="en-GB" altLang="en-US" sz="2000" dirty="0"/>
              <a:t>- More conventional and has limited set of questions</a:t>
            </a:r>
          </a:p>
          <a:p>
            <a:pPr marL="0" indent="0" algn="just">
              <a:buNone/>
            </a:pPr>
            <a:r>
              <a:rPr lang="en-GB" altLang="en-US" sz="2000" dirty="0"/>
              <a:t>	- Presented with same questions in same order, hence takes long time</a:t>
            </a:r>
          </a:p>
          <a:p>
            <a:pPr marL="0" indent="0" algn="just">
              <a:buNone/>
            </a:pPr>
            <a:r>
              <a:rPr lang="en-GB" altLang="en-US" sz="2000" dirty="0"/>
              <a:t>	- Conducted in a usual situation &amp; not permitted to change anything</a:t>
            </a:r>
          </a:p>
          <a:p>
            <a:pPr marL="0" indent="0" algn="just">
              <a:buNone/>
            </a:pPr>
            <a:r>
              <a:rPr lang="en-GB" altLang="en-US" sz="2000" dirty="0"/>
              <a:t>	- This allows the researcher flexibility in questioning the subject </a:t>
            </a:r>
            <a:endParaRPr lang="en-GB" altLang="en-US" sz="2400" dirty="0"/>
          </a:p>
          <a:p>
            <a:pPr marL="0" indent="0" algn="just">
              <a:buNone/>
            </a:pPr>
            <a:endParaRPr lang="en-GB" altLang="en-US" sz="2400" b="1" dirty="0"/>
          </a:p>
          <a:p>
            <a:pPr marL="0" indent="0" algn="just">
              <a:buNone/>
            </a:pPr>
            <a:r>
              <a:rPr lang="en-GB" altLang="en-US" sz="2400" b="1" dirty="0"/>
              <a:t>2. Structured Interview: </a:t>
            </a:r>
          </a:p>
          <a:p>
            <a:pPr marL="0" indent="0" algn="just">
              <a:buNone/>
            </a:pPr>
            <a:r>
              <a:rPr lang="en-GB" altLang="en-US" sz="2400" b="1" dirty="0"/>
              <a:t>	</a:t>
            </a:r>
            <a:r>
              <a:rPr lang="en-GB" altLang="en-US" sz="2000" dirty="0"/>
              <a:t>- Always operates within formal written instrument</a:t>
            </a:r>
          </a:p>
          <a:p>
            <a:pPr marL="0" indent="0" algn="just">
              <a:buNone/>
            </a:pPr>
            <a:r>
              <a:rPr lang="en-GB" altLang="en-US" sz="2000" dirty="0"/>
              <a:t>	- Researcher designed the questions to be asked prior to interview 	including the order of the questions </a:t>
            </a:r>
          </a:p>
          <a:p>
            <a:pPr marL="0" indent="0" algn="just">
              <a:buNone/>
            </a:pPr>
            <a:r>
              <a:rPr lang="en-GB" altLang="en-US" sz="2000" dirty="0"/>
              <a:t>	- The questions are asked orally in either face to face or telephone 	format</a:t>
            </a:r>
          </a:p>
        </p:txBody>
      </p:sp>
      <p:sp>
        <p:nvSpPr>
          <p:cNvPr id="2" name="Rectangle 1">
            <a:extLst>
              <a:ext uri="{FF2B5EF4-FFF2-40B4-BE49-F238E27FC236}">
                <a16:creationId xmlns:a16="http://schemas.microsoft.com/office/drawing/2014/main" id="{1E4D713E-C963-D246-91B3-AC6123DD8E1A}"/>
              </a:ext>
            </a:extLst>
          </p:cNvPr>
          <p:cNvSpPr/>
          <p:nvPr/>
        </p:nvSpPr>
        <p:spPr>
          <a:xfrm>
            <a:off x="6242423" y="5260558"/>
            <a:ext cx="2390398" cy="369332"/>
          </a:xfrm>
          <a:prstGeom prst="rect">
            <a:avLst/>
          </a:prstGeom>
        </p:spPr>
        <p:txBody>
          <a:bodyPr wrap="none">
            <a:spAutoFit/>
          </a:bodyPr>
          <a:lstStyle/>
          <a:p>
            <a:r>
              <a:rPr lang="en-GB" dirty="0"/>
              <a:t>Source: Creswell</a:t>
            </a:r>
            <a:r>
              <a:rPr lang="en-US" dirty="0"/>
              <a:t> (2003)</a:t>
            </a:r>
          </a:p>
        </p:txBody>
      </p:sp>
    </p:spTree>
    <p:extLst>
      <p:ext uri="{BB962C8B-B14F-4D97-AF65-F5344CB8AC3E}">
        <p14:creationId xmlns:p14="http://schemas.microsoft.com/office/powerpoint/2010/main" val="3920059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11</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Types of Interview</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136519"/>
            <a:ext cx="8435280" cy="4308705"/>
          </a:xfrm>
        </p:spPr>
        <p:txBody>
          <a:bodyPr>
            <a:normAutofit/>
          </a:bodyPr>
          <a:lstStyle/>
          <a:p>
            <a:pPr marL="0" indent="0" algn="just">
              <a:buNone/>
            </a:pPr>
            <a:r>
              <a:rPr lang="en-GB" altLang="en-US" sz="2400" b="1" dirty="0"/>
              <a:t>3. Semi-Structured Interview: </a:t>
            </a:r>
          </a:p>
          <a:p>
            <a:pPr algn="just"/>
            <a:r>
              <a:rPr lang="en-GB" altLang="en-US" sz="2400" dirty="0"/>
              <a:t>Semi-structured interview is in the partial pre-planning of the questions </a:t>
            </a:r>
          </a:p>
          <a:p>
            <a:pPr algn="just"/>
            <a:r>
              <a:rPr lang="en-GB" altLang="en-US" sz="2400" dirty="0"/>
              <a:t>Semi-structured interviews still allow for replication of the interview with other but are be less controlled </a:t>
            </a:r>
          </a:p>
          <a:p>
            <a:pPr algn="just"/>
            <a:r>
              <a:rPr lang="en-GB" altLang="en-US" sz="2400" dirty="0"/>
              <a:t>Semi-structure interviews may be conducted in various 	modes such as face-to-face, by telephone, videophone… but face-to-face is probably the best</a:t>
            </a:r>
          </a:p>
          <a:p>
            <a:pPr algn="just"/>
            <a:r>
              <a:rPr lang="en-GB" altLang="en-US" sz="2400" dirty="0"/>
              <a:t>A great deal of qualitative research used semi-structured interview material </a:t>
            </a:r>
          </a:p>
          <a:p>
            <a:pPr marL="0" indent="0" algn="just">
              <a:buNone/>
            </a:pPr>
            <a:endParaRPr lang="en-GB" altLang="en-US" sz="2400" b="1" dirty="0"/>
          </a:p>
        </p:txBody>
      </p:sp>
      <p:sp>
        <p:nvSpPr>
          <p:cNvPr id="2" name="Rectangle 1">
            <a:extLst>
              <a:ext uri="{FF2B5EF4-FFF2-40B4-BE49-F238E27FC236}">
                <a16:creationId xmlns:a16="http://schemas.microsoft.com/office/drawing/2014/main" id="{1E4D713E-C963-D246-91B3-AC6123DD8E1A}"/>
              </a:ext>
            </a:extLst>
          </p:cNvPr>
          <p:cNvSpPr/>
          <p:nvPr/>
        </p:nvSpPr>
        <p:spPr>
          <a:xfrm>
            <a:off x="6242423" y="5260558"/>
            <a:ext cx="2258119" cy="369332"/>
          </a:xfrm>
          <a:prstGeom prst="rect">
            <a:avLst/>
          </a:prstGeom>
        </p:spPr>
        <p:txBody>
          <a:bodyPr wrap="none">
            <a:spAutoFit/>
          </a:bodyPr>
          <a:lstStyle/>
          <a:p>
            <a:r>
              <a:rPr lang="en-GB" dirty="0"/>
              <a:t>Source: Gomez </a:t>
            </a:r>
            <a:r>
              <a:rPr lang="en-US" dirty="0"/>
              <a:t>(2014)</a:t>
            </a:r>
          </a:p>
        </p:txBody>
      </p:sp>
    </p:spTree>
    <p:extLst>
      <p:ext uri="{BB962C8B-B14F-4D97-AF65-F5344CB8AC3E}">
        <p14:creationId xmlns:p14="http://schemas.microsoft.com/office/powerpoint/2010/main" val="1058186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12</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Advantages of Interview?</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136519"/>
            <a:ext cx="8435280" cy="4493371"/>
          </a:xfrm>
        </p:spPr>
        <p:txBody>
          <a:bodyPr>
            <a:normAutofit/>
          </a:bodyPr>
          <a:lstStyle/>
          <a:p>
            <a:pPr algn="just"/>
            <a:r>
              <a:rPr lang="en-GB" altLang="en-US" sz="2400" b="1" dirty="0"/>
              <a:t>Advantages of Interview: </a:t>
            </a:r>
          </a:p>
          <a:p>
            <a:pPr marL="0" indent="0" algn="just">
              <a:buNone/>
            </a:pPr>
            <a:r>
              <a:rPr lang="en-GB" altLang="en-US" sz="2400" b="1" dirty="0"/>
              <a:t>	</a:t>
            </a:r>
            <a:r>
              <a:rPr lang="en-GB" altLang="en-US" sz="2400" dirty="0"/>
              <a:t>- Data from interview are usable </a:t>
            </a:r>
          </a:p>
          <a:p>
            <a:pPr marL="0" indent="0" algn="just">
              <a:buNone/>
            </a:pPr>
            <a:r>
              <a:rPr lang="en-GB" altLang="en-US" sz="2400" dirty="0"/>
              <a:t>	- Depth of response can be assured </a:t>
            </a:r>
          </a:p>
          <a:p>
            <a:pPr marL="0" indent="0" algn="just">
              <a:buNone/>
            </a:pPr>
            <a:r>
              <a:rPr lang="en-GB" altLang="en-US" sz="2400" dirty="0"/>
              <a:t>	- The interview technique provides basis for the 	formulation of questionnaire </a:t>
            </a:r>
          </a:p>
          <a:p>
            <a:pPr marL="0" indent="0" algn="just">
              <a:buNone/>
            </a:pPr>
            <a:r>
              <a:rPr lang="en-GB" altLang="en-US" sz="2400" dirty="0"/>
              <a:t>	- Clarification is possible </a:t>
            </a:r>
          </a:p>
          <a:p>
            <a:pPr marL="0" indent="0" algn="just">
              <a:buNone/>
            </a:pPr>
            <a:r>
              <a:rPr lang="en-GB" altLang="en-US" sz="2400" dirty="0"/>
              <a:t>	- No items are overlooked </a:t>
            </a:r>
          </a:p>
          <a:p>
            <a:pPr marL="0" indent="0" algn="just">
              <a:buNone/>
            </a:pPr>
            <a:r>
              <a:rPr lang="en-GB" altLang="en-US" sz="2400" dirty="0"/>
              <a:t>	- Higher proportion of response is obtained </a:t>
            </a:r>
          </a:p>
          <a:p>
            <a:pPr marL="0" indent="0" algn="just">
              <a:buNone/>
            </a:pPr>
            <a:r>
              <a:rPr lang="en-GB" altLang="en-US" sz="2400" dirty="0"/>
              <a:t>	- Greater amount of flexibility is allowed</a:t>
            </a:r>
          </a:p>
        </p:txBody>
      </p:sp>
      <p:sp>
        <p:nvSpPr>
          <p:cNvPr id="2" name="Rectangle 1">
            <a:extLst>
              <a:ext uri="{FF2B5EF4-FFF2-40B4-BE49-F238E27FC236}">
                <a16:creationId xmlns:a16="http://schemas.microsoft.com/office/drawing/2014/main" id="{1E4D713E-C963-D246-91B3-AC6123DD8E1A}"/>
              </a:ext>
            </a:extLst>
          </p:cNvPr>
          <p:cNvSpPr/>
          <p:nvPr/>
        </p:nvSpPr>
        <p:spPr>
          <a:xfrm>
            <a:off x="4297281" y="5260558"/>
            <a:ext cx="4024307" cy="369332"/>
          </a:xfrm>
          <a:prstGeom prst="rect">
            <a:avLst/>
          </a:prstGeom>
        </p:spPr>
        <p:txBody>
          <a:bodyPr wrap="none">
            <a:spAutoFit/>
          </a:bodyPr>
          <a:lstStyle/>
          <a:p>
            <a:r>
              <a:rPr lang="en-GB" dirty="0"/>
              <a:t>Source: </a:t>
            </a:r>
            <a:r>
              <a:rPr lang="en-GB" dirty="0" err="1"/>
              <a:t>Nalzaro</a:t>
            </a:r>
            <a:r>
              <a:rPr lang="en-GB" dirty="0"/>
              <a:t> (2012) &amp; Creswell </a:t>
            </a:r>
            <a:r>
              <a:rPr lang="en-US" dirty="0"/>
              <a:t>(2003)</a:t>
            </a:r>
          </a:p>
        </p:txBody>
      </p:sp>
    </p:spTree>
    <p:extLst>
      <p:ext uri="{BB962C8B-B14F-4D97-AF65-F5344CB8AC3E}">
        <p14:creationId xmlns:p14="http://schemas.microsoft.com/office/powerpoint/2010/main" val="3305076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Disadvantages of Interview?</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136519"/>
            <a:ext cx="8435280" cy="4493371"/>
          </a:xfrm>
        </p:spPr>
        <p:txBody>
          <a:bodyPr>
            <a:normAutofit lnSpcReduction="10000"/>
          </a:bodyPr>
          <a:lstStyle/>
          <a:p>
            <a:pPr algn="just"/>
            <a:r>
              <a:rPr lang="en-GB" altLang="en-US" sz="2400" b="1" dirty="0"/>
              <a:t>Disadvantages of Interview: </a:t>
            </a:r>
          </a:p>
          <a:p>
            <a:pPr marL="0" indent="0" algn="just">
              <a:buNone/>
            </a:pPr>
            <a:r>
              <a:rPr lang="en-GB" altLang="en-US" sz="2400" b="1" dirty="0"/>
              <a:t>	</a:t>
            </a:r>
            <a:r>
              <a:rPr lang="en-GB" altLang="en-US" sz="2400" dirty="0"/>
              <a:t>- Time element/Time restriction</a:t>
            </a:r>
          </a:p>
          <a:p>
            <a:pPr marL="0" indent="0" algn="just">
              <a:buNone/>
            </a:pPr>
            <a:r>
              <a:rPr lang="en-GB" altLang="en-US" sz="2400" dirty="0"/>
              <a:t>	- Biases may present in result </a:t>
            </a:r>
          </a:p>
          <a:p>
            <a:pPr marL="0" indent="0" algn="just">
              <a:buNone/>
            </a:pPr>
            <a:r>
              <a:rPr lang="en-GB" altLang="en-US" sz="2400" dirty="0"/>
              <a:t>	- Costly </a:t>
            </a:r>
          </a:p>
          <a:p>
            <a:pPr marL="0" indent="0" algn="just">
              <a:buNone/>
            </a:pPr>
            <a:r>
              <a:rPr lang="en-GB" altLang="en-US" sz="2400" dirty="0"/>
              <a:t>	- Hesitation to express </a:t>
            </a:r>
          </a:p>
          <a:p>
            <a:pPr marL="0" indent="0" algn="just">
              <a:buNone/>
            </a:pPr>
            <a:r>
              <a:rPr lang="en-GB" altLang="en-US" sz="2400" dirty="0"/>
              <a:t>	- Vague </a:t>
            </a:r>
          </a:p>
          <a:p>
            <a:pPr marL="0" indent="0" algn="just">
              <a:buNone/>
            </a:pPr>
            <a:r>
              <a:rPr lang="en-GB" altLang="en-US" sz="2400" dirty="0"/>
              <a:t>	- Less time for thinking </a:t>
            </a:r>
          </a:p>
          <a:p>
            <a:pPr marL="0" indent="0" algn="just">
              <a:buNone/>
            </a:pPr>
            <a:r>
              <a:rPr lang="en-GB" altLang="en-US" sz="2400" dirty="0"/>
              <a:t>	- Very subjective </a:t>
            </a:r>
          </a:p>
          <a:p>
            <a:pPr marL="0" indent="0" algn="just">
              <a:buNone/>
            </a:pPr>
            <a:r>
              <a:rPr lang="en-GB" altLang="en-US" sz="2400" dirty="0"/>
              <a:t>	- Researcher can have influence </a:t>
            </a:r>
          </a:p>
          <a:p>
            <a:pPr marL="0" indent="0" algn="just">
              <a:buNone/>
            </a:pPr>
            <a:r>
              <a:rPr lang="en-GB" altLang="en-US" sz="2400" dirty="0"/>
              <a:t>	- Manipulate or socially accepted response may be 	preferred</a:t>
            </a:r>
          </a:p>
        </p:txBody>
      </p:sp>
      <p:sp>
        <p:nvSpPr>
          <p:cNvPr id="2" name="Rectangle 1">
            <a:extLst>
              <a:ext uri="{FF2B5EF4-FFF2-40B4-BE49-F238E27FC236}">
                <a16:creationId xmlns:a16="http://schemas.microsoft.com/office/drawing/2014/main" id="{1E4D713E-C963-D246-91B3-AC6123DD8E1A}"/>
              </a:ext>
            </a:extLst>
          </p:cNvPr>
          <p:cNvSpPr/>
          <p:nvPr/>
        </p:nvSpPr>
        <p:spPr>
          <a:xfrm>
            <a:off x="4572000" y="5294027"/>
            <a:ext cx="2073132" cy="369332"/>
          </a:xfrm>
          <a:prstGeom prst="rect">
            <a:avLst/>
          </a:prstGeom>
        </p:spPr>
        <p:txBody>
          <a:bodyPr wrap="none">
            <a:spAutoFit/>
          </a:bodyPr>
          <a:lstStyle/>
          <a:p>
            <a:r>
              <a:rPr lang="en-GB" dirty="0"/>
              <a:t>Source: </a:t>
            </a:r>
            <a:r>
              <a:rPr lang="en-GB" dirty="0" err="1"/>
              <a:t>Isave</a:t>
            </a:r>
            <a:r>
              <a:rPr lang="en-GB" dirty="0"/>
              <a:t> </a:t>
            </a:r>
            <a:r>
              <a:rPr lang="en-US" dirty="0"/>
              <a:t>(2010)</a:t>
            </a:r>
          </a:p>
        </p:txBody>
      </p:sp>
    </p:spTree>
    <p:extLst>
      <p:ext uri="{BB962C8B-B14F-4D97-AF65-F5344CB8AC3E}">
        <p14:creationId xmlns:p14="http://schemas.microsoft.com/office/powerpoint/2010/main" val="3726543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Primary Data Collection Tool</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79525"/>
            <a:ext cx="8435280" cy="4350365"/>
          </a:xfrm>
        </p:spPr>
        <p:txBody>
          <a:bodyPr>
            <a:normAutofit fontScale="85000" lnSpcReduction="20000"/>
          </a:bodyPr>
          <a:lstStyle/>
          <a:p>
            <a:pPr algn="just"/>
            <a:r>
              <a:rPr lang="en-GB" altLang="en-US" sz="2400" b="1" dirty="0"/>
              <a:t>Survey: </a:t>
            </a:r>
          </a:p>
          <a:p>
            <a:pPr marL="0" indent="0" algn="just">
              <a:buNone/>
            </a:pPr>
            <a:r>
              <a:rPr lang="en-GB" altLang="en-US" sz="2400" b="1" dirty="0"/>
              <a:t>	</a:t>
            </a:r>
            <a:endParaRPr lang="en-GB" altLang="en-US" sz="2400" dirty="0"/>
          </a:p>
          <a:p>
            <a:pPr marL="0" indent="0" algn="just">
              <a:buNone/>
            </a:pPr>
            <a:r>
              <a:rPr lang="en-GB" altLang="en-US" sz="2400" dirty="0"/>
              <a:t>- The process to ask many people a question or a series of questions in order to gather information about what most people do or think about something (Cruz, 2016)</a:t>
            </a:r>
          </a:p>
          <a:p>
            <a:pPr marL="0" indent="0" algn="just">
              <a:buNone/>
            </a:pPr>
            <a:endParaRPr lang="en-GB" altLang="en-US" sz="2400" dirty="0"/>
          </a:p>
          <a:p>
            <a:pPr marL="0" indent="0" algn="just">
              <a:buNone/>
            </a:pPr>
            <a:r>
              <a:rPr lang="en-GB" altLang="en-US" sz="2400" dirty="0"/>
              <a:t>- A survey is used to know or get the opinions of large group 	of people about a particular topic or issue (Cruz, 2016)</a:t>
            </a:r>
          </a:p>
          <a:p>
            <a:pPr marL="0" indent="0" algn="just">
              <a:buNone/>
            </a:pPr>
            <a:endParaRPr lang="en-GB" altLang="en-US" sz="2400" dirty="0"/>
          </a:p>
          <a:p>
            <a:pPr marL="0" indent="0" algn="just">
              <a:buNone/>
            </a:pPr>
            <a:r>
              <a:rPr lang="en-GB" altLang="en-US" sz="2400" dirty="0"/>
              <a:t>- Non-experimental type in which the researcher investigate a community or a group of people (</a:t>
            </a:r>
            <a:r>
              <a:rPr lang="en-GB" altLang="en-US" sz="2400" dirty="0" err="1"/>
              <a:t>Nalzaro</a:t>
            </a:r>
            <a:r>
              <a:rPr lang="en-GB" altLang="en-US" sz="2400" dirty="0"/>
              <a:t>, 2012)</a:t>
            </a:r>
          </a:p>
          <a:p>
            <a:pPr marL="0" indent="0" algn="just">
              <a:buNone/>
            </a:pPr>
            <a:endParaRPr lang="en-GB" altLang="en-US" sz="2400" dirty="0"/>
          </a:p>
          <a:p>
            <a:pPr marL="0" indent="0" algn="just">
              <a:buNone/>
            </a:pPr>
            <a:endParaRPr lang="en-GB" altLang="en-US" sz="2400" b="1" dirty="0"/>
          </a:p>
          <a:p>
            <a:pPr marL="0" indent="0" algn="just">
              <a:buNone/>
            </a:pPr>
            <a:r>
              <a:rPr lang="en-GB" altLang="en-US" sz="2400" b="1" dirty="0"/>
              <a:t>- </a:t>
            </a:r>
            <a:r>
              <a:rPr lang="en-GB" altLang="en-US" sz="2400" dirty="0"/>
              <a:t>Another name is FORMULATIVE OR EXPLORATORY research</a:t>
            </a:r>
            <a:endParaRPr lang="en-GB" altLang="en-US" sz="2400" b="1" dirty="0"/>
          </a:p>
        </p:txBody>
      </p:sp>
    </p:spTree>
    <p:extLst>
      <p:ext uri="{BB962C8B-B14F-4D97-AF65-F5344CB8AC3E}">
        <p14:creationId xmlns:p14="http://schemas.microsoft.com/office/powerpoint/2010/main" val="597604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Types of Survey</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79525"/>
            <a:ext cx="8435280" cy="4350365"/>
          </a:xfrm>
        </p:spPr>
        <p:txBody>
          <a:bodyPr>
            <a:normAutofit fontScale="92500" lnSpcReduction="10000"/>
          </a:bodyPr>
          <a:lstStyle/>
          <a:p>
            <a:pPr algn="just"/>
            <a:r>
              <a:rPr lang="en-GB" altLang="en-US" sz="2400" b="1" dirty="0"/>
              <a:t>Descriptive Survey: </a:t>
            </a:r>
            <a:r>
              <a:rPr lang="en-GB" altLang="en-US" sz="2400" dirty="0"/>
              <a:t>Descriptive survey is undertaken to describe the frequency of occurrence of a phenomenon rather than to study the relationships</a:t>
            </a:r>
          </a:p>
          <a:p>
            <a:pPr algn="just"/>
            <a:endParaRPr lang="en-GB" altLang="en-US" sz="2000" b="1" dirty="0"/>
          </a:p>
          <a:p>
            <a:pPr algn="just"/>
            <a:r>
              <a:rPr lang="en-GB" altLang="en-US" sz="2400" b="1" dirty="0"/>
              <a:t>Exploratory Survey: </a:t>
            </a:r>
            <a:r>
              <a:rPr lang="en-GB" altLang="en-US" sz="2400" dirty="0"/>
              <a:t>Exploratory survey is a phenomenon and its related factors about which much information is not known </a:t>
            </a:r>
          </a:p>
          <a:p>
            <a:pPr algn="just"/>
            <a:endParaRPr lang="en-GB" altLang="en-US" sz="2400" b="1" dirty="0"/>
          </a:p>
          <a:p>
            <a:pPr algn="just"/>
            <a:r>
              <a:rPr lang="en-GB" altLang="en-US" sz="2400" b="1" dirty="0"/>
              <a:t>Correlational Survey: </a:t>
            </a:r>
            <a:r>
              <a:rPr lang="en-GB" altLang="en-US" sz="2400" dirty="0"/>
              <a:t>Studies the relationships between two or more variables in a natural setting without manipulation or control</a:t>
            </a:r>
          </a:p>
          <a:p>
            <a:pPr algn="just"/>
            <a:endParaRPr lang="en-GB" altLang="en-US" sz="2400" b="1" dirty="0"/>
          </a:p>
          <a:p>
            <a:pPr algn="just"/>
            <a:r>
              <a:rPr lang="en-GB" altLang="en-US" sz="2400" b="1" dirty="0"/>
              <a:t>Comparative Survey: </a:t>
            </a:r>
            <a:r>
              <a:rPr lang="en-GB" altLang="en-US" sz="2400" dirty="0"/>
              <a:t>Aims at comparing and constructing the existence of a certain phenomenon in two or more groups</a:t>
            </a:r>
            <a:endParaRPr lang="en-GB" altLang="en-US" sz="2400" b="1" dirty="0"/>
          </a:p>
          <a:p>
            <a:pPr algn="just"/>
            <a:endParaRPr lang="en-GB" altLang="en-US" sz="2400" dirty="0"/>
          </a:p>
          <a:p>
            <a:pPr algn="just"/>
            <a:endParaRPr lang="en-GB" altLang="en-US" sz="2000" dirty="0"/>
          </a:p>
        </p:txBody>
      </p:sp>
      <p:sp>
        <p:nvSpPr>
          <p:cNvPr id="5" name="Rectangle 4">
            <a:extLst>
              <a:ext uri="{FF2B5EF4-FFF2-40B4-BE49-F238E27FC236}">
                <a16:creationId xmlns:a16="http://schemas.microsoft.com/office/drawing/2014/main" id="{6F447AF6-54B1-6148-9ADE-3208550B219D}"/>
              </a:ext>
            </a:extLst>
          </p:cNvPr>
          <p:cNvSpPr/>
          <p:nvPr/>
        </p:nvSpPr>
        <p:spPr>
          <a:xfrm>
            <a:off x="6249851" y="5363924"/>
            <a:ext cx="2436949" cy="369332"/>
          </a:xfrm>
          <a:prstGeom prst="rect">
            <a:avLst/>
          </a:prstGeom>
        </p:spPr>
        <p:txBody>
          <a:bodyPr wrap="none">
            <a:spAutoFit/>
          </a:bodyPr>
          <a:lstStyle/>
          <a:p>
            <a:r>
              <a:rPr lang="en-GB" dirty="0"/>
              <a:t>Source: </a:t>
            </a:r>
            <a:r>
              <a:rPr lang="en-GB" dirty="0" err="1"/>
              <a:t>Jaikumar</a:t>
            </a:r>
            <a:r>
              <a:rPr lang="en-GB" dirty="0"/>
              <a:t> </a:t>
            </a:r>
            <a:r>
              <a:rPr lang="en-US" dirty="0"/>
              <a:t>(2018)</a:t>
            </a:r>
          </a:p>
        </p:txBody>
      </p:sp>
    </p:spTree>
    <p:extLst>
      <p:ext uri="{BB962C8B-B14F-4D97-AF65-F5344CB8AC3E}">
        <p14:creationId xmlns:p14="http://schemas.microsoft.com/office/powerpoint/2010/main" val="1275158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Types of Survey</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79525"/>
            <a:ext cx="8435280" cy="4350365"/>
          </a:xfrm>
        </p:spPr>
        <p:txBody>
          <a:bodyPr>
            <a:normAutofit lnSpcReduction="10000"/>
          </a:bodyPr>
          <a:lstStyle/>
          <a:p>
            <a:pPr algn="just"/>
            <a:r>
              <a:rPr lang="en-GB" altLang="en-US" sz="2400" b="1" dirty="0"/>
              <a:t>Written Survey: </a:t>
            </a:r>
            <a:r>
              <a:rPr lang="en-GB" altLang="en-US" sz="2400" dirty="0"/>
              <a:t>In a written survey, data are collected with the support of written, structured tools, such as questionnaires, opinionnaires etc. </a:t>
            </a:r>
          </a:p>
          <a:p>
            <a:pPr algn="just"/>
            <a:endParaRPr lang="en-GB" altLang="en-US" sz="2400" b="1" dirty="0"/>
          </a:p>
          <a:p>
            <a:pPr algn="just"/>
            <a:r>
              <a:rPr lang="en-GB" altLang="en-US" sz="2400" b="1" dirty="0"/>
              <a:t>Oral Survey: </a:t>
            </a:r>
            <a:r>
              <a:rPr lang="en-GB" altLang="en-US" sz="2400" dirty="0"/>
              <a:t>In a oral survey, data are collected by using face-to-face or telephonic conversation or oral interview with respondents </a:t>
            </a:r>
          </a:p>
          <a:p>
            <a:pPr algn="just"/>
            <a:endParaRPr lang="en-GB" altLang="en-US" sz="2400" b="1" dirty="0"/>
          </a:p>
          <a:p>
            <a:pPr algn="just"/>
            <a:r>
              <a:rPr lang="en-GB" altLang="en-US" sz="2400" b="1" dirty="0"/>
              <a:t>Electronic Survey: </a:t>
            </a:r>
            <a:r>
              <a:rPr lang="en-GB" altLang="en-US" sz="2400" dirty="0"/>
              <a:t>In an electronic survey, data are collected by using electronic means such as electronic mail messages (email), web forms, mobile short-message (SMS), WhatsApp messages, Chat etc. </a:t>
            </a:r>
            <a:endParaRPr lang="en-GB" altLang="en-US" sz="2400" b="1" dirty="0"/>
          </a:p>
          <a:p>
            <a:pPr algn="just"/>
            <a:endParaRPr lang="en-GB" altLang="en-US" sz="2400" dirty="0"/>
          </a:p>
          <a:p>
            <a:pPr algn="just"/>
            <a:endParaRPr lang="en-GB" altLang="en-US" sz="2000" dirty="0"/>
          </a:p>
        </p:txBody>
      </p:sp>
      <p:sp>
        <p:nvSpPr>
          <p:cNvPr id="5" name="Rectangle 4">
            <a:extLst>
              <a:ext uri="{FF2B5EF4-FFF2-40B4-BE49-F238E27FC236}">
                <a16:creationId xmlns:a16="http://schemas.microsoft.com/office/drawing/2014/main" id="{6F447AF6-54B1-6148-9ADE-3208550B219D}"/>
              </a:ext>
            </a:extLst>
          </p:cNvPr>
          <p:cNvSpPr/>
          <p:nvPr/>
        </p:nvSpPr>
        <p:spPr>
          <a:xfrm>
            <a:off x="6249851" y="5363924"/>
            <a:ext cx="2436949" cy="369332"/>
          </a:xfrm>
          <a:prstGeom prst="rect">
            <a:avLst/>
          </a:prstGeom>
        </p:spPr>
        <p:txBody>
          <a:bodyPr wrap="none">
            <a:spAutoFit/>
          </a:bodyPr>
          <a:lstStyle/>
          <a:p>
            <a:r>
              <a:rPr lang="en-GB" dirty="0"/>
              <a:t>Source: </a:t>
            </a:r>
            <a:r>
              <a:rPr lang="en-GB" dirty="0" err="1"/>
              <a:t>Jaikumar</a:t>
            </a:r>
            <a:r>
              <a:rPr lang="en-GB" dirty="0"/>
              <a:t> </a:t>
            </a:r>
            <a:r>
              <a:rPr lang="en-US" dirty="0"/>
              <a:t>(2018)</a:t>
            </a:r>
          </a:p>
        </p:txBody>
      </p:sp>
    </p:spTree>
    <p:extLst>
      <p:ext uri="{BB962C8B-B14F-4D97-AF65-F5344CB8AC3E}">
        <p14:creationId xmlns:p14="http://schemas.microsoft.com/office/powerpoint/2010/main" val="723613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Advantages &amp; Disadvantages of Survey</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79525"/>
            <a:ext cx="8435280" cy="4350365"/>
          </a:xfrm>
        </p:spPr>
        <p:txBody>
          <a:bodyPr>
            <a:normAutofit/>
          </a:bodyPr>
          <a:lstStyle/>
          <a:p>
            <a:pPr algn="just"/>
            <a:r>
              <a:rPr lang="en-GB" altLang="en-US" sz="2400" b="1" dirty="0"/>
              <a:t>Advantages</a:t>
            </a:r>
          </a:p>
          <a:p>
            <a:pPr algn="just">
              <a:buFontTx/>
              <a:buChar char="-"/>
            </a:pPr>
            <a:r>
              <a:rPr lang="en-GB" altLang="en-US" sz="2400" dirty="0"/>
              <a:t>Can provide information about the possibilities of undertaking different types of research methods</a:t>
            </a:r>
          </a:p>
          <a:p>
            <a:pPr algn="just">
              <a:buFontTx/>
              <a:buChar char="-"/>
            </a:pPr>
            <a:r>
              <a:rPr lang="en-GB" altLang="en-US" sz="2400" dirty="0"/>
              <a:t>Provides data about the present</a:t>
            </a:r>
          </a:p>
          <a:p>
            <a:pPr algn="just">
              <a:buFontTx/>
              <a:buChar char="-"/>
            </a:pPr>
            <a:r>
              <a:rPr lang="en-GB" altLang="en-US" sz="2400" dirty="0"/>
              <a:t>Has a high degree of representativeness </a:t>
            </a:r>
          </a:p>
          <a:p>
            <a:pPr algn="just">
              <a:buFontTx/>
              <a:buChar char="-"/>
            </a:pPr>
            <a:r>
              <a:rPr lang="en-GB" altLang="en-US" sz="2400" dirty="0"/>
              <a:t>Easy to get respondents and information often do not express their true reactions to the questions </a:t>
            </a:r>
          </a:p>
          <a:p>
            <a:pPr algn="just"/>
            <a:r>
              <a:rPr lang="en-GB" altLang="en-US" sz="2400" b="1" dirty="0"/>
              <a:t>Disadvantages</a:t>
            </a:r>
          </a:p>
          <a:p>
            <a:pPr algn="just">
              <a:buFontTx/>
              <a:buChar char="-"/>
            </a:pPr>
            <a:r>
              <a:rPr lang="en-GB" altLang="en-US" sz="2400" dirty="0"/>
              <a:t>Yields a low degree of control over extraneous variables </a:t>
            </a:r>
          </a:p>
          <a:p>
            <a:pPr algn="just">
              <a:buFontTx/>
              <a:buChar char="-"/>
            </a:pPr>
            <a:r>
              <a:rPr lang="en-GB" altLang="en-US" sz="2400" dirty="0"/>
              <a:t>Verbal behaviour is quite unreliable and that people</a:t>
            </a:r>
          </a:p>
          <a:p>
            <a:pPr marL="0" indent="0" algn="just">
              <a:buNone/>
            </a:pPr>
            <a:endParaRPr lang="en-GB" altLang="en-US" sz="2400" dirty="0"/>
          </a:p>
        </p:txBody>
      </p:sp>
      <p:sp>
        <p:nvSpPr>
          <p:cNvPr id="5" name="Rectangle 4">
            <a:extLst>
              <a:ext uri="{FF2B5EF4-FFF2-40B4-BE49-F238E27FC236}">
                <a16:creationId xmlns:a16="http://schemas.microsoft.com/office/drawing/2014/main" id="{6C192311-85F1-9B46-B478-8843B0E85FC0}"/>
              </a:ext>
            </a:extLst>
          </p:cNvPr>
          <p:cNvSpPr/>
          <p:nvPr/>
        </p:nvSpPr>
        <p:spPr>
          <a:xfrm>
            <a:off x="6613668" y="5393809"/>
            <a:ext cx="2310504" cy="369332"/>
          </a:xfrm>
          <a:prstGeom prst="rect">
            <a:avLst/>
          </a:prstGeom>
        </p:spPr>
        <p:txBody>
          <a:bodyPr wrap="none">
            <a:spAutoFit/>
          </a:bodyPr>
          <a:lstStyle/>
          <a:p>
            <a:r>
              <a:rPr lang="en-GB" dirty="0"/>
              <a:t>Source: </a:t>
            </a:r>
            <a:r>
              <a:rPr lang="en-GB" dirty="0" err="1"/>
              <a:t>Nalzaro</a:t>
            </a:r>
            <a:r>
              <a:rPr lang="en-GB" dirty="0"/>
              <a:t> </a:t>
            </a:r>
            <a:r>
              <a:rPr lang="en-US" dirty="0"/>
              <a:t>(2012)</a:t>
            </a:r>
          </a:p>
        </p:txBody>
      </p:sp>
    </p:spTree>
    <p:extLst>
      <p:ext uri="{BB962C8B-B14F-4D97-AF65-F5344CB8AC3E}">
        <p14:creationId xmlns:p14="http://schemas.microsoft.com/office/powerpoint/2010/main" val="1165525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sz="3200" b="1" dirty="0"/>
              <a:t>Secondary Data Collection Methods: Sources of Secondary Data</a:t>
            </a:r>
            <a:endParaRPr lang="en-GB" sz="3200" b="1" dirty="0">
              <a:solidFill>
                <a:schemeClr val="tx2">
                  <a:satMod val="200000"/>
                </a:schemeClr>
              </a:solidFill>
            </a:endParaRPr>
          </a:p>
        </p:txBody>
      </p:sp>
      <p:sp>
        <p:nvSpPr>
          <p:cNvPr id="5" name="Rectangle 4">
            <a:extLst>
              <a:ext uri="{FF2B5EF4-FFF2-40B4-BE49-F238E27FC236}">
                <a16:creationId xmlns:a16="http://schemas.microsoft.com/office/drawing/2014/main" id="{6C192311-85F1-9B46-B478-8843B0E85FC0}"/>
              </a:ext>
            </a:extLst>
          </p:cNvPr>
          <p:cNvSpPr/>
          <p:nvPr/>
        </p:nvSpPr>
        <p:spPr>
          <a:xfrm>
            <a:off x="6613668" y="5393809"/>
            <a:ext cx="2310504" cy="369332"/>
          </a:xfrm>
          <a:prstGeom prst="rect">
            <a:avLst/>
          </a:prstGeom>
        </p:spPr>
        <p:txBody>
          <a:bodyPr wrap="none">
            <a:spAutoFit/>
          </a:bodyPr>
          <a:lstStyle/>
          <a:p>
            <a:r>
              <a:rPr lang="en-GB" dirty="0"/>
              <a:t>Source: </a:t>
            </a:r>
            <a:r>
              <a:rPr lang="en-GB" dirty="0" err="1"/>
              <a:t>Nalzaro</a:t>
            </a:r>
            <a:r>
              <a:rPr lang="en-GB" dirty="0"/>
              <a:t> </a:t>
            </a:r>
            <a:r>
              <a:rPr lang="en-US" dirty="0"/>
              <a:t>(2012)</a:t>
            </a:r>
          </a:p>
        </p:txBody>
      </p:sp>
      <p:pic>
        <p:nvPicPr>
          <p:cNvPr id="3" name="Picture 2">
            <a:extLst>
              <a:ext uri="{FF2B5EF4-FFF2-40B4-BE49-F238E27FC236}">
                <a16:creationId xmlns:a16="http://schemas.microsoft.com/office/drawing/2014/main" id="{20ABB1E4-F425-3F40-B9ED-CE44032C7035}"/>
              </a:ext>
            </a:extLst>
          </p:cNvPr>
          <p:cNvPicPr>
            <a:picLocks noChangeAspect="1"/>
          </p:cNvPicPr>
          <p:nvPr/>
        </p:nvPicPr>
        <p:blipFill>
          <a:blip r:embed="rId3"/>
          <a:stretch>
            <a:fillRect/>
          </a:stretch>
        </p:blipFill>
        <p:spPr>
          <a:xfrm>
            <a:off x="1022350" y="1279525"/>
            <a:ext cx="7099300" cy="4067175"/>
          </a:xfrm>
          <a:prstGeom prst="rect">
            <a:avLst/>
          </a:prstGeom>
        </p:spPr>
      </p:pic>
    </p:spTree>
    <p:extLst>
      <p:ext uri="{BB962C8B-B14F-4D97-AF65-F5344CB8AC3E}">
        <p14:creationId xmlns:p14="http://schemas.microsoft.com/office/powerpoint/2010/main" val="958489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sz="3200" b="1" dirty="0"/>
              <a:t>Secondary Data Collection Methods: Sources of Secondary Data</a:t>
            </a:r>
            <a:endParaRPr lang="en-GB" sz="3200" b="1" dirty="0">
              <a:solidFill>
                <a:schemeClr val="tx2">
                  <a:satMod val="200000"/>
                </a:schemeClr>
              </a:solidFill>
            </a:endParaRPr>
          </a:p>
        </p:txBody>
      </p:sp>
      <p:sp>
        <p:nvSpPr>
          <p:cNvPr id="5" name="Rectangle 4">
            <a:extLst>
              <a:ext uri="{FF2B5EF4-FFF2-40B4-BE49-F238E27FC236}">
                <a16:creationId xmlns:a16="http://schemas.microsoft.com/office/drawing/2014/main" id="{6C192311-85F1-9B46-B478-8843B0E85FC0}"/>
              </a:ext>
            </a:extLst>
          </p:cNvPr>
          <p:cNvSpPr/>
          <p:nvPr/>
        </p:nvSpPr>
        <p:spPr>
          <a:xfrm>
            <a:off x="6613668" y="5393809"/>
            <a:ext cx="2310504" cy="369332"/>
          </a:xfrm>
          <a:prstGeom prst="rect">
            <a:avLst/>
          </a:prstGeom>
        </p:spPr>
        <p:txBody>
          <a:bodyPr wrap="none">
            <a:spAutoFit/>
          </a:bodyPr>
          <a:lstStyle/>
          <a:p>
            <a:r>
              <a:rPr lang="en-GB" dirty="0"/>
              <a:t>Source: </a:t>
            </a:r>
            <a:r>
              <a:rPr lang="en-GB" dirty="0" err="1"/>
              <a:t>Nalzaro</a:t>
            </a:r>
            <a:r>
              <a:rPr lang="en-GB" dirty="0"/>
              <a:t> </a:t>
            </a:r>
            <a:r>
              <a:rPr lang="en-US" dirty="0"/>
              <a:t>(2012)</a:t>
            </a:r>
          </a:p>
        </p:txBody>
      </p:sp>
      <p:sp>
        <p:nvSpPr>
          <p:cNvPr id="6" name="Content Placeholder 2">
            <a:extLst>
              <a:ext uri="{FF2B5EF4-FFF2-40B4-BE49-F238E27FC236}">
                <a16:creationId xmlns:a16="http://schemas.microsoft.com/office/drawing/2014/main" id="{C9AB0541-9829-B045-A1D6-7EFAA6A823EC}"/>
              </a:ext>
            </a:extLst>
          </p:cNvPr>
          <p:cNvSpPr txBox="1">
            <a:spLocks/>
          </p:cNvSpPr>
          <p:nvPr/>
        </p:nvSpPr>
        <p:spPr>
          <a:xfrm>
            <a:off x="457200" y="1279525"/>
            <a:ext cx="8435280" cy="435036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Font typeface="Arial" pitchFamily="34" charset="0"/>
              <a:buNone/>
            </a:pPr>
            <a:r>
              <a:rPr lang="en-GB" altLang="en-US" sz="2200" dirty="0"/>
              <a:t>The two most common types of secondary data sources are labelled as </a:t>
            </a:r>
            <a:r>
              <a:rPr lang="en-GB" altLang="en-US" sz="2200" b="1" dirty="0"/>
              <a:t>Internal </a:t>
            </a:r>
            <a:r>
              <a:rPr lang="en-GB" altLang="en-US" sz="2200" dirty="0"/>
              <a:t>and </a:t>
            </a:r>
            <a:r>
              <a:rPr lang="en-GB" altLang="en-US" sz="2200" b="1" dirty="0"/>
              <a:t>external</a:t>
            </a:r>
          </a:p>
          <a:p>
            <a:pPr marL="0" indent="0" algn="just">
              <a:buFont typeface="Arial" pitchFamily="34" charset="0"/>
              <a:buNone/>
            </a:pPr>
            <a:endParaRPr lang="en-GB" altLang="en-US" sz="2200" b="1" dirty="0"/>
          </a:p>
          <a:p>
            <a:pPr marL="0" indent="0" algn="just">
              <a:buFont typeface="Arial" pitchFamily="34" charset="0"/>
              <a:buNone/>
            </a:pPr>
            <a:r>
              <a:rPr lang="en-GB" altLang="en-US" sz="2200" b="1" dirty="0"/>
              <a:t>Internal Sources of data: </a:t>
            </a:r>
            <a:r>
              <a:rPr lang="en-GB" altLang="en-US" sz="2200" dirty="0"/>
              <a:t>are those that are internal to the organisation in question. </a:t>
            </a:r>
            <a:r>
              <a:rPr lang="en-GB" altLang="en-US" sz="2200" b="1" dirty="0"/>
              <a:t>For example: </a:t>
            </a:r>
            <a:r>
              <a:rPr lang="en-GB" altLang="en-US" sz="2200" dirty="0"/>
              <a:t>if you are doing a research project for an organisation, where you are an intern, and you want to reuse some of their past data, you would be using internal data sources </a:t>
            </a:r>
          </a:p>
          <a:p>
            <a:pPr marL="0" indent="0" algn="just">
              <a:buFont typeface="Arial" pitchFamily="34" charset="0"/>
              <a:buNone/>
            </a:pPr>
            <a:endParaRPr lang="en-GB" altLang="en-US" sz="2200" b="1" dirty="0"/>
          </a:p>
          <a:p>
            <a:pPr marL="0" indent="0" algn="just">
              <a:buFont typeface="Arial" pitchFamily="34" charset="0"/>
              <a:buNone/>
            </a:pPr>
            <a:r>
              <a:rPr lang="en-GB" altLang="en-US" sz="2200" b="1" dirty="0"/>
              <a:t>External Sources of data: </a:t>
            </a:r>
            <a:r>
              <a:rPr lang="en-GB" altLang="en-US" sz="2200" dirty="0"/>
              <a:t>are those that are external to an organisation or a research institution. This type of data has been collected by “somebody else”, in the literal sense of the term</a:t>
            </a:r>
            <a:endParaRPr lang="en-GB" altLang="en-US" sz="2200" b="1" dirty="0"/>
          </a:p>
          <a:p>
            <a:pPr marL="0" indent="0" algn="just">
              <a:buFont typeface="Arial" pitchFamily="34" charset="0"/>
              <a:buNone/>
            </a:pPr>
            <a:endParaRPr lang="en-GB" altLang="en-US" sz="2200" dirty="0"/>
          </a:p>
        </p:txBody>
      </p:sp>
    </p:spTree>
    <p:extLst>
      <p:ext uri="{BB962C8B-B14F-4D97-AF65-F5344CB8AC3E}">
        <p14:creationId xmlns:p14="http://schemas.microsoft.com/office/powerpoint/2010/main" val="4011276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sz="3200" b="1" dirty="0"/>
              <a:t>Summary of Internal &amp; External Sources of Secondary Data</a:t>
            </a:r>
            <a:endParaRPr lang="en-GB" sz="3200" b="1" dirty="0">
              <a:solidFill>
                <a:schemeClr val="tx2">
                  <a:satMod val="200000"/>
                </a:schemeClr>
              </a:solidFill>
            </a:endParaRPr>
          </a:p>
        </p:txBody>
      </p:sp>
      <p:pic>
        <p:nvPicPr>
          <p:cNvPr id="2" name="Picture 1">
            <a:extLst>
              <a:ext uri="{FF2B5EF4-FFF2-40B4-BE49-F238E27FC236}">
                <a16:creationId xmlns:a16="http://schemas.microsoft.com/office/drawing/2014/main" id="{A364D914-2043-134F-9D0D-BBF85A85C73D}"/>
              </a:ext>
            </a:extLst>
          </p:cNvPr>
          <p:cNvPicPr>
            <a:picLocks noChangeAspect="1"/>
          </p:cNvPicPr>
          <p:nvPr/>
        </p:nvPicPr>
        <p:blipFill>
          <a:blip r:embed="rId3"/>
          <a:stretch>
            <a:fillRect/>
          </a:stretch>
        </p:blipFill>
        <p:spPr>
          <a:xfrm>
            <a:off x="457200" y="1279525"/>
            <a:ext cx="8229600" cy="4237707"/>
          </a:xfrm>
          <a:prstGeom prst="rect">
            <a:avLst/>
          </a:prstGeom>
        </p:spPr>
      </p:pic>
    </p:spTree>
    <p:extLst>
      <p:ext uri="{BB962C8B-B14F-4D97-AF65-F5344CB8AC3E}">
        <p14:creationId xmlns:p14="http://schemas.microsoft.com/office/powerpoint/2010/main" val="22205859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21</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7"/>
          </a:xfrm>
        </p:spPr>
        <p:txBody>
          <a:bodyPr>
            <a:normAutofit fontScale="90000"/>
          </a:bodyPr>
          <a:lstStyle/>
          <a:p>
            <a:pPr algn="ctr" fontAlgn="auto">
              <a:spcAft>
                <a:spcPts val="0"/>
              </a:spcAft>
              <a:defRPr/>
            </a:pPr>
            <a:r>
              <a:rPr lang="en-GB" sz="3200" b="1" dirty="0"/>
              <a:t>Secondary Research Process – 4 Steps</a:t>
            </a:r>
            <a:endParaRPr lang="en-GB" sz="3200" b="1" dirty="0">
              <a:solidFill>
                <a:schemeClr val="tx2">
                  <a:satMod val="200000"/>
                </a:schemeClr>
              </a:solidFill>
            </a:endParaRPr>
          </a:p>
        </p:txBody>
      </p:sp>
      <p:sp>
        <p:nvSpPr>
          <p:cNvPr id="5" name="Content Placeholder 2">
            <a:extLst>
              <a:ext uri="{FF2B5EF4-FFF2-40B4-BE49-F238E27FC236}">
                <a16:creationId xmlns:a16="http://schemas.microsoft.com/office/drawing/2014/main" id="{4DBFED76-BB5D-FB43-8DBC-063AE718B354}"/>
              </a:ext>
            </a:extLst>
          </p:cNvPr>
          <p:cNvSpPr txBox="1">
            <a:spLocks/>
          </p:cNvSpPr>
          <p:nvPr/>
        </p:nvSpPr>
        <p:spPr>
          <a:xfrm>
            <a:off x="457200" y="1124744"/>
            <a:ext cx="8229600" cy="435036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Font typeface="Arial" pitchFamily="34" charset="0"/>
              <a:buNone/>
            </a:pPr>
            <a:r>
              <a:rPr lang="en-GB" altLang="en-US" sz="2200" dirty="0"/>
              <a:t>The secondary research process consists of 4 steps: </a:t>
            </a:r>
          </a:p>
          <a:p>
            <a:pPr marL="0" indent="0" algn="just">
              <a:buFont typeface="Arial" pitchFamily="34" charset="0"/>
              <a:buNone/>
            </a:pPr>
            <a:endParaRPr lang="en-GB" altLang="en-US" sz="2200" b="1" dirty="0"/>
          </a:p>
          <a:p>
            <a:pPr marL="457200" indent="-457200" algn="just">
              <a:buFont typeface="+mj-lt"/>
              <a:buAutoNum type="arabicPeriod"/>
            </a:pPr>
            <a:r>
              <a:rPr lang="en-GB" altLang="en-US" sz="2400" b="1" dirty="0"/>
              <a:t>Develop your research question(s): </a:t>
            </a:r>
            <a:r>
              <a:rPr lang="en-GB" altLang="en-US" sz="2400" dirty="0"/>
              <a:t>Secondary research begins exactly like any type of research: by developing your research question(s) </a:t>
            </a:r>
          </a:p>
          <a:p>
            <a:pPr marL="457200" indent="-457200" algn="just">
              <a:buFont typeface="+mj-lt"/>
              <a:buAutoNum type="arabicPeriod"/>
            </a:pPr>
            <a:endParaRPr lang="en-GB" altLang="en-US" sz="2400" dirty="0"/>
          </a:p>
          <a:p>
            <a:pPr marL="457200" indent="-457200" algn="just">
              <a:buFont typeface="+mj-lt"/>
              <a:buAutoNum type="arabicPeriod"/>
            </a:pPr>
            <a:r>
              <a:rPr lang="en-GB" altLang="en-US" sz="2400" b="1" dirty="0"/>
              <a:t>Identify a secondary data set: </a:t>
            </a:r>
            <a:r>
              <a:rPr lang="en-GB" altLang="en-US" sz="2400" dirty="0"/>
              <a:t>Most research begins by specifying what is already known on the topic and what knowledge seems to be missing. This process involves considering the kind of data previously collected on the topic </a:t>
            </a:r>
          </a:p>
          <a:p>
            <a:pPr marL="0" indent="0" algn="just">
              <a:buNone/>
            </a:pPr>
            <a:endParaRPr lang="en-GB" altLang="en-US" sz="2200" b="1" dirty="0"/>
          </a:p>
        </p:txBody>
      </p:sp>
    </p:spTree>
    <p:extLst>
      <p:ext uri="{BB962C8B-B14F-4D97-AF65-F5344CB8AC3E}">
        <p14:creationId xmlns:p14="http://schemas.microsoft.com/office/powerpoint/2010/main" val="9318329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22</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7"/>
          </a:xfrm>
        </p:spPr>
        <p:txBody>
          <a:bodyPr>
            <a:normAutofit fontScale="90000"/>
          </a:bodyPr>
          <a:lstStyle/>
          <a:p>
            <a:pPr algn="ctr" fontAlgn="auto">
              <a:spcAft>
                <a:spcPts val="0"/>
              </a:spcAft>
              <a:defRPr/>
            </a:pPr>
            <a:r>
              <a:rPr lang="en-GB" sz="3200" b="1" dirty="0"/>
              <a:t>Secondary Research Process – 4 Steps</a:t>
            </a:r>
            <a:endParaRPr lang="en-GB" sz="3200" b="1" dirty="0">
              <a:solidFill>
                <a:schemeClr val="tx2">
                  <a:satMod val="200000"/>
                </a:schemeClr>
              </a:solidFill>
            </a:endParaRPr>
          </a:p>
        </p:txBody>
      </p:sp>
      <p:sp>
        <p:nvSpPr>
          <p:cNvPr id="5" name="Content Placeholder 2">
            <a:extLst>
              <a:ext uri="{FF2B5EF4-FFF2-40B4-BE49-F238E27FC236}">
                <a16:creationId xmlns:a16="http://schemas.microsoft.com/office/drawing/2014/main" id="{4DBFED76-BB5D-FB43-8DBC-063AE718B354}"/>
              </a:ext>
            </a:extLst>
          </p:cNvPr>
          <p:cNvSpPr txBox="1">
            <a:spLocks/>
          </p:cNvSpPr>
          <p:nvPr/>
        </p:nvSpPr>
        <p:spPr>
          <a:xfrm>
            <a:off x="457200" y="908720"/>
            <a:ext cx="8229600" cy="435036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2400" b="1" dirty="0"/>
              <a:t>3. Evaluate a secondary data set: </a:t>
            </a:r>
            <a:endParaRPr lang="en-GB" altLang="en-US" sz="2400" dirty="0"/>
          </a:p>
          <a:p>
            <a:pPr algn="just">
              <a:buFontTx/>
              <a:buChar char="-"/>
            </a:pPr>
            <a:r>
              <a:rPr lang="en-GB" altLang="en-US" sz="2400" b="1" dirty="0"/>
              <a:t>3a: </a:t>
            </a:r>
            <a:r>
              <a:rPr lang="en-GB" altLang="en-US" sz="2400" dirty="0"/>
              <a:t>What was the aim of the original study? </a:t>
            </a:r>
          </a:p>
          <a:p>
            <a:pPr algn="just">
              <a:buFontTx/>
              <a:buChar char="-"/>
            </a:pPr>
            <a:r>
              <a:rPr lang="en-GB" altLang="en-US" sz="2400" b="1" dirty="0"/>
              <a:t>3b: </a:t>
            </a:r>
            <a:r>
              <a:rPr lang="en-GB" altLang="en-US" sz="2400" dirty="0"/>
              <a:t>Who has collected the data ?</a:t>
            </a:r>
          </a:p>
          <a:p>
            <a:pPr algn="just">
              <a:buFontTx/>
              <a:buChar char="-"/>
            </a:pPr>
            <a:r>
              <a:rPr lang="en-GB" altLang="en-US" sz="2400" b="1" dirty="0"/>
              <a:t>3c: </a:t>
            </a:r>
            <a:r>
              <a:rPr lang="en-GB" altLang="en-US" sz="2400" dirty="0"/>
              <a:t>Which measures were employed </a:t>
            </a:r>
          </a:p>
          <a:p>
            <a:pPr algn="just">
              <a:buFontTx/>
              <a:buChar char="-"/>
            </a:pPr>
            <a:r>
              <a:rPr lang="en-GB" altLang="en-US" sz="2400" b="1" dirty="0"/>
              <a:t>3 d: </a:t>
            </a:r>
            <a:r>
              <a:rPr lang="en-GB" altLang="en-US" sz="2400" dirty="0"/>
              <a:t>When was the data collected ? </a:t>
            </a:r>
          </a:p>
          <a:p>
            <a:pPr algn="just">
              <a:buFontTx/>
              <a:buChar char="-"/>
            </a:pPr>
            <a:r>
              <a:rPr lang="en-GB" altLang="en-US" sz="2400" b="1" dirty="0"/>
              <a:t>3e: </a:t>
            </a:r>
            <a:r>
              <a:rPr lang="en-GB" altLang="en-US" sz="2400" dirty="0"/>
              <a:t>What methodology was used to collect the data? </a:t>
            </a:r>
          </a:p>
          <a:p>
            <a:pPr algn="just">
              <a:buFontTx/>
              <a:buChar char="-"/>
            </a:pPr>
            <a:r>
              <a:rPr lang="en-GB" altLang="en-US" sz="2400" b="1" dirty="0"/>
              <a:t>3f: </a:t>
            </a:r>
            <a:r>
              <a:rPr lang="en-GB" altLang="en-US" sz="2400" dirty="0"/>
              <a:t>Making a final evaluation</a:t>
            </a:r>
            <a:endParaRPr lang="en-GB" altLang="en-US" sz="2400" b="1" dirty="0"/>
          </a:p>
          <a:p>
            <a:pPr marL="0" indent="0" algn="just">
              <a:buFont typeface="Arial" pitchFamily="34" charset="0"/>
              <a:buNone/>
            </a:pPr>
            <a:endParaRPr lang="en-GB" altLang="en-US" sz="2200" b="1" dirty="0"/>
          </a:p>
          <a:p>
            <a:pPr marL="0" indent="0" algn="just">
              <a:buNone/>
            </a:pPr>
            <a:r>
              <a:rPr lang="en-GB" altLang="en-US" sz="2200" b="1" dirty="0"/>
              <a:t>4. Prepare and analyse secondary data: </a:t>
            </a:r>
            <a:r>
              <a:rPr lang="en-GB" altLang="en-US" sz="2200" dirty="0"/>
              <a:t>During the secondary data evaluation process, you will familiarise yourself with the original research. Having done so, your next step is to prepare a secondary data set. </a:t>
            </a:r>
            <a:endParaRPr lang="en-GB" altLang="en-US" sz="2200" b="1" dirty="0"/>
          </a:p>
        </p:txBody>
      </p:sp>
    </p:spTree>
    <p:extLst>
      <p:ext uri="{BB962C8B-B14F-4D97-AF65-F5344CB8AC3E}">
        <p14:creationId xmlns:p14="http://schemas.microsoft.com/office/powerpoint/2010/main" val="27524684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476672"/>
            <a:ext cx="8229600" cy="700187"/>
          </a:xfrm>
        </p:spPr>
        <p:txBody>
          <a:bodyPr>
            <a:normAutofit fontScale="90000"/>
          </a:bodyPr>
          <a:lstStyle/>
          <a:p>
            <a:pPr algn="ctr" fontAlgn="auto">
              <a:spcAft>
                <a:spcPts val="0"/>
              </a:spcAft>
              <a:defRPr/>
            </a:pPr>
            <a:r>
              <a:rPr lang="en-GB" sz="3200" b="1" dirty="0"/>
              <a:t>Summary of all the steps of doing secondary research</a:t>
            </a:r>
            <a:endParaRPr lang="en-GB" sz="3200" b="1" dirty="0">
              <a:solidFill>
                <a:schemeClr val="tx2">
                  <a:satMod val="200000"/>
                </a:schemeClr>
              </a:solidFill>
            </a:endParaRPr>
          </a:p>
        </p:txBody>
      </p:sp>
      <p:pic>
        <p:nvPicPr>
          <p:cNvPr id="2" name="Picture 1">
            <a:extLst>
              <a:ext uri="{FF2B5EF4-FFF2-40B4-BE49-F238E27FC236}">
                <a16:creationId xmlns:a16="http://schemas.microsoft.com/office/drawing/2014/main" id="{7098F756-C175-A14C-AAB8-6C92080838A6}"/>
              </a:ext>
            </a:extLst>
          </p:cNvPr>
          <p:cNvPicPr>
            <a:picLocks noChangeAspect="1"/>
          </p:cNvPicPr>
          <p:nvPr/>
        </p:nvPicPr>
        <p:blipFill>
          <a:blip r:embed="rId3"/>
          <a:stretch>
            <a:fillRect/>
          </a:stretch>
        </p:blipFill>
        <p:spPr>
          <a:xfrm>
            <a:off x="539552" y="1340767"/>
            <a:ext cx="7992888" cy="4104457"/>
          </a:xfrm>
          <a:prstGeom prst="rect">
            <a:avLst/>
          </a:prstGeom>
        </p:spPr>
      </p:pic>
    </p:spTree>
    <p:extLst>
      <p:ext uri="{BB962C8B-B14F-4D97-AF65-F5344CB8AC3E}">
        <p14:creationId xmlns:p14="http://schemas.microsoft.com/office/powerpoint/2010/main" val="252466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476672"/>
            <a:ext cx="8229600" cy="700187"/>
          </a:xfrm>
        </p:spPr>
        <p:txBody>
          <a:bodyPr>
            <a:normAutofit fontScale="90000"/>
          </a:bodyPr>
          <a:lstStyle/>
          <a:p>
            <a:pPr algn="ctr" fontAlgn="auto">
              <a:spcAft>
                <a:spcPts val="0"/>
              </a:spcAft>
              <a:defRPr/>
            </a:pPr>
            <a:r>
              <a:rPr lang="en-GB" sz="3200" b="1" dirty="0"/>
              <a:t>Summary of all the steps of doing secondary research</a:t>
            </a:r>
            <a:endParaRPr lang="en-GB" sz="3200" b="1" dirty="0">
              <a:solidFill>
                <a:schemeClr val="tx2">
                  <a:satMod val="200000"/>
                </a:schemeClr>
              </a:solidFill>
            </a:endParaRPr>
          </a:p>
        </p:txBody>
      </p:sp>
      <p:pic>
        <p:nvPicPr>
          <p:cNvPr id="3" name="Picture 2">
            <a:extLst>
              <a:ext uri="{FF2B5EF4-FFF2-40B4-BE49-F238E27FC236}">
                <a16:creationId xmlns:a16="http://schemas.microsoft.com/office/drawing/2014/main" id="{6DAC0DDA-1B46-3248-A293-1B5D73B69C8E}"/>
              </a:ext>
            </a:extLst>
          </p:cNvPr>
          <p:cNvPicPr>
            <a:picLocks noChangeAspect="1"/>
          </p:cNvPicPr>
          <p:nvPr/>
        </p:nvPicPr>
        <p:blipFill>
          <a:blip r:embed="rId3"/>
          <a:stretch>
            <a:fillRect/>
          </a:stretch>
        </p:blipFill>
        <p:spPr>
          <a:xfrm>
            <a:off x="457200" y="1340769"/>
            <a:ext cx="8229600" cy="4248472"/>
          </a:xfrm>
          <a:prstGeom prst="rect">
            <a:avLst/>
          </a:prstGeom>
        </p:spPr>
      </p:pic>
    </p:spTree>
    <p:extLst>
      <p:ext uri="{BB962C8B-B14F-4D97-AF65-F5344CB8AC3E}">
        <p14:creationId xmlns:p14="http://schemas.microsoft.com/office/powerpoint/2010/main" val="3846555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A994C5C-8352-4272-9B00-71979491D2EE}"/>
              </a:ext>
            </a:extLst>
          </p:cNvPr>
          <p:cNvSpPr>
            <a:spLocks noGrp="1"/>
          </p:cNvSpPr>
          <p:nvPr>
            <p:ph idx="1"/>
          </p:nvPr>
        </p:nvSpPr>
        <p:spPr>
          <a:xfrm>
            <a:off x="457200" y="907480"/>
            <a:ext cx="8229600" cy="4380452"/>
          </a:xfrm>
        </p:spPr>
        <p:txBody>
          <a:bodyPr>
            <a:normAutofit fontScale="70000" lnSpcReduction="20000"/>
          </a:bodyPr>
          <a:lstStyle/>
          <a:p>
            <a:r>
              <a:rPr lang="nl-NL" dirty="0" err="1"/>
              <a:t>Sapsford</a:t>
            </a:r>
            <a:r>
              <a:rPr lang="nl-NL" dirty="0"/>
              <a:t>, R. &amp; </a:t>
            </a:r>
            <a:r>
              <a:rPr lang="nl-NL" dirty="0" err="1"/>
              <a:t>Jupp</a:t>
            </a:r>
            <a:r>
              <a:rPr lang="nl-NL" dirty="0"/>
              <a:t>, V. (2006). </a:t>
            </a:r>
            <a:r>
              <a:rPr lang="nl-NL" i="1" dirty="0"/>
              <a:t>Data Collection </a:t>
            </a:r>
            <a:r>
              <a:rPr lang="nl-NL" i="1" dirty="0" err="1"/>
              <a:t>and</a:t>
            </a:r>
            <a:r>
              <a:rPr lang="nl-NL" i="1" dirty="0"/>
              <a:t> Analysis. </a:t>
            </a:r>
            <a:r>
              <a:rPr lang="nl-NL" dirty="0"/>
              <a:t>Thousand Oaks, CA: Sage Publications</a:t>
            </a:r>
          </a:p>
          <a:p>
            <a:r>
              <a:rPr lang="nl-NL" dirty="0"/>
              <a:t>Creswell, J. W. (2003). </a:t>
            </a:r>
            <a:r>
              <a:rPr lang="nl-NL" i="1" dirty="0" err="1"/>
              <a:t>Qualitative</a:t>
            </a:r>
            <a:r>
              <a:rPr lang="nl-NL" i="1" dirty="0"/>
              <a:t> </a:t>
            </a:r>
            <a:r>
              <a:rPr lang="nl-NL" i="1" dirty="0" err="1"/>
              <a:t>Inquiry</a:t>
            </a:r>
            <a:r>
              <a:rPr lang="nl-NL" i="1" dirty="0"/>
              <a:t> &amp; Research Design. </a:t>
            </a:r>
            <a:r>
              <a:rPr lang="nl-NL" dirty="0"/>
              <a:t>London, Sage Publications Ltd. (3rd </a:t>
            </a:r>
            <a:r>
              <a:rPr lang="nl-NL" dirty="0" err="1"/>
              <a:t>edn</a:t>
            </a:r>
            <a:r>
              <a:rPr lang="nl-NL" dirty="0"/>
              <a:t>)</a:t>
            </a:r>
            <a:r>
              <a:rPr lang="nl-NL" i="1" dirty="0"/>
              <a:t> </a:t>
            </a:r>
          </a:p>
          <a:p>
            <a:r>
              <a:rPr lang="nl-NL" dirty="0" err="1"/>
              <a:t>Ahuja</a:t>
            </a:r>
            <a:r>
              <a:rPr lang="nl-NL" dirty="0"/>
              <a:t>, R. (2015). </a:t>
            </a:r>
            <a:r>
              <a:rPr lang="nl-NL" i="1" dirty="0"/>
              <a:t>Research </a:t>
            </a:r>
            <a:r>
              <a:rPr lang="nl-NL" i="1" dirty="0" err="1"/>
              <a:t>Methods</a:t>
            </a:r>
            <a:r>
              <a:rPr lang="nl-NL" i="1" dirty="0"/>
              <a:t>. </a:t>
            </a:r>
            <a:r>
              <a:rPr lang="nl-NL" dirty="0"/>
              <a:t>New Delhi: </a:t>
            </a:r>
            <a:r>
              <a:rPr lang="nl-NL" dirty="0" err="1"/>
              <a:t>Rawat</a:t>
            </a:r>
            <a:r>
              <a:rPr lang="nl-NL" dirty="0"/>
              <a:t> Publications </a:t>
            </a:r>
          </a:p>
          <a:p>
            <a:r>
              <a:rPr lang="nl-NL" dirty="0" err="1"/>
              <a:t>Kvale</a:t>
            </a:r>
            <a:r>
              <a:rPr lang="nl-NL" dirty="0"/>
              <a:t>, S. (2007). </a:t>
            </a:r>
            <a:r>
              <a:rPr lang="nl-NL" i="1" dirty="0" err="1"/>
              <a:t>Doing</a:t>
            </a:r>
            <a:r>
              <a:rPr lang="nl-NL" i="1" dirty="0"/>
              <a:t> Interviews. </a:t>
            </a:r>
            <a:r>
              <a:rPr lang="nl-NL" dirty="0"/>
              <a:t>London, Sage Publications Ltd.</a:t>
            </a:r>
          </a:p>
          <a:p>
            <a:r>
              <a:rPr lang="nl-NL" dirty="0" err="1"/>
              <a:t>Nalzaro</a:t>
            </a:r>
            <a:r>
              <a:rPr lang="nl-NL" dirty="0"/>
              <a:t>, L. (2010) </a:t>
            </a:r>
            <a:r>
              <a:rPr lang="nl-NL" dirty="0" err="1"/>
              <a:t>Methods</a:t>
            </a:r>
            <a:r>
              <a:rPr lang="nl-NL" dirty="0"/>
              <a:t> of Data Collection [Online:</a:t>
            </a:r>
            <a:r>
              <a:rPr lang="en-GB" dirty="0">
                <a:hlinkClick r:id="rId2"/>
              </a:rPr>
              <a:t>https://www.slideshare.net/ludymae/chapter-9methods-of-data-collection</a:t>
            </a:r>
            <a:r>
              <a:rPr lang="en-GB" dirty="0"/>
              <a:t>]</a:t>
            </a:r>
          </a:p>
          <a:p>
            <a:r>
              <a:rPr lang="en-GB" dirty="0" err="1"/>
              <a:t>Jaikumar</a:t>
            </a:r>
            <a:r>
              <a:rPr lang="en-GB" dirty="0"/>
              <a:t>, M. (2012). </a:t>
            </a:r>
            <a:r>
              <a:rPr lang="en-GB" i="1" dirty="0"/>
              <a:t>Survey Research Design. </a:t>
            </a:r>
            <a:r>
              <a:rPr lang="en-GB" dirty="0"/>
              <a:t>[</a:t>
            </a:r>
            <a:r>
              <a:rPr lang="en-GB" dirty="0" err="1"/>
              <a:t>Online:</a:t>
            </a:r>
            <a:r>
              <a:rPr lang="en-GB" dirty="0" err="1">
                <a:hlinkClick r:id="rId3"/>
              </a:rPr>
              <a:t>https</a:t>
            </a:r>
            <a:r>
              <a:rPr lang="en-GB" dirty="0">
                <a:hlinkClick r:id="rId3"/>
              </a:rPr>
              <a:t>://www.slideshare.net/maheswarijaikumar/survey-research-design-122265053</a:t>
            </a:r>
            <a:r>
              <a:rPr lang="en-GB" dirty="0"/>
              <a:t>]</a:t>
            </a:r>
          </a:p>
          <a:p>
            <a:r>
              <a:rPr lang="en-GB" dirty="0" err="1"/>
              <a:t>OxbridgeEssays</a:t>
            </a:r>
            <a:r>
              <a:rPr lang="en-GB" dirty="0"/>
              <a:t> (2020). </a:t>
            </a:r>
            <a:r>
              <a:rPr lang="en-GB" i="1" dirty="0"/>
              <a:t>How to do your dissertation secondary research in 4 steps. </a:t>
            </a:r>
            <a:r>
              <a:rPr lang="en-GB" dirty="0"/>
              <a:t>[Online] </a:t>
            </a:r>
            <a:r>
              <a:rPr lang="en-GB" dirty="0">
                <a:hlinkClick r:id="rId4"/>
              </a:rPr>
              <a:t>https://www.oxbridgeessays.com/blog/how-to-dissertation-secondary-research-4-steps/#methods</a:t>
            </a:r>
            <a:r>
              <a:rPr lang="en-GB" dirty="0"/>
              <a:t> </a:t>
            </a:r>
            <a:endParaRPr lang="nl-NL" dirty="0"/>
          </a:p>
          <a:p>
            <a:pPr marL="0" indent="0">
              <a:buNone/>
            </a:pPr>
            <a:endParaRPr lang="en-GB" dirty="0"/>
          </a:p>
          <a:p>
            <a:pPr marL="0" indent="0">
              <a:buNone/>
            </a:pPr>
            <a:endParaRPr lang="en-GB" dirty="0"/>
          </a:p>
        </p:txBody>
      </p:sp>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a:xfrm>
            <a:off x="457200" y="274638"/>
            <a:ext cx="8229600" cy="634082"/>
          </a:xfrm>
        </p:spPr>
        <p:txBody>
          <a:bodyPr/>
          <a:lstStyle/>
          <a:p>
            <a:r>
              <a:rPr lang="en-GB" dirty="0"/>
              <a:t>References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25</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8741277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a:xfrm>
            <a:off x="683568" y="2591951"/>
            <a:ext cx="8229600" cy="1143000"/>
          </a:xfrm>
        </p:spPr>
        <p:txBody>
          <a:bodyPr/>
          <a:lstStyle/>
          <a:p>
            <a:r>
              <a:rPr lang="en-GB" dirty="0">
                <a:solidFill>
                  <a:srgbClr val="FF0000"/>
                </a:solidFill>
              </a:rPr>
              <a:t>Questions &amp; Answers!!!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26</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279870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40573</TotalTime>
  <Words>1866</Words>
  <Application>Microsoft Macintosh PowerPoint</Application>
  <PresentationFormat>On-screen Show (4:3)</PresentationFormat>
  <Paragraphs>251</Paragraphs>
  <Slides>26</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Myriad Pro</vt:lpstr>
      <vt:lpstr>Symbol</vt:lpstr>
      <vt:lpstr>Times New Roman</vt:lpstr>
      <vt:lpstr>Wingdings</vt:lpstr>
      <vt:lpstr>20140311PresentationUWTSDTemplate</vt:lpstr>
      <vt:lpstr>Digital Skills and Research Methods (DSR) BMSW 4003</vt:lpstr>
      <vt:lpstr>Learning outcomes</vt:lpstr>
      <vt:lpstr>What is Data Collection?</vt:lpstr>
      <vt:lpstr>Data Collection – Important Tips</vt:lpstr>
      <vt:lpstr>Data Collection – Research Tool or Instrument</vt:lpstr>
      <vt:lpstr>Primary Data Collection Tool</vt:lpstr>
      <vt:lpstr>Primary Data Collection Tool</vt:lpstr>
      <vt:lpstr>Questionnaire – Advantages &amp; Disadvantages</vt:lpstr>
      <vt:lpstr>Primary Data Collection Tool</vt:lpstr>
      <vt:lpstr>Types of Interview</vt:lpstr>
      <vt:lpstr>Types of Interview</vt:lpstr>
      <vt:lpstr>Advantages of Interview?</vt:lpstr>
      <vt:lpstr>Disadvantages of Interview?</vt:lpstr>
      <vt:lpstr>Primary Data Collection Tool</vt:lpstr>
      <vt:lpstr>Types of Survey</vt:lpstr>
      <vt:lpstr>Types of Survey</vt:lpstr>
      <vt:lpstr>Advantages &amp; Disadvantages of Survey</vt:lpstr>
      <vt:lpstr>Secondary Data Collection Methods: Sources of Secondary Data</vt:lpstr>
      <vt:lpstr>Secondary Data Collection Methods: Sources of Secondary Data</vt:lpstr>
      <vt:lpstr>Summary of Internal &amp; External Sources of Secondary Data</vt:lpstr>
      <vt:lpstr>Secondary Research Process – 4 Steps</vt:lpstr>
      <vt:lpstr>Secondary Research Process – 4 Steps</vt:lpstr>
      <vt:lpstr>Summary of all the steps of doing secondary research</vt:lpstr>
      <vt:lpstr>Summary of all the steps of doing secondary research</vt:lpstr>
      <vt:lpstr>References</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175</cp:revision>
  <dcterms:created xsi:type="dcterms:W3CDTF">2015-04-14T15:21:28Z</dcterms:created>
  <dcterms:modified xsi:type="dcterms:W3CDTF">2021-03-20T23:24:41Z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