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tmp" ContentType="image/png"/>
  <Default Extension="vml" ContentType="application/vnd.openxmlformats-officedocument.vmlDrawing"/>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230" r:id="rId4"/>
    <p:sldMasterId id="2147484243" r:id="rId5"/>
    <p:sldMasterId id="2147484250" r:id="rId6"/>
  </p:sldMasterIdLst>
  <p:notesMasterIdLst>
    <p:notesMasterId r:id="rId53"/>
  </p:notesMasterIdLst>
  <p:sldIdLst>
    <p:sldId id="256" r:id="rId7"/>
    <p:sldId id="457" r:id="rId8"/>
    <p:sldId id="290" r:id="rId9"/>
    <p:sldId id="287" r:id="rId10"/>
    <p:sldId id="516" r:id="rId11"/>
    <p:sldId id="401" r:id="rId12"/>
    <p:sldId id="511" r:id="rId13"/>
    <p:sldId id="402" r:id="rId14"/>
    <p:sldId id="404" r:id="rId15"/>
    <p:sldId id="405" r:id="rId16"/>
    <p:sldId id="513" r:id="rId17"/>
    <p:sldId id="408" r:id="rId18"/>
    <p:sldId id="409" r:id="rId19"/>
    <p:sldId id="410" r:id="rId20"/>
    <p:sldId id="411" r:id="rId21"/>
    <p:sldId id="416" r:id="rId22"/>
    <p:sldId id="514" r:id="rId23"/>
    <p:sldId id="417" r:id="rId24"/>
    <p:sldId id="419" r:id="rId25"/>
    <p:sldId id="506" r:id="rId26"/>
    <p:sldId id="278" r:id="rId27"/>
    <p:sldId id="460" r:id="rId28"/>
    <p:sldId id="461" r:id="rId29"/>
    <p:sldId id="515" r:id="rId30"/>
    <p:sldId id="462" r:id="rId31"/>
    <p:sldId id="420" r:id="rId32"/>
    <p:sldId id="421" r:id="rId33"/>
    <p:sldId id="422" r:id="rId34"/>
    <p:sldId id="459" r:id="rId35"/>
    <p:sldId id="463" r:id="rId36"/>
    <p:sldId id="427" r:id="rId37"/>
    <p:sldId id="428" r:id="rId38"/>
    <p:sldId id="429" r:id="rId39"/>
    <p:sldId id="430" r:id="rId40"/>
    <p:sldId id="431" r:id="rId41"/>
    <p:sldId id="432" r:id="rId42"/>
    <p:sldId id="433" r:id="rId43"/>
    <p:sldId id="434" r:id="rId44"/>
    <p:sldId id="435" r:id="rId45"/>
    <p:sldId id="436" r:id="rId46"/>
    <p:sldId id="437" r:id="rId47"/>
    <p:sldId id="293" r:id="rId48"/>
    <p:sldId id="294" r:id="rId49"/>
    <p:sldId id="296" r:id="rId50"/>
    <p:sldId id="439" r:id="rId51"/>
    <p:sldId id="298" r:id="rId52"/>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Trebuchet MS" panose="020B0603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Trebuchet MS" panose="020B0603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Trebuchet MS" panose="020B0603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Trebuchet MS" panose="020B0603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Trebuchet MS" panose="020B0603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Trebuchet MS" panose="020B0603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Trebuchet MS" panose="020B0603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Trebuchet MS" panose="020B0603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Trebuchet MS" panose="020B0603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51"/>
    <p:restoredTop sz="94701"/>
  </p:normalViewPr>
  <p:slideViewPr>
    <p:cSldViewPr snapToGrid="0">
      <p:cViewPr varScale="1">
        <p:scale>
          <a:sx n="86" d="100"/>
          <a:sy n="86" d="100"/>
        </p:scale>
        <p:origin x="1799" y="6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55" Type="http://schemas.openxmlformats.org/officeDocument/2006/relationships/viewProps" Target="viewProps.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notesMaster" Target="notesMasters/notesMaster1.xml"/><Relationship Id="rId5" Type="http://schemas.openxmlformats.org/officeDocument/2006/relationships/slideMaster" Target="slideMasters/slideMaster2.xml"/><Relationship Id="rId19" Type="http://schemas.openxmlformats.org/officeDocument/2006/relationships/slide" Target="slides/slide13.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theme" Target="theme/theme1.xml"/><Relationship Id="rId8" Type="http://schemas.openxmlformats.org/officeDocument/2006/relationships/slide" Target="slides/slide2.xml"/><Relationship Id="rId51" Type="http://schemas.openxmlformats.org/officeDocument/2006/relationships/slide" Target="slides/slide45.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tableStyles" Target="tableStyles.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7.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8.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9.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20.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21.png"/></Relationships>
</file>

<file path=ppt/drawings/_rels/vmlDrawing6.vml.rels><?xml version="1.0" encoding="UTF-8" standalone="yes"?>
<Relationships xmlns="http://schemas.openxmlformats.org/package/2006/relationships"><Relationship Id="rId1" Type="http://schemas.openxmlformats.org/officeDocument/2006/relationships/image" Target="../media/image22.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BA9287BF-F806-458F-BE52-8588D7A6BB1A}" type="datetimeFigureOut">
              <a:rPr lang="en-GB"/>
              <a:pPr>
                <a:defRPr/>
              </a:pPr>
              <a:t>09/03/2022</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anose="020F0502020204030204" pitchFamily="34" charset="0"/>
              </a:defRPr>
            </a:lvl1pPr>
          </a:lstStyle>
          <a:p>
            <a:fld id="{47E67E19-4B33-464F-92BF-C1EC9789906C}" type="slidenum">
              <a:rPr lang="en-GB" altLang="en-US"/>
              <a:pPr/>
              <a:t>‹#›</a:t>
            </a:fld>
            <a:endParaRPr lang="en-GB" altLang="en-US"/>
          </a:p>
        </p:txBody>
      </p:sp>
    </p:spTree>
    <p:extLst>
      <p:ext uri="{BB962C8B-B14F-4D97-AF65-F5344CB8AC3E}">
        <p14:creationId xmlns:p14="http://schemas.microsoft.com/office/powerpoint/2010/main" val="196904559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a:ln/>
        </p:spPr>
      </p:sp>
      <p:sp>
        <p:nvSpPr>
          <p:cNvPr id="61443" name="Notes Placeholder 2"/>
          <p:cNvSpPr>
            <a:spLocks noGrp="1"/>
          </p:cNvSpPr>
          <p:nvPr>
            <p:ph type="body" idx="1"/>
          </p:nvPr>
        </p:nvSpPr>
        <p:spPr>
          <a:noFill/>
          <a:ln/>
        </p:spPr>
        <p:txBody>
          <a:bodyPr/>
          <a:lstStyle/>
          <a:p>
            <a:endParaRPr lang="en-US">
              <a:latin typeface="Times New Roman" charset="0"/>
            </a:endParaRPr>
          </a:p>
        </p:txBody>
      </p:sp>
      <p:sp>
        <p:nvSpPr>
          <p:cNvPr id="61444" name="Slide Number Placeholder 3"/>
          <p:cNvSpPr>
            <a:spLocks noGrp="1"/>
          </p:cNvSpPr>
          <p:nvPr>
            <p:ph type="sldNum" sz="quarter" idx="5"/>
          </p:nvPr>
        </p:nvSpPr>
        <p:spPr>
          <a:noFill/>
        </p:spPr>
        <p:txBody>
          <a:bodyPr/>
          <a:lstStyle/>
          <a:p>
            <a:fld id="{D6E6E621-1B00-49B7-8BCE-FD00D6A7E284}" type="slidenum">
              <a:rPr lang="en-GB"/>
              <a:pPr/>
              <a:t>31</a:t>
            </a:fld>
            <a:endParaRPr lang="en-GB"/>
          </a:p>
        </p:txBody>
      </p:sp>
    </p:spTree>
    <p:extLst>
      <p:ext uri="{BB962C8B-B14F-4D97-AF65-F5344CB8AC3E}">
        <p14:creationId xmlns:p14="http://schemas.microsoft.com/office/powerpoint/2010/main" val="2353317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a:noFill/>
        </p:spPr>
        <p:txBody>
          <a:bodyPr/>
          <a:lstStyle/>
          <a:p>
            <a:fld id="{3BB2547E-E766-4D57-A789-D39E02FC83EC}" type="slidenum">
              <a:rPr lang="en-GB"/>
              <a:pPr/>
              <a:t>32</a:t>
            </a:fld>
            <a:endParaRPr lang="en-GB"/>
          </a:p>
        </p:txBody>
      </p:sp>
      <p:sp>
        <p:nvSpPr>
          <p:cNvPr id="73731" name="Rectangle 2"/>
          <p:cNvSpPr>
            <a:spLocks noGrp="1" noRot="1" noChangeAspect="1" noChangeArrowheads="1" noTextEdit="1"/>
          </p:cNvSpPr>
          <p:nvPr>
            <p:ph type="sldImg"/>
          </p:nvPr>
        </p:nvSpPr>
        <p:spPr>
          <a:ln/>
        </p:spPr>
      </p:sp>
      <p:sp>
        <p:nvSpPr>
          <p:cNvPr id="73732" name="Rectangle 3"/>
          <p:cNvSpPr>
            <a:spLocks noGrp="1" noChangeArrowheads="1"/>
          </p:cNvSpPr>
          <p:nvPr>
            <p:ph type="body" idx="1"/>
          </p:nvPr>
        </p:nvSpPr>
        <p:spPr>
          <a:noFill/>
          <a:ln/>
        </p:spPr>
        <p:txBody>
          <a:bodyPr/>
          <a:lstStyle/>
          <a:p>
            <a:pPr eaLnBrk="1" hangingPunct="1"/>
            <a:endParaRPr lang="en-US">
              <a:latin typeface="Times New Roman" charset="0"/>
            </a:endParaRPr>
          </a:p>
        </p:txBody>
      </p:sp>
    </p:spTree>
    <p:extLst>
      <p:ext uri="{BB962C8B-B14F-4D97-AF65-F5344CB8AC3E}">
        <p14:creationId xmlns:p14="http://schemas.microsoft.com/office/powerpoint/2010/main" val="8384436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Image Placeholder 1"/>
          <p:cNvSpPr>
            <a:spLocks noGrp="1" noRot="1" noChangeAspect="1" noTextEdit="1"/>
          </p:cNvSpPr>
          <p:nvPr>
            <p:ph type="sldImg"/>
          </p:nvPr>
        </p:nvSpPr>
        <p:spPr>
          <a:ln/>
        </p:spPr>
      </p:sp>
      <p:sp>
        <p:nvSpPr>
          <p:cNvPr id="76803" name="Notes Placeholder 2"/>
          <p:cNvSpPr>
            <a:spLocks noGrp="1"/>
          </p:cNvSpPr>
          <p:nvPr>
            <p:ph type="body" idx="1"/>
          </p:nvPr>
        </p:nvSpPr>
        <p:spPr>
          <a:noFill/>
          <a:ln/>
        </p:spPr>
        <p:txBody>
          <a:bodyPr/>
          <a:lstStyle/>
          <a:p>
            <a:endParaRPr lang="en-US">
              <a:latin typeface="Times New Roman" charset="0"/>
            </a:endParaRPr>
          </a:p>
        </p:txBody>
      </p:sp>
      <p:sp>
        <p:nvSpPr>
          <p:cNvPr id="76804" name="Slide Number Placeholder 3"/>
          <p:cNvSpPr>
            <a:spLocks noGrp="1"/>
          </p:cNvSpPr>
          <p:nvPr>
            <p:ph type="sldNum" sz="quarter" idx="5"/>
          </p:nvPr>
        </p:nvSpPr>
        <p:spPr>
          <a:noFill/>
        </p:spPr>
        <p:txBody>
          <a:bodyPr/>
          <a:lstStyle/>
          <a:p>
            <a:fld id="{85C3D690-BDC5-4917-BB5C-4A263200E934}" type="slidenum">
              <a:rPr lang="en-GB"/>
              <a:pPr/>
              <a:t>33</a:t>
            </a:fld>
            <a:endParaRPr lang="en-GB"/>
          </a:p>
        </p:txBody>
      </p:sp>
    </p:spTree>
    <p:extLst>
      <p:ext uri="{BB962C8B-B14F-4D97-AF65-F5344CB8AC3E}">
        <p14:creationId xmlns:p14="http://schemas.microsoft.com/office/powerpoint/2010/main" val="14398263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a:noFill/>
        </p:spPr>
        <p:txBody>
          <a:bodyPr/>
          <a:lstStyle/>
          <a:p>
            <a:fld id="{B675343B-2B5E-4B84-A4C6-212C523A7E2B}" type="slidenum">
              <a:rPr lang="en-GB"/>
              <a:pPr/>
              <a:t>34</a:t>
            </a:fld>
            <a:endParaRPr lang="en-GB"/>
          </a:p>
        </p:txBody>
      </p:sp>
      <p:sp>
        <p:nvSpPr>
          <p:cNvPr id="77827" name="Rectangle 2"/>
          <p:cNvSpPr>
            <a:spLocks noGrp="1" noRot="1" noChangeAspect="1" noChangeArrowheads="1" noTextEdit="1"/>
          </p:cNvSpPr>
          <p:nvPr>
            <p:ph type="sldImg"/>
          </p:nvPr>
        </p:nvSpPr>
        <p:spPr>
          <a:ln/>
        </p:spPr>
      </p:sp>
      <p:sp>
        <p:nvSpPr>
          <p:cNvPr id="77828" name="Rectangle 3"/>
          <p:cNvSpPr>
            <a:spLocks noGrp="1" noChangeArrowheads="1"/>
          </p:cNvSpPr>
          <p:nvPr>
            <p:ph type="body" idx="1"/>
          </p:nvPr>
        </p:nvSpPr>
        <p:spPr>
          <a:noFill/>
          <a:ln/>
        </p:spPr>
        <p:txBody>
          <a:bodyPr/>
          <a:lstStyle/>
          <a:p>
            <a:pPr eaLnBrk="1" hangingPunct="1"/>
            <a:endParaRPr lang="en-US">
              <a:latin typeface="Times New Roman" charset="0"/>
            </a:endParaRPr>
          </a:p>
        </p:txBody>
      </p:sp>
    </p:spTree>
    <p:extLst>
      <p:ext uri="{BB962C8B-B14F-4D97-AF65-F5344CB8AC3E}">
        <p14:creationId xmlns:p14="http://schemas.microsoft.com/office/powerpoint/2010/main" val="10425813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Slide Image Placeholder 1"/>
          <p:cNvSpPr>
            <a:spLocks noGrp="1" noRot="1" noChangeAspect="1" noTextEdit="1"/>
          </p:cNvSpPr>
          <p:nvPr>
            <p:ph type="sldImg"/>
          </p:nvPr>
        </p:nvSpPr>
        <p:spPr>
          <a:ln/>
        </p:spPr>
      </p:sp>
      <p:sp>
        <p:nvSpPr>
          <p:cNvPr id="78851" name="Notes Placeholder 2"/>
          <p:cNvSpPr>
            <a:spLocks noGrp="1"/>
          </p:cNvSpPr>
          <p:nvPr>
            <p:ph type="body" idx="1"/>
          </p:nvPr>
        </p:nvSpPr>
        <p:spPr>
          <a:noFill/>
          <a:ln/>
        </p:spPr>
        <p:txBody>
          <a:bodyPr/>
          <a:lstStyle/>
          <a:p>
            <a:endParaRPr lang="en-US">
              <a:latin typeface="Times New Roman" charset="0"/>
            </a:endParaRPr>
          </a:p>
        </p:txBody>
      </p:sp>
      <p:sp>
        <p:nvSpPr>
          <p:cNvPr id="78852" name="Slide Number Placeholder 3"/>
          <p:cNvSpPr>
            <a:spLocks noGrp="1"/>
          </p:cNvSpPr>
          <p:nvPr>
            <p:ph type="sldNum" sz="quarter" idx="5"/>
          </p:nvPr>
        </p:nvSpPr>
        <p:spPr>
          <a:noFill/>
        </p:spPr>
        <p:txBody>
          <a:bodyPr/>
          <a:lstStyle/>
          <a:p>
            <a:fld id="{1E081509-FC65-43B4-AA71-403258B96DBF}" type="slidenum">
              <a:rPr lang="en-GB"/>
              <a:pPr/>
              <a:t>35</a:t>
            </a:fld>
            <a:endParaRPr lang="en-GB"/>
          </a:p>
        </p:txBody>
      </p:sp>
    </p:spTree>
    <p:extLst>
      <p:ext uri="{BB962C8B-B14F-4D97-AF65-F5344CB8AC3E}">
        <p14:creationId xmlns:p14="http://schemas.microsoft.com/office/powerpoint/2010/main" val="31314211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Slide Image Placeholder 1"/>
          <p:cNvSpPr>
            <a:spLocks noGrp="1" noRot="1" noChangeAspect="1" noTextEdit="1"/>
          </p:cNvSpPr>
          <p:nvPr>
            <p:ph type="sldImg"/>
          </p:nvPr>
        </p:nvSpPr>
        <p:spPr>
          <a:ln/>
        </p:spPr>
      </p:sp>
      <p:sp>
        <p:nvSpPr>
          <p:cNvPr id="81923" name="Notes Placeholder 2"/>
          <p:cNvSpPr>
            <a:spLocks noGrp="1"/>
          </p:cNvSpPr>
          <p:nvPr>
            <p:ph type="body" idx="1"/>
          </p:nvPr>
        </p:nvSpPr>
        <p:spPr>
          <a:noFill/>
          <a:ln/>
        </p:spPr>
        <p:txBody>
          <a:bodyPr/>
          <a:lstStyle/>
          <a:p>
            <a:endParaRPr lang="en-US">
              <a:latin typeface="Times New Roman" charset="0"/>
            </a:endParaRPr>
          </a:p>
        </p:txBody>
      </p:sp>
      <p:sp>
        <p:nvSpPr>
          <p:cNvPr id="81924" name="Slide Number Placeholder 3"/>
          <p:cNvSpPr>
            <a:spLocks noGrp="1"/>
          </p:cNvSpPr>
          <p:nvPr>
            <p:ph type="sldNum" sz="quarter" idx="5"/>
          </p:nvPr>
        </p:nvSpPr>
        <p:spPr>
          <a:noFill/>
        </p:spPr>
        <p:txBody>
          <a:bodyPr/>
          <a:lstStyle/>
          <a:p>
            <a:fld id="{7A0A4D3E-DFE6-4F7E-B838-9F29AC3282A6}" type="slidenum">
              <a:rPr lang="en-GB"/>
              <a:pPr/>
              <a:t>36</a:t>
            </a:fld>
            <a:endParaRPr lang="en-GB"/>
          </a:p>
        </p:txBody>
      </p:sp>
    </p:spTree>
    <p:extLst>
      <p:ext uri="{BB962C8B-B14F-4D97-AF65-F5344CB8AC3E}">
        <p14:creationId xmlns:p14="http://schemas.microsoft.com/office/powerpoint/2010/main" val="39732790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Slide Image Placeholder 1"/>
          <p:cNvSpPr>
            <a:spLocks noGrp="1" noRot="1" noChangeAspect="1" noTextEdit="1"/>
          </p:cNvSpPr>
          <p:nvPr>
            <p:ph type="sldImg"/>
          </p:nvPr>
        </p:nvSpPr>
        <p:spPr>
          <a:ln/>
        </p:spPr>
      </p:sp>
      <p:sp>
        <p:nvSpPr>
          <p:cNvPr id="84995" name="Notes Placeholder 2"/>
          <p:cNvSpPr>
            <a:spLocks noGrp="1"/>
          </p:cNvSpPr>
          <p:nvPr>
            <p:ph type="body" idx="1"/>
          </p:nvPr>
        </p:nvSpPr>
        <p:spPr>
          <a:noFill/>
          <a:ln/>
        </p:spPr>
        <p:txBody>
          <a:bodyPr/>
          <a:lstStyle/>
          <a:p>
            <a:endParaRPr lang="en-US">
              <a:latin typeface="Times New Roman" charset="0"/>
            </a:endParaRPr>
          </a:p>
        </p:txBody>
      </p:sp>
      <p:sp>
        <p:nvSpPr>
          <p:cNvPr id="84996" name="Slide Number Placeholder 3"/>
          <p:cNvSpPr>
            <a:spLocks noGrp="1"/>
          </p:cNvSpPr>
          <p:nvPr>
            <p:ph type="sldNum" sz="quarter" idx="5"/>
          </p:nvPr>
        </p:nvSpPr>
        <p:spPr>
          <a:noFill/>
        </p:spPr>
        <p:txBody>
          <a:bodyPr/>
          <a:lstStyle/>
          <a:p>
            <a:fld id="{EC7DF244-CD1F-46D1-BBC2-96302DDAC89F}" type="slidenum">
              <a:rPr lang="en-GB"/>
              <a:pPr/>
              <a:t>37</a:t>
            </a:fld>
            <a:endParaRPr lang="en-GB"/>
          </a:p>
        </p:txBody>
      </p:sp>
    </p:spTree>
    <p:extLst>
      <p:ext uri="{BB962C8B-B14F-4D97-AF65-F5344CB8AC3E}">
        <p14:creationId xmlns:p14="http://schemas.microsoft.com/office/powerpoint/2010/main" val="6016942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Slide Image Placeholder 1"/>
          <p:cNvSpPr>
            <a:spLocks noGrp="1" noRot="1" noChangeAspect="1" noTextEdit="1"/>
          </p:cNvSpPr>
          <p:nvPr>
            <p:ph type="sldImg"/>
          </p:nvPr>
        </p:nvSpPr>
        <p:spPr>
          <a:ln/>
        </p:spPr>
      </p:sp>
      <p:sp>
        <p:nvSpPr>
          <p:cNvPr id="87043" name="Notes Placeholder 2"/>
          <p:cNvSpPr>
            <a:spLocks noGrp="1"/>
          </p:cNvSpPr>
          <p:nvPr>
            <p:ph type="body" idx="1"/>
          </p:nvPr>
        </p:nvSpPr>
        <p:spPr>
          <a:noFill/>
          <a:ln/>
        </p:spPr>
        <p:txBody>
          <a:bodyPr/>
          <a:lstStyle/>
          <a:p>
            <a:endParaRPr lang="en-US">
              <a:latin typeface="Times New Roman" charset="0"/>
            </a:endParaRPr>
          </a:p>
        </p:txBody>
      </p:sp>
      <p:sp>
        <p:nvSpPr>
          <p:cNvPr id="87044" name="Slide Number Placeholder 3"/>
          <p:cNvSpPr>
            <a:spLocks noGrp="1"/>
          </p:cNvSpPr>
          <p:nvPr>
            <p:ph type="sldNum" sz="quarter" idx="5"/>
          </p:nvPr>
        </p:nvSpPr>
        <p:spPr>
          <a:noFill/>
        </p:spPr>
        <p:txBody>
          <a:bodyPr/>
          <a:lstStyle/>
          <a:p>
            <a:fld id="{EDB9EA70-CD52-4B22-BFAC-4BBBDFE7F62D}" type="slidenum">
              <a:rPr lang="en-GB"/>
              <a:pPr/>
              <a:t>38</a:t>
            </a:fld>
            <a:endParaRPr lang="en-GB"/>
          </a:p>
        </p:txBody>
      </p:sp>
    </p:spTree>
    <p:extLst>
      <p:ext uri="{BB962C8B-B14F-4D97-AF65-F5344CB8AC3E}">
        <p14:creationId xmlns:p14="http://schemas.microsoft.com/office/powerpoint/2010/main" val="14345036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Slide Image Placeholder 1"/>
          <p:cNvSpPr>
            <a:spLocks noGrp="1" noRot="1" noChangeAspect="1" noTextEdit="1"/>
          </p:cNvSpPr>
          <p:nvPr>
            <p:ph type="sldImg"/>
          </p:nvPr>
        </p:nvSpPr>
        <p:spPr>
          <a:ln/>
        </p:spPr>
      </p:sp>
      <p:sp>
        <p:nvSpPr>
          <p:cNvPr id="90115" name="Notes Placeholder 2"/>
          <p:cNvSpPr>
            <a:spLocks noGrp="1"/>
          </p:cNvSpPr>
          <p:nvPr>
            <p:ph type="body" idx="1"/>
          </p:nvPr>
        </p:nvSpPr>
        <p:spPr>
          <a:noFill/>
          <a:ln/>
        </p:spPr>
        <p:txBody>
          <a:bodyPr/>
          <a:lstStyle/>
          <a:p>
            <a:endParaRPr lang="en-US">
              <a:latin typeface="Times New Roman" charset="0"/>
            </a:endParaRPr>
          </a:p>
        </p:txBody>
      </p:sp>
      <p:sp>
        <p:nvSpPr>
          <p:cNvPr id="90116" name="Slide Number Placeholder 3"/>
          <p:cNvSpPr>
            <a:spLocks noGrp="1"/>
          </p:cNvSpPr>
          <p:nvPr>
            <p:ph type="sldNum" sz="quarter" idx="5"/>
          </p:nvPr>
        </p:nvSpPr>
        <p:spPr>
          <a:noFill/>
        </p:spPr>
        <p:txBody>
          <a:bodyPr/>
          <a:lstStyle/>
          <a:p>
            <a:fld id="{F974BFEF-39D4-4D03-BD56-59A5B613255E}" type="slidenum">
              <a:rPr lang="en-GB"/>
              <a:pPr/>
              <a:t>39</a:t>
            </a:fld>
            <a:endParaRPr lang="en-GB"/>
          </a:p>
        </p:txBody>
      </p:sp>
    </p:spTree>
    <p:extLst>
      <p:ext uri="{BB962C8B-B14F-4D97-AF65-F5344CB8AC3E}">
        <p14:creationId xmlns:p14="http://schemas.microsoft.com/office/powerpoint/2010/main" val="288198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Slide Image Placeholder 1"/>
          <p:cNvSpPr>
            <a:spLocks noGrp="1" noRot="1" noChangeAspect="1" noTextEdit="1"/>
          </p:cNvSpPr>
          <p:nvPr>
            <p:ph type="sldImg"/>
          </p:nvPr>
        </p:nvSpPr>
        <p:spPr>
          <a:ln/>
        </p:spPr>
      </p:sp>
      <p:sp>
        <p:nvSpPr>
          <p:cNvPr id="93187" name="Notes Placeholder 2"/>
          <p:cNvSpPr>
            <a:spLocks noGrp="1"/>
          </p:cNvSpPr>
          <p:nvPr>
            <p:ph type="body" idx="1"/>
          </p:nvPr>
        </p:nvSpPr>
        <p:spPr>
          <a:noFill/>
          <a:ln/>
        </p:spPr>
        <p:txBody>
          <a:bodyPr/>
          <a:lstStyle/>
          <a:p>
            <a:endParaRPr lang="en-US">
              <a:latin typeface="Times New Roman" charset="0"/>
            </a:endParaRPr>
          </a:p>
        </p:txBody>
      </p:sp>
      <p:sp>
        <p:nvSpPr>
          <p:cNvPr id="93188" name="Slide Number Placeholder 3"/>
          <p:cNvSpPr>
            <a:spLocks noGrp="1"/>
          </p:cNvSpPr>
          <p:nvPr>
            <p:ph type="sldNum" sz="quarter" idx="5"/>
          </p:nvPr>
        </p:nvSpPr>
        <p:spPr>
          <a:noFill/>
        </p:spPr>
        <p:txBody>
          <a:bodyPr/>
          <a:lstStyle/>
          <a:p>
            <a:fld id="{9A95ACCD-467F-469D-A29C-AB467D1B2D82}" type="slidenum">
              <a:rPr lang="en-GB"/>
              <a:pPr/>
              <a:t>40</a:t>
            </a:fld>
            <a:endParaRPr lang="en-GB"/>
          </a:p>
        </p:txBody>
      </p:sp>
    </p:spTree>
    <p:extLst>
      <p:ext uri="{BB962C8B-B14F-4D97-AF65-F5344CB8AC3E}">
        <p14:creationId xmlns:p14="http://schemas.microsoft.com/office/powerpoint/2010/main" val="8968062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Slide Image Placeholder 1"/>
          <p:cNvSpPr>
            <a:spLocks noGrp="1" noRot="1" noChangeAspect="1" noTextEdit="1"/>
          </p:cNvSpPr>
          <p:nvPr>
            <p:ph type="sldImg"/>
          </p:nvPr>
        </p:nvSpPr>
        <p:spPr>
          <a:ln/>
        </p:spPr>
      </p:sp>
      <p:sp>
        <p:nvSpPr>
          <p:cNvPr id="94211" name="Notes Placeholder 2"/>
          <p:cNvSpPr>
            <a:spLocks noGrp="1"/>
          </p:cNvSpPr>
          <p:nvPr>
            <p:ph type="body" idx="1"/>
          </p:nvPr>
        </p:nvSpPr>
        <p:spPr>
          <a:noFill/>
          <a:ln/>
        </p:spPr>
        <p:txBody>
          <a:bodyPr/>
          <a:lstStyle/>
          <a:p>
            <a:endParaRPr lang="en-US">
              <a:latin typeface="Times New Roman" charset="0"/>
            </a:endParaRPr>
          </a:p>
        </p:txBody>
      </p:sp>
      <p:sp>
        <p:nvSpPr>
          <p:cNvPr id="94212" name="Slide Number Placeholder 3"/>
          <p:cNvSpPr>
            <a:spLocks noGrp="1"/>
          </p:cNvSpPr>
          <p:nvPr>
            <p:ph type="sldNum" sz="quarter" idx="5"/>
          </p:nvPr>
        </p:nvSpPr>
        <p:spPr>
          <a:noFill/>
        </p:spPr>
        <p:txBody>
          <a:bodyPr/>
          <a:lstStyle/>
          <a:p>
            <a:fld id="{458CE193-64BF-42CB-B0D7-ECA7D5A315BB}" type="slidenum">
              <a:rPr lang="en-GB"/>
              <a:pPr/>
              <a:t>41</a:t>
            </a:fld>
            <a:endParaRPr lang="en-GB"/>
          </a:p>
        </p:txBody>
      </p:sp>
    </p:spTree>
    <p:extLst>
      <p:ext uri="{BB962C8B-B14F-4D97-AF65-F5344CB8AC3E}">
        <p14:creationId xmlns:p14="http://schemas.microsoft.com/office/powerpoint/2010/main" val="72612378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288" y="6524625"/>
            <a:ext cx="971550" cy="219075"/>
          </a:xfrm>
        </p:spPr>
        <p:txBody>
          <a:bodyPr/>
          <a:lstStyle>
            <a:lvl1pPr fontAlgn="base">
              <a:spcBef>
                <a:spcPct val="0"/>
              </a:spcBef>
              <a:spcAft>
                <a:spcPct val="0"/>
              </a:spcAft>
              <a:defRPr>
                <a:latin typeface="Corbel" pitchFamily="34" charset="0"/>
                <a:cs typeface="Arial" pitchFamily="34" charset="0"/>
              </a:defRPr>
            </a:lvl1pPr>
          </a:lstStyle>
          <a:p>
            <a:pPr>
              <a:defRPr/>
            </a:pPr>
            <a:fld id="{C7613670-9DCC-4F3B-A813-2D57E3F669D3}" type="datetime1">
              <a:rPr lang="en-GB" smtClean="0"/>
              <a:t>09/03/2022</a:t>
            </a:fld>
            <a:endParaRPr lang="en-GB"/>
          </a:p>
        </p:txBody>
      </p:sp>
      <p:sp>
        <p:nvSpPr>
          <p:cNvPr id="5" name="Footer Placeholder 4"/>
          <p:cNvSpPr>
            <a:spLocks noGrp="1"/>
          </p:cNvSpPr>
          <p:nvPr>
            <p:ph type="ftr" sz="quarter" idx="11"/>
          </p:nvPr>
        </p:nvSpPr>
        <p:spPr>
          <a:xfrm>
            <a:off x="4140200" y="6381750"/>
            <a:ext cx="2895600" cy="365125"/>
          </a:xfrm>
          <a:prstGeom prst="rect">
            <a:avLst/>
          </a:prstGeom>
        </p:spPr>
        <p:txBody>
          <a:bodyPr/>
          <a:lstStyle>
            <a:lvl1pPr fontAlgn="auto">
              <a:spcBef>
                <a:spcPts val="0"/>
              </a:spcBef>
              <a:spcAft>
                <a:spcPts val="0"/>
              </a:spcAft>
              <a:defRPr>
                <a:solidFill>
                  <a:prstClr val="black"/>
                </a:solidFill>
                <a:latin typeface="Myriad Pro"/>
                <a:cs typeface="+mn-cs"/>
              </a:defRPr>
            </a:lvl1pPr>
          </a:lstStyle>
          <a:p>
            <a:pPr>
              <a:defRPr/>
            </a:pPr>
            <a:endParaRPr lang="en-GB"/>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Corbel" pitchFamily="34" charset="0"/>
                <a:cs typeface="Arial" pitchFamily="34" charset="0"/>
              </a:defRPr>
            </a:lvl1pPr>
          </a:lstStyle>
          <a:p>
            <a:pPr>
              <a:defRPr/>
            </a:pPr>
            <a:fld id="{4A349403-D926-47B3-8FBF-B85C5FC82577}" type="slidenum">
              <a:rPr lang="en-GB"/>
              <a:pPr>
                <a:defRPr/>
              </a:pPr>
              <a:t>‹#›</a:t>
            </a:fld>
            <a:endParaRPr lang="en-GB"/>
          </a:p>
        </p:txBody>
      </p:sp>
    </p:spTree>
    <p:extLst>
      <p:ext uri="{BB962C8B-B14F-4D97-AF65-F5344CB8AC3E}">
        <p14:creationId xmlns:p14="http://schemas.microsoft.com/office/powerpoint/2010/main" val="13023110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fontAlgn="base">
              <a:spcBef>
                <a:spcPct val="0"/>
              </a:spcBef>
              <a:spcAft>
                <a:spcPct val="0"/>
              </a:spcAft>
              <a:defRPr>
                <a:latin typeface="Corbel" pitchFamily="34" charset="0"/>
                <a:cs typeface="Arial" pitchFamily="34" charset="0"/>
              </a:defRPr>
            </a:lvl1pPr>
          </a:lstStyle>
          <a:p>
            <a:pPr>
              <a:defRPr/>
            </a:pPr>
            <a:fld id="{3280217D-976E-4701-B677-C6175AAE263B}" type="datetime1">
              <a:rPr lang="en-GB" smtClean="0"/>
              <a:t>09/03/2022</a:t>
            </a:fld>
            <a:endParaRPr lang="en-GB"/>
          </a:p>
        </p:txBody>
      </p:sp>
      <p:sp>
        <p:nvSpPr>
          <p:cNvPr id="5" name="Footer Placeholder 4"/>
          <p:cNvSpPr>
            <a:spLocks noGrp="1"/>
          </p:cNvSpPr>
          <p:nvPr>
            <p:ph type="ftr" sz="quarter" idx="11"/>
          </p:nvPr>
        </p:nvSpPr>
        <p:spPr>
          <a:xfrm>
            <a:off x="3132138" y="6461125"/>
            <a:ext cx="2895600" cy="365125"/>
          </a:xfrm>
          <a:prstGeom prst="rect">
            <a:avLst/>
          </a:prstGeom>
        </p:spPr>
        <p:txBody>
          <a:bodyPr/>
          <a:lstStyle>
            <a:lvl1pPr fontAlgn="auto">
              <a:spcBef>
                <a:spcPts val="0"/>
              </a:spcBef>
              <a:spcAft>
                <a:spcPts val="0"/>
              </a:spcAft>
              <a:defRPr dirty="0">
                <a:solidFill>
                  <a:prstClr val="black"/>
                </a:solidFill>
                <a:latin typeface="Myriad Pro"/>
                <a:cs typeface="+mn-cs"/>
              </a:defRPr>
            </a:lvl1pPr>
          </a:lstStyle>
          <a:p>
            <a:pPr>
              <a:defRPr/>
            </a:pPr>
            <a:endParaRPr lang="en-GB"/>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Corbel" pitchFamily="34" charset="0"/>
                <a:cs typeface="Arial" pitchFamily="34" charset="0"/>
              </a:defRPr>
            </a:lvl1pPr>
          </a:lstStyle>
          <a:p>
            <a:pPr>
              <a:defRPr/>
            </a:pPr>
            <a:fld id="{198FFD23-A562-4633-A2B6-B3E5DF7E1AF8}" type="slidenum">
              <a:rPr lang="en-GB"/>
              <a:pPr>
                <a:defRPr/>
              </a:pPr>
              <a:t>‹#›</a:t>
            </a:fld>
            <a:endParaRPr lang="en-GB"/>
          </a:p>
        </p:txBody>
      </p:sp>
    </p:spTree>
    <p:extLst>
      <p:ext uri="{BB962C8B-B14F-4D97-AF65-F5344CB8AC3E}">
        <p14:creationId xmlns:p14="http://schemas.microsoft.com/office/powerpoint/2010/main" val="10456837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Corbel" pitchFamily="34" charset="0"/>
                <a:cs typeface="Arial" pitchFamily="34" charset="0"/>
              </a:defRPr>
            </a:lvl1pPr>
          </a:lstStyle>
          <a:p>
            <a:pPr>
              <a:defRPr/>
            </a:pPr>
            <a:fld id="{1C1C87BB-82AB-48EA-82AC-8E1C827E2A7F}" type="datetime1">
              <a:rPr lang="en-GB" smtClean="0"/>
              <a:t>09/03/2022</a:t>
            </a:fld>
            <a:endParaRPr lang="en-GB"/>
          </a:p>
        </p:txBody>
      </p:sp>
      <p:sp>
        <p:nvSpPr>
          <p:cNvPr id="5" name="Slide Number Placeholder 5"/>
          <p:cNvSpPr>
            <a:spLocks noGrp="1"/>
          </p:cNvSpPr>
          <p:nvPr>
            <p:ph type="sldNum" sz="quarter" idx="11"/>
          </p:nvPr>
        </p:nvSpPr>
        <p:spPr/>
        <p:txBody>
          <a:bodyPr/>
          <a:lstStyle>
            <a:lvl1pPr fontAlgn="base">
              <a:spcBef>
                <a:spcPct val="0"/>
              </a:spcBef>
              <a:spcAft>
                <a:spcPct val="0"/>
              </a:spcAft>
              <a:defRPr>
                <a:latin typeface="Corbel" pitchFamily="34" charset="0"/>
                <a:cs typeface="Arial" pitchFamily="34" charset="0"/>
              </a:defRPr>
            </a:lvl1pPr>
          </a:lstStyle>
          <a:p>
            <a:pPr>
              <a:defRPr/>
            </a:pPr>
            <a:fld id="{8572781E-558C-4ED7-AD63-D27D44B3968F}" type="slidenum">
              <a:rPr lang="en-GB"/>
              <a:pPr>
                <a:defRPr/>
              </a:pPr>
              <a:t>‹#›</a:t>
            </a:fld>
            <a:endParaRPr lang="en-GB"/>
          </a:p>
        </p:txBody>
      </p:sp>
    </p:spTree>
    <p:extLst>
      <p:ext uri="{BB962C8B-B14F-4D97-AF65-F5344CB8AC3E}">
        <p14:creationId xmlns:p14="http://schemas.microsoft.com/office/powerpoint/2010/main" val="10293272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lvl1pPr fontAlgn="base">
              <a:spcBef>
                <a:spcPct val="0"/>
              </a:spcBef>
              <a:spcAft>
                <a:spcPct val="0"/>
              </a:spcAft>
              <a:defRPr>
                <a:latin typeface="Corbel" pitchFamily="34" charset="0"/>
                <a:cs typeface="Arial" pitchFamily="34" charset="0"/>
              </a:defRPr>
            </a:lvl1pPr>
          </a:lstStyle>
          <a:p>
            <a:pPr>
              <a:defRPr/>
            </a:pPr>
            <a:fld id="{840280D5-0835-452F-BCC2-487F54756822}" type="datetime1">
              <a:rPr lang="en-GB" smtClean="0"/>
              <a:t>09/03/2022</a:t>
            </a:fld>
            <a:endParaRPr lang="en-GB"/>
          </a:p>
        </p:txBody>
      </p:sp>
      <p:sp>
        <p:nvSpPr>
          <p:cNvPr id="6" name="Slide Number Placeholder 6"/>
          <p:cNvSpPr>
            <a:spLocks noGrp="1"/>
          </p:cNvSpPr>
          <p:nvPr>
            <p:ph type="sldNum" sz="quarter" idx="11"/>
          </p:nvPr>
        </p:nvSpPr>
        <p:spPr/>
        <p:txBody>
          <a:bodyPr/>
          <a:lstStyle>
            <a:lvl1pPr fontAlgn="base">
              <a:spcBef>
                <a:spcPct val="0"/>
              </a:spcBef>
              <a:spcAft>
                <a:spcPct val="0"/>
              </a:spcAft>
              <a:defRPr>
                <a:latin typeface="Corbel" pitchFamily="34" charset="0"/>
                <a:cs typeface="Arial" pitchFamily="34" charset="0"/>
              </a:defRPr>
            </a:lvl1pPr>
          </a:lstStyle>
          <a:p>
            <a:pPr>
              <a:defRPr/>
            </a:pPr>
            <a:fld id="{2096B041-6E99-4359-A389-74577D161FA5}" type="slidenum">
              <a:rPr lang="en-GB"/>
              <a:pPr>
                <a:defRPr/>
              </a:pPr>
              <a:t>‹#›</a:t>
            </a:fld>
            <a:endParaRPr lang="en-GB"/>
          </a:p>
        </p:txBody>
      </p:sp>
    </p:spTree>
    <p:extLst>
      <p:ext uri="{BB962C8B-B14F-4D97-AF65-F5344CB8AC3E}">
        <p14:creationId xmlns:p14="http://schemas.microsoft.com/office/powerpoint/2010/main" val="34685542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lvl1pPr fontAlgn="base">
              <a:spcBef>
                <a:spcPct val="0"/>
              </a:spcBef>
              <a:spcAft>
                <a:spcPct val="0"/>
              </a:spcAft>
              <a:defRPr>
                <a:latin typeface="Corbel" pitchFamily="34" charset="0"/>
                <a:cs typeface="Arial" pitchFamily="34" charset="0"/>
              </a:defRPr>
            </a:lvl1pPr>
          </a:lstStyle>
          <a:p>
            <a:pPr>
              <a:defRPr/>
            </a:pPr>
            <a:fld id="{3156C5D7-7866-404F-82ED-F8BA470F1151}" type="datetime1">
              <a:rPr lang="en-GB" smtClean="0"/>
              <a:t>09/03/2022</a:t>
            </a:fld>
            <a:endParaRPr lang="en-GB"/>
          </a:p>
        </p:txBody>
      </p:sp>
      <p:sp>
        <p:nvSpPr>
          <p:cNvPr id="8" name="Slide Number Placeholder 8"/>
          <p:cNvSpPr>
            <a:spLocks noGrp="1"/>
          </p:cNvSpPr>
          <p:nvPr>
            <p:ph type="sldNum" sz="quarter" idx="11"/>
          </p:nvPr>
        </p:nvSpPr>
        <p:spPr/>
        <p:txBody>
          <a:bodyPr/>
          <a:lstStyle>
            <a:lvl1pPr fontAlgn="base">
              <a:spcBef>
                <a:spcPct val="0"/>
              </a:spcBef>
              <a:spcAft>
                <a:spcPct val="0"/>
              </a:spcAft>
              <a:defRPr>
                <a:latin typeface="Corbel" pitchFamily="34" charset="0"/>
                <a:cs typeface="Arial" pitchFamily="34" charset="0"/>
              </a:defRPr>
            </a:lvl1pPr>
          </a:lstStyle>
          <a:p>
            <a:pPr>
              <a:defRPr/>
            </a:pPr>
            <a:fld id="{0855403F-8250-4DD1-A4C2-92980B391513}" type="slidenum">
              <a:rPr lang="en-GB"/>
              <a:pPr>
                <a:defRPr/>
              </a:pPr>
              <a:t>‹#›</a:t>
            </a:fld>
            <a:endParaRPr lang="en-GB"/>
          </a:p>
        </p:txBody>
      </p:sp>
    </p:spTree>
    <p:extLst>
      <p:ext uri="{BB962C8B-B14F-4D97-AF65-F5344CB8AC3E}">
        <p14:creationId xmlns:p14="http://schemas.microsoft.com/office/powerpoint/2010/main" val="4880507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lvl1pPr fontAlgn="base">
              <a:spcBef>
                <a:spcPct val="0"/>
              </a:spcBef>
              <a:spcAft>
                <a:spcPct val="0"/>
              </a:spcAft>
              <a:defRPr>
                <a:latin typeface="Corbel" pitchFamily="34" charset="0"/>
                <a:cs typeface="Arial" pitchFamily="34" charset="0"/>
              </a:defRPr>
            </a:lvl1pPr>
          </a:lstStyle>
          <a:p>
            <a:pPr>
              <a:defRPr/>
            </a:pPr>
            <a:fld id="{B990BEFA-853F-4ADB-8261-B9DF19173941}" type="datetime1">
              <a:rPr lang="en-GB" smtClean="0"/>
              <a:t>09/03/2022</a:t>
            </a:fld>
            <a:endParaRPr lang="en-GB"/>
          </a:p>
        </p:txBody>
      </p:sp>
      <p:sp>
        <p:nvSpPr>
          <p:cNvPr id="4" name="Slide Number Placeholder 4"/>
          <p:cNvSpPr>
            <a:spLocks noGrp="1"/>
          </p:cNvSpPr>
          <p:nvPr>
            <p:ph type="sldNum" sz="quarter" idx="11"/>
          </p:nvPr>
        </p:nvSpPr>
        <p:spPr/>
        <p:txBody>
          <a:bodyPr/>
          <a:lstStyle>
            <a:lvl1pPr fontAlgn="base">
              <a:spcBef>
                <a:spcPct val="0"/>
              </a:spcBef>
              <a:spcAft>
                <a:spcPct val="0"/>
              </a:spcAft>
              <a:defRPr>
                <a:latin typeface="Corbel" pitchFamily="34" charset="0"/>
                <a:cs typeface="Arial" pitchFamily="34" charset="0"/>
              </a:defRPr>
            </a:lvl1pPr>
          </a:lstStyle>
          <a:p>
            <a:pPr>
              <a:defRPr/>
            </a:pPr>
            <a:fld id="{9C29155E-2029-4282-9517-655B4E450D4F}" type="slidenum">
              <a:rPr lang="en-GB"/>
              <a:pPr>
                <a:defRPr/>
              </a:pPr>
              <a:t>‹#›</a:t>
            </a:fld>
            <a:endParaRPr lang="en-GB"/>
          </a:p>
        </p:txBody>
      </p:sp>
    </p:spTree>
    <p:extLst>
      <p:ext uri="{BB962C8B-B14F-4D97-AF65-F5344CB8AC3E}">
        <p14:creationId xmlns:p14="http://schemas.microsoft.com/office/powerpoint/2010/main" val="6949777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fontAlgn="base">
              <a:spcBef>
                <a:spcPct val="0"/>
              </a:spcBef>
              <a:spcAft>
                <a:spcPct val="0"/>
              </a:spcAft>
              <a:defRPr>
                <a:latin typeface="Corbel" pitchFamily="34" charset="0"/>
                <a:cs typeface="Arial" pitchFamily="34" charset="0"/>
              </a:defRPr>
            </a:lvl1pPr>
          </a:lstStyle>
          <a:p>
            <a:pPr>
              <a:defRPr/>
            </a:pPr>
            <a:fld id="{5589CA98-A964-4AD3-A673-FCBF05CA4D26}" type="datetime1">
              <a:rPr lang="en-GB" smtClean="0"/>
              <a:t>09/03/2022</a:t>
            </a:fld>
            <a:endParaRPr lang="en-GB"/>
          </a:p>
        </p:txBody>
      </p:sp>
      <p:sp>
        <p:nvSpPr>
          <p:cNvPr id="3" name="Slide Number Placeholder 3"/>
          <p:cNvSpPr>
            <a:spLocks noGrp="1"/>
          </p:cNvSpPr>
          <p:nvPr>
            <p:ph type="sldNum" sz="quarter" idx="11"/>
          </p:nvPr>
        </p:nvSpPr>
        <p:spPr/>
        <p:txBody>
          <a:bodyPr/>
          <a:lstStyle>
            <a:lvl1pPr fontAlgn="base">
              <a:spcBef>
                <a:spcPct val="0"/>
              </a:spcBef>
              <a:spcAft>
                <a:spcPct val="0"/>
              </a:spcAft>
              <a:defRPr>
                <a:latin typeface="Corbel" pitchFamily="34" charset="0"/>
                <a:cs typeface="Arial" pitchFamily="34" charset="0"/>
              </a:defRPr>
            </a:lvl1pPr>
          </a:lstStyle>
          <a:p>
            <a:pPr>
              <a:defRPr/>
            </a:pPr>
            <a:fld id="{12AAD7C2-7D3F-4900-B54C-1413AE9CCEEC}" type="slidenum">
              <a:rPr lang="en-GB"/>
              <a:pPr>
                <a:defRPr/>
              </a:pPr>
              <a:t>‹#›</a:t>
            </a:fld>
            <a:endParaRPr lang="en-GB"/>
          </a:p>
        </p:txBody>
      </p:sp>
    </p:spTree>
    <p:extLst>
      <p:ext uri="{BB962C8B-B14F-4D97-AF65-F5344CB8AC3E}">
        <p14:creationId xmlns:p14="http://schemas.microsoft.com/office/powerpoint/2010/main" val="8492019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Corbel" pitchFamily="34" charset="0"/>
                <a:cs typeface="Arial" pitchFamily="34" charset="0"/>
              </a:defRPr>
            </a:lvl1pPr>
          </a:lstStyle>
          <a:p>
            <a:pPr>
              <a:defRPr/>
            </a:pPr>
            <a:fld id="{023CD21B-0839-4E99-8AA7-C391B9A66DF3}" type="datetime1">
              <a:rPr lang="en-GB" smtClean="0"/>
              <a:t>09/03/2022</a:t>
            </a:fld>
            <a:endParaRPr lang="en-GB"/>
          </a:p>
        </p:txBody>
      </p:sp>
      <p:sp>
        <p:nvSpPr>
          <p:cNvPr id="6" name="Slide Number Placeholder 6"/>
          <p:cNvSpPr>
            <a:spLocks noGrp="1"/>
          </p:cNvSpPr>
          <p:nvPr>
            <p:ph type="sldNum" sz="quarter" idx="11"/>
          </p:nvPr>
        </p:nvSpPr>
        <p:spPr/>
        <p:txBody>
          <a:bodyPr/>
          <a:lstStyle>
            <a:lvl1pPr fontAlgn="base">
              <a:spcBef>
                <a:spcPct val="0"/>
              </a:spcBef>
              <a:spcAft>
                <a:spcPct val="0"/>
              </a:spcAft>
              <a:defRPr>
                <a:latin typeface="Corbel" pitchFamily="34" charset="0"/>
                <a:cs typeface="Arial" pitchFamily="34" charset="0"/>
              </a:defRPr>
            </a:lvl1pPr>
          </a:lstStyle>
          <a:p>
            <a:pPr>
              <a:defRPr/>
            </a:pPr>
            <a:fld id="{F69BCF62-406D-4B72-989E-DA8A3B72D4A9}" type="slidenum">
              <a:rPr lang="en-GB"/>
              <a:pPr>
                <a:defRPr/>
              </a:pPr>
              <a:t>‹#›</a:t>
            </a:fld>
            <a:endParaRPr lang="en-GB"/>
          </a:p>
        </p:txBody>
      </p:sp>
    </p:spTree>
    <p:extLst>
      <p:ext uri="{BB962C8B-B14F-4D97-AF65-F5344CB8AC3E}">
        <p14:creationId xmlns:p14="http://schemas.microsoft.com/office/powerpoint/2010/main" val="15075393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Corbel" pitchFamily="34" charset="0"/>
                <a:cs typeface="Arial" pitchFamily="34" charset="0"/>
              </a:defRPr>
            </a:lvl1pPr>
          </a:lstStyle>
          <a:p>
            <a:pPr>
              <a:defRPr/>
            </a:pPr>
            <a:fld id="{067F16A8-215C-42C8-89FA-D2C0F30BF846}" type="datetime1">
              <a:rPr lang="en-GB" smtClean="0"/>
              <a:t>09/03/2022</a:t>
            </a:fld>
            <a:endParaRPr lang="en-GB"/>
          </a:p>
        </p:txBody>
      </p:sp>
      <p:sp>
        <p:nvSpPr>
          <p:cNvPr id="6" name="Slide Number Placeholder 6"/>
          <p:cNvSpPr>
            <a:spLocks noGrp="1"/>
          </p:cNvSpPr>
          <p:nvPr>
            <p:ph type="sldNum" sz="quarter" idx="11"/>
          </p:nvPr>
        </p:nvSpPr>
        <p:spPr/>
        <p:txBody>
          <a:bodyPr/>
          <a:lstStyle>
            <a:lvl1pPr fontAlgn="base">
              <a:spcBef>
                <a:spcPct val="0"/>
              </a:spcBef>
              <a:spcAft>
                <a:spcPct val="0"/>
              </a:spcAft>
              <a:defRPr>
                <a:latin typeface="Corbel" pitchFamily="34" charset="0"/>
                <a:cs typeface="Arial" pitchFamily="34" charset="0"/>
              </a:defRPr>
            </a:lvl1pPr>
          </a:lstStyle>
          <a:p>
            <a:pPr>
              <a:defRPr/>
            </a:pPr>
            <a:fld id="{E53A42F0-A750-422B-9716-DDB2FB0FC317}" type="slidenum">
              <a:rPr lang="en-GB"/>
              <a:pPr>
                <a:defRPr/>
              </a:pPr>
              <a:t>‹#›</a:t>
            </a:fld>
            <a:endParaRPr lang="en-GB"/>
          </a:p>
        </p:txBody>
      </p:sp>
    </p:spTree>
    <p:extLst>
      <p:ext uri="{BB962C8B-B14F-4D97-AF65-F5344CB8AC3E}">
        <p14:creationId xmlns:p14="http://schemas.microsoft.com/office/powerpoint/2010/main" val="24087417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fontAlgn="base">
              <a:spcBef>
                <a:spcPct val="0"/>
              </a:spcBef>
              <a:spcAft>
                <a:spcPct val="0"/>
              </a:spcAft>
              <a:defRPr>
                <a:latin typeface="Corbel" pitchFamily="34" charset="0"/>
                <a:cs typeface="Arial" pitchFamily="34" charset="0"/>
              </a:defRPr>
            </a:lvl1pPr>
          </a:lstStyle>
          <a:p>
            <a:pPr>
              <a:defRPr/>
            </a:pPr>
            <a:fld id="{9344E236-80B5-4DAD-B96A-79D6D50208A4}" type="datetime1">
              <a:rPr lang="en-GB" smtClean="0"/>
              <a:t>09/03/2022</a:t>
            </a:fld>
            <a:endParaRPr lang="en-GB"/>
          </a:p>
        </p:txBody>
      </p:sp>
      <p:sp>
        <p:nvSpPr>
          <p:cNvPr id="5" name="Slide Number Placeholder 5"/>
          <p:cNvSpPr>
            <a:spLocks noGrp="1"/>
          </p:cNvSpPr>
          <p:nvPr>
            <p:ph type="sldNum" sz="quarter" idx="11"/>
          </p:nvPr>
        </p:nvSpPr>
        <p:spPr/>
        <p:txBody>
          <a:bodyPr/>
          <a:lstStyle>
            <a:lvl1pPr fontAlgn="base">
              <a:spcBef>
                <a:spcPct val="0"/>
              </a:spcBef>
              <a:spcAft>
                <a:spcPct val="0"/>
              </a:spcAft>
              <a:defRPr>
                <a:latin typeface="Corbel" pitchFamily="34" charset="0"/>
                <a:cs typeface="Arial" pitchFamily="34" charset="0"/>
              </a:defRPr>
            </a:lvl1pPr>
          </a:lstStyle>
          <a:p>
            <a:pPr>
              <a:defRPr/>
            </a:pPr>
            <a:fld id="{F2E60346-F0C0-4E9D-A339-9EEE2FD82416}" type="slidenum">
              <a:rPr lang="en-GB"/>
              <a:pPr>
                <a:defRPr/>
              </a:pPr>
              <a:t>‹#›</a:t>
            </a:fld>
            <a:endParaRPr lang="en-GB"/>
          </a:p>
        </p:txBody>
      </p:sp>
    </p:spTree>
    <p:extLst>
      <p:ext uri="{BB962C8B-B14F-4D97-AF65-F5344CB8AC3E}">
        <p14:creationId xmlns:p14="http://schemas.microsoft.com/office/powerpoint/2010/main" val="20712060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fontAlgn="base">
              <a:spcBef>
                <a:spcPct val="0"/>
              </a:spcBef>
              <a:spcAft>
                <a:spcPct val="0"/>
              </a:spcAft>
              <a:defRPr>
                <a:latin typeface="Corbel" pitchFamily="34" charset="0"/>
                <a:cs typeface="Arial" pitchFamily="34" charset="0"/>
              </a:defRPr>
            </a:lvl1pPr>
          </a:lstStyle>
          <a:p>
            <a:pPr>
              <a:defRPr/>
            </a:pPr>
            <a:fld id="{C0E0DA29-1DC4-4385-8A99-4F45290ACCCC}" type="datetime1">
              <a:rPr lang="en-GB" smtClean="0"/>
              <a:t>09/03/2022</a:t>
            </a:fld>
            <a:endParaRPr lang="en-GB"/>
          </a:p>
        </p:txBody>
      </p:sp>
      <p:sp>
        <p:nvSpPr>
          <p:cNvPr id="5" name="Slide Number Placeholder 5"/>
          <p:cNvSpPr>
            <a:spLocks noGrp="1"/>
          </p:cNvSpPr>
          <p:nvPr>
            <p:ph type="sldNum" sz="quarter" idx="11"/>
          </p:nvPr>
        </p:nvSpPr>
        <p:spPr/>
        <p:txBody>
          <a:bodyPr/>
          <a:lstStyle>
            <a:lvl1pPr fontAlgn="base">
              <a:spcBef>
                <a:spcPct val="0"/>
              </a:spcBef>
              <a:spcAft>
                <a:spcPct val="0"/>
              </a:spcAft>
              <a:defRPr>
                <a:latin typeface="Corbel" pitchFamily="34" charset="0"/>
                <a:cs typeface="Arial" pitchFamily="34" charset="0"/>
              </a:defRPr>
            </a:lvl1pPr>
          </a:lstStyle>
          <a:p>
            <a:pPr>
              <a:defRPr/>
            </a:pPr>
            <a:fld id="{F44FA86D-9419-442E-956B-46EF807636B4}" type="slidenum">
              <a:rPr lang="en-GB"/>
              <a:pPr>
                <a:defRPr/>
              </a:pPr>
              <a:t>‹#›</a:t>
            </a:fld>
            <a:endParaRPr lang="en-GB"/>
          </a:p>
        </p:txBody>
      </p:sp>
    </p:spTree>
    <p:extLst>
      <p:ext uri="{BB962C8B-B14F-4D97-AF65-F5344CB8AC3E}">
        <p14:creationId xmlns:p14="http://schemas.microsoft.com/office/powerpoint/2010/main" val="41535909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74675" y="304800"/>
            <a:ext cx="8001000" cy="1216025"/>
          </a:xfrm>
        </p:spPr>
        <p:txBody>
          <a:bodyPr/>
          <a:lstStyle/>
          <a:p>
            <a:r>
              <a:rPr lang="en-US"/>
              <a:t>Click to edit Master title style</a:t>
            </a:r>
            <a:endParaRPr lang="en-GB"/>
          </a:p>
        </p:txBody>
      </p:sp>
      <p:sp>
        <p:nvSpPr>
          <p:cNvPr id="3" name="Text Placeholder 2"/>
          <p:cNvSpPr>
            <a:spLocks noGrp="1"/>
          </p:cNvSpPr>
          <p:nvPr>
            <p:ph type="body" sz="half" idx="1"/>
          </p:nvPr>
        </p:nvSpPr>
        <p:spPr>
          <a:xfrm>
            <a:off x="566738" y="1752600"/>
            <a:ext cx="3924300" cy="4267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3438" y="1752600"/>
            <a:ext cx="3924300" cy="4267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p:cNvSpPr>
            <a:spLocks noGrp="1" noChangeArrowheads="1"/>
          </p:cNvSpPr>
          <p:nvPr>
            <p:ph type="dt" sz="half" idx="10"/>
          </p:nvPr>
        </p:nvSpPr>
        <p:spPr/>
        <p:txBody>
          <a:bodyPr/>
          <a:lstStyle>
            <a:lvl1pPr>
              <a:defRPr/>
            </a:lvl1pPr>
          </a:lstStyle>
          <a:p>
            <a:pPr>
              <a:defRPr/>
            </a:pPr>
            <a:endParaRPr lang="en-US"/>
          </a:p>
        </p:txBody>
      </p:sp>
      <p:sp>
        <p:nvSpPr>
          <p:cNvPr id="6" name="Rectangle 5"/>
          <p:cNvSpPr>
            <a:spLocks noGrp="1" noChangeArrowheads="1"/>
          </p:cNvSpPr>
          <p:nvPr>
            <p:ph type="ftr" sz="quarter" idx="11"/>
          </p:nvPr>
        </p:nvSpPr>
        <p:spPr/>
        <p:txBody>
          <a:bodyPr/>
          <a:lstStyle>
            <a:lvl1pPr>
              <a:defRPr/>
            </a:lvl1pPr>
          </a:lstStyle>
          <a:p>
            <a:pPr>
              <a:defRPr/>
            </a:pPr>
            <a:endParaRPr lang="en-US"/>
          </a:p>
        </p:txBody>
      </p:sp>
      <p:sp>
        <p:nvSpPr>
          <p:cNvPr id="7" name="Rectangle 6"/>
          <p:cNvSpPr>
            <a:spLocks noGrp="1" noChangeArrowheads="1"/>
          </p:cNvSpPr>
          <p:nvPr>
            <p:ph type="sldNum" sz="quarter" idx="12"/>
          </p:nvPr>
        </p:nvSpPr>
        <p:spPr/>
        <p:txBody>
          <a:bodyPr/>
          <a:lstStyle>
            <a:lvl1pPr>
              <a:defRPr/>
            </a:lvl1pPr>
          </a:lstStyle>
          <a:p>
            <a:pPr>
              <a:defRPr/>
            </a:pPr>
            <a:fld id="{BAECF607-62E2-47C5-9BEB-6A1B679AFB12}" type="slidenum">
              <a:rPr lang="en-US"/>
              <a:pPr>
                <a:defRPr/>
              </a:pPr>
              <a:t>‹#›</a:t>
            </a:fld>
            <a:endParaRPr lang="en-US"/>
          </a:p>
        </p:txBody>
      </p:sp>
    </p:spTree>
    <p:extLst>
      <p:ext uri="{BB962C8B-B14F-4D97-AF65-F5344CB8AC3E}">
        <p14:creationId xmlns:p14="http://schemas.microsoft.com/office/powerpoint/2010/main" val="783978540"/>
      </p:ext>
    </p:extLst>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5324055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cSld name="1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4"/>
            <a:ext cx="7772400" cy="1470025"/>
          </a:xfrm>
          <a:prstGeom prst="rect">
            <a:avLst/>
          </a:prstGeom>
        </p:spPr>
        <p:txBody>
          <a:bodyPr/>
          <a:lstStyle/>
          <a:p>
            <a:r>
              <a:rPr lang="en-GB"/>
              <a:t>Click to edit Master title style</a:t>
            </a:r>
          </a:p>
        </p:txBody>
      </p:sp>
      <p:sp>
        <p:nvSpPr>
          <p:cNvPr id="3" name="Subtitle 2"/>
          <p:cNvSpPr>
            <a:spLocks noGrp="1"/>
          </p:cNvSpPr>
          <p:nvPr>
            <p:ph type="subTitle" idx="1"/>
          </p:nvPr>
        </p:nvSpPr>
        <p:spPr>
          <a:xfrm>
            <a:off x="1369368" y="3744615"/>
            <a:ext cx="6400800" cy="1752600"/>
          </a:xfrm>
          <a:prstGeom prst="rect">
            <a:avLst/>
          </a:prstGeo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GB"/>
              <a:t>Click to edit Master subtitle style</a:t>
            </a:r>
          </a:p>
        </p:txBody>
      </p:sp>
      <p:sp>
        <p:nvSpPr>
          <p:cNvPr id="4" name="Date Placeholder 3"/>
          <p:cNvSpPr>
            <a:spLocks noGrp="1"/>
          </p:cNvSpPr>
          <p:nvPr>
            <p:ph type="dt" sz="half" idx="10"/>
          </p:nvPr>
        </p:nvSpPr>
        <p:spPr>
          <a:xfrm>
            <a:off x="395538" y="6525344"/>
            <a:ext cx="971128" cy="218522"/>
          </a:xfrm>
          <a:prstGeom prst="rect">
            <a:avLst/>
          </a:prstGeom>
        </p:spPr>
        <p:txBody>
          <a:bodyPr/>
          <a:lstStyle/>
          <a:p>
            <a:fld id="{76E32B7D-94D3-B344-90BF-BB6933AA2622}" type="datetimeFigureOut">
              <a:rPr lang="en-GB" smtClean="0"/>
              <a:t>09/03/2022</a:t>
            </a:fld>
            <a:endParaRPr lang="en-GB"/>
          </a:p>
        </p:txBody>
      </p:sp>
      <p:sp>
        <p:nvSpPr>
          <p:cNvPr id="5" name="Footer Placeholder 4"/>
          <p:cNvSpPr>
            <a:spLocks noGrp="1"/>
          </p:cNvSpPr>
          <p:nvPr>
            <p:ph type="ftr" sz="quarter" idx="11"/>
          </p:nvPr>
        </p:nvSpPr>
        <p:spPr>
          <a:xfrm>
            <a:off x="4139952" y="6381332"/>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7956376" y="6380976"/>
            <a:ext cx="730424" cy="340503"/>
          </a:xfrm>
          <a:prstGeom prst="rect">
            <a:avLst/>
          </a:prstGeom>
        </p:spPr>
        <p:txBody>
          <a:bodyPr/>
          <a:lstStyle/>
          <a:p>
            <a:fld id="{6C894A1A-BBB8-964C-BC1C-DA6F6524C7FE}" type="slidenum">
              <a:rPr lang="en-GB" smtClean="0"/>
              <a:t>‹#›</a:t>
            </a:fld>
            <a:endParaRPr lang="en-GB"/>
          </a:p>
        </p:txBody>
      </p:sp>
    </p:spTree>
    <p:extLst>
      <p:ext uri="{BB962C8B-B14F-4D97-AF65-F5344CB8AC3E}">
        <p14:creationId xmlns:p14="http://schemas.microsoft.com/office/powerpoint/2010/main" val="40636950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7"/>
            <a:ext cx="7772400" cy="1362075"/>
          </a:xfrm>
          <a:prstGeom prst="rect">
            <a:avLst/>
          </a:prstGeom>
        </p:spPr>
        <p:txBody>
          <a:bodyPr anchor="t"/>
          <a:lstStyle>
            <a:lvl1pPr algn="l">
              <a:defRPr sz="3000" b="1" cap="all"/>
            </a:lvl1pPr>
          </a:lstStyle>
          <a:p>
            <a:r>
              <a:rPr lang="en-GB"/>
              <a:t>Click to edit Master title style</a:t>
            </a:r>
          </a:p>
        </p:txBody>
      </p:sp>
      <p:sp>
        <p:nvSpPr>
          <p:cNvPr id="3" name="Text Placeholder 2"/>
          <p:cNvSpPr>
            <a:spLocks noGrp="1"/>
          </p:cNvSpPr>
          <p:nvPr>
            <p:ph type="body" idx="1"/>
          </p:nvPr>
        </p:nvSpPr>
        <p:spPr>
          <a:xfrm>
            <a:off x="683568" y="2492900"/>
            <a:ext cx="7772400" cy="1500187"/>
          </a:xfrm>
          <a:prstGeom prst="rect">
            <a:avLst/>
          </a:prstGeom>
        </p:spPr>
        <p:txBody>
          <a:bodyPr anchor="b"/>
          <a:lstStyle>
            <a:lvl1pPr marL="0" indent="0">
              <a:buNone/>
              <a:defRPr sz="1500">
                <a:solidFill>
                  <a:schemeClr val="tx1">
                    <a:tint val="7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a:xfrm>
            <a:off x="251520" y="6525344"/>
            <a:ext cx="971128" cy="218522"/>
          </a:xfrm>
          <a:prstGeom prst="rect">
            <a:avLst/>
          </a:prstGeom>
        </p:spPr>
        <p:txBody>
          <a:bodyPr/>
          <a:lstStyle/>
          <a:p>
            <a:fld id="{76E32B7D-94D3-B344-90BF-BB6933AA2622}" type="datetimeFigureOut">
              <a:rPr lang="en-GB" smtClean="0"/>
              <a:t>09/03/2022</a:t>
            </a:fld>
            <a:endParaRPr lang="en-GB"/>
          </a:p>
        </p:txBody>
      </p:sp>
      <p:sp>
        <p:nvSpPr>
          <p:cNvPr id="6" name="Slide Number Placeholder 5"/>
          <p:cNvSpPr>
            <a:spLocks noGrp="1"/>
          </p:cNvSpPr>
          <p:nvPr>
            <p:ph type="sldNum" sz="quarter" idx="12"/>
          </p:nvPr>
        </p:nvSpPr>
        <p:spPr>
          <a:xfrm>
            <a:off x="7956376" y="6380976"/>
            <a:ext cx="730424" cy="340503"/>
          </a:xfrm>
          <a:prstGeom prst="rect">
            <a:avLst/>
          </a:prstGeom>
        </p:spPr>
        <p:txBody>
          <a:bodyPr/>
          <a:lstStyle/>
          <a:p>
            <a:fld id="{6C894A1A-BBB8-964C-BC1C-DA6F6524C7FE}" type="slidenum">
              <a:rPr lang="en-GB" smtClean="0"/>
              <a:t>‹#›</a:t>
            </a:fld>
            <a:endParaRPr lang="en-GB"/>
          </a:p>
        </p:txBody>
      </p:sp>
    </p:spTree>
    <p:extLst>
      <p:ext uri="{BB962C8B-B14F-4D97-AF65-F5344CB8AC3E}">
        <p14:creationId xmlns:p14="http://schemas.microsoft.com/office/powerpoint/2010/main" val="1442779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GB"/>
              <a:t>Click to edit Master title style</a:t>
            </a:r>
          </a:p>
        </p:txBody>
      </p:sp>
      <p:sp>
        <p:nvSpPr>
          <p:cNvPr id="3" name="Content Placeholder 2"/>
          <p:cNvSpPr>
            <a:spLocks noGrp="1"/>
          </p:cNvSpPr>
          <p:nvPr>
            <p:ph idx="1"/>
          </p:nvPr>
        </p:nvSpPr>
        <p:spPr>
          <a:xfrm>
            <a:off x="457200" y="1600201"/>
            <a:ext cx="8229600" cy="3917032"/>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a:xfrm>
            <a:off x="251520" y="6525344"/>
            <a:ext cx="971128" cy="218522"/>
          </a:xfrm>
          <a:prstGeom prst="rect">
            <a:avLst/>
          </a:prstGeom>
        </p:spPr>
        <p:txBody>
          <a:bodyPr/>
          <a:lstStyle/>
          <a:p>
            <a:fld id="{76E32B7D-94D3-B344-90BF-BB6933AA2622}" type="datetimeFigureOut">
              <a:rPr lang="en-GB" smtClean="0"/>
              <a:t>09/03/2022</a:t>
            </a:fld>
            <a:endParaRPr lang="en-GB"/>
          </a:p>
        </p:txBody>
      </p:sp>
      <p:sp>
        <p:nvSpPr>
          <p:cNvPr id="5" name="Footer Placeholder 4"/>
          <p:cNvSpPr>
            <a:spLocks noGrp="1"/>
          </p:cNvSpPr>
          <p:nvPr>
            <p:ph type="ftr" sz="quarter" idx="11"/>
          </p:nvPr>
        </p:nvSpPr>
        <p:spPr>
          <a:xfrm>
            <a:off x="3131840" y="6461784"/>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7956376" y="6380976"/>
            <a:ext cx="730424" cy="340503"/>
          </a:xfrm>
          <a:prstGeom prst="rect">
            <a:avLst/>
          </a:prstGeom>
        </p:spPr>
        <p:txBody>
          <a:bodyPr/>
          <a:lstStyle/>
          <a:p>
            <a:fld id="{6C894A1A-BBB8-964C-BC1C-DA6F6524C7FE}" type="slidenum">
              <a:rPr lang="en-GB" smtClean="0"/>
              <a:t>‹#›</a:t>
            </a:fld>
            <a:endParaRPr lang="en-GB"/>
          </a:p>
        </p:txBody>
      </p:sp>
    </p:spTree>
    <p:extLst>
      <p:ext uri="{BB962C8B-B14F-4D97-AF65-F5344CB8AC3E}">
        <p14:creationId xmlns:p14="http://schemas.microsoft.com/office/powerpoint/2010/main" val="67342418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GB"/>
              <a:t>Click to edit Master title style</a:t>
            </a:r>
          </a:p>
        </p:txBody>
      </p:sp>
      <p:sp>
        <p:nvSpPr>
          <p:cNvPr id="3" name="Content Placeholder 2"/>
          <p:cNvSpPr>
            <a:spLocks noGrp="1"/>
          </p:cNvSpPr>
          <p:nvPr>
            <p:ph sz="half" idx="1"/>
          </p:nvPr>
        </p:nvSpPr>
        <p:spPr>
          <a:xfrm>
            <a:off x="457200" y="1600201"/>
            <a:ext cx="4038600" cy="3989040"/>
          </a:xfrm>
          <a:prstGeom prst="rect">
            <a:avLst/>
          </a:prstGeo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4648200" y="1600201"/>
            <a:ext cx="4038600" cy="3989040"/>
          </a:xfrm>
          <a:prstGeom prst="rect">
            <a:avLst/>
          </a:prstGeo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a:xfrm>
            <a:off x="251520" y="6525344"/>
            <a:ext cx="971128" cy="218522"/>
          </a:xfrm>
          <a:prstGeom prst="rect">
            <a:avLst/>
          </a:prstGeom>
        </p:spPr>
        <p:txBody>
          <a:bodyPr/>
          <a:lstStyle/>
          <a:p>
            <a:fld id="{76E32B7D-94D3-B344-90BF-BB6933AA2622}" type="datetimeFigureOut">
              <a:rPr lang="en-GB" smtClean="0"/>
              <a:t>09/03/2022</a:t>
            </a:fld>
            <a:endParaRPr lang="en-GB"/>
          </a:p>
        </p:txBody>
      </p:sp>
      <p:sp>
        <p:nvSpPr>
          <p:cNvPr id="7" name="Slide Number Placeholder 6"/>
          <p:cNvSpPr>
            <a:spLocks noGrp="1"/>
          </p:cNvSpPr>
          <p:nvPr>
            <p:ph type="sldNum" sz="quarter" idx="12"/>
          </p:nvPr>
        </p:nvSpPr>
        <p:spPr>
          <a:xfrm>
            <a:off x="7956376" y="6380976"/>
            <a:ext cx="730424" cy="340503"/>
          </a:xfrm>
          <a:prstGeom prst="rect">
            <a:avLst/>
          </a:prstGeom>
        </p:spPr>
        <p:txBody>
          <a:bodyPr/>
          <a:lstStyle/>
          <a:p>
            <a:fld id="{6C894A1A-BBB8-964C-BC1C-DA6F6524C7FE}" type="slidenum">
              <a:rPr lang="en-GB" smtClean="0"/>
              <a:t>‹#›</a:t>
            </a:fld>
            <a:endParaRPr lang="en-GB"/>
          </a:p>
        </p:txBody>
      </p:sp>
    </p:spTree>
    <p:extLst>
      <p:ext uri="{BB962C8B-B14F-4D97-AF65-F5344CB8AC3E}">
        <p14:creationId xmlns:p14="http://schemas.microsoft.com/office/powerpoint/2010/main" val="28596983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GB"/>
              <a:t>Click to edit Master title style</a:t>
            </a:r>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457200" y="2174877"/>
            <a:ext cx="4040188" cy="3414365"/>
          </a:xfrm>
          <a:prstGeom prst="rect">
            <a:avLst/>
          </a:prstGeo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4645027" y="1535113"/>
            <a:ext cx="4041775" cy="639762"/>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4645027" y="2174877"/>
            <a:ext cx="4041775" cy="3414365"/>
          </a:xfrm>
          <a:prstGeom prst="rect">
            <a:avLst/>
          </a:prstGeo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a:xfrm>
            <a:off x="251520" y="6525344"/>
            <a:ext cx="971128" cy="218522"/>
          </a:xfrm>
          <a:prstGeom prst="rect">
            <a:avLst/>
          </a:prstGeom>
        </p:spPr>
        <p:txBody>
          <a:bodyPr/>
          <a:lstStyle/>
          <a:p>
            <a:fld id="{76E32B7D-94D3-B344-90BF-BB6933AA2622}" type="datetimeFigureOut">
              <a:rPr lang="en-GB" smtClean="0"/>
              <a:t>09/03/2022</a:t>
            </a:fld>
            <a:endParaRPr lang="en-GB"/>
          </a:p>
        </p:txBody>
      </p:sp>
      <p:sp>
        <p:nvSpPr>
          <p:cNvPr id="9" name="Slide Number Placeholder 8"/>
          <p:cNvSpPr>
            <a:spLocks noGrp="1"/>
          </p:cNvSpPr>
          <p:nvPr>
            <p:ph type="sldNum" sz="quarter" idx="12"/>
          </p:nvPr>
        </p:nvSpPr>
        <p:spPr>
          <a:xfrm>
            <a:off x="7956376" y="6380976"/>
            <a:ext cx="730424" cy="340503"/>
          </a:xfrm>
          <a:prstGeom prst="rect">
            <a:avLst/>
          </a:prstGeom>
        </p:spPr>
        <p:txBody>
          <a:bodyPr/>
          <a:lstStyle/>
          <a:p>
            <a:fld id="{6C894A1A-BBB8-964C-BC1C-DA6F6524C7FE}" type="slidenum">
              <a:rPr lang="en-GB" smtClean="0"/>
              <a:t>‹#›</a:t>
            </a:fld>
            <a:endParaRPr lang="en-GB"/>
          </a:p>
        </p:txBody>
      </p:sp>
    </p:spTree>
    <p:extLst>
      <p:ext uri="{BB962C8B-B14F-4D97-AF65-F5344CB8AC3E}">
        <p14:creationId xmlns:p14="http://schemas.microsoft.com/office/powerpoint/2010/main" val="305087288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5973B-0617-EF4E-B8BA-63C0CB6CF07F}"/>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9C96FA2-1610-8644-A46F-A1F0404166D4}"/>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4D1632FC-BFB2-3A43-8489-9556F79A1B5B}"/>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3/9/2022</a:t>
            </a:fld>
            <a:endParaRPr lang="en-US"/>
          </a:p>
        </p:txBody>
      </p:sp>
      <p:sp>
        <p:nvSpPr>
          <p:cNvPr id="5" name="Footer Placeholder 4">
            <a:extLst>
              <a:ext uri="{FF2B5EF4-FFF2-40B4-BE49-F238E27FC236}">
                <a16:creationId xmlns:a16="http://schemas.microsoft.com/office/drawing/2014/main" id="{54227885-DFCC-AC4E-9AA9-B19EAD3FAC8C}"/>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CCA20796-B193-A04C-9EFF-19756A579A3C}"/>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90981042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A49A3-4F36-9940-9066-5FFBFF416F01}"/>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1005FF9-2955-4A45-9B9A-ECB15C4D4D36}"/>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8F3DD13-0DF7-B143-9A75-A1333935E09C}"/>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3/9/2022</a:t>
            </a:fld>
            <a:endParaRPr lang="en-US"/>
          </a:p>
        </p:txBody>
      </p:sp>
      <p:sp>
        <p:nvSpPr>
          <p:cNvPr id="5" name="Footer Placeholder 4">
            <a:extLst>
              <a:ext uri="{FF2B5EF4-FFF2-40B4-BE49-F238E27FC236}">
                <a16:creationId xmlns:a16="http://schemas.microsoft.com/office/drawing/2014/main" id="{CC0F5F61-03FC-5E4D-A2D5-786169F71F83}"/>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A7D202A-85BC-164E-9912-0D5A29F86B3D}"/>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44075914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D5AEB-C1B5-334A-9377-51368A72C8E4}"/>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A8C7F90-1245-5E4D-92C9-8F3C02CE7ECD}"/>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5A92210-4E7D-D545-8210-0D9E5F2B0593}"/>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3/9/2022</a:t>
            </a:fld>
            <a:endParaRPr lang="en-US"/>
          </a:p>
        </p:txBody>
      </p:sp>
      <p:sp>
        <p:nvSpPr>
          <p:cNvPr id="5" name="Footer Placeholder 4">
            <a:extLst>
              <a:ext uri="{FF2B5EF4-FFF2-40B4-BE49-F238E27FC236}">
                <a16:creationId xmlns:a16="http://schemas.microsoft.com/office/drawing/2014/main" id="{69F7020C-CF8C-874F-8F7D-4F95EF5AEC49}"/>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F0AB886C-9302-1144-AD86-2FF68AFF58E9}"/>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56536320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A6B11-C7D8-2749-9426-1E386E7DAC99}"/>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5C8387C-9E05-3D48-9519-17AE87F15B50}"/>
              </a:ext>
            </a:extLst>
          </p:cNvPr>
          <p:cNvSpPr>
            <a:spLocks noGrp="1"/>
          </p:cNvSpPr>
          <p:nvPr>
            <p:ph sz="half" idx="1"/>
          </p:nvPr>
        </p:nvSpPr>
        <p:spPr>
          <a:xfrm>
            <a:off x="62865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6120914-3064-B241-86C3-34F117DC3D17}"/>
              </a:ext>
            </a:extLst>
          </p:cNvPr>
          <p:cNvSpPr>
            <a:spLocks noGrp="1"/>
          </p:cNvSpPr>
          <p:nvPr>
            <p:ph sz="half" idx="2"/>
          </p:nvPr>
        </p:nvSpPr>
        <p:spPr>
          <a:xfrm>
            <a:off x="464820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860EFB3-14AA-E74A-BE69-6864AFF5FA36}"/>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3/9/2022</a:t>
            </a:fld>
            <a:endParaRPr lang="en-US"/>
          </a:p>
        </p:txBody>
      </p:sp>
      <p:sp>
        <p:nvSpPr>
          <p:cNvPr id="6" name="Footer Placeholder 5">
            <a:extLst>
              <a:ext uri="{FF2B5EF4-FFF2-40B4-BE49-F238E27FC236}">
                <a16:creationId xmlns:a16="http://schemas.microsoft.com/office/drawing/2014/main" id="{D1E77BD3-2B44-7B48-9232-ADA469110B8C}"/>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F28D5B23-1B5C-CF46-B1C6-1F4B0248170F}"/>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59360698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C20E9-D997-4A46-81FA-88A2A3F99E60}"/>
              </a:ext>
            </a:extLst>
          </p:cNvPr>
          <p:cNvSpPr>
            <a:spLocks noGrp="1"/>
          </p:cNvSpPr>
          <p:nvPr>
            <p:ph type="title"/>
          </p:nvPr>
        </p:nvSpPr>
        <p:spPr>
          <a:xfrm>
            <a:off x="630238" y="365125"/>
            <a:ext cx="78867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AF05FF20-EFC8-7342-A4EE-935B81419636}"/>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DCD2759-7C27-8D4B-8D26-072A4D0A597C}"/>
              </a:ext>
            </a:extLst>
          </p:cNvPr>
          <p:cNvSpPr>
            <a:spLocks noGrp="1"/>
          </p:cNvSpPr>
          <p:nvPr>
            <p:ph sz="half" idx="2"/>
          </p:nvPr>
        </p:nvSpPr>
        <p:spPr>
          <a:xfrm>
            <a:off x="630238" y="2505075"/>
            <a:ext cx="386873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BBAF52A-C1D2-4A4A-A681-6D63C1BD2F71}"/>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82DE55A-B71E-BA41-90D3-2976D4458E4D}"/>
              </a:ext>
            </a:extLst>
          </p:cNvPr>
          <p:cNvSpPr>
            <a:spLocks noGrp="1"/>
          </p:cNvSpPr>
          <p:nvPr>
            <p:ph sz="quarter" idx="4"/>
          </p:nvPr>
        </p:nvSpPr>
        <p:spPr>
          <a:xfrm>
            <a:off x="4629150" y="2505075"/>
            <a:ext cx="38877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6DD9C76-21EA-6248-90F9-7A300362D57E}"/>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3/9/2022</a:t>
            </a:fld>
            <a:endParaRPr lang="en-US"/>
          </a:p>
        </p:txBody>
      </p:sp>
      <p:sp>
        <p:nvSpPr>
          <p:cNvPr id="8" name="Footer Placeholder 7">
            <a:extLst>
              <a:ext uri="{FF2B5EF4-FFF2-40B4-BE49-F238E27FC236}">
                <a16:creationId xmlns:a16="http://schemas.microsoft.com/office/drawing/2014/main" id="{EDA9195B-0651-574C-8781-D551D21A912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39E0110E-9732-A140-8ECA-B7817FB866F0}"/>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2894660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7FEDE-5922-0B45-B788-0D7D57AC3A44}"/>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01C1EC47-E33E-D54E-9EEA-C3A7B70D27DB}"/>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3/9/2022</a:t>
            </a:fld>
            <a:endParaRPr lang="en-US"/>
          </a:p>
        </p:txBody>
      </p:sp>
      <p:sp>
        <p:nvSpPr>
          <p:cNvPr id="4" name="Footer Placeholder 3">
            <a:extLst>
              <a:ext uri="{FF2B5EF4-FFF2-40B4-BE49-F238E27FC236}">
                <a16:creationId xmlns:a16="http://schemas.microsoft.com/office/drawing/2014/main" id="{C4948AD1-BF27-A948-88FF-2DA2B603FA2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070ED372-A8C4-3742-ABA0-D80BD442204D}"/>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40612834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E37BA7C-5C50-FC46-8459-FFD45D09F08A}"/>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3/9/2022</a:t>
            </a:fld>
            <a:endParaRPr lang="en-US"/>
          </a:p>
        </p:txBody>
      </p:sp>
      <p:sp>
        <p:nvSpPr>
          <p:cNvPr id="3" name="Footer Placeholder 2">
            <a:extLst>
              <a:ext uri="{FF2B5EF4-FFF2-40B4-BE49-F238E27FC236}">
                <a16:creationId xmlns:a16="http://schemas.microsoft.com/office/drawing/2014/main" id="{DACE0E85-3D60-2E45-B2A8-AF03F170557A}"/>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50319475-D5FB-9B49-987C-89F08A93FC3B}"/>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425095352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D3232-B722-DC40-A650-A55D07AE3103}"/>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DED0E3E-EF3F-F044-8662-647F8EA0A3D0}"/>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7D01F15-9474-B049-9462-3E2BABACC531}"/>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1A53BC6-051F-444F-AD9A-4C2A86698AD9}"/>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3/9/2022</a:t>
            </a:fld>
            <a:endParaRPr lang="en-US"/>
          </a:p>
        </p:txBody>
      </p:sp>
      <p:sp>
        <p:nvSpPr>
          <p:cNvPr id="6" name="Footer Placeholder 5">
            <a:extLst>
              <a:ext uri="{FF2B5EF4-FFF2-40B4-BE49-F238E27FC236}">
                <a16:creationId xmlns:a16="http://schemas.microsoft.com/office/drawing/2014/main" id="{AE365583-E373-B940-8238-DEB57E2FDBDA}"/>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0A3FE136-665B-7540-AD01-230AE2421E7F}"/>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65777505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C6D91-043A-DC40-9990-1D2F1DD39EEE}"/>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53CB045-C2D7-4747-82DF-AAAF51D5DB00}"/>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EA632F0D-BDC5-0846-BD6E-0E29AB4B2B49}"/>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C9E92B8-6A96-F048-8214-476C2AB23F30}"/>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3/9/2022</a:t>
            </a:fld>
            <a:endParaRPr lang="en-US"/>
          </a:p>
        </p:txBody>
      </p:sp>
      <p:sp>
        <p:nvSpPr>
          <p:cNvPr id="6" name="Footer Placeholder 5">
            <a:extLst>
              <a:ext uri="{FF2B5EF4-FFF2-40B4-BE49-F238E27FC236}">
                <a16:creationId xmlns:a16="http://schemas.microsoft.com/office/drawing/2014/main" id="{2BA0D68D-0C4D-2842-B1FF-77B6B1F09EA7}"/>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48E086E4-267A-744B-8F48-069154009E8E}"/>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404361035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73AFD1-A60D-7749-B561-5B4522AD7A83}"/>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DF7E477-22BF-1D4C-8447-04EB5093E928}"/>
              </a:ext>
            </a:extLst>
          </p:cNvPr>
          <p:cNvSpPr>
            <a:spLocks noGrp="1"/>
          </p:cNvSpPr>
          <p:nvPr>
            <p:ph type="body" orient="vert" idx="1"/>
          </p:nvPr>
        </p:nvSpPr>
        <p:spPr>
          <a:xfrm>
            <a:off x="628650" y="1825625"/>
            <a:ext cx="78867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867D9CA-A248-2C49-83E5-8B28A9D15E4E}"/>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3/9/2022</a:t>
            </a:fld>
            <a:endParaRPr lang="en-US"/>
          </a:p>
        </p:txBody>
      </p:sp>
      <p:sp>
        <p:nvSpPr>
          <p:cNvPr id="5" name="Footer Placeholder 4">
            <a:extLst>
              <a:ext uri="{FF2B5EF4-FFF2-40B4-BE49-F238E27FC236}">
                <a16:creationId xmlns:a16="http://schemas.microsoft.com/office/drawing/2014/main" id="{33FE155C-A8F2-834B-AE93-3A757E848C3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E5F338A-A5BB-2740-8547-26EE98F6B0D4}"/>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06091077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FD3409A-915E-9648-BA65-2EA8FF736F18}"/>
              </a:ext>
            </a:extLst>
          </p:cNvPr>
          <p:cNvSpPr>
            <a:spLocks noGrp="1"/>
          </p:cNvSpPr>
          <p:nvPr>
            <p:ph type="title" orient="vert"/>
          </p:nvPr>
        </p:nvSpPr>
        <p:spPr>
          <a:xfrm>
            <a:off x="6543675" y="365125"/>
            <a:ext cx="1971675"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039DD88-072B-B947-979D-A153BB3B3D80}"/>
              </a:ext>
            </a:extLst>
          </p:cNvPr>
          <p:cNvSpPr>
            <a:spLocks noGrp="1"/>
          </p:cNvSpPr>
          <p:nvPr>
            <p:ph type="body" orient="vert" idx="1"/>
          </p:nvPr>
        </p:nvSpPr>
        <p:spPr>
          <a:xfrm>
            <a:off x="628650" y="365125"/>
            <a:ext cx="5762625"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798F075-D74E-7847-9BF2-CC8442DCECE1}"/>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3/9/2022</a:t>
            </a:fld>
            <a:endParaRPr lang="en-US"/>
          </a:p>
        </p:txBody>
      </p:sp>
      <p:sp>
        <p:nvSpPr>
          <p:cNvPr id="5" name="Footer Placeholder 4">
            <a:extLst>
              <a:ext uri="{FF2B5EF4-FFF2-40B4-BE49-F238E27FC236}">
                <a16:creationId xmlns:a16="http://schemas.microsoft.com/office/drawing/2014/main" id="{7A0699C4-6F46-9C4C-BDEC-A74A8E75F2F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15D6642-D80E-FC44-8915-3EE693353B7A}"/>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4887239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slideLayout" Target="../slideLayouts/slideLayout15.xml"/><Relationship Id="rId7"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5" Type="http://schemas.openxmlformats.org/officeDocument/2006/relationships/slideLayout" Target="../slideLayouts/slideLayout17.xml"/><Relationship Id="rId4" Type="http://schemas.openxmlformats.org/officeDocument/2006/relationships/slideLayout" Target="../slideLayouts/slideLayout1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6.xml"/><Relationship Id="rId13" Type="http://schemas.openxmlformats.org/officeDocument/2006/relationships/image" Target="../media/image4.png"/><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theme" Target="../theme/theme3.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0" Type="http://schemas.openxmlformats.org/officeDocument/2006/relationships/slideLayout" Target="../slideLayouts/slideLayout28.xml"/><Relationship Id="rId4" Type="http://schemas.openxmlformats.org/officeDocument/2006/relationships/slideLayout" Target="../slideLayouts/slideLayout22.xml"/><Relationship Id="rId9"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fontAlgn="auto">
              <a:spcBef>
                <a:spcPts val="0"/>
              </a:spcBef>
              <a:spcAft>
                <a:spcPts val="0"/>
              </a:spcAft>
              <a:defRPr sz="1050" smtClean="0">
                <a:solidFill>
                  <a:prstClr val="black">
                    <a:tint val="75000"/>
                  </a:prstClr>
                </a:solidFill>
                <a:latin typeface="Myriad Pro"/>
                <a:cs typeface="+mn-cs"/>
              </a:defRPr>
            </a:lvl1pPr>
          </a:lstStyle>
          <a:p>
            <a:pPr>
              <a:defRPr/>
            </a:pPr>
            <a:fld id="{C7E503A4-7D7E-474D-9C56-2AE210F4CB8E}" type="datetime1">
              <a:rPr lang="en-GB" smtClean="0"/>
              <a:t>09/03/2022</a:t>
            </a:fld>
            <a:endParaRPr lang="en-GB"/>
          </a:p>
        </p:txBody>
      </p:sp>
      <p:sp>
        <p:nvSpPr>
          <p:cNvPr id="6" name="Slide Number Placeholder 5"/>
          <p:cNvSpPr>
            <a:spLocks noGrp="1"/>
          </p:cNvSpPr>
          <p:nvPr>
            <p:ph type="sldNum" sz="quarter" idx="4"/>
          </p:nvPr>
        </p:nvSpPr>
        <p:spPr>
          <a:xfrm>
            <a:off x="7956550" y="6381750"/>
            <a:ext cx="730250" cy="339725"/>
          </a:xfrm>
          <a:prstGeom prst="rect">
            <a:avLst/>
          </a:prstGeom>
        </p:spPr>
        <p:txBody>
          <a:bodyPr vert="horz" lIns="91440" tIns="45720" rIns="91440" bIns="45720" rtlCol="0" anchor="ctr"/>
          <a:lstStyle>
            <a:lvl1pPr algn="r" fontAlgn="auto">
              <a:spcBef>
                <a:spcPts val="0"/>
              </a:spcBef>
              <a:spcAft>
                <a:spcPts val="0"/>
              </a:spcAft>
              <a:defRPr sz="1200" smtClean="0">
                <a:solidFill>
                  <a:prstClr val="black">
                    <a:tint val="75000"/>
                  </a:prstClr>
                </a:solidFill>
                <a:latin typeface="Myriad Pro"/>
                <a:cs typeface="+mn-cs"/>
              </a:defRPr>
            </a:lvl1pPr>
          </a:lstStyle>
          <a:p>
            <a:pPr>
              <a:defRPr/>
            </a:pPr>
            <a:fld id="{F8A608B1-9B14-4951-810E-F7DFA5DD70CF}" type="slidenum">
              <a:rPr lang="en-GB"/>
              <a:pPr>
                <a:defRPr/>
              </a:pPr>
              <a:t>‹#›</a:t>
            </a:fld>
            <a:endParaRPr lang="en-GB"/>
          </a:p>
        </p:txBody>
      </p:sp>
    </p:spTree>
    <p:extLst>
      <p:ext uri="{BB962C8B-B14F-4D97-AF65-F5344CB8AC3E}">
        <p14:creationId xmlns:p14="http://schemas.microsoft.com/office/powerpoint/2010/main" val="2601089626"/>
      </p:ext>
    </p:extLst>
  </p:cSld>
  <p:clrMap bg1="lt1" tx1="dk1" bg2="lt2" tx2="dk2" accent1="accent1" accent2="accent2" accent3="accent3" accent4="accent4" accent5="accent5" accent6="accent6" hlink="hlink" folHlink="folHlink"/>
  <p:sldLayoutIdLst>
    <p:sldLayoutId id="2147484231" r:id="rId1"/>
    <p:sldLayoutId id="2147484232" r:id="rId2"/>
    <p:sldLayoutId id="2147484233" r:id="rId3"/>
    <p:sldLayoutId id="2147484234" r:id="rId4"/>
    <p:sldLayoutId id="2147484235" r:id="rId5"/>
    <p:sldLayoutId id="2147484236" r:id="rId6"/>
    <p:sldLayoutId id="2147484237" r:id="rId7"/>
    <p:sldLayoutId id="2147484238" r:id="rId8"/>
    <p:sldLayoutId id="2147484239" r:id="rId9"/>
    <p:sldLayoutId id="2147484240" r:id="rId10"/>
    <p:sldLayoutId id="2147484241" r:id="rId11"/>
    <p:sldLayoutId id="2147484242" r:id="rId12"/>
  </p:sldLayoutIdLst>
  <p:hf hdr="0" ftr="0" dt="0"/>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Myriad Pro"/>
        </a:defRPr>
      </a:lvl2pPr>
      <a:lvl3pPr algn="ctr" rtl="0" fontAlgn="base">
        <a:spcBef>
          <a:spcPct val="0"/>
        </a:spcBef>
        <a:spcAft>
          <a:spcPct val="0"/>
        </a:spcAft>
        <a:defRPr sz="4400">
          <a:solidFill>
            <a:schemeClr val="tx1"/>
          </a:solidFill>
          <a:latin typeface="Myriad Pro"/>
        </a:defRPr>
      </a:lvl3pPr>
      <a:lvl4pPr algn="ctr" rtl="0" fontAlgn="base">
        <a:spcBef>
          <a:spcPct val="0"/>
        </a:spcBef>
        <a:spcAft>
          <a:spcPct val="0"/>
        </a:spcAft>
        <a:defRPr sz="4400">
          <a:solidFill>
            <a:schemeClr val="tx1"/>
          </a:solidFill>
          <a:latin typeface="Myriad Pro"/>
        </a:defRPr>
      </a:lvl4pPr>
      <a:lvl5pPr algn="ctr" rtl="0" fontAlgn="base">
        <a:spcBef>
          <a:spcPct val="0"/>
        </a:spcBef>
        <a:spcAft>
          <a:spcPct val="0"/>
        </a:spcAft>
        <a:defRPr sz="4400">
          <a:solidFill>
            <a:schemeClr val="tx1"/>
          </a:solidFill>
          <a:latin typeface="Myriad Pro"/>
        </a:defRPr>
      </a:lvl5pPr>
      <a:lvl6pPr marL="457200" algn="ctr" rtl="0" fontAlgn="base">
        <a:spcBef>
          <a:spcPct val="0"/>
        </a:spcBef>
        <a:spcAft>
          <a:spcPct val="0"/>
        </a:spcAft>
        <a:defRPr sz="4400">
          <a:solidFill>
            <a:schemeClr val="tx1"/>
          </a:solidFill>
          <a:latin typeface="Myriad Pro"/>
        </a:defRPr>
      </a:lvl6pPr>
      <a:lvl7pPr marL="914400" algn="ctr" rtl="0" fontAlgn="base">
        <a:spcBef>
          <a:spcPct val="0"/>
        </a:spcBef>
        <a:spcAft>
          <a:spcPct val="0"/>
        </a:spcAft>
        <a:defRPr sz="4400">
          <a:solidFill>
            <a:schemeClr val="tx1"/>
          </a:solidFill>
          <a:latin typeface="Myriad Pro"/>
        </a:defRPr>
      </a:lvl7pPr>
      <a:lvl8pPr marL="1371600" algn="ctr" rtl="0" fontAlgn="base">
        <a:spcBef>
          <a:spcPct val="0"/>
        </a:spcBef>
        <a:spcAft>
          <a:spcPct val="0"/>
        </a:spcAft>
        <a:defRPr sz="4400">
          <a:solidFill>
            <a:schemeClr val="tx1"/>
          </a:solidFill>
          <a:latin typeface="Myriad Pro"/>
        </a:defRPr>
      </a:lvl8pPr>
      <a:lvl9pPr marL="1828800" algn="ctr" rtl="0" fontAlgn="base">
        <a:spcBef>
          <a:spcPct val="0"/>
        </a:spcBef>
        <a:spcAft>
          <a:spcPct val="0"/>
        </a:spcAft>
        <a:defRPr sz="4400">
          <a:solidFill>
            <a:schemeClr val="tx1"/>
          </a:solidFill>
          <a:latin typeface="Myriad Pro"/>
        </a:defRPr>
      </a:lvl9pPr>
    </p:titleStyle>
    <p:bodyStyle>
      <a:lvl1pPr marL="342900" indent="-342900" algn="l" rtl="0" fontAlgn="base">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sky, outdoor, sign&#10;&#10;Description automatically generated">
            <a:extLst>
              <a:ext uri="{FF2B5EF4-FFF2-40B4-BE49-F238E27FC236}">
                <a16:creationId xmlns:a16="http://schemas.microsoft.com/office/drawing/2014/main" id="{B11DD05D-E9D6-9843-8D15-F038D77E7422}"/>
              </a:ext>
            </a:extLst>
          </p:cNvPr>
          <p:cNvPicPr>
            <a:picLocks noChangeAspect="1"/>
          </p:cNvPicPr>
          <p:nvPr/>
        </p:nvPicPr>
        <p:blipFill>
          <a:blip r:embed="rId8"/>
          <a:stretch>
            <a:fillRect/>
          </a:stretch>
        </p:blipFill>
        <p:spPr>
          <a:xfrm>
            <a:off x="0" y="0"/>
            <a:ext cx="9144000" cy="6858000"/>
          </a:xfrm>
          <a:prstGeom prst="rect">
            <a:avLst/>
          </a:prstGeom>
        </p:spPr>
      </p:pic>
    </p:spTree>
    <p:extLst>
      <p:ext uri="{BB962C8B-B14F-4D97-AF65-F5344CB8AC3E}">
        <p14:creationId xmlns:p14="http://schemas.microsoft.com/office/powerpoint/2010/main" val="2285477246"/>
      </p:ext>
    </p:extLst>
  </p:cSld>
  <p:clrMap bg1="lt1" tx1="dk1" bg2="lt2" tx2="dk2" accent1="accent1" accent2="accent2" accent3="accent3" accent4="accent4" accent5="accent5" accent6="accent6" hlink="hlink" folHlink="folHlink"/>
  <p:sldLayoutIdLst>
    <p:sldLayoutId id="2147484244" r:id="rId1"/>
    <p:sldLayoutId id="2147484245" r:id="rId2"/>
    <p:sldLayoutId id="2147484246" r:id="rId3"/>
    <p:sldLayoutId id="2147484247" r:id="rId4"/>
    <p:sldLayoutId id="2147484248" r:id="rId5"/>
    <p:sldLayoutId id="2147484249"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 name="Picture 9" descr="Graphical user interface, text&#10;&#10;Description automatically generated">
            <a:extLst>
              <a:ext uri="{FF2B5EF4-FFF2-40B4-BE49-F238E27FC236}">
                <a16:creationId xmlns:a16="http://schemas.microsoft.com/office/drawing/2014/main" id="{62A00376-38CB-5547-8DDE-248B1E7270B7}"/>
              </a:ext>
            </a:extLst>
          </p:cNvPr>
          <p:cNvPicPr>
            <a:picLocks noChangeAspect="1"/>
          </p:cNvPicPr>
          <p:nvPr/>
        </p:nvPicPr>
        <p:blipFill>
          <a:blip r:embed="rId13"/>
          <a:stretch>
            <a:fillRect/>
          </a:stretch>
        </p:blipFill>
        <p:spPr>
          <a:xfrm>
            <a:off x="0" y="0"/>
            <a:ext cx="9144000" cy="6858000"/>
          </a:xfrm>
          <a:prstGeom prst="rect">
            <a:avLst/>
          </a:prstGeom>
        </p:spPr>
      </p:pic>
    </p:spTree>
    <p:extLst>
      <p:ext uri="{BB962C8B-B14F-4D97-AF65-F5344CB8AC3E}">
        <p14:creationId xmlns:p14="http://schemas.microsoft.com/office/powerpoint/2010/main" val="2110610362"/>
      </p:ext>
    </p:extLst>
  </p:cSld>
  <p:clrMap bg1="lt1" tx1="dk1" bg2="lt2" tx2="dk2" accent1="accent1" accent2="accent2" accent3="accent3" accent4="accent4" accent5="accent5" accent6="accent6" hlink="hlink" folHlink="folHlink"/>
  <p:sldLayoutIdLst>
    <p:sldLayoutId id="2147484251" r:id="rId1"/>
    <p:sldLayoutId id="2147484252" r:id="rId2"/>
    <p:sldLayoutId id="2147484253" r:id="rId3"/>
    <p:sldLayoutId id="2147484254" r:id="rId4"/>
    <p:sldLayoutId id="2147484255" r:id="rId5"/>
    <p:sldLayoutId id="2147484256" r:id="rId6"/>
    <p:sldLayoutId id="2147484257" r:id="rId7"/>
    <p:sldLayoutId id="2147484258" r:id="rId8"/>
    <p:sldLayoutId id="2147484259" r:id="rId9"/>
    <p:sldLayoutId id="2147484260" r:id="rId10"/>
    <p:sldLayoutId id="214748426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5" Type="http://schemas.openxmlformats.org/officeDocument/2006/relationships/image" Target="../media/image7.png"/><Relationship Id="rId4" Type="http://schemas.openxmlformats.org/officeDocument/2006/relationships/image" Target="../media/image6.jp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0.xml"/><Relationship Id="rId2" Type="http://schemas.openxmlformats.org/officeDocument/2006/relationships/video" Target="../media/media3.mp4"/><Relationship Id="rId1" Type="http://schemas.microsoft.com/office/2007/relationships/media" Target="../media/media3.mp4"/><Relationship Id="rId6" Type="http://schemas.openxmlformats.org/officeDocument/2006/relationships/image" Target="../media/image9.png"/><Relationship Id="rId5" Type="http://schemas.openxmlformats.org/officeDocument/2006/relationships/hyperlink" Target="https://www.research-live.com/article/opinion/imagine-a-world-without-data/id/5053262" TargetMode="External"/><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0.xml"/><Relationship Id="rId2" Type="http://schemas.openxmlformats.org/officeDocument/2006/relationships/video" Target="../media/media4.mp4"/><Relationship Id="rId1" Type="http://schemas.microsoft.com/office/2007/relationships/media" Target="../media/media4.mp4"/><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0.xml"/><Relationship Id="rId2" Type="http://schemas.openxmlformats.org/officeDocument/2006/relationships/video" Target="../media/media5.mp4"/><Relationship Id="rId1" Type="http://schemas.microsoft.com/office/2007/relationships/media" Target="../media/media5.mp4"/><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6.mp4"/><Relationship Id="rId1" Type="http://schemas.microsoft.com/office/2007/relationships/media" Target="../media/media6.mp4"/><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7.mp4"/><Relationship Id="rId1" Type="http://schemas.microsoft.com/office/2007/relationships/media" Target="../media/media7.mp4"/><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www.ipsos-mori.com/" TargetMode="External"/><Relationship Id="rId2" Type="http://schemas.openxmlformats.org/officeDocument/2006/relationships/hyperlink" Target="http://www.statistics.gov.uk/hub/index.html" TargetMode="External"/><Relationship Id="rId1" Type="http://schemas.openxmlformats.org/officeDocument/2006/relationships/slideLayout" Target="../slideLayouts/slideLayout2.xml"/><Relationship Id="rId4" Type="http://schemas.openxmlformats.org/officeDocument/2006/relationships/hyperlink" Target="https://www.iser.essex.ac.uk/" TargetMode="Externa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vmlDrawing" Target="../drawings/vmlDrawing1.vml"/><Relationship Id="rId5" Type="http://schemas.openxmlformats.org/officeDocument/2006/relationships/image" Target="../media/image17.emf"/><Relationship Id="rId4" Type="http://schemas.openxmlformats.org/officeDocument/2006/relationships/oleObject" Target="../embeddings/oleObject1.bin"/></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vmlDrawing" Target="../drawings/vmlDrawing2.vml"/><Relationship Id="rId5" Type="http://schemas.openxmlformats.org/officeDocument/2006/relationships/image" Target="../media/image18.emf"/><Relationship Id="rId4" Type="http://schemas.openxmlformats.org/officeDocument/2006/relationships/oleObject" Target="../embeddings/oleObject2.bin"/></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vmlDrawing" Target="../drawings/vmlDrawing3.vml"/><Relationship Id="rId5" Type="http://schemas.openxmlformats.org/officeDocument/2006/relationships/image" Target="../media/image19.emf"/><Relationship Id="rId4" Type="http://schemas.openxmlformats.org/officeDocument/2006/relationships/oleObject" Target="../embeddings/oleObject3.bin"/></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vmlDrawing" Target="../drawings/vmlDrawing4.vml"/><Relationship Id="rId5" Type="http://schemas.openxmlformats.org/officeDocument/2006/relationships/image" Target="../media/image20.emf"/><Relationship Id="rId4" Type="http://schemas.openxmlformats.org/officeDocument/2006/relationships/oleObject" Target="../embeddings/oleObject4.bin"/></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vmlDrawing" Target="../drawings/vmlDrawing5.vml"/><Relationship Id="rId5" Type="http://schemas.openxmlformats.org/officeDocument/2006/relationships/image" Target="../media/image21.png"/><Relationship Id="rId4" Type="http://schemas.openxmlformats.org/officeDocument/2006/relationships/oleObject" Target="../embeddings/oleObject5.bin"/></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6.xml"/><Relationship Id="rId1" Type="http://schemas.openxmlformats.org/officeDocument/2006/relationships/vmlDrawing" Target="../drawings/vmlDrawing6.vml"/><Relationship Id="rId5" Type="http://schemas.openxmlformats.org/officeDocument/2006/relationships/image" Target="../media/image22.emf"/><Relationship Id="rId4" Type="http://schemas.openxmlformats.org/officeDocument/2006/relationships/oleObject" Target="../embeddings/oleObject6.bin"/></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3.tmp"/><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24.tmp"/><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hyperlink" Target="http://www.mathsisfun.com/data/index.html" TargetMode="Externa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27.svg"/><Relationship Id="rId2" Type="http://schemas.openxmlformats.org/officeDocument/2006/relationships/image" Target="../media/image26.pn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4302D6-7DE0-9340-BA5F-C1C167FB0551}"/>
              </a:ext>
            </a:extLst>
          </p:cNvPr>
          <p:cNvSpPr>
            <a:spLocks noGrp="1"/>
          </p:cNvSpPr>
          <p:nvPr>
            <p:ph type="ctrTitle"/>
          </p:nvPr>
        </p:nvSpPr>
        <p:spPr>
          <a:xfrm>
            <a:off x="148730" y="1587260"/>
            <a:ext cx="4423270" cy="3458869"/>
          </a:xfrm>
        </p:spPr>
        <p:txBody>
          <a:bodyPr>
            <a:normAutofit/>
          </a:bodyPr>
          <a:lstStyle/>
          <a:p>
            <a:r>
              <a:rPr lang="en-GB" sz="4000" dirty="0">
                <a:solidFill>
                  <a:schemeClr val="bg1"/>
                </a:solidFill>
              </a:rPr>
              <a:t>Business Skills for</a:t>
            </a:r>
            <a:br>
              <a:rPr lang="en-GB" sz="4000" dirty="0">
                <a:solidFill>
                  <a:schemeClr val="bg1"/>
                </a:solidFill>
              </a:rPr>
            </a:br>
            <a:r>
              <a:rPr lang="en-GB" sz="4000" dirty="0">
                <a:solidFill>
                  <a:schemeClr val="bg1"/>
                </a:solidFill>
              </a:rPr>
              <a:t>the International</a:t>
            </a:r>
            <a:br>
              <a:rPr lang="en-GB" sz="4000" dirty="0">
                <a:solidFill>
                  <a:schemeClr val="bg1"/>
                </a:solidFill>
              </a:rPr>
            </a:br>
            <a:r>
              <a:rPr lang="en-GB" sz="4000" dirty="0">
                <a:solidFill>
                  <a:schemeClr val="bg1"/>
                </a:solidFill>
              </a:rPr>
              <a:t>Hotel Industry</a:t>
            </a:r>
            <a:br>
              <a:rPr lang="en-GB" sz="4000" dirty="0">
                <a:solidFill>
                  <a:schemeClr val="bg1"/>
                </a:solidFill>
              </a:rPr>
            </a:br>
            <a:br>
              <a:rPr lang="en-GB" sz="4000" dirty="0">
                <a:solidFill>
                  <a:schemeClr val="bg1"/>
                </a:solidFill>
              </a:rPr>
            </a:br>
            <a:r>
              <a:rPr lang="en-GB" sz="4000" dirty="0">
                <a:solidFill>
                  <a:schemeClr val="bg1"/>
                </a:solidFill>
              </a:rPr>
              <a:t>Data and Research</a:t>
            </a:r>
          </a:p>
        </p:txBody>
      </p:sp>
      <p:sp>
        <p:nvSpPr>
          <p:cNvPr id="3" name="Subtitle 2">
            <a:extLst>
              <a:ext uri="{FF2B5EF4-FFF2-40B4-BE49-F238E27FC236}">
                <a16:creationId xmlns:a16="http://schemas.microsoft.com/office/drawing/2014/main" id="{061F8D42-8050-9D4F-AC4F-C4CC134FA79F}"/>
              </a:ext>
            </a:extLst>
          </p:cNvPr>
          <p:cNvSpPr>
            <a:spLocks noGrp="1"/>
          </p:cNvSpPr>
          <p:nvPr>
            <p:ph type="subTitle" idx="1"/>
          </p:nvPr>
        </p:nvSpPr>
        <p:spPr/>
        <p:txBody>
          <a:bodyPr vert="horz" lIns="91440" tIns="45720" rIns="91440" bIns="45720" rtlCol="0" anchor="t">
            <a:normAutofit/>
          </a:bodyPr>
          <a:lstStyle/>
          <a:p>
            <a:r>
              <a:rPr lang="en-GB" dirty="0"/>
              <a:t>:</a:t>
            </a:r>
          </a:p>
          <a:p>
            <a:endParaRPr lang="en-GB" dirty="0"/>
          </a:p>
        </p:txBody>
      </p:sp>
      <p:pic>
        <p:nvPicPr>
          <p:cNvPr id="4" name="Video 3">
            <a:hlinkClick r:id="" action="ppaction://media"/>
            <a:extLst>
              <a:ext uri="{FF2B5EF4-FFF2-40B4-BE49-F238E27FC236}">
                <a16:creationId xmlns:a16="http://schemas.microsoft.com/office/drawing/2014/main" id="{5CA337E6-34F2-489E-AC44-3BD433301B0C}"/>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4"/>
          <a:stretch>
            <a:fillRect/>
          </a:stretch>
        </p:blipFill>
        <p:spPr>
          <a:xfrm>
            <a:off x="6858000" y="5143500"/>
            <a:ext cx="2285999" cy="1714500"/>
          </a:xfrm>
          <a:prstGeom prst="rect">
            <a:avLst/>
          </a:prstGeom>
        </p:spPr>
      </p:pic>
    </p:spTree>
    <p:extLst>
      <p:ext uri="{BB962C8B-B14F-4D97-AF65-F5344CB8AC3E}">
        <p14:creationId xmlns:p14="http://schemas.microsoft.com/office/powerpoint/2010/main" val="2236393129"/>
      </p:ext>
    </p:extLst>
  </p:cSld>
  <p:clrMapOvr>
    <a:masterClrMapping/>
  </p:clrMapOvr>
  <mc:AlternateContent xmlns:mc="http://schemas.openxmlformats.org/markup-compatibility/2006">
    <mc:Choice xmlns:p14="http://schemas.microsoft.com/office/powerpoint/2010/main" Requires="p14">
      <p:transition spd="slow" p14:dur="2000" advTm="21969"/>
    </mc:Choice>
    <mc:Fallback>
      <p:transition spd="slow" advTm="2196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8432"/>
            <a:ext cx="8229600" cy="1143000"/>
          </a:xfrm>
        </p:spPr>
        <p:txBody>
          <a:bodyPr>
            <a:normAutofit/>
          </a:bodyPr>
          <a:lstStyle/>
          <a:p>
            <a:r>
              <a:rPr lang="en-US" sz="4400" dirty="0">
                <a:effectLst>
                  <a:outerShdw blurRad="38100" dist="38100" dir="2700000" algn="tl">
                    <a:srgbClr val="000000">
                      <a:alpha val="43137"/>
                    </a:srgbClr>
                  </a:outerShdw>
                </a:effectLst>
                <a:latin typeface="Arial Rounded MT Bold" charset="0"/>
                <a:ea typeface="Arial Rounded MT Bold" charset="0"/>
                <a:cs typeface="Arial Rounded MT Bold" charset="0"/>
              </a:rPr>
              <a:t>Data and Research</a:t>
            </a:r>
          </a:p>
        </p:txBody>
      </p:sp>
      <p:sp>
        <p:nvSpPr>
          <p:cNvPr id="3" name="Content Placeholder 2"/>
          <p:cNvSpPr>
            <a:spLocks noGrp="1"/>
          </p:cNvSpPr>
          <p:nvPr>
            <p:ph idx="1"/>
          </p:nvPr>
        </p:nvSpPr>
        <p:spPr>
          <a:xfrm>
            <a:off x="561273" y="1392356"/>
            <a:ext cx="7886700" cy="4180671"/>
          </a:xfrm>
        </p:spPr>
        <p:txBody>
          <a:bodyPr>
            <a:normAutofit/>
          </a:bodyPr>
          <a:lstStyle/>
          <a:p>
            <a:pPr lvl="4"/>
            <a:endParaRPr lang="en-US" dirty="0"/>
          </a:p>
          <a:p>
            <a:endParaRPr lang="en-US" dirty="0"/>
          </a:p>
        </p:txBody>
      </p:sp>
      <p:sp>
        <p:nvSpPr>
          <p:cNvPr id="4" name="Slide Number Placeholder 3"/>
          <p:cNvSpPr>
            <a:spLocks noGrp="1"/>
          </p:cNvSpPr>
          <p:nvPr>
            <p:ph type="sldNum" sz="quarter" idx="12"/>
          </p:nvPr>
        </p:nvSpPr>
        <p:spPr/>
        <p:txBody>
          <a:bodyPr/>
          <a:lstStyle/>
          <a:p>
            <a:fld id="{F9107607-E324-4BFB-90F7-04D3B077806B}" type="slidenum">
              <a:rPr lang="en-GB" altLang="en-US" smtClean="0"/>
              <a:pPr/>
              <a:t>2</a:t>
            </a:fld>
            <a:endParaRPr lang="en-GB" altLang="en-US"/>
          </a:p>
        </p:txBody>
      </p:sp>
      <p:pic>
        <p:nvPicPr>
          <p:cNvPr id="6" name="Picture 5" descr="A picture containing table, indoor&#10;&#10;Description generated with high confidence">
            <a:extLst>
              <a:ext uri="{FF2B5EF4-FFF2-40B4-BE49-F238E27FC236}">
                <a16:creationId xmlns:a16="http://schemas.microsoft.com/office/drawing/2014/main" id="{D646EDC3-4749-4871-8337-6067CF81574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5164" y="1193382"/>
            <a:ext cx="7438917" cy="4180671"/>
          </a:xfrm>
          <a:prstGeom prst="rect">
            <a:avLst/>
          </a:prstGeom>
        </p:spPr>
      </p:pic>
      <p:pic>
        <p:nvPicPr>
          <p:cNvPr id="5" name="Video 4">
            <a:hlinkClick r:id="" action="ppaction://media"/>
            <a:extLst>
              <a:ext uri="{FF2B5EF4-FFF2-40B4-BE49-F238E27FC236}">
                <a16:creationId xmlns:a16="http://schemas.microsoft.com/office/drawing/2014/main" id="{F78ECF67-B8E5-46CB-A284-C447EFAEDD20}"/>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5"/>
          <a:stretch>
            <a:fillRect/>
          </a:stretch>
        </p:blipFill>
        <p:spPr>
          <a:xfrm>
            <a:off x="6858000" y="5143500"/>
            <a:ext cx="2285999" cy="1714500"/>
          </a:xfrm>
          <a:prstGeom prst="rect">
            <a:avLst/>
          </a:prstGeom>
        </p:spPr>
      </p:pic>
    </p:spTree>
    <p:extLst>
      <p:ext uri="{BB962C8B-B14F-4D97-AF65-F5344CB8AC3E}">
        <p14:creationId xmlns:p14="http://schemas.microsoft.com/office/powerpoint/2010/main" val="444459199"/>
      </p:ext>
    </p:extLst>
  </p:cSld>
  <p:clrMapOvr>
    <a:masterClrMapping/>
  </p:clrMapOvr>
  <mc:AlternateContent xmlns:mc="http://schemas.openxmlformats.org/markup-compatibility/2006">
    <mc:Choice xmlns:p14="http://schemas.microsoft.com/office/powerpoint/2010/main" Requires="p14">
      <p:transition spd="slow" p14:dur="2000" advTm="29474"/>
    </mc:Choice>
    <mc:Fallback>
      <p:transition spd="slow" advTm="2947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Digital financial graphs in 3D">
            <a:extLst>
              <a:ext uri="{FF2B5EF4-FFF2-40B4-BE49-F238E27FC236}">
                <a16:creationId xmlns:a16="http://schemas.microsoft.com/office/drawing/2014/main" id="{89EDCD08-B0E4-41AD-9448-355AC9A291A9}"/>
              </a:ext>
            </a:extLst>
          </p:cNvPr>
          <p:cNvPicPr>
            <a:picLocks noChangeAspect="1"/>
          </p:cNvPicPr>
          <p:nvPr/>
        </p:nvPicPr>
        <p:blipFill rotWithShape="1">
          <a:blip r:embed="rId4"/>
          <a:srcRect l="2888" r="28455" b="-2"/>
          <a:stretch/>
        </p:blipFill>
        <p:spPr>
          <a:xfrm>
            <a:off x="3088140" y="10"/>
            <a:ext cx="6055860" cy="6857990"/>
          </a:xfrm>
          <a:prstGeom prst="rect">
            <a:avLst/>
          </a:prstGeom>
        </p:spPr>
      </p:pic>
      <p:sp>
        <p:nvSpPr>
          <p:cNvPr id="33" name="Freeform: Shape 32">
            <a:extLst>
              <a:ext uri="{FF2B5EF4-FFF2-40B4-BE49-F238E27FC236}">
                <a16:creationId xmlns:a16="http://schemas.microsoft.com/office/drawing/2014/main" id="{8F23F8A3-8FD7-4779-8323-FDC26BE998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478"/>
            <a:ext cx="5894850" cy="6858478"/>
          </a:xfrm>
          <a:custGeom>
            <a:avLst/>
            <a:gdLst>
              <a:gd name="connsiteX0" fmla="*/ 7859800 w 7859800"/>
              <a:gd name="connsiteY0" fmla="*/ 6858478 h 6858478"/>
              <a:gd name="connsiteX1" fmla="*/ 435245 w 7859800"/>
              <a:gd name="connsiteY1" fmla="*/ 6858478 h 6858478"/>
              <a:gd name="connsiteX2" fmla="*/ 435505 w 7859800"/>
              <a:gd name="connsiteY2" fmla="*/ 6857916 h 6858478"/>
              <a:gd name="connsiteX3" fmla="*/ 0 w 7859800"/>
              <a:gd name="connsiteY3" fmla="*/ 6857916 h 6858478"/>
              <a:gd name="connsiteX4" fmla="*/ 0 w 7859800"/>
              <a:gd name="connsiteY4" fmla="*/ 0 h 6858478"/>
              <a:gd name="connsiteX5" fmla="*/ 3611620 w 7859800"/>
              <a:gd name="connsiteY5" fmla="*/ 0 h 6858478"/>
              <a:gd name="connsiteX6" fmla="*/ 4677848 w 7859800"/>
              <a:gd name="connsiteY6" fmla="*/ 0 h 6858478"/>
              <a:gd name="connsiteX7" fmla="*/ 4683425 w 7859800"/>
              <a:gd name="connsiteY7" fmla="*/ 0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859800" h="6858478">
                <a:moveTo>
                  <a:pt x="7859800" y="6858478"/>
                </a:moveTo>
                <a:lnTo>
                  <a:pt x="435245" y="6858478"/>
                </a:lnTo>
                <a:lnTo>
                  <a:pt x="435505" y="6857916"/>
                </a:lnTo>
                <a:lnTo>
                  <a:pt x="0" y="6857916"/>
                </a:lnTo>
                <a:lnTo>
                  <a:pt x="0" y="0"/>
                </a:lnTo>
                <a:lnTo>
                  <a:pt x="3611620" y="0"/>
                </a:lnTo>
                <a:lnTo>
                  <a:pt x="4677848" y="0"/>
                </a:lnTo>
                <a:lnTo>
                  <a:pt x="4683425" y="0"/>
                </a:ln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5" name="Freeform: Shape 34">
            <a:extLst>
              <a:ext uri="{FF2B5EF4-FFF2-40B4-BE49-F238E27FC236}">
                <a16:creationId xmlns:a16="http://schemas.microsoft.com/office/drawing/2014/main" id="{F605C4CC-A25C-416F-8333-7CB7DC97D8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478"/>
            <a:ext cx="5573380" cy="6858478"/>
          </a:xfrm>
          <a:custGeom>
            <a:avLst/>
            <a:gdLst>
              <a:gd name="connsiteX0" fmla="*/ 7431174 w 7431174"/>
              <a:gd name="connsiteY0" fmla="*/ 6858478 h 6858478"/>
              <a:gd name="connsiteX1" fmla="*/ 6619 w 7431174"/>
              <a:gd name="connsiteY1" fmla="*/ 6858478 h 6858478"/>
              <a:gd name="connsiteX2" fmla="*/ 6879 w 7431174"/>
              <a:gd name="connsiteY2" fmla="*/ 6857916 h 6858478"/>
              <a:gd name="connsiteX3" fmla="*/ 0 w 7431174"/>
              <a:gd name="connsiteY3" fmla="*/ 6857916 h 6858478"/>
              <a:gd name="connsiteX4" fmla="*/ 0 w 7431174"/>
              <a:gd name="connsiteY4" fmla="*/ 0 h 6858478"/>
              <a:gd name="connsiteX5" fmla="*/ 3182994 w 7431174"/>
              <a:gd name="connsiteY5" fmla="*/ 0 h 6858478"/>
              <a:gd name="connsiteX6" fmla="*/ 4249222 w 7431174"/>
              <a:gd name="connsiteY6" fmla="*/ 0 h 6858478"/>
              <a:gd name="connsiteX7" fmla="*/ 4254799 w 7431174"/>
              <a:gd name="connsiteY7" fmla="*/ 0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431174" h="6858478">
                <a:moveTo>
                  <a:pt x="7431174" y="6858478"/>
                </a:moveTo>
                <a:lnTo>
                  <a:pt x="6619" y="6858478"/>
                </a:lnTo>
                <a:lnTo>
                  <a:pt x="6879" y="6857916"/>
                </a:lnTo>
                <a:lnTo>
                  <a:pt x="0" y="6857916"/>
                </a:lnTo>
                <a:lnTo>
                  <a:pt x="0" y="0"/>
                </a:lnTo>
                <a:lnTo>
                  <a:pt x="3182994" y="0"/>
                </a:lnTo>
                <a:lnTo>
                  <a:pt x="4249222" y="0"/>
                </a:lnTo>
                <a:lnTo>
                  <a:pt x="4254799" y="0"/>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5D9BDD4A-BED5-4D58-8981-7C084797C2C1}"/>
              </a:ext>
            </a:extLst>
          </p:cNvPr>
          <p:cNvSpPr>
            <a:spLocks noGrp="1"/>
          </p:cNvSpPr>
          <p:nvPr>
            <p:ph type="title"/>
          </p:nvPr>
        </p:nvSpPr>
        <p:spPr>
          <a:xfrm>
            <a:off x="603504" y="365125"/>
            <a:ext cx="3949616" cy="1325563"/>
          </a:xfrm>
        </p:spPr>
        <p:txBody>
          <a:bodyPr vert="horz" lIns="91440" tIns="45720" rIns="91440" bIns="45720" rtlCol="0">
            <a:normAutofit/>
          </a:bodyPr>
          <a:lstStyle/>
          <a:p>
            <a:r>
              <a:rPr lang="en-US"/>
              <a:t>Imagine a world without data</a:t>
            </a:r>
          </a:p>
        </p:txBody>
      </p:sp>
      <p:sp>
        <p:nvSpPr>
          <p:cNvPr id="3" name="Content Placeholder 2">
            <a:extLst>
              <a:ext uri="{FF2B5EF4-FFF2-40B4-BE49-F238E27FC236}">
                <a16:creationId xmlns:a16="http://schemas.microsoft.com/office/drawing/2014/main" id="{22FA8A66-568B-4F2A-96F2-11819ED97E7F}"/>
              </a:ext>
            </a:extLst>
          </p:cNvPr>
          <p:cNvSpPr>
            <a:spLocks noGrp="1"/>
          </p:cNvSpPr>
          <p:nvPr>
            <p:ph idx="1"/>
          </p:nvPr>
        </p:nvSpPr>
        <p:spPr>
          <a:xfrm>
            <a:off x="471529" y="2456517"/>
            <a:ext cx="3949616" cy="1944488"/>
          </a:xfrm>
        </p:spPr>
        <p:txBody>
          <a:bodyPr vert="horz" lIns="91440" tIns="45720" rIns="91440" bIns="45720" rtlCol="0">
            <a:normAutofit/>
          </a:bodyPr>
          <a:lstStyle/>
          <a:p>
            <a:pPr marL="0" indent="0">
              <a:buNone/>
            </a:pPr>
            <a:r>
              <a:rPr lang="en-US" dirty="0"/>
              <a:t>The following information has been taken from Bretcha (2019) Do you agree?</a:t>
            </a:r>
          </a:p>
        </p:txBody>
      </p:sp>
      <p:sp>
        <p:nvSpPr>
          <p:cNvPr id="4" name="TextBox 3">
            <a:extLst>
              <a:ext uri="{FF2B5EF4-FFF2-40B4-BE49-F238E27FC236}">
                <a16:creationId xmlns:a16="http://schemas.microsoft.com/office/drawing/2014/main" id="{E11D49C4-68F0-451C-9E76-8864CC52D546}"/>
              </a:ext>
            </a:extLst>
          </p:cNvPr>
          <p:cNvSpPr txBox="1"/>
          <p:nvPr/>
        </p:nvSpPr>
        <p:spPr>
          <a:xfrm>
            <a:off x="129911" y="5603601"/>
            <a:ext cx="3595422" cy="1015663"/>
          </a:xfrm>
          <a:prstGeom prst="rect">
            <a:avLst/>
          </a:prstGeom>
          <a:noFill/>
        </p:spPr>
        <p:txBody>
          <a:bodyPr wrap="square" rtlCol="0">
            <a:spAutoFit/>
          </a:bodyPr>
          <a:lstStyle/>
          <a:p>
            <a:r>
              <a:rPr lang="en-GB" sz="1200" dirty="0"/>
              <a:t>Bretcha, J. (2019) </a:t>
            </a:r>
            <a:r>
              <a:rPr lang="en-GB" sz="1200" i="1" dirty="0"/>
              <a:t>Imagine a world without data</a:t>
            </a:r>
            <a:r>
              <a:rPr lang="en-GB" sz="1200" dirty="0"/>
              <a:t>. Available at: </a:t>
            </a:r>
            <a:r>
              <a:rPr lang="en-GB" sz="1200" dirty="0">
                <a:hlinkClick r:id="rId5"/>
              </a:rPr>
              <a:t>https://www.research-live.com/article/opinion/imagine-a-world-without-data/id/5053262</a:t>
            </a:r>
            <a:r>
              <a:rPr lang="en-GB" sz="1200" dirty="0"/>
              <a:t> (Accessed: 9 February 2022)</a:t>
            </a:r>
          </a:p>
        </p:txBody>
      </p:sp>
      <p:pic>
        <p:nvPicPr>
          <p:cNvPr id="6" name="Video 5">
            <a:hlinkClick r:id="" action="ppaction://media"/>
            <a:extLst>
              <a:ext uri="{FF2B5EF4-FFF2-40B4-BE49-F238E27FC236}">
                <a16:creationId xmlns:a16="http://schemas.microsoft.com/office/drawing/2014/main" id="{DB0DA9F5-681F-4F3F-84A8-D9590D251CCE}"/>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6"/>
          <a:stretch>
            <a:fillRect/>
          </a:stretch>
        </p:blipFill>
        <p:spPr>
          <a:xfrm>
            <a:off x="6858000" y="5143500"/>
            <a:ext cx="2285999" cy="1714500"/>
          </a:xfrm>
          <a:prstGeom prst="rect">
            <a:avLst/>
          </a:prstGeom>
        </p:spPr>
      </p:pic>
    </p:spTree>
    <p:extLst>
      <p:ext uri="{BB962C8B-B14F-4D97-AF65-F5344CB8AC3E}">
        <p14:creationId xmlns:p14="http://schemas.microsoft.com/office/powerpoint/2010/main" val="558391351"/>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2000" advTm="108100"/>
    </mc:Choice>
    <mc:Fallback>
      <p:transition spd="slow" advTm="1081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par>
                                <p:cTn id="7" presetID="10" presetClass="entr" presetSubtype="0" fill="hold" grpId="0" nodeType="withEffect">
                                  <p:stCondLst>
                                    <p:cond delay="1000"/>
                                  </p:stCondLst>
                                  <p:iterate>
                                    <p:tmPct val="10000"/>
                                  </p:iterate>
                                  <p:childTnLst>
                                    <p:set>
                                      <p:cBhvr>
                                        <p:cTn id="8" dur="1" fill="hold">
                                          <p:stCondLst>
                                            <p:cond delay="0"/>
                                          </p:stCondLst>
                                        </p:cTn>
                                        <p:tgtEl>
                                          <p:spTgt spid="2"/>
                                        </p:tgtEl>
                                        <p:attrNameLst>
                                          <p:attrName>style.visibility</p:attrName>
                                        </p:attrNameLst>
                                      </p:cBhvr>
                                      <p:to>
                                        <p:strVal val="visible"/>
                                      </p:to>
                                    </p:set>
                                    <p:animEffect transition="in" filter="fade">
                                      <p:cBhvr>
                                        <p:cTn id="9"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vol="80000">
                <p:cTn id="10" fill="hold" display="0">
                  <p:stCondLst>
                    <p:cond delay="indefinite"/>
                  </p:stCondLst>
                </p:cTn>
                <p:tgtEl>
                  <p:spTgt spid="6"/>
                </p:tgtEl>
              </p:cMediaNode>
            </p:video>
            <p:seq concurrent="1" nextAc="seek">
              <p:cTn id="11" restart="whenNotActive" fill="hold" evtFilter="cancelBubble" nodeType="interactiveSeq">
                <p:stCondLst>
                  <p:cond evt="onClick" delay="0">
                    <p:tgtEl>
                      <p:spTgt spid="6"/>
                    </p:tgtEl>
                  </p:cond>
                </p:stCondLst>
                <p:endSync evt="end" delay="0">
                  <p:rtn val="all"/>
                </p:endSync>
                <p:childTnLst>
                  <p:par>
                    <p:cTn id="12" fill="hold">
                      <p:stCondLst>
                        <p:cond delay="0"/>
                      </p:stCondLst>
                      <p:childTnLst>
                        <p:par>
                          <p:cTn id="13" fill="hold">
                            <p:stCondLst>
                              <p:cond delay="0"/>
                            </p:stCondLst>
                            <p:childTnLst>
                              <p:par>
                                <p:cTn id="14" presetID="2" presetClass="mediacall" presetSubtype="0" fill="hold" nodeType="clickEffect">
                                  <p:stCondLst>
                                    <p:cond delay="0"/>
                                  </p:stCondLst>
                                  <p:childTnLst>
                                    <p:cmd type="call" cmd="togglePause">
                                      <p:cBhvr>
                                        <p:cTn id="15" dur="1" fill="hold"/>
                                        <p:tgtEl>
                                          <p:spTgt spid="6"/>
                                        </p:tgtEl>
                                      </p:cBhvr>
                                    </p:cmd>
                                  </p:childTnLst>
                                </p:cTn>
                              </p:par>
                            </p:childTnLst>
                          </p:cTn>
                        </p:par>
                      </p:childTnLst>
                    </p:cTn>
                  </p:par>
                </p:childTnLst>
              </p:cTn>
              <p:nextCondLst>
                <p:cond evt="onClick" delay="0">
                  <p:tgtEl>
                    <p:spTgt spid="6"/>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A9E934-7D18-4F54-B911-12BF149F6ED4}"/>
              </a:ext>
            </a:extLst>
          </p:cNvPr>
          <p:cNvSpPr>
            <a:spLocks noGrp="1"/>
          </p:cNvSpPr>
          <p:nvPr>
            <p:ph type="title"/>
          </p:nvPr>
        </p:nvSpPr>
        <p:spPr/>
        <p:txBody>
          <a:bodyPr/>
          <a:lstStyle/>
          <a:p>
            <a:r>
              <a:rPr lang="en-GB" sz="4000" b="1" dirty="0"/>
              <a:t>Imagine a world without data…</a:t>
            </a:r>
          </a:p>
        </p:txBody>
      </p:sp>
      <p:sp>
        <p:nvSpPr>
          <p:cNvPr id="3" name="Content Placeholder 2">
            <a:extLst>
              <a:ext uri="{FF2B5EF4-FFF2-40B4-BE49-F238E27FC236}">
                <a16:creationId xmlns:a16="http://schemas.microsoft.com/office/drawing/2014/main" id="{6C8BADB9-80C6-4CE5-915B-CE0A544F4A53}"/>
              </a:ext>
            </a:extLst>
          </p:cNvPr>
          <p:cNvSpPr>
            <a:spLocks noGrp="1"/>
          </p:cNvSpPr>
          <p:nvPr>
            <p:ph idx="1"/>
          </p:nvPr>
        </p:nvSpPr>
        <p:spPr>
          <a:xfrm>
            <a:off x="628650" y="1690688"/>
            <a:ext cx="7886700" cy="3581223"/>
          </a:xfrm>
        </p:spPr>
        <p:txBody>
          <a:bodyPr/>
          <a:lstStyle/>
          <a:p>
            <a:pPr>
              <a:lnSpc>
                <a:spcPct val="100000"/>
              </a:lnSpc>
            </a:pPr>
            <a:r>
              <a:rPr lang="en-GB" sz="2400" dirty="0"/>
              <a:t>Public services would suffer, as governments would have little idea how or who to provide for. There could well be resourcing chaos across public transport, social services, policing and many more. </a:t>
            </a:r>
          </a:p>
          <a:p>
            <a:pPr>
              <a:lnSpc>
                <a:spcPct val="100000"/>
              </a:lnSpc>
            </a:pPr>
            <a:r>
              <a:rPr lang="en-GB" sz="2400" dirty="0"/>
              <a:t>Without opinion polling, governments would be untethered from the views of their people, and during elections propaganda and fake news would flourish, as there would be no means for checking validity.</a:t>
            </a:r>
            <a:br>
              <a:rPr lang="en-GB" sz="2400" dirty="0"/>
            </a:br>
            <a:endParaRPr lang="en-GB" sz="2400" dirty="0"/>
          </a:p>
          <a:p>
            <a:endParaRPr lang="en-GB" dirty="0"/>
          </a:p>
        </p:txBody>
      </p:sp>
      <p:pic>
        <p:nvPicPr>
          <p:cNvPr id="4" name="Video 3">
            <a:hlinkClick r:id="" action="ppaction://media"/>
            <a:extLst>
              <a:ext uri="{FF2B5EF4-FFF2-40B4-BE49-F238E27FC236}">
                <a16:creationId xmlns:a16="http://schemas.microsoft.com/office/drawing/2014/main" id="{8210DAB4-6900-45DB-85B8-13CB045A710C}"/>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4"/>
          <a:stretch>
            <a:fillRect/>
          </a:stretch>
        </p:blipFill>
        <p:spPr>
          <a:xfrm>
            <a:off x="6858000" y="5143500"/>
            <a:ext cx="2285999" cy="1714500"/>
          </a:xfrm>
          <a:prstGeom prst="rect">
            <a:avLst/>
          </a:prstGeom>
        </p:spPr>
      </p:pic>
    </p:spTree>
    <p:extLst>
      <p:ext uri="{BB962C8B-B14F-4D97-AF65-F5344CB8AC3E}">
        <p14:creationId xmlns:p14="http://schemas.microsoft.com/office/powerpoint/2010/main" val="1370145966"/>
      </p:ext>
    </p:extLst>
  </p:cSld>
  <p:clrMapOvr>
    <a:masterClrMapping/>
  </p:clrMapOvr>
  <mc:AlternateContent xmlns:mc="http://schemas.openxmlformats.org/markup-compatibility/2006">
    <mc:Choice xmlns:p14="http://schemas.microsoft.com/office/powerpoint/2010/main" Requires="p14">
      <p:transition spd="slow" p14:dur="2000" advTm="2441"/>
    </mc:Choice>
    <mc:Fallback>
      <p:transition spd="slow" advTm="244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A9E934-7D18-4F54-B911-12BF149F6ED4}"/>
              </a:ext>
            </a:extLst>
          </p:cNvPr>
          <p:cNvSpPr>
            <a:spLocks noGrp="1"/>
          </p:cNvSpPr>
          <p:nvPr>
            <p:ph type="title"/>
          </p:nvPr>
        </p:nvSpPr>
        <p:spPr/>
        <p:txBody>
          <a:bodyPr/>
          <a:lstStyle/>
          <a:p>
            <a:r>
              <a:rPr lang="en-GB" sz="4000" b="1" dirty="0"/>
              <a:t>Imagine a world without data…</a:t>
            </a:r>
          </a:p>
        </p:txBody>
      </p:sp>
      <p:sp>
        <p:nvSpPr>
          <p:cNvPr id="3" name="Content Placeholder 2">
            <a:extLst>
              <a:ext uri="{FF2B5EF4-FFF2-40B4-BE49-F238E27FC236}">
                <a16:creationId xmlns:a16="http://schemas.microsoft.com/office/drawing/2014/main" id="{6C8BADB9-80C6-4CE5-915B-CE0A544F4A53}"/>
              </a:ext>
            </a:extLst>
          </p:cNvPr>
          <p:cNvSpPr>
            <a:spLocks noGrp="1"/>
          </p:cNvSpPr>
          <p:nvPr>
            <p:ph idx="1"/>
          </p:nvPr>
        </p:nvSpPr>
        <p:spPr>
          <a:xfrm>
            <a:off x="402872" y="1253331"/>
            <a:ext cx="7886700" cy="4673336"/>
          </a:xfrm>
        </p:spPr>
        <p:txBody>
          <a:bodyPr/>
          <a:lstStyle/>
          <a:p>
            <a:r>
              <a:rPr lang="en-GB" sz="2400" dirty="0"/>
              <a:t>For businesses, products developed by guesswork would be launched with no understanding of how they will work - and advertising would be shot out into the ether by creative agencies that base their understanding of target audiences on gut feel.</a:t>
            </a:r>
            <a:br>
              <a:rPr lang="en-GB" sz="2400" dirty="0"/>
            </a:br>
            <a:endParaRPr lang="en-GB" sz="2400" dirty="0"/>
          </a:p>
          <a:p>
            <a:r>
              <a:rPr lang="en-GB" sz="2400" dirty="0"/>
              <a:t>A world without data would be one of waste. We would find ourselves, from an economic standpoint, back in the 19th century. Governments, businesses and charities would lose money through failed products and services. </a:t>
            </a:r>
            <a:br>
              <a:rPr lang="en-GB" sz="2400" dirty="0"/>
            </a:br>
            <a:r>
              <a:rPr lang="en-GB" sz="2400" dirty="0"/>
              <a:t>Of course, jobs would be lost as companies fail, creating a recession and further widening the gap between the rich and poor.</a:t>
            </a:r>
          </a:p>
          <a:p>
            <a:endParaRPr lang="en-GB" sz="2400" dirty="0"/>
          </a:p>
          <a:p>
            <a:endParaRPr lang="en-GB" sz="2400" dirty="0"/>
          </a:p>
          <a:p>
            <a:endParaRPr lang="en-GB" dirty="0"/>
          </a:p>
        </p:txBody>
      </p:sp>
      <p:pic>
        <p:nvPicPr>
          <p:cNvPr id="4" name="Video 3">
            <a:hlinkClick r:id="" action="ppaction://media"/>
            <a:extLst>
              <a:ext uri="{FF2B5EF4-FFF2-40B4-BE49-F238E27FC236}">
                <a16:creationId xmlns:a16="http://schemas.microsoft.com/office/drawing/2014/main" id="{426723F8-06B1-4FB8-B614-A404C39DFD0B}"/>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4"/>
          <a:stretch>
            <a:fillRect/>
          </a:stretch>
        </p:blipFill>
        <p:spPr>
          <a:xfrm>
            <a:off x="6858000" y="5143500"/>
            <a:ext cx="2285999" cy="1714500"/>
          </a:xfrm>
          <a:prstGeom prst="rect">
            <a:avLst/>
          </a:prstGeom>
        </p:spPr>
      </p:pic>
    </p:spTree>
    <p:extLst>
      <p:ext uri="{BB962C8B-B14F-4D97-AF65-F5344CB8AC3E}">
        <p14:creationId xmlns:p14="http://schemas.microsoft.com/office/powerpoint/2010/main" val="53711311"/>
      </p:ext>
    </p:extLst>
  </p:cSld>
  <p:clrMapOvr>
    <a:masterClrMapping/>
  </p:clrMapOvr>
  <mc:AlternateContent xmlns:mc="http://schemas.openxmlformats.org/markup-compatibility/2006">
    <mc:Choice xmlns:p14="http://schemas.microsoft.com/office/powerpoint/2010/main" Requires="p14">
      <p:transition spd="slow" p14:dur="2000" advTm="1587"/>
    </mc:Choice>
    <mc:Fallback>
      <p:transition spd="slow" advTm="158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377EA-9470-454B-AA56-5D95C5452F6C}"/>
              </a:ext>
            </a:extLst>
          </p:cNvPr>
          <p:cNvSpPr>
            <a:spLocks noGrp="1"/>
          </p:cNvSpPr>
          <p:nvPr>
            <p:ph type="title"/>
          </p:nvPr>
        </p:nvSpPr>
        <p:spPr>
          <a:xfrm>
            <a:off x="529936" y="351784"/>
            <a:ext cx="8229600" cy="1152128"/>
          </a:xfrm>
        </p:spPr>
        <p:txBody>
          <a:bodyPr>
            <a:normAutofit/>
          </a:bodyPr>
          <a:lstStyle/>
          <a:p>
            <a:r>
              <a:rPr lang="en-GB" dirty="0">
                <a:effectLst>
                  <a:outerShdw blurRad="38100" dist="38100" dir="2700000" algn="tl">
                    <a:srgbClr val="000000">
                      <a:alpha val="43137"/>
                    </a:srgbClr>
                  </a:outerShdw>
                </a:effectLst>
                <a:latin typeface="Arial Rounded MT Bold" panose="020F0704030504030204" pitchFamily="34" charset="0"/>
              </a:rPr>
              <a:t>Why is Research Important?</a:t>
            </a:r>
            <a:endParaRPr lang="en-GB"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id="{0C6C2E7E-1E65-4114-AC63-88887A3C30CE}"/>
              </a:ext>
            </a:extLst>
          </p:cNvPr>
          <p:cNvSpPr>
            <a:spLocks noGrp="1"/>
          </p:cNvSpPr>
          <p:nvPr>
            <p:ph idx="1"/>
          </p:nvPr>
        </p:nvSpPr>
        <p:spPr>
          <a:xfrm>
            <a:off x="457200" y="1628603"/>
            <a:ext cx="8229600" cy="3857797"/>
          </a:xfrm>
        </p:spPr>
        <p:txBody>
          <a:bodyPr>
            <a:normAutofit lnSpcReduction="10000"/>
          </a:bodyPr>
          <a:lstStyle/>
          <a:p>
            <a:pPr>
              <a:lnSpc>
                <a:spcPct val="150000"/>
              </a:lnSpc>
            </a:pPr>
            <a:r>
              <a:rPr lang="en-GB" sz="2400" dirty="0">
                <a:cs typeface="Calibri" panose="020F0502020204030204" pitchFamily="34" charset="0"/>
              </a:rPr>
              <a:t>The </a:t>
            </a:r>
            <a:r>
              <a:rPr lang="en-GB" sz="2400" dirty="0">
                <a:solidFill>
                  <a:schemeClr val="tx2"/>
                </a:solidFill>
                <a:cs typeface="Calibri" panose="020F0502020204030204" pitchFamily="34" charset="0"/>
              </a:rPr>
              <a:t>Data</a:t>
            </a:r>
            <a:r>
              <a:rPr lang="en-GB" sz="2400" dirty="0">
                <a:cs typeface="Calibri" panose="020F0502020204030204" pitchFamily="34" charset="0"/>
              </a:rPr>
              <a:t> in an article or report can be interrogated (examined in depth) to extract only the </a:t>
            </a:r>
            <a:r>
              <a:rPr lang="en-GB" sz="2400" dirty="0">
                <a:solidFill>
                  <a:schemeClr val="tx2"/>
                </a:solidFill>
                <a:cs typeface="Calibri" panose="020F0502020204030204" pitchFamily="34" charset="0"/>
              </a:rPr>
              <a:t>Information</a:t>
            </a:r>
            <a:r>
              <a:rPr lang="en-GB" sz="2400" dirty="0">
                <a:cs typeface="Calibri" panose="020F0502020204030204" pitchFamily="34" charset="0"/>
              </a:rPr>
              <a:t> </a:t>
            </a:r>
            <a:r>
              <a:rPr lang="en-GB" sz="2400" i="1" dirty="0">
                <a:cs typeface="Calibri" panose="020F0502020204030204" pitchFamily="34" charset="0"/>
              </a:rPr>
              <a:t>relevant to your enquiry</a:t>
            </a:r>
            <a:r>
              <a:rPr lang="en-GB" sz="2400" dirty="0">
                <a:cs typeface="Calibri" panose="020F0502020204030204" pitchFamily="34" charset="0"/>
              </a:rPr>
              <a:t> from the article – this is known as being </a:t>
            </a:r>
            <a:r>
              <a:rPr lang="en-GB" sz="2400" dirty="0">
                <a:solidFill>
                  <a:schemeClr val="tx2"/>
                </a:solidFill>
                <a:cs typeface="Calibri" panose="020F0502020204030204" pitchFamily="34" charset="0"/>
              </a:rPr>
              <a:t>Discerning</a:t>
            </a:r>
          </a:p>
          <a:p>
            <a:pPr>
              <a:lnSpc>
                <a:spcPct val="150000"/>
              </a:lnSpc>
            </a:pPr>
            <a:r>
              <a:rPr lang="en-GB" sz="2400" dirty="0">
                <a:cs typeface="Calibri" panose="020F0502020204030204" pitchFamily="34" charset="0"/>
              </a:rPr>
              <a:t>Knowing how and where to seek out statistical or graphical evidence to back up your claims - or refute them - depending on the point of view of the question, adds weight to your report. </a:t>
            </a:r>
          </a:p>
          <a:p>
            <a:pPr>
              <a:buNone/>
            </a:pPr>
            <a:endParaRPr lang="en-GB" sz="2200" dirty="0">
              <a:latin typeface="Calibri" panose="020F0502020204030204" pitchFamily="34" charset="0"/>
              <a:cs typeface="Calibri" panose="020F0502020204030204" pitchFamily="34" charset="0"/>
            </a:endParaRPr>
          </a:p>
          <a:p>
            <a:endParaRPr lang="en-GB" dirty="0"/>
          </a:p>
        </p:txBody>
      </p:sp>
      <p:pic>
        <p:nvPicPr>
          <p:cNvPr id="4" name="Video 3">
            <a:hlinkClick r:id="" action="ppaction://media"/>
            <a:extLst>
              <a:ext uri="{FF2B5EF4-FFF2-40B4-BE49-F238E27FC236}">
                <a16:creationId xmlns:a16="http://schemas.microsoft.com/office/drawing/2014/main" id="{08B49050-7755-4649-8798-64451A3E5F8A}"/>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4"/>
          <a:stretch>
            <a:fillRect/>
          </a:stretch>
        </p:blipFill>
        <p:spPr>
          <a:xfrm>
            <a:off x="6858000" y="5143500"/>
            <a:ext cx="2285999" cy="1714500"/>
          </a:xfrm>
          <a:prstGeom prst="rect">
            <a:avLst/>
          </a:prstGeom>
        </p:spPr>
      </p:pic>
    </p:spTree>
    <p:extLst>
      <p:ext uri="{BB962C8B-B14F-4D97-AF65-F5344CB8AC3E}">
        <p14:creationId xmlns:p14="http://schemas.microsoft.com/office/powerpoint/2010/main" val="2704029510"/>
      </p:ext>
    </p:extLst>
  </p:cSld>
  <p:clrMapOvr>
    <a:masterClrMapping/>
  </p:clrMapOvr>
  <mc:AlternateContent xmlns:mc="http://schemas.openxmlformats.org/markup-compatibility/2006">
    <mc:Choice xmlns:p14="http://schemas.microsoft.com/office/powerpoint/2010/main" Requires="p14">
      <p:transition spd="slow" p14:dur="2000" advTm="1705"/>
    </mc:Choice>
    <mc:Fallback>
      <p:transition spd="slow" advTm="170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377EA-9470-454B-AA56-5D95C5452F6C}"/>
              </a:ext>
            </a:extLst>
          </p:cNvPr>
          <p:cNvSpPr>
            <a:spLocks noGrp="1"/>
          </p:cNvSpPr>
          <p:nvPr>
            <p:ph type="title"/>
          </p:nvPr>
        </p:nvSpPr>
        <p:spPr>
          <a:xfrm>
            <a:off x="457200" y="396117"/>
            <a:ext cx="8229600" cy="1152128"/>
          </a:xfrm>
        </p:spPr>
        <p:txBody>
          <a:bodyPr>
            <a:normAutofit/>
          </a:bodyPr>
          <a:lstStyle/>
          <a:p>
            <a:r>
              <a:rPr lang="en-GB" dirty="0">
                <a:effectLst>
                  <a:outerShdw blurRad="38100" dist="38100" dir="2700000" algn="tl">
                    <a:srgbClr val="000000">
                      <a:alpha val="43137"/>
                    </a:srgbClr>
                  </a:outerShdw>
                </a:effectLst>
                <a:latin typeface="Arial Rounded MT Bold" panose="020F0704030504030204" pitchFamily="34" charset="0"/>
              </a:rPr>
              <a:t>Why is Research Important?</a:t>
            </a:r>
            <a:endParaRPr lang="en-GB"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id="{0C6C2E7E-1E65-4114-AC63-88887A3C30CE}"/>
              </a:ext>
            </a:extLst>
          </p:cNvPr>
          <p:cNvSpPr>
            <a:spLocks noGrp="1"/>
          </p:cNvSpPr>
          <p:nvPr>
            <p:ph idx="1"/>
          </p:nvPr>
        </p:nvSpPr>
        <p:spPr>
          <a:xfrm>
            <a:off x="1030625" y="1655965"/>
            <a:ext cx="7560220" cy="3546070"/>
          </a:xfrm>
        </p:spPr>
        <p:txBody>
          <a:bodyPr>
            <a:normAutofit fontScale="85000" lnSpcReduction="10000"/>
          </a:bodyPr>
          <a:lstStyle/>
          <a:p>
            <a:pPr marL="0" indent="0">
              <a:lnSpc>
                <a:spcPct val="150000"/>
              </a:lnSpc>
              <a:buNone/>
            </a:pPr>
            <a:r>
              <a:rPr lang="en-GB" sz="2600" dirty="0">
                <a:cs typeface="Calibri" panose="020F0502020204030204" pitchFamily="34" charset="0"/>
              </a:rPr>
              <a:t>You will then be able to draw all of these strands together to:</a:t>
            </a:r>
          </a:p>
          <a:p>
            <a:pPr>
              <a:lnSpc>
                <a:spcPct val="150000"/>
              </a:lnSpc>
            </a:pPr>
            <a:r>
              <a:rPr lang="en-GB" sz="2600" dirty="0">
                <a:cs typeface="Calibri" panose="020F0502020204030204" pitchFamily="34" charset="0"/>
              </a:rPr>
              <a:t> Produce a report arguing both sides of a question and provide evidence for each point of view, if required; </a:t>
            </a:r>
          </a:p>
          <a:p>
            <a:pPr>
              <a:lnSpc>
                <a:spcPct val="150000"/>
              </a:lnSpc>
            </a:pPr>
            <a:r>
              <a:rPr lang="en-GB" sz="2600" b="1" dirty="0">
                <a:cs typeface="Calibri" panose="020F0502020204030204" pitchFamily="34" charset="0"/>
              </a:rPr>
              <a:t>OR</a:t>
            </a:r>
            <a:r>
              <a:rPr lang="en-GB" sz="2600" dirty="0">
                <a:cs typeface="Calibri" panose="020F0502020204030204" pitchFamily="34" charset="0"/>
              </a:rPr>
              <a:t> </a:t>
            </a:r>
          </a:p>
          <a:p>
            <a:pPr>
              <a:lnSpc>
                <a:spcPct val="150000"/>
              </a:lnSpc>
            </a:pPr>
            <a:r>
              <a:rPr lang="en-GB" sz="2600" dirty="0">
                <a:cs typeface="Calibri" panose="020F0502020204030204" pitchFamily="34" charset="0"/>
              </a:rPr>
              <a:t>produce an evidenced report or assignment on any given topic.</a:t>
            </a:r>
          </a:p>
          <a:p>
            <a:pPr>
              <a:buNone/>
            </a:pPr>
            <a:endParaRPr lang="en-GB" sz="2200" dirty="0">
              <a:latin typeface="Calibri" panose="020F0502020204030204" pitchFamily="34" charset="0"/>
              <a:cs typeface="Calibri" panose="020F0502020204030204" pitchFamily="34" charset="0"/>
            </a:endParaRPr>
          </a:p>
          <a:p>
            <a:endParaRPr lang="en-GB" dirty="0"/>
          </a:p>
        </p:txBody>
      </p:sp>
      <p:pic>
        <p:nvPicPr>
          <p:cNvPr id="4" name="Video 3">
            <a:hlinkClick r:id="" action="ppaction://media"/>
            <a:extLst>
              <a:ext uri="{FF2B5EF4-FFF2-40B4-BE49-F238E27FC236}">
                <a16:creationId xmlns:a16="http://schemas.microsoft.com/office/drawing/2014/main" id="{8A8E432E-1662-4897-981D-A68A17397511}"/>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4"/>
          <a:stretch>
            <a:fillRect/>
          </a:stretch>
        </p:blipFill>
        <p:spPr>
          <a:xfrm>
            <a:off x="6858000" y="5143500"/>
            <a:ext cx="2285999" cy="1714500"/>
          </a:xfrm>
          <a:prstGeom prst="rect">
            <a:avLst/>
          </a:prstGeom>
        </p:spPr>
      </p:pic>
    </p:spTree>
    <p:extLst>
      <p:ext uri="{BB962C8B-B14F-4D97-AF65-F5344CB8AC3E}">
        <p14:creationId xmlns:p14="http://schemas.microsoft.com/office/powerpoint/2010/main" val="849198599"/>
      </p:ext>
    </p:extLst>
  </p:cSld>
  <p:clrMapOvr>
    <a:masterClrMapping/>
  </p:clrMapOvr>
  <mc:AlternateContent xmlns:mc="http://schemas.openxmlformats.org/markup-compatibility/2006">
    <mc:Choice xmlns:p14="http://schemas.microsoft.com/office/powerpoint/2010/main" Requires="p14">
      <p:transition spd="slow" p14:dur="2000" advTm="74744"/>
    </mc:Choice>
    <mc:Fallback>
      <p:transition spd="slow" advTm="7474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377EA-9470-454B-AA56-5D95C5452F6C}"/>
              </a:ext>
            </a:extLst>
          </p:cNvPr>
          <p:cNvSpPr>
            <a:spLocks noGrp="1"/>
          </p:cNvSpPr>
          <p:nvPr>
            <p:ph type="title"/>
          </p:nvPr>
        </p:nvSpPr>
        <p:spPr>
          <a:xfrm>
            <a:off x="1580444" y="135467"/>
            <a:ext cx="5983112" cy="835377"/>
          </a:xfrm>
        </p:spPr>
        <p:txBody>
          <a:bodyPr>
            <a:noAutofit/>
          </a:bodyPr>
          <a:lstStyle/>
          <a:p>
            <a:br>
              <a:rPr lang="en-GB" sz="3600" dirty="0">
                <a:effectLst>
                  <a:outerShdw blurRad="38100" dist="38100" dir="2700000" algn="tl">
                    <a:srgbClr val="000000">
                      <a:alpha val="43137"/>
                    </a:srgbClr>
                  </a:outerShdw>
                </a:effectLst>
                <a:latin typeface="Arial Rounded MT Bold" panose="020F0704030504030204" pitchFamily="34" charset="0"/>
              </a:rPr>
            </a:br>
            <a:r>
              <a:rPr lang="en-GB" sz="3600" dirty="0">
                <a:effectLst>
                  <a:outerShdw blurRad="38100" dist="38100" dir="2700000" algn="tl">
                    <a:srgbClr val="000000">
                      <a:alpha val="43137"/>
                    </a:srgbClr>
                  </a:outerShdw>
                </a:effectLst>
                <a:latin typeface="Arial Rounded MT Bold" panose="020F0704030504030204" pitchFamily="34" charset="0"/>
              </a:rPr>
              <a:t>Overview </a:t>
            </a:r>
            <a:br>
              <a:rPr lang="en-GB" sz="3600" dirty="0">
                <a:effectLst>
                  <a:outerShdw blurRad="38100" dist="38100" dir="2700000" algn="tl">
                    <a:srgbClr val="000000">
                      <a:alpha val="43137"/>
                    </a:srgbClr>
                  </a:outerShdw>
                </a:effectLst>
                <a:latin typeface="Arial Rounded MT Bold" panose="020F0704030504030204" pitchFamily="34" charset="0"/>
              </a:rPr>
            </a:br>
            <a:endParaRPr lang="en-GB" sz="3600"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id="{0C6C2E7E-1E65-4114-AC63-88887A3C30CE}"/>
              </a:ext>
            </a:extLst>
          </p:cNvPr>
          <p:cNvSpPr>
            <a:spLocks noGrp="1"/>
          </p:cNvSpPr>
          <p:nvPr>
            <p:ph idx="1"/>
          </p:nvPr>
        </p:nvSpPr>
        <p:spPr>
          <a:xfrm>
            <a:off x="547511" y="970843"/>
            <a:ext cx="8229600" cy="4628445"/>
          </a:xfrm>
        </p:spPr>
        <p:txBody>
          <a:bodyPr>
            <a:normAutofit fontScale="92500" lnSpcReduction="10000"/>
          </a:bodyPr>
          <a:lstStyle/>
          <a:p>
            <a:pPr>
              <a:buNone/>
            </a:pPr>
            <a:endParaRPr lang="en-GB" sz="2200" dirty="0">
              <a:latin typeface="Calibri" panose="020F0502020204030204" pitchFamily="34" charset="0"/>
              <a:cs typeface="Calibri" panose="020F0502020204030204" pitchFamily="34" charset="0"/>
            </a:endParaRPr>
          </a:p>
          <a:p>
            <a:r>
              <a:rPr lang="en-GB" sz="2200" dirty="0">
                <a:cs typeface="Calibri" panose="020F0502020204030204" pitchFamily="34" charset="0"/>
              </a:rPr>
              <a:t>Initial </a:t>
            </a:r>
            <a:r>
              <a:rPr lang="en-GB" sz="2200" i="1" dirty="0">
                <a:cs typeface="Calibri" panose="020F0502020204030204" pitchFamily="34" charset="0"/>
              </a:rPr>
              <a:t>‘raw data’ </a:t>
            </a:r>
            <a:r>
              <a:rPr lang="en-GB" sz="2200" dirty="0">
                <a:cs typeface="Calibri" panose="020F0502020204030204" pitchFamily="34" charset="0"/>
              </a:rPr>
              <a:t>(letters and numbers with no specific meaning) are transformed into </a:t>
            </a:r>
            <a:r>
              <a:rPr lang="en-GB" sz="2200" dirty="0">
                <a:solidFill>
                  <a:schemeClr val="tx2"/>
                </a:solidFill>
                <a:cs typeface="Calibri" panose="020F0502020204030204" pitchFamily="34" charset="0"/>
              </a:rPr>
              <a:t>Information</a:t>
            </a:r>
            <a:br>
              <a:rPr lang="en-GB" sz="2200" dirty="0">
                <a:solidFill>
                  <a:schemeClr val="tx2"/>
                </a:solidFill>
                <a:cs typeface="Calibri" panose="020F0502020204030204" pitchFamily="34" charset="0"/>
              </a:rPr>
            </a:br>
            <a:endParaRPr lang="en-GB" sz="2200" dirty="0">
              <a:solidFill>
                <a:schemeClr val="tx2"/>
              </a:solidFill>
              <a:cs typeface="Calibri" panose="020F0502020204030204" pitchFamily="34" charset="0"/>
            </a:endParaRPr>
          </a:p>
          <a:p>
            <a:r>
              <a:rPr lang="en-GB" sz="2200" dirty="0">
                <a:cs typeface="Calibri" panose="020F0502020204030204" pitchFamily="34" charset="0"/>
              </a:rPr>
              <a:t>Possession of certain </a:t>
            </a:r>
            <a:r>
              <a:rPr lang="en-GB" sz="2200" dirty="0">
                <a:solidFill>
                  <a:schemeClr val="tx2"/>
                </a:solidFill>
                <a:cs typeface="Calibri" panose="020F0502020204030204" pitchFamily="34" charset="0"/>
              </a:rPr>
              <a:t>Information</a:t>
            </a:r>
            <a:r>
              <a:rPr lang="en-GB" sz="2200" dirty="0">
                <a:cs typeface="Calibri" panose="020F0502020204030204" pitchFamily="34" charset="0"/>
              </a:rPr>
              <a:t> can bring </a:t>
            </a:r>
            <a:r>
              <a:rPr lang="en-GB" sz="2200" dirty="0">
                <a:solidFill>
                  <a:schemeClr val="tx2"/>
                </a:solidFill>
                <a:cs typeface="Calibri" panose="020F0502020204030204" pitchFamily="34" charset="0"/>
              </a:rPr>
              <a:t>Knowledge</a:t>
            </a:r>
            <a:r>
              <a:rPr lang="en-GB" sz="2200" dirty="0">
                <a:cs typeface="Calibri" panose="020F0502020204030204" pitchFamily="34" charset="0"/>
              </a:rPr>
              <a:t>  - and ultimately – </a:t>
            </a:r>
            <a:r>
              <a:rPr lang="en-GB" sz="2200" dirty="0">
                <a:solidFill>
                  <a:schemeClr val="tx2"/>
                </a:solidFill>
                <a:cs typeface="Calibri" panose="020F0502020204030204" pitchFamily="34" charset="0"/>
              </a:rPr>
              <a:t>Wisdom</a:t>
            </a:r>
            <a:br>
              <a:rPr lang="en-GB" sz="2200" dirty="0">
                <a:solidFill>
                  <a:schemeClr val="tx2"/>
                </a:solidFill>
                <a:cs typeface="Calibri" panose="020F0502020204030204" pitchFamily="34" charset="0"/>
              </a:rPr>
            </a:br>
            <a:endParaRPr lang="en-GB" sz="2200" dirty="0">
              <a:solidFill>
                <a:schemeClr val="tx2"/>
              </a:solidFill>
              <a:cs typeface="Calibri" panose="020F0502020204030204" pitchFamily="34" charset="0"/>
            </a:endParaRPr>
          </a:p>
          <a:p>
            <a:r>
              <a:rPr lang="en-GB" sz="2200" dirty="0">
                <a:cs typeface="Calibri" panose="020F0502020204030204" pitchFamily="34" charset="0"/>
              </a:rPr>
              <a:t>We can act upon that </a:t>
            </a:r>
            <a:r>
              <a:rPr lang="en-GB" sz="2200" dirty="0">
                <a:solidFill>
                  <a:schemeClr val="tx2"/>
                </a:solidFill>
                <a:cs typeface="Calibri" panose="020F0502020204030204" pitchFamily="34" charset="0"/>
              </a:rPr>
              <a:t>Knowledge</a:t>
            </a:r>
            <a:r>
              <a:rPr lang="en-GB" sz="2200" dirty="0">
                <a:cs typeface="Calibri" panose="020F0502020204030204" pitchFamily="34" charset="0"/>
              </a:rPr>
              <a:t>  to effect </a:t>
            </a:r>
            <a:r>
              <a:rPr lang="en-GB" sz="2200" i="1" dirty="0">
                <a:cs typeface="Calibri" panose="020F0502020204030204" pitchFamily="34" charset="0"/>
              </a:rPr>
              <a:t>change</a:t>
            </a:r>
            <a:r>
              <a:rPr lang="en-GB" sz="2200" dirty="0">
                <a:cs typeface="Calibri" panose="020F0502020204030204" pitchFamily="34" charset="0"/>
              </a:rPr>
              <a:t> if we so wish </a:t>
            </a:r>
          </a:p>
          <a:p>
            <a:pPr marL="0" indent="0">
              <a:buNone/>
            </a:pPr>
            <a:endParaRPr lang="en-GB" sz="2200" dirty="0">
              <a:cs typeface="Calibri" panose="020F0502020204030204" pitchFamily="34" charset="0"/>
            </a:endParaRPr>
          </a:p>
          <a:p>
            <a:r>
              <a:rPr lang="en-GB" sz="2200" dirty="0">
                <a:solidFill>
                  <a:schemeClr val="tx2"/>
                </a:solidFill>
                <a:cs typeface="Calibri" panose="020F0502020204030204" pitchFamily="34" charset="0"/>
              </a:rPr>
              <a:t>Data</a:t>
            </a:r>
            <a:r>
              <a:rPr lang="en-GB" sz="2200" dirty="0">
                <a:cs typeface="Calibri" panose="020F0502020204030204" pitchFamily="34" charset="0"/>
              </a:rPr>
              <a:t> can be collected in several ways using both </a:t>
            </a:r>
            <a:r>
              <a:rPr lang="en-GB" sz="2200" i="1" dirty="0">
                <a:cs typeface="Calibri" panose="020F0502020204030204" pitchFamily="34" charset="0"/>
              </a:rPr>
              <a:t>primary</a:t>
            </a:r>
            <a:r>
              <a:rPr lang="en-GB" sz="2200" dirty="0">
                <a:cs typeface="Calibri" panose="020F0502020204030204" pitchFamily="34" charset="0"/>
              </a:rPr>
              <a:t> and </a:t>
            </a:r>
            <a:r>
              <a:rPr lang="en-GB" sz="2200" i="1" dirty="0">
                <a:cs typeface="Calibri" panose="020F0502020204030204" pitchFamily="34" charset="0"/>
              </a:rPr>
              <a:t>secondary</a:t>
            </a:r>
            <a:r>
              <a:rPr lang="en-GB" sz="2200" dirty="0">
                <a:cs typeface="Calibri" panose="020F0502020204030204" pitchFamily="34" charset="0"/>
              </a:rPr>
              <a:t> sources</a:t>
            </a:r>
          </a:p>
          <a:p>
            <a:pPr marL="0" indent="0">
              <a:buNone/>
            </a:pPr>
            <a:endParaRPr lang="en-GB" sz="2200" dirty="0">
              <a:cs typeface="Calibri" panose="020F0502020204030204" pitchFamily="34" charset="0"/>
            </a:endParaRPr>
          </a:p>
          <a:p>
            <a:r>
              <a:rPr lang="en-GB" sz="2200" b="1" dirty="0">
                <a:cs typeface="Calibri" panose="020F0502020204030204" pitchFamily="34" charset="0"/>
              </a:rPr>
              <a:t>Statistics</a:t>
            </a:r>
            <a:r>
              <a:rPr lang="en-GB" sz="2200" dirty="0">
                <a:cs typeface="Calibri" panose="020F0502020204030204" pitchFamily="34" charset="0"/>
              </a:rPr>
              <a:t> can be </a:t>
            </a:r>
            <a:r>
              <a:rPr lang="en-GB" sz="2200" i="1" dirty="0">
                <a:cs typeface="Calibri" panose="020F0502020204030204" pitchFamily="34" charset="0"/>
              </a:rPr>
              <a:t>Inferential or Descriptive </a:t>
            </a:r>
            <a:r>
              <a:rPr lang="en-GB" sz="2200" dirty="0">
                <a:cs typeface="Calibri" panose="020F0502020204030204" pitchFamily="34" charset="0"/>
              </a:rPr>
              <a:t>and are used to produce graphs and charts to illustrate data meaningfully</a:t>
            </a:r>
          </a:p>
          <a:p>
            <a:endParaRPr lang="en-GB" sz="1800" dirty="0">
              <a:latin typeface="Calibri" panose="020F0502020204030204" pitchFamily="34" charset="0"/>
              <a:cs typeface="Calibri" panose="020F0502020204030204" pitchFamily="34" charset="0"/>
            </a:endParaRPr>
          </a:p>
          <a:p>
            <a:endParaRPr lang="en-GB" dirty="0"/>
          </a:p>
        </p:txBody>
      </p:sp>
    </p:spTree>
    <p:extLst>
      <p:ext uri="{BB962C8B-B14F-4D97-AF65-F5344CB8AC3E}">
        <p14:creationId xmlns:p14="http://schemas.microsoft.com/office/powerpoint/2010/main" val="21089815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377EA-9470-454B-AA56-5D95C5452F6C}"/>
              </a:ext>
            </a:extLst>
          </p:cNvPr>
          <p:cNvSpPr>
            <a:spLocks noGrp="1"/>
          </p:cNvSpPr>
          <p:nvPr>
            <p:ph type="title"/>
          </p:nvPr>
        </p:nvSpPr>
        <p:spPr>
          <a:xfrm>
            <a:off x="446856" y="152400"/>
            <a:ext cx="8229600" cy="1152128"/>
          </a:xfrm>
        </p:spPr>
        <p:txBody>
          <a:bodyPr>
            <a:normAutofit/>
          </a:bodyPr>
          <a:lstStyle/>
          <a:p>
            <a:r>
              <a:rPr lang="en-GB" dirty="0">
                <a:effectLst>
                  <a:outerShdw blurRad="38100" dist="38100" dir="2700000" algn="tl">
                    <a:srgbClr val="000000">
                      <a:alpha val="43137"/>
                    </a:srgbClr>
                  </a:outerShdw>
                </a:effectLst>
                <a:latin typeface="Arial Rounded MT Bold" panose="020F0704030504030204" pitchFamily="34" charset="0"/>
              </a:rPr>
              <a:t>Why collect information?</a:t>
            </a:r>
            <a:endParaRPr lang="en-GB"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id="{0C6C2E7E-1E65-4114-AC63-88887A3C30CE}"/>
              </a:ext>
            </a:extLst>
          </p:cNvPr>
          <p:cNvSpPr>
            <a:spLocks noGrp="1"/>
          </p:cNvSpPr>
          <p:nvPr>
            <p:ph idx="1"/>
          </p:nvPr>
        </p:nvSpPr>
        <p:spPr>
          <a:xfrm>
            <a:off x="467544" y="980728"/>
            <a:ext cx="8229600" cy="4365104"/>
          </a:xfrm>
        </p:spPr>
        <p:txBody>
          <a:bodyPr>
            <a:normAutofit fontScale="92500" lnSpcReduction="10000"/>
          </a:bodyPr>
          <a:lstStyle/>
          <a:p>
            <a:pPr>
              <a:buNone/>
            </a:pPr>
            <a:endParaRPr lang="en-GB" sz="2200" dirty="0">
              <a:latin typeface="Calibri" panose="020F0502020204030204" pitchFamily="34" charset="0"/>
              <a:cs typeface="Calibri" panose="020F0502020204030204" pitchFamily="34" charset="0"/>
            </a:endParaRPr>
          </a:p>
          <a:p>
            <a:pPr marL="0" indent="0">
              <a:lnSpc>
                <a:spcPct val="110000"/>
              </a:lnSpc>
              <a:buNone/>
            </a:pPr>
            <a:r>
              <a:rPr lang="en-GB" sz="2600" dirty="0">
                <a:solidFill>
                  <a:schemeClr val="tx2"/>
                </a:solidFill>
                <a:latin typeface="Calibri" panose="020F0502020204030204" pitchFamily="34" charset="0"/>
                <a:cs typeface="Calibri" panose="020F0502020204030204" pitchFamily="34" charset="0"/>
              </a:rPr>
              <a:t>Decision-making: </a:t>
            </a:r>
            <a:br>
              <a:rPr lang="en-GB" sz="2600" dirty="0">
                <a:solidFill>
                  <a:schemeClr val="tx2"/>
                </a:solidFill>
                <a:latin typeface="Calibri" panose="020F0502020204030204" pitchFamily="34" charset="0"/>
                <a:cs typeface="Calibri" panose="020F0502020204030204" pitchFamily="34" charset="0"/>
              </a:rPr>
            </a:br>
            <a:br>
              <a:rPr lang="en-GB" sz="2600" dirty="0">
                <a:solidFill>
                  <a:schemeClr val="tx2"/>
                </a:solidFill>
                <a:latin typeface="Calibri" panose="020F0502020204030204" pitchFamily="34" charset="0"/>
                <a:cs typeface="Calibri" panose="020F0502020204030204" pitchFamily="34" charset="0"/>
              </a:rPr>
            </a:br>
            <a:r>
              <a:rPr lang="en-US" sz="2600" dirty="0">
                <a:latin typeface="Calibri" panose="020F0502020204030204" pitchFamily="34" charset="0"/>
                <a:cs typeface="Calibri" panose="020F0502020204030204" pitchFamily="34" charset="0"/>
              </a:rPr>
              <a:t>Information used for decision-making is often categorised into three types: </a:t>
            </a:r>
            <a:br>
              <a:rPr lang="en-US" sz="2600" dirty="0">
                <a:latin typeface="Calibri" panose="020F0502020204030204" pitchFamily="34" charset="0"/>
                <a:cs typeface="Calibri" panose="020F0502020204030204" pitchFamily="34" charset="0"/>
              </a:rPr>
            </a:br>
            <a:endParaRPr lang="en-US" sz="2600" dirty="0">
              <a:latin typeface="Calibri" panose="020F0502020204030204" pitchFamily="34" charset="0"/>
              <a:cs typeface="Calibri" panose="020F0502020204030204" pitchFamily="34" charset="0"/>
            </a:endParaRPr>
          </a:p>
          <a:p>
            <a:pPr marL="0" indent="0">
              <a:lnSpc>
                <a:spcPct val="110000"/>
              </a:lnSpc>
              <a:buNone/>
            </a:pPr>
            <a:r>
              <a:rPr lang="en-US" sz="2600" dirty="0">
                <a:solidFill>
                  <a:schemeClr val="tx2">
                    <a:lumMod val="60000"/>
                    <a:lumOff val="40000"/>
                  </a:schemeClr>
                </a:solidFill>
                <a:latin typeface="Calibri" panose="020F0502020204030204" pitchFamily="34" charset="0"/>
                <a:cs typeface="Calibri" panose="020F0502020204030204" pitchFamily="34" charset="0"/>
              </a:rPr>
              <a:t>Strategic</a:t>
            </a:r>
            <a:r>
              <a:rPr lang="en-US" sz="2600" dirty="0">
                <a:latin typeface="Calibri" panose="020F0502020204030204" pitchFamily="34" charset="0"/>
                <a:cs typeface="Calibri" panose="020F0502020204030204" pitchFamily="34" charset="0"/>
              </a:rPr>
              <a:t> – looking at the Big Picture</a:t>
            </a:r>
            <a:br>
              <a:rPr lang="en-US" sz="2600" dirty="0">
                <a:latin typeface="Calibri" panose="020F0502020204030204" pitchFamily="34" charset="0"/>
                <a:cs typeface="Calibri" panose="020F0502020204030204" pitchFamily="34" charset="0"/>
              </a:rPr>
            </a:br>
            <a:endParaRPr lang="en-US" sz="2600" dirty="0">
              <a:latin typeface="Calibri" panose="020F0502020204030204" pitchFamily="34" charset="0"/>
              <a:cs typeface="Calibri" panose="020F0502020204030204" pitchFamily="34" charset="0"/>
            </a:endParaRPr>
          </a:p>
          <a:p>
            <a:pPr marL="0" indent="0">
              <a:lnSpc>
                <a:spcPct val="110000"/>
              </a:lnSpc>
              <a:buNone/>
            </a:pPr>
            <a:r>
              <a:rPr lang="en-US" sz="2600" dirty="0">
                <a:solidFill>
                  <a:schemeClr val="tx2">
                    <a:lumMod val="60000"/>
                    <a:lumOff val="40000"/>
                  </a:schemeClr>
                </a:solidFill>
                <a:latin typeface="Calibri" panose="020F0502020204030204" pitchFamily="34" charset="0"/>
                <a:cs typeface="Calibri" panose="020F0502020204030204" pitchFamily="34" charset="0"/>
              </a:rPr>
              <a:t>Tactical</a:t>
            </a:r>
            <a:r>
              <a:rPr lang="en-US" sz="2600" dirty="0">
                <a:latin typeface="Calibri" panose="020F0502020204030204" pitchFamily="34" charset="0"/>
                <a:cs typeface="Calibri" panose="020F0502020204030204" pitchFamily="34" charset="0"/>
              </a:rPr>
              <a:t>  - measuring effective use of company resources</a:t>
            </a:r>
            <a:br>
              <a:rPr lang="en-US" sz="2600" dirty="0">
                <a:latin typeface="Calibri" panose="020F0502020204030204" pitchFamily="34" charset="0"/>
                <a:cs typeface="Calibri" panose="020F0502020204030204" pitchFamily="34" charset="0"/>
              </a:rPr>
            </a:br>
            <a:endParaRPr lang="en-US" sz="2600" dirty="0">
              <a:latin typeface="Calibri" panose="020F0502020204030204" pitchFamily="34" charset="0"/>
              <a:cs typeface="Calibri" panose="020F0502020204030204" pitchFamily="34" charset="0"/>
            </a:endParaRPr>
          </a:p>
          <a:p>
            <a:pPr marL="0" indent="0">
              <a:lnSpc>
                <a:spcPct val="110000"/>
              </a:lnSpc>
              <a:buNone/>
            </a:pPr>
            <a:r>
              <a:rPr lang="en-US" sz="2600" dirty="0">
                <a:solidFill>
                  <a:schemeClr val="tx2">
                    <a:lumMod val="60000"/>
                    <a:lumOff val="40000"/>
                  </a:schemeClr>
                </a:solidFill>
                <a:latin typeface="Calibri" panose="020F0502020204030204" pitchFamily="34" charset="0"/>
                <a:cs typeface="Calibri" panose="020F0502020204030204" pitchFamily="34" charset="0"/>
              </a:rPr>
              <a:t>Operational</a:t>
            </a:r>
            <a:r>
              <a:rPr lang="en-US" sz="2600" dirty="0">
                <a:solidFill>
                  <a:schemeClr val="tx2"/>
                </a:solidFill>
                <a:latin typeface="Calibri" panose="020F0502020204030204" pitchFamily="34" charset="0"/>
                <a:cs typeface="Calibri" panose="020F0502020204030204" pitchFamily="34" charset="0"/>
              </a:rPr>
              <a:t>  </a:t>
            </a:r>
            <a:r>
              <a:rPr lang="en-US" sz="2600" dirty="0">
                <a:latin typeface="Calibri" panose="020F0502020204030204" pitchFamily="34" charset="0"/>
                <a:cs typeface="Calibri" panose="020F0502020204030204" pitchFamily="34" charset="0"/>
              </a:rPr>
              <a:t>- how the day to day operations are handled</a:t>
            </a:r>
          </a:p>
          <a:p>
            <a:endParaRPr lang="en-GB" dirty="0"/>
          </a:p>
        </p:txBody>
      </p:sp>
    </p:spTree>
    <p:extLst>
      <p:ext uri="{BB962C8B-B14F-4D97-AF65-F5344CB8AC3E}">
        <p14:creationId xmlns:p14="http://schemas.microsoft.com/office/powerpoint/2010/main" val="4558417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C6C2E7E-1E65-4114-AC63-88887A3C30CE}"/>
              </a:ext>
            </a:extLst>
          </p:cNvPr>
          <p:cNvSpPr>
            <a:spLocks noGrp="1"/>
          </p:cNvSpPr>
          <p:nvPr>
            <p:ph idx="1"/>
          </p:nvPr>
        </p:nvSpPr>
        <p:spPr>
          <a:xfrm>
            <a:off x="559031" y="530907"/>
            <a:ext cx="8229600" cy="4582960"/>
          </a:xfrm>
        </p:spPr>
        <p:txBody>
          <a:bodyPr>
            <a:normAutofit fontScale="25000" lnSpcReduction="20000"/>
          </a:bodyPr>
          <a:lstStyle/>
          <a:p>
            <a:pPr>
              <a:buNone/>
            </a:pPr>
            <a:endParaRPr lang="en-GB" sz="3300" dirty="0">
              <a:cs typeface="Calibri" panose="020F0502020204030204" pitchFamily="34" charset="0"/>
            </a:endParaRPr>
          </a:p>
          <a:p>
            <a:pPr>
              <a:lnSpc>
                <a:spcPct val="120000"/>
              </a:lnSpc>
              <a:buFont typeface="Wingdings" charset="2"/>
              <a:buChar char="§"/>
            </a:pPr>
            <a:r>
              <a:rPr lang="en-GB" sz="9600" dirty="0">
                <a:solidFill>
                  <a:schemeClr val="tx2"/>
                </a:solidFill>
                <a:cs typeface="Calibri" panose="020F0502020204030204" pitchFamily="34" charset="0"/>
              </a:rPr>
              <a:t>Planning:</a:t>
            </a:r>
            <a:r>
              <a:rPr lang="en-GB" sz="9600" dirty="0">
                <a:cs typeface="Calibri" panose="020F0502020204030204" pitchFamily="34" charset="0"/>
              </a:rPr>
              <a:t> </a:t>
            </a:r>
            <a:br>
              <a:rPr lang="en-GB" sz="9600" dirty="0">
                <a:cs typeface="Calibri" panose="020F0502020204030204" pitchFamily="34" charset="0"/>
              </a:rPr>
            </a:br>
            <a:r>
              <a:rPr lang="en-GB" sz="9600" dirty="0">
                <a:cs typeface="Calibri" panose="020F0502020204030204" pitchFamily="34" charset="0"/>
              </a:rPr>
              <a:t>Making decisions about staff, premises, equipment, customers. </a:t>
            </a:r>
            <a:br>
              <a:rPr lang="en-GB" sz="9600" dirty="0">
                <a:cs typeface="Calibri" panose="020F0502020204030204" pitchFamily="34" charset="0"/>
              </a:rPr>
            </a:br>
            <a:r>
              <a:rPr lang="en-GB" sz="9600" i="1" dirty="0">
                <a:solidFill>
                  <a:schemeClr val="tx2">
                    <a:lumMod val="60000"/>
                    <a:lumOff val="40000"/>
                  </a:schemeClr>
                </a:solidFill>
                <a:cs typeface="Calibri" panose="020F0502020204030204" pitchFamily="34" charset="0"/>
              </a:rPr>
              <a:t>Accurate and up to date information is required to enable planning to take place.</a:t>
            </a:r>
          </a:p>
          <a:p>
            <a:pPr>
              <a:lnSpc>
                <a:spcPct val="120000"/>
              </a:lnSpc>
            </a:pPr>
            <a:r>
              <a:rPr lang="en-GB" sz="9600" dirty="0">
                <a:solidFill>
                  <a:schemeClr val="tx2"/>
                </a:solidFill>
                <a:cs typeface="Calibri" panose="020F0502020204030204" pitchFamily="34" charset="0"/>
              </a:rPr>
              <a:t>Recording:</a:t>
            </a:r>
            <a:r>
              <a:rPr lang="en-GB" sz="9600" dirty="0">
                <a:cs typeface="Calibri" panose="020F0502020204030204" pitchFamily="34" charset="0"/>
              </a:rPr>
              <a:t> </a:t>
            </a:r>
            <a:br>
              <a:rPr lang="en-GB" sz="9600" dirty="0">
                <a:cs typeface="Calibri" panose="020F0502020204030204" pitchFamily="34" charset="0"/>
              </a:rPr>
            </a:br>
            <a:r>
              <a:rPr lang="en-GB" sz="9600" dirty="0">
                <a:cs typeface="Calibri" panose="020F0502020204030204" pitchFamily="34" charset="0"/>
              </a:rPr>
              <a:t>Organisations collect a wealth of information as part of their normal operations  - they record purchases, sales, returns, deliveries etc.</a:t>
            </a:r>
            <a:br>
              <a:rPr lang="en-GB" sz="9600" dirty="0">
                <a:cs typeface="Calibri" panose="020F0502020204030204" pitchFamily="34" charset="0"/>
              </a:rPr>
            </a:br>
            <a:r>
              <a:rPr lang="en-GB" sz="9600" i="1" dirty="0">
                <a:solidFill>
                  <a:schemeClr val="tx2">
                    <a:lumMod val="60000"/>
                    <a:lumOff val="40000"/>
                  </a:schemeClr>
                </a:solidFill>
                <a:cs typeface="Calibri" panose="020F0502020204030204" pitchFamily="34" charset="0"/>
              </a:rPr>
              <a:t>In order to plan you must have information to base your plans on. </a:t>
            </a:r>
            <a:br>
              <a:rPr lang="en-GB" sz="9600" i="1" dirty="0">
                <a:solidFill>
                  <a:schemeClr val="tx2">
                    <a:lumMod val="60000"/>
                    <a:lumOff val="40000"/>
                  </a:schemeClr>
                </a:solidFill>
                <a:cs typeface="Calibri" panose="020F0502020204030204" pitchFamily="34" charset="0"/>
              </a:rPr>
            </a:br>
            <a:br>
              <a:rPr lang="en-GB" sz="9600" dirty="0">
                <a:cs typeface="Calibri" panose="020F0502020204030204" pitchFamily="34" charset="0"/>
              </a:rPr>
            </a:br>
            <a:endParaRPr lang="en-GB" sz="9600" dirty="0"/>
          </a:p>
        </p:txBody>
      </p:sp>
    </p:spTree>
    <p:extLst>
      <p:ext uri="{BB962C8B-B14F-4D97-AF65-F5344CB8AC3E}">
        <p14:creationId xmlns:p14="http://schemas.microsoft.com/office/powerpoint/2010/main" val="38229116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C6C2E7E-1E65-4114-AC63-88887A3C30CE}"/>
              </a:ext>
            </a:extLst>
          </p:cNvPr>
          <p:cNvSpPr>
            <a:spLocks noGrp="1"/>
          </p:cNvSpPr>
          <p:nvPr>
            <p:ph idx="1"/>
          </p:nvPr>
        </p:nvSpPr>
        <p:spPr>
          <a:xfrm>
            <a:off x="687083" y="1352278"/>
            <a:ext cx="8229600" cy="3430953"/>
          </a:xfrm>
        </p:spPr>
        <p:txBody>
          <a:bodyPr>
            <a:normAutofit fontScale="92500" lnSpcReduction="10000"/>
          </a:bodyPr>
          <a:lstStyle/>
          <a:p>
            <a:pPr marL="0" indent="0">
              <a:lnSpc>
                <a:spcPct val="120000"/>
              </a:lnSpc>
              <a:buNone/>
            </a:pPr>
            <a:r>
              <a:rPr lang="en-GB" sz="3000" dirty="0">
                <a:solidFill>
                  <a:schemeClr val="tx2"/>
                </a:solidFill>
                <a:cs typeface="Calibri" panose="020F0502020204030204" pitchFamily="34" charset="0"/>
              </a:rPr>
              <a:t>Measurement:</a:t>
            </a:r>
            <a:r>
              <a:rPr lang="en-GB" sz="3000" dirty="0">
                <a:cs typeface="Calibri" panose="020F0502020204030204" pitchFamily="34" charset="0"/>
              </a:rPr>
              <a:t> </a:t>
            </a:r>
            <a:br>
              <a:rPr lang="en-GB" sz="3000" dirty="0">
                <a:cs typeface="Calibri" panose="020F0502020204030204" pitchFamily="34" charset="0"/>
              </a:rPr>
            </a:br>
            <a:r>
              <a:rPr lang="en-US" sz="3000" dirty="0">
                <a:cs typeface="Calibri" panose="020F0502020204030204" pitchFamily="34" charset="0"/>
              </a:rPr>
              <a:t>Organisations must measure their performance in order to be successful. </a:t>
            </a:r>
            <a:br>
              <a:rPr lang="en-US" sz="3000" dirty="0">
                <a:cs typeface="Calibri" panose="020F0502020204030204" pitchFamily="34" charset="0"/>
              </a:rPr>
            </a:br>
            <a:r>
              <a:rPr lang="en-US" sz="3000" i="1" dirty="0">
                <a:solidFill>
                  <a:schemeClr val="tx2">
                    <a:lumMod val="60000"/>
                    <a:lumOff val="40000"/>
                  </a:schemeClr>
                </a:solidFill>
                <a:cs typeface="Calibri" panose="020F0502020204030204" pitchFamily="34" charset="0"/>
              </a:rPr>
              <a:t>Information is used as the main way of measuring performance. </a:t>
            </a:r>
            <a:br>
              <a:rPr lang="en-US" sz="3000" i="1" dirty="0">
                <a:solidFill>
                  <a:schemeClr val="tx2">
                    <a:lumMod val="60000"/>
                    <a:lumOff val="40000"/>
                  </a:schemeClr>
                </a:solidFill>
                <a:cs typeface="Calibri" panose="020F0502020204030204" pitchFamily="34" charset="0"/>
              </a:rPr>
            </a:br>
            <a:r>
              <a:rPr lang="en-US" sz="3000" i="1" dirty="0">
                <a:solidFill>
                  <a:schemeClr val="tx2">
                    <a:lumMod val="60000"/>
                    <a:lumOff val="40000"/>
                  </a:schemeClr>
                </a:solidFill>
                <a:cs typeface="Calibri" panose="020F0502020204030204" pitchFamily="34" charset="0"/>
              </a:rPr>
              <a:t>This may be done by collecting and analysing information on sales, costs and profits.</a:t>
            </a:r>
            <a:endParaRPr lang="en-GB" sz="3000" i="1" dirty="0">
              <a:solidFill>
                <a:schemeClr val="tx2">
                  <a:lumMod val="60000"/>
                  <a:lumOff val="40000"/>
                </a:schemeClr>
              </a:solidFill>
              <a:cs typeface="Calibri" panose="020F0502020204030204" pitchFamily="34" charset="0"/>
            </a:endParaRPr>
          </a:p>
          <a:p>
            <a:pPr marL="0" indent="0">
              <a:buNone/>
            </a:pPr>
            <a:endParaRPr lang="en-GB" dirty="0"/>
          </a:p>
        </p:txBody>
      </p:sp>
    </p:spTree>
    <p:extLst>
      <p:ext uri="{BB962C8B-B14F-4D97-AF65-F5344CB8AC3E}">
        <p14:creationId xmlns:p14="http://schemas.microsoft.com/office/powerpoint/2010/main" val="26968671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23B5F192-61E3-4EEE-A142-3B2DC42623A4}"/>
              </a:ext>
            </a:extLst>
          </p:cNvPr>
          <p:cNvSpPr txBox="1"/>
          <p:nvPr/>
        </p:nvSpPr>
        <p:spPr>
          <a:xfrm>
            <a:off x="683568" y="1844824"/>
            <a:ext cx="7861882" cy="1569660"/>
          </a:xfrm>
          <a:prstGeom prst="rect">
            <a:avLst/>
          </a:prstGeom>
          <a:noFill/>
        </p:spPr>
        <p:txBody>
          <a:bodyPr wrap="square" rtlCol="0">
            <a:spAutoFit/>
          </a:bodyPr>
          <a:lstStyle/>
          <a:p>
            <a:pPr algn="ctr"/>
            <a:r>
              <a:rPr lang="en-GB" sz="4800" dirty="0">
                <a:effectLst>
                  <a:outerShdw blurRad="38100" dist="38100" dir="2700000" algn="tl">
                    <a:srgbClr val="000000">
                      <a:alpha val="43137"/>
                    </a:srgbClr>
                  </a:outerShdw>
                </a:effectLst>
                <a:latin typeface="+mj-lt"/>
              </a:rPr>
              <a:t>Primary Source</a:t>
            </a:r>
          </a:p>
          <a:p>
            <a:pPr algn="ctr"/>
            <a:r>
              <a:rPr lang="en-GB" sz="4800" dirty="0">
                <a:effectLst>
                  <a:outerShdw blurRad="38100" dist="38100" dir="2700000" algn="tl">
                    <a:srgbClr val="000000">
                      <a:alpha val="43137"/>
                    </a:srgbClr>
                  </a:outerShdw>
                </a:effectLst>
                <a:latin typeface="+mj-lt"/>
              </a:rPr>
              <a:t>Collection Methods</a:t>
            </a:r>
          </a:p>
        </p:txBody>
      </p:sp>
    </p:spTree>
    <p:extLst>
      <p:ext uri="{BB962C8B-B14F-4D97-AF65-F5344CB8AC3E}">
        <p14:creationId xmlns:p14="http://schemas.microsoft.com/office/powerpoint/2010/main" val="30426710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377EA-9470-454B-AA56-5D95C5452F6C}"/>
              </a:ext>
            </a:extLst>
          </p:cNvPr>
          <p:cNvSpPr>
            <a:spLocks noGrp="1"/>
          </p:cNvSpPr>
          <p:nvPr>
            <p:ph type="title"/>
          </p:nvPr>
        </p:nvSpPr>
        <p:spPr>
          <a:xfrm>
            <a:off x="323528" y="0"/>
            <a:ext cx="8229600" cy="1152128"/>
          </a:xfrm>
        </p:spPr>
        <p:txBody>
          <a:bodyPr>
            <a:normAutofit/>
          </a:bodyPr>
          <a:lstStyle/>
          <a:p>
            <a:r>
              <a:rPr lang="en-GB" sz="3600" dirty="0">
                <a:effectLst>
                  <a:outerShdw blurRad="38100" dist="38100" dir="2700000" algn="tl">
                    <a:srgbClr val="000000">
                      <a:alpha val="43137"/>
                    </a:srgbClr>
                  </a:outerShdw>
                </a:effectLst>
                <a:latin typeface="Arial Rounded MT Bold" panose="020F0704030504030204" pitchFamily="34" charset="0"/>
              </a:rPr>
              <a:t>Questionnaires</a:t>
            </a:r>
            <a:endParaRPr lang="en-GB" sz="3600"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id="{0C6C2E7E-1E65-4114-AC63-88887A3C30CE}"/>
              </a:ext>
            </a:extLst>
          </p:cNvPr>
          <p:cNvSpPr>
            <a:spLocks noGrp="1"/>
          </p:cNvSpPr>
          <p:nvPr>
            <p:ph idx="1"/>
          </p:nvPr>
        </p:nvSpPr>
        <p:spPr>
          <a:xfrm>
            <a:off x="788811" y="1323274"/>
            <a:ext cx="7846546" cy="3940518"/>
          </a:xfrm>
        </p:spPr>
        <p:txBody>
          <a:bodyPr>
            <a:normAutofit fontScale="55000" lnSpcReduction="20000"/>
          </a:bodyPr>
          <a:lstStyle/>
          <a:p>
            <a:pPr marL="0" indent="0">
              <a:buNone/>
            </a:pPr>
            <a:r>
              <a:rPr lang="en-GB" sz="3800" dirty="0">
                <a:solidFill>
                  <a:schemeClr val="tx2"/>
                </a:solidFill>
                <a:latin typeface="Calibri" panose="020F0502020204030204" pitchFamily="34" charset="0"/>
                <a:cs typeface="Calibri" panose="020F0502020204030204" pitchFamily="34" charset="0"/>
              </a:rPr>
              <a:t>May be delivered in different ways:</a:t>
            </a:r>
          </a:p>
          <a:p>
            <a:pPr marL="0" indent="0">
              <a:lnSpc>
                <a:spcPct val="90000"/>
              </a:lnSpc>
              <a:buNone/>
            </a:pPr>
            <a:r>
              <a:rPr lang="en-GB" sz="3800" dirty="0">
                <a:latin typeface="Calibri" panose="020F0502020204030204" pitchFamily="34" charset="0"/>
                <a:cs typeface="Calibri" panose="020F0502020204030204" pitchFamily="34" charset="0"/>
              </a:rPr>
              <a:t>self completion (e.g., online or postal)</a:t>
            </a:r>
          </a:p>
          <a:p>
            <a:pPr marL="0" indent="0">
              <a:lnSpc>
                <a:spcPct val="90000"/>
              </a:lnSpc>
              <a:buNone/>
            </a:pPr>
            <a:r>
              <a:rPr lang="en-GB" sz="3800" dirty="0">
                <a:latin typeface="Calibri" panose="020F0502020204030204" pitchFamily="34" charset="0"/>
                <a:cs typeface="Calibri" panose="020F0502020204030204" pitchFamily="34" charset="0"/>
              </a:rPr>
              <a:t>telephone survey</a:t>
            </a:r>
          </a:p>
          <a:p>
            <a:pPr marL="0" indent="0">
              <a:lnSpc>
                <a:spcPct val="90000"/>
              </a:lnSpc>
              <a:buNone/>
            </a:pPr>
            <a:r>
              <a:rPr lang="en-GB" sz="3800" dirty="0">
                <a:latin typeface="Calibri" panose="020F0502020204030204" pitchFamily="34" charset="0"/>
                <a:cs typeface="Calibri" panose="020F0502020204030204" pitchFamily="34" charset="0"/>
              </a:rPr>
              <a:t>face to face interview</a:t>
            </a:r>
            <a:br>
              <a:rPr lang="en-GB" sz="3800" dirty="0">
                <a:latin typeface="Calibri" panose="020F0502020204030204" pitchFamily="34" charset="0"/>
                <a:cs typeface="Calibri" panose="020F0502020204030204" pitchFamily="34" charset="0"/>
              </a:rPr>
            </a:br>
            <a:endParaRPr lang="en-GB" sz="3800" dirty="0">
              <a:latin typeface="Calibri" panose="020F0502020204030204" pitchFamily="34" charset="0"/>
              <a:cs typeface="Calibri" panose="020F0502020204030204" pitchFamily="34" charset="0"/>
            </a:endParaRPr>
          </a:p>
          <a:p>
            <a:pPr marL="0" indent="0">
              <a:lnSpc>
                <a:spcPct val="90000"/>
              </a:lnSpc>
              <a:buNone/>
            </a:pPr>
            <a:r>
              <a:rPr lang="en-GB" sz="3800" dirty="0">
                <a:solidFill>
                  <a:schemeClr val="tx2"/>
                </a:solidFill>
                <a:latin typeface="Calibri" panose="020F0502020204030204" pitchFamily="34" charset="0"/>
                <a:cs typeface="Calibri" panose="020F0502020204030204" pitchFamily="34" charset="0"/>
              </a:rPr>
              <a:t>May seek to discover any of the following types of information:</a:t>
            </a:r>
          </a:p>
          <a:p>
            <a:pPr marL="0" indent="0">
              <a:spcBef>
                <a:spcPct val="50000"/>
              </a:spcBef>
              <a:buNone/>
            </a:pPr>
            <a:r>
              <a:rPr lang="en-GB" sz="3800" dirty="0">
                <a:latin typeface="Calibri" panose="020F0502020204030204" pitchFamily="34" charset="0"/>
                <a:cs typeface="Calibri" panose="020F0502020204030204" pitchFamily="34" charset="0"/>
              </a:rPr>
              <a:t>factual</a:t>
            </a:r>
          </a:p>
          <a:p>
            <a:pPr marL="0" indent="0">
              <a:spcBef>
                <a:spcPct val="50000"/>
              </a:spcBef>
              <a:buNone/>
            </a:pPr>
            <a:r>
              <a:rPr lang="en-GB" sz="3800" dirty="0">
                <a:latin typeface="Calibri" panose="020F0502020204030204" pitchFamily="34" charset="0"/>
                <a:cs typeface="Calibri" panose="020F0502020204030204" pitchFamily="34" charset="0"/>
              </a:rPr>
              <a:t>behavioural</a:t>
            </a:r>
          </a:p>
          <a:p>
            <a:pPr marL="0" indent="0">
              <a:spcBef>
                <a:spcPct val="50000"/>
              </a:spcBef>
              <a:buNone/>
            </a:pPr>
            <a:r>
              <a:rPr lang="en-GB" sz="3800" dirty="0">
                <a:latin typeface="Calibri" panose="020F0502020204030204" pitchFamily="34" charset="0"/>
                <a:cs typeface="Calibri" panose="020F0502020204030204" pitchFamily="34" charset="0"/>
              </a:rPr>
              <a:t>opinion based</a:t>
            </a:r>
          </a:p>
          <a:p>
            <a:pPr marL="0" indent="0">
              <a:spcBef>
                <a:spcPct val="50000"/>
              </a:spcBef>
              <a:buNone/>
            </a:pPr>
            <a:r>
              <a:rPr lang="en-GB" sz="3800" dirty="0">
                <a:latin typeface="Calibri" panose="020F0502020204030204" pitchFamily="34" charset="0"/>
                <a:cs typeface="Calibri" panose="020F0502020204030204" pitchFamily="34" charset="0"/>
              </a:rPr>
              <a:t>attitudes</a:t>
            </a:r>
          </a:p>
          <a:p>
            <a:pPr marL="0" indent="0">
              <a:spcBef>
                <a:spcPct val="50000"/>
              </a:spcBef>
              <a:buNone/>
            </a:pPr>
            <a:r>
              <a:rPr lang="en-GB" sz="3800" dirty="0">
                <a:latin typeface="Calibri" panose="020F0502020204030204" pitchFamily="34" charset="0"/>
                <a:cs typeface="Calibri" panose="020F0502020204030204" pitchFamily="34" charset="0"/>
              </a:rPr>
              <a:t>beliefs</a:t>
            </a:r>
          </a:p>
          <a:p>
            <a:endParaRPr lang="en-GB" dirty="0"/>
          </a:p>
        </p:txBody>
      </p:sp>
    </p:spTree>
    <p:extLst>
      <p:ext uri="{BB962C8B-B14F-4D97-AF65-F5344CB8AC3E}">
        <p14:creationId xmlns:p14="http://schemas.microsoft.com/office/powerpoint/2010/main" val="36387602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377EA-9470-454B-AA56-5D95C5452F6C}"/>
              </a:ext>
            </a:extLst>
          </p:cNvPr>
          <p:cNvSpPr>
            <a:spLocks noGrp="1"/>
          </p:cNvSpPr>
          <p:nvPr>
            <p:ph type="title"/>
          </p:nvPr>
        </p:nvSpPr>
        <p:spPr>
          <a:xfrm>
            <a:off x="349587" y="141888"/>
            <a:ext cx="8229600" cy="1152128"/>
          </a:xfrm>
        </p:spPr>
        <p:txBody>
          <a:bodyPr>
            <a:normAutofit/>
          </a:bodyPr>
          <a:lstStyle/>
          <a:p>
            <a:r>
              <a:rPr lang="en-GB" sz="3600" dirty="0">
                <a:effectLst>
                  <a:outerShdw blurRad="38100" dist="38100" dir="2700000" algn="tl">
                    <a:srgbClr val="000000">
                      <a:alpha val="43137"/>
                    </a:srgbClr>
                  </a:outerShdw>
                </a:effectLst>
                <a:latin typeface="Arial Rounded MT Bold" panose="020F0704030504030204" pitchFamily="34" charset="0"/>
              </a:rPr>
              <a:t>Questionnaire Design</a:t>
            </a:r>
            <a:endParaRPr lang="en-GB" sz="3600"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id="{0C6C2E7E-1E65-4114-AC63-88887A3C30CE}"/>
              </a:ext>
            </a:extLst>
          </p:cNvPr>
          <p:cNvSpPr>
            <a:spLocks noGrp="1"/>
          </p:cNvSpPr>
          <p:nvPr>
            <p:ph idx="1"/>
          </p:nvPr>
        </p:nvSpPr>
        <p:spPr>
          <a:xfrm>
            <a:off x="564813" y="1246448"/>
            <a:ext cx="7988315" cy="4178992"/>
          </a:xfrm>
        </p:spPr>
        <p:txBody>
          <a:bodyPr>
            <a:normAutofit lnSpcReduction="10000"/>
          </a:bodyPr>
          <a:lstStyle/>
          <a:p>
            <a:pPr marL="0" indent="0">
              <a:buNone/>
            </a:pPr>
            <a:r>
              <a:rPr lang="en-GB" sz="2600" dirty="0">
                <a:solidFill>
                  <a:schemeClr val="tx2"/>
                </a:solidFill>
                <a:latin typeface="Calibri" panose="020F0502020204030204" pitchFamily="34" charset="0"/>
                <a:cs typeface="Calibri" panose="020F0502020204030204" pitchFamily="34" charset="0"/>
              </a:rPr>
              <a:t>Good Design:</a:t>
            </a:r>
          </a:p>
          <a:p>
            <a:pPr lvl="1"/>
            <a:r>
              <a:rPr lang="en-GB" sz="2400" dirty="0">
                <a:latin typeface="Calibri" panose="020F0502020204030204" pitchFamily="34" charset="0"/>
                <a:cs typeface="Calibri" panose="020F0502020204030204" pitchFamily="34" charset="0"/>
              </a:rPr>
              <a:t>Respondent knows exactly what to do</a:t>
            </a:r>
          </a:p>
          <a:p>
            <a:pPr lvl="1"/>
            <a:r>
              <a:rPr lang="en-GB" sz="2400" dirty="0">
                <a:latin typeface="Calibri" panose="020F0502020204030204" pitchFamily="34" charset="0"/>
                <a:cs typeface="Calibri" panose="020F0502020204030204" pitchFamily="34" charset="0"/>
              </a:rPr>
              <a:t>Clear, neat, attractive layout</a:t>
            </a:r>
          </a:p>
          <a:p>
            <a:pPr lvl="1"/>
            <a:r>
              <a:rPr lang="en-GB" sz="2400" dirty="0">
                <a:latin typeface="Calibri" panose="020F0502020204030204" pitchFamily="34" charset="0"/>
                <a:cs typeface="Calibri" panose="020F0502020204030204" pitchFamily="34" charset="0"/>
              </a:rPr>
              <a:t>Polite and professional tone</a:t>
            </a:r>
          </a:p>
          <a:p>
            <a:pPr lvl="1"/>
            <a:r>
              <a:rPr lang="en-GB" sz="2400" dirty="0">
                <a:latin typeface="Calibri" panose="020F0502020204030204" pitchFamily="34" charset="0"/>
                <a:cs typeface="Calibri" panose="020F0502020204030204" pitchFamily="34" charset="0"/>
              </a:rPr>
              <a:t>Questions ask what you need to know – no more, no less</a:t>
            </a:r>
            <a:br>
              <a:rPr lang="en-GB" dirty="0">
                <a:latin typeface="Calibri" panose="020F0502020204030204" pitchFamily="34" charset="0"/>
                <a:cs typeface="Calibri" panose="020F0502020204030204" pitchFamily="34" charset="0"/>
              </a:rPr>
            </a:br>
            <a:endParaRPr lang="en-GB" dirty="0">
              <a:latin typeface="Calibri" panose="020F0502020204030204" pitchFamily="34" charset="0"/>
              <a:cs typeface="Calibri" panose="020F0502020204030204" pitchFamily="34" charset="0"/>
            </a:endParaRPr>
          </a:p>
          <a:p>
            <a:pPr marL="0" indent="0">
              <a:buNone/>
            </a:pPr>
            <a:r>
              <a:rPr lang="en-GB" sz="2400" dirty="0">
                <a:solidFill>
                  <a:schemeClr val="tx2"/>
                </a:solidFill>
                <a:latin typeface="Calibri" panose="020F0502020204030204" pitchFamily="34" charset="0"/>
                <a:cs typeface="Calibri" panose="020F0502020204030204" pitchFamily="34" charset="0"/>
              </a:rPr>
              <a:t>Poor  Design:</a:t>
            </a:r>
          </a:p>
          <a:p>
            <a:pPr lvl="1"/>
            <a:r>
              <a:rPr lang="en-GB" sz="2400" dirty="0">
                <a:latin typeface="Calibri" panose="020F0502020204030204" pitchFamily="34" charset="0"/>
                <a:cs typeface="Calibri" panose="020F0502020204030204" pitchFamily="34" charset="0"/>
              </a:rPr>
              <a:t>Too long</a:t>
            </a:r>
          </a:p>
          <a:p>
            <a:pPr lvl="1"/>
            <a:r>
              <a:rPr lang="en-GB" sz="2400" dirty="0">
                <a:latin typeface="Calibri" panose="020F0502020204030204" pitchFamily="34" charset="0"/>
                <a:cs typeface="Calibri" panose="020F0502020204030204" pitchFamily="34" charset="0"/>
              </a:rPr>
              <a:t>Inappropriate design or language</a:t>
            </a:r>
          </a:p>
          <a:p>
            <a:pPr lvl="1"/>
            <a:r>
              <a:rPr lang="en-GB" sz="2400" dirty="0">
                <a:latin typeface="Calibri" panose="020F0502020204030204" pitchFamily="34" charset="0"/>
                <a:cs typeface="Calibri" panose="020F0502020204030204" pitchFamily="34" charset="0"/>
              </a:rPr>
              <a:t>Poor questions</a:t>
            </a:r>
          </a:p>
          <a:p>
            <a:endParaRPr lang="en-GB" dirty="0"/>
          </a:p>
        </p:txBody>
      </p:sp>
    </p:spTree>
    <p:extLst>
      <p:ext uri="{BB962C8B-B14F-4D97-AF65-F5344CB8AC3E}">
        <p14:creationId xmlns:p14="http://schemas.microsoft.com/office/powerpoint/2010/main" val="5933095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377EA-9470-454B-AA56-5D95C5452F6C}"/>
              </a:ext>
            </a:extLst>
          </p:cNvPr>
          <p:cNvSpPr>
            <a:spLocks noGrp="1"/>
          </p:cNvSpPr>
          <p:nvPr>
            <p:ph type="title"/>
          </p:nvPr>
        </p:nvSpPr>
        <p:spPr>
          <a:xfrm>
            <a:off x="323528" y="132080"/>
            <a:ext cx="8229600" cy="1152128"/>
          </a:xfrm>
        </p:spPr>
        <p:txBody>
          <a:bodyPr>
            <a:normAutofit/>
          </a:bodyPr>
          <a:lstStyle/>
          <a:p>
            <a:r>
              <a:rPr lang="en-GB" sz="3600" dirty="0">
                <a:effectLst>
                  <a:outerShdw blurRad="38100" dist="38100" dir="2700000" algn="tl">
                    <a:srgbClr val="000000">
                      <a:alpha val="43137"/>
                    </a:srgbClr>
                  </a:outerShdw>
                </a:effectLst>
                <a:latin typeface="Arial Rounded MT Bold" panose="020F0704030504030204" pitchFamily="34" charset="0"/>
              </a:rPr>
              <a:t>Questionnaire Design</a:t>
            </a:r>
            <a:endParaRPr lang="en-GB" sz="3600"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id="{0C6C2E7E-1E65-4114-AC63-88887A3C30CE}"/>
              </a:ext>
            </a:extLst>
          </p:cNvPr>
          <p:cNvSpPr>
            <a:spLocks noGrp="1"/>
          </p:cNvSpPr>
          <p:nvPr>
            <p:ph idx="1"/>
          </p:nvPr>
        </p:nvSpPr>
        <p:spPr>
          <a:xfrm>
            <a:off x="648648" y="1401460"/>
            <a:ext cx="7904480" cy="4003660"/>
          </a:xfrm>
        </p:spPr>
        <p:txBody>
          <a:bodyPr>
            <a:normAutofit/>
          </a:bodyPr>
          <a:lstStyle/>
          <a:p>
            <a:pPr marL="400050" lvl="1" indent="0">
              <a:lnSpc>
                <a:spcPct val="90000"/>
              </a:lnSpc>
              <a:buNone/>
            </a:pPr>
            <a:r>
              <a:rPr lang="en-GB" sz="2400" dirty="0">
                <a:solidFill>
                  <a:schemeClr val="tx2"/>
                </a:solidFill>
                <a:latin typeface="Calibri" panose="020F0502020204030204" pitchFamily="34" charset="0"/>
                <a:cs typeface="Calibri" panose="020F0502020204030204" pitchFamily="34" charset="0"/>
              </a:rPr>
              <a:t>Poor Question types: </a:t>
            </a:r>
          </a:p>
          <a:p>
            <a:pPr marL="933450" lvl="1" indent="-533400">
              <a:lnSpc>
                <a:spcPct val="90000"/>
              </a:lnSpc>
            </a:pPr>
            <a:r>
              <a:rPr lang="en-GB" sz="2400" dirty="0">
                <a:latin typeface="Calibri" panose="020F0502020204030204" pitchFamily="34" charset="0"/>
                <a:cs typeface="Calibri" panose="020F0502020204030204" pitchFamily="34" charset="0"/>
              </a:rPr>
              <a:t>negatives or double negatives</a:t>
            </a:r>
          </a:p>
          <a:p>
            <a:pPr marL="933450" lvl="1" indent="-533400">
              <a:lnSpc>
                <a:spcPct val="90000"/>
              </a:lnSpc>
            </a:pPr>
            <a:r>
              <a:rPr lang="en-GB" sz="2400" dirty="0">
                <a:latin typeface="Calibri" panose="020F0502020204030204" pitchFamily="34" charset="0"/>
                <a:cs typeface="Calibri" panose="020F0502020204030204" pitchFamily="34" charset="0"/>
              </a:rPr>
              <a:t>ambiguous</a:t>
            </a:r>
          </a:p>
          <a:p>
            <a:pPr marL="933450" lvl="1" indent="-533400">
              <a:lnSpc>
                <a:spcPct val="90000"/>
              </a:lnSpc>
            </a:pPr>
            <a:r>
              <a:rPr lang="en-GB" sz="2400" dirty="0">
                <a:latin typeface="Calibri" panose="020F0502020204030204" pitchFamily="34" charset="0"/>
                <a:cs typeface="Calibri" panose="020F0502020204030204" pitchFamily="34" charset="0"/>
              </a:rPr>
              <a:t>questions with the words ‘usually’ or ‘recently’ etc.</a:t>
            </a:r>
          </a:p>
          <a:p>
            <a:pPr marL="933450" lvl="1" indent="-533400">
              <a:lnSpc>
                <a:spcPct val="90000"/>
              </a:lnSpc>
            </a:pPr>
            <a:r>
              <a:rPr lang="en-GB" sz="2400" dirty="0">
                <a:latin typeface="Calibri" panose="020F0502020204030204" pitchFamily="34" charset="0"/>
                <a:cs typeface="Calibri" panose="020F0502020204030204" pitchFamily="34" charset="0"/>
              </a:rPr>
              <a:t>leading questions</a:t>
            </a:r>
          </a:p>
          <a:p>
            <a:pPr marL="933450" lvl="1" indent="-533400">
              <a:lnSpc>
                <a:spcPct val="90000"/>
              </a:lnSpc>
            </a:pPr>
            <a:r>
              <a:rPr lang="en-GB" sz="2400" dirty="0">
                <a:latin typeface="Calibri" panose="020F0502020204030204" pitchFamily="34" charset="0"/>
                <a:cs typeface="Calibri" panose="020F0502020204030204" pitchFamily="34" charset="0"/>
              </a:rPr>
              <a:t>questions that don’t itemise alternatives</a:t>
            </a:r>
          </a:p>
          <a:p>
            <a:pPr marL="933450" lvl="1" indent="-533400">
              <a:lnSpc>
                <a:spcPct val="90000"/>
              </a:lnSpc>
            </a:pPr>
            <a:r>
              <a:rPr lang="en-GB" sz="2400" dirty="0">
                <a:latin typeface="Calibri" panose="020F0502020204030204" pitchFamily="34" charset="0"/>
                <a:cs typeface="Calibri" panose="020F0502020204030204" pitchFamily="34" charset="0"/>
              </a:rPr>
              <a:t>Inconsistent questions</a:t>
            </a:r>
          </a:p>
          <a:p>
            <a:pPr marL="933450" lvl="1" indent="-533400">
              <a:lnSpc>
                <a:spcPct val="90000"/>
              </a:lnSpc>
            </a:pPr>
            <a:r>
              <a:rPr lang="en-GB" sz="2400" dirty="0">
                <a:latin typeface="Calibri" panose="020F0502020204030204" pitchFamily="34" charset="0"/>
                <a:cs typeface="Calibri" panose="020F0502020204030204" pitchFamily="34" charset="0"/>
              </a:rPr>
              <a:t>potentially embarrassing questions</a:t>
            </a:r>
          </a:p>
          <a:p>
            <a:pPr marL="933450" lvl="1" indent="-533400">
              <a:lnSpc>
                <a:spcPct val="90000"/>
              </a:lnSpc>
            </a:pPr>
            <a:r>
              <a:rPr lang="en-GB" sz="2400" dirty="0">
                <a:latin typeface="Calibri" panose="020F0502020204030204" pitchFamily="34" charset="0"/>
                <a:cs typeface="Calibri" panose="020F0502020204030204" pitchFamily="34" charset="0"/>
              </a:rPr>
              <a:t>direct classification questions (how old are you)</a:t>
            </a:r>
          </a:p>
          <a:p>
            <a:endParaRPr lang="en-GB" dirty="0"/>
          </a:p>
        </p:txBody>
      </p:sp>
    </p:spTree>
    <p:extLst>
      <p:ext uri="{BB962C8B-B14F-4D97-AF65-F5344CB8AC3E}">
        <p14:creationId xmlns:p14="http://schemas.microsoft.com/office/powerpoint/2010/main" val="11257251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377EA-9470-454B-AA56-5D95C5452F6C}"/>
              </a:ext>
            </a:extLst>
          </p:cNvPr>
          <p:cNvSpPr>
            <a:spLocks noGrp="1"/>
          </p:cNvSpPr>
          <p:nvPr>
            <p:ph type="title"/>
          </p:nvPr>
        </p:nvSpPr>
        <p:spPr>
          <a:xfrm>
            <a:off x="323528" y="136345"/>
            <a:ext cx="8229600" cy="1152128"/>
          </a:xfrm>
        </p:spPr>
        <p:txBody>
          <a:bodyPr>
            <a:normAutofit/>
          </a:bodyPr>
          <a:lstStyle/>
          <a:p>
            <a:r>
              <a:rPr lang="en-GB" sz="3600" dirty="0">
                <a:effectLst>
                  <a:outerShdw blurRad="38100" dist="38100" dir="2700000" algn="tl">
                    <a:srgbClr val="000000">
                      <a:alpha val="43137"/>
                    </a:srgbClr>
                  </a:outerShdw>
                </a:effectLst>
              </a:rPr>
              <a:t>Which method to use?</a:t>
            </a:r>
          </a:p>
        </p:txBody>
      </p:sp>
      <p:sp>
        <p:nvSpPr>
          <p:cNvPr id="3" name="Content Placeholder 2">
            <a:extLst>
              <a:ext uri="{FF2B5EF4-FFF2-40B4-BE49-F238E27FC236}">
                <a16:creationId xmlns:a16="http://schemas.microsoft.com/office/drawing/2014/main" id="{0C6C2E7E-1E65-4114-AC63-88887A3C30CE}"/>
              </a:ext>
            </a:extLst>
          </p:cNvPr>
          <p:cNvSpPr>
            <a:spLocks noGrp="1"/>
          </p:cNvSpPr>
          <p:nvPr>
            <p:ph idx="1"/>
          </p:nvPr>
        </p:nvSpPr>
        <p:spPr>
          <a:xfrm>
            <a:off x="457200" y="1379140"/>
            <a:ext cx="8229600" cy="4190387"/>
          </a:xfrm>
        </p:spPr>
        <p:txBody>
          <a:bodyPr>
            <a:normAutofit fontScale="70000" lnSpcReduction="20000"/>
          </a:bodyPr>
          <a:lstStyle/>
          <a:p>
            <a:pPr marL="533400" indent="-533400">
              <a:lnSpc>
                <a:spcPct val="150000"/>
              </a:lnSpc>
              <a:buNone/>
            </a:pPr>
            <a:r>
              <a:rPr lang="en-GB" i="1" dirty="0">
                <a:cs typeface="Calibri" panose="020F0502020204030204" pitchFamily="34" charset="0"/>
              </a:rPr>
              <a:t>The need to know how many staff would like training in IT skills development.</a:t>
            </a:r>
          </a:p>
          <a:p>
            <a:pPr marL="533400" indent="-533400">
              <a:lnSpc>
                <a:spcPct val="150000"/>
              </a:lnSpc>
              <a:buNone/>
            </a:pPr>
            <a:r>
              <a:rPr lang="en-GB" dirty="0">
                <a:cs typeface="Calibri" panose="020F0502020204030204" pitchFamily="34" charset="0"/>
              </a:rPr>
              <a:t>	This requires a little information, in the same format, from a large number of staff.  </a:t>
            </a:r>
            <a:br>
              <a:rPr lang="en-GB" dirty="0">
                <a:cs typeface="Calibri" panose="020F0502020204030204" pitchFamily="34" charset="0"/>
              </a:rPr>
            </a:br>
            <a:r>
              <a:rPr lang="en-GB" dirty="0">
                <a:solidFill>
                  <a:schemeClr val="tx2"/>
                </a:solidFill>
                <a:cs typeface="Calibri" panose="020F0502020204030204" pitchFamily="34" charset="0"/>
              </a:rPr>
              <a:t>Use questionnaires</a:t>
            </a:r>
            <a:r>
              <a:rPr lang="en-GB" dirty="0">
                <a:cs typeface="Calibri" panose="020F0502020204030204" pitchFamily="34" charset="0"/>
              </a:rPr>
              <a:t>.</a:t>
            </a:r>
          </a:p>
          <a:p>
            <a:pPr marL="533400" indent="-533400">
              <a:lnSpc>
                <a:spcPct val="150000"/>
              </a:lnSpc>
              <a:buNone/>
            </a:pPr>
            <a:r>
              <a:rPr lang="en-GB" i="1" dirty="0">
                <a:cs typeface="Calibri" panose="020F0502020204030204" pitchFamily="34" charset="0"/>
              </a:rPr>
              <a:t>The need to know in detail how people feel about a new product.</a:t>
            </a:r>
          </a:p>
          <a:p>
            <a:pPr marL="533400" indent="-533400">
              <a:lnSpc>
                <a:spcPct val="150000"/>
              </a:lnSpc>
              <a:buNone/>
            </a:pPr>
            <a:r>
              <a:rPr lang="en-GB" dirty="0">
                <a:cs typeface="Calibri" panose="020F0502020204030204" pitchFamily="34" charset="0"/>
              </a:rPr>
              <a:t>	This requires detailed information on personal views.  </a:t>
            </a:r>
            <a:br>
              <a:rPr lang="en-GB" dirty="0">
                <a:cs typeface="Calibri" panose="020F0502020204030204" pitchFamily="34" charset="0"/>
              </a:rPr>
            </a:br>
            <a:r>
              <a:rPr lang="en-GB" dirty="0">
                <a:solidFill>
                  <a:schemeClr val="tx2"/>
                </a:solidFill>
                <a:cs typeface="Calibri" panose="020F0502020204030204" pitchFamily="34" charset="0"/>
              </a:rPr>
              <a:t>Use interviews </a:t>
            </a:r>
            <a:r>
              <a:rPr lang="en-GB" dirty="0">
                <a:cs typeface="Calibri" panose="020F0502020204030204" pitchFamily="34" charset="0"/>
              </a:rPr>
              <a:t>(either individual or group).</a:t>
            </a:r>
          </a:p>
          <a:p>
            <a:endParaRPr lang="en-GB" dirty="0"/>
          </a:p>
        </p:txBody>
      </p:sp>
    </p:spTree>
    <p:extLst>
      <p:ext uri="{BB962C8B-B14F-4D97-AF65-F5344CB8AC3E}">
        <p14:creationId xmlns:p14="http://schemas.microsoft.com/office/powerpoint/2010/main" val="41190016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377EA-9470-454B-AA56-5D95C5452F6C}"/>
              </a:ext>
            </a:extLst>
          </p:cNvPr>
          <p:cNvSpPr>
            <a:spLocks noGrp="1"/>
          </p:cNvSpPr>
          <p:nvPr>
            <p:ph type="title"/>
          </p:nvPr>
        </p:nvSpPr>
        <p:spPr>
          <a:xfrm>
            <a:off x="333919" y="207818"/>
            <a:ext cx="8229600" cy="1152128"/>
          </a:xfrm>
        </p:spPr>
        <p:txBody>
          <a:bodyPr>
            <a:normAutofit/>
          </a:bodyPr>
          <a:lstStyle/>
          <a:p>
            <a:r>
              <a:rPr lang="en-GB" sz="3600" dirty="0">
                <a:effectLst>
                  <a:outerShdw blurRad="38100" dist="38100" dir="2700000" algn="tl">
                    <a:srgbClr val="000000">
                      <a:alpha val="43137"/>
                    </a:srgbClr>
                  </a:outerShdw>
                </a:effectLst>
              </a:rPr>
              <a:t>Which method to use?</a:t>
            </a:r>
          </a:p>
        </p:txBody>
      </p:sp>
      <p:sp>
        <p:nvSpPr>
          <p:cNvPr id="3" name="Content Placeholder 2">
            <a:extLst>
              <a:ext uri="{FF2B5EF4-FFF2-40B4-BE49-F238E27FC236}">
                <a16:creationId xmlns:a16="http://schemas.microsoft.com/office/drawing/2014/main" id="{0C6C2E7E-1E65-4114-AC63-88887A3C30CE}"/>
              </a:ext>
            </a:extLst>
          </p:cNvPr>
          <p:cNvSpPr>
            <a:spLocks noGrp="1"/>
          </p:cNvSpPr>
          <p:nvPr>
            <p:ph idx="1"/>
          </p:nvPr>
        </p:nvSpPr>
        <p:spPr>
          <a:xfrm>
            <a:off x="561790" y="2012986"/>
            <a:ext cx="8229600" cy="3026605"/>
          </a:xfrm>
        </p:spPr>
        <p:txBody>
          <a:bodyPr>
            <a:normAutofit/>
          </a:bodyPr>
          <a:lstStyle/>
          <a:p>
            <a:pPr marL="533400" indent="-533400">
              <a:lnSpc>
                <a:spcPct val="150000"/>
              </a:lnSpc>
              <a:buNone/>
            </a:pPr>
            <a:r>
              <a:rPr lang="en-GB" sz="2400" i="1" dirty="0">
                <a:cs typeface="Calibri" panose="020F0502020204030204" pitchFamily="34" charset="0"/>
              </a:rPr>
              <a:t>The need to know how many shoppers enter the store each day of the week.</a:t>
            </a:r>
          </a:p>
          <a:p>
            <a:pPr marL="533400" indent="-533400">
              <a:lnSpc>
                <a:spcPct val="150000"/>
              </a:lnSpc>
              <a:buNone/>
            </a:pPr>
            <a:r>
              <a:rPr lang="en-GB" sz="2400" dirty="0">
                <a:cs typeface="Calibri" panose="020F0502020204030204" pitchFamily="34" charset="0"/>
              </a:rPr>
              <a:t>	This requires information about consumer behaviour, most easily obtained by counting events. </a:t>
            </a:r>
            <a:br>
              <a:rPr lang="en-GB" sz="2400" dirty="0">
                <a:cs typeface="Calibri" panose="020F0502020204030204" pitchFamily="34" charset="0"/>
              </a:rPr>
            </a:br>
            <a:r>
              <a:rPr lang="en-GB" sz="2400" dirty="0">
                <a:solidFill>
                  <a:schemeClr val="tx2"/>
                </a:solidFill>
                <a:cs typeface="Calibri" panose="020F0502020204030204" pitchFamily="34" charset="0"/>
              </a:rPr>
              <a:t>Use observation</a:t>
            </a:r>
            <a:r>
              <a:rPr lang="en-GB" sz="2400" dirty="0">
                <a:cs typeface="Calibri" panose="020F0502020204030204" pitchFamily="34" charset="0"/>
              </a:rPr>
              <a:t>.</a:t>
            </a:r>
          </a:p>
          <a:p>
            <a:endParaRPr lang="en-GB" dirty="0"/>
          </a:p>
        </p:txBody>
      </p:sp>
    </p:spTree>
    <p:extLst>
      <p:ext uri="{BB962C8B-B14F-4D97-AF65-F5344CB8AC3E}">
        <p14:creationId xmlns:p14="http://schemas.microsoft.com/office/powerpoint/2010/main" val="16636364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23B5F192-61E3-4EEE-A142-3B2DC42623A4}"/>
              </a:ext>
            </a:extLst>
          </p:cNvPr>
          <p:cNvSpPr txBox="1"/>
          <p:nvPr/>
        </p:nvSpPr>
        <p:spPr>
          <a:xfrm>
            <a:off x="683568" y="1844824"/>
            <a:ext cx="7861882" cy="1569660"/>
          </a:xfrm>
          <a:prstGeom prst="rect">
            <a:avLst/>
          </a:prstGeom>
          <a:noFill/>
        </p:spPr>
        <p:txBody>
          <a:bodyPr wrap="square" rtlCol="0">
            <a:spAutoFit/>
          </a:bodyPr>
          <a:lstStyle/>
          <a:p>
            <a:pPr algn="ctr"/>
            <a:r>
              <a:rPr lang="en-GB" sz="4800" dirty="0">
                <a:effectLst>
                  <a:outerShdw blurRad="38100" dist="38100" dir="2700000" algn="tl">
                    <a:srgbClr val="000000">
                      <a:alpha val="43137"/>
                    </a:srgbClr>
                  </a:outerShdw>
                </a:effectLst>
                <a:latin typeface="+mj-lt"/>
              </a:rPr>
              <a:t>Secondary Source</a:t>
            </a:r>
          </a:p>
          <a:p>
            <a:pPr algn="ctr"/>
            <a:r>
              <a:rPr lang="en-GB" sz="4800" dirty="0">
                <a:effectLst>
                  <a:outerShdw blurRad="38100" dist="38100" dir="2700000" algn="tl">
                    <a:srgbClr val="000000">
                      <a:alpha val="43137"/>
                    </a:srgbClr>
                  </a:outerShdw>
                </a:effectLst>
                <a:latin typeface="+mj-lt"/>
              </a:rPr>
              <a:t>Collection Methods</a:t>
            </a:r>
          </a:p>
        </p:txBody>
      </p:sp>
    </p:spTree>
    <p:extLst>
      <p:ext uri="{BB962C8B-B14F-4D97-AF65-F5344CB8AC3E}">
        <p14:creationId xmlns:p14="http://schemas.microsoft.com/office/powerpoint/2010/main" val="14699056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634082"/>
          </a:xfrm>
        </p:spPr>
        <p:txBody>
          <a:bodyPr>
            <a:normAutofit fontScale="90000"/>
          </a:bodyPr>
          <a:lstStyle/>
          <a:p>
            <a:pPr algn="ctr"/>
            <a:r>
              <a:rPr lang="en-GB" cap="none" dirty="0">
                <a:effectLst>
                  <a:outerShdw blurRad="38100" dist="38100" dir="2700000" algn="tl">
                    <a:srgbClr val="000000">
                      <a:alpha val="43137"/>
                    </a:srgbClr>
                  </a:outerShdw>
                </a:effectLst>
              </a:rPr>
              <a:t>Secondary Data Sources</a:t>
            </a:r>
          </a:p>
        </p:txBody>
      </p:sp>
      <p:sp>
        <p:nvSpPr>
          <p:cNvPr id="3" name="Content Placeholder 2"/>
          <p:cNvSpPr>
            <a:spLocks noGrp="1"/>
          </p:cNvSpPr>
          <p:nvPr>
            <p:ph sz="quarter" idx="13"/>
          </p:nvPr>
        </p:nvSpPr>
        <p:spPr>
          <a:xfrm>
            <a:off x="611560" y="1196752"/>
            <a:ext cx="7924800" cy="4279488"/>
          </a:xfrm>
        </p:spPr>
        <p:txBody>
          <a:bodyPr>
            <a:normAutofit fontScale="77500" lnSpcReduction="20000"/>
          </a:bodyPr>
          <a:lstStyle/>
          <a:p>
            <a:pPr>
              <a:lnSpc>
                <a:spcPct val="90000"/>
              </a:lnSpc>
            </a:pPr>
            <a:r>
              <a:rPr lang="en-GB" sz="2800" dirty="0">
                <a:solidFill>
                  <a:schemeClr val="tx2"/>
                </a:solidFill>
                <a:latin typeface="Calibri" panose="020F0502020204030204" pitchFamily="34" charset="0"/>
                <a:cs typeface="Calibri" panose="020F0502020204030204" pitchFamily="34" charset="0"/>
              </a:rPr>
              <a:t>Advantages</a:t>
            </a:r>
          </a:p>
          <a:p>
            <a:pPr lvl="1">
              <a:lnSpc>
                <a:spcPct val="150000"/>
              </a:lnSpc>
            </a:pPr>
            <a:r>
              <a:rPr lang="en-GB" dirty="0">
                <a:latin typeface="Calibri" panose="020F0502020204030204" pitchFamily="34" charset="0"/>
                <a:cs typeface="Calibri" panose="020F0502020204030204" pitchFamily="34" charset="0"/>
              </a:rPr>
              <a:t>Can be a better use of resources</a:t>
            </a:r>
          </a:p>
          <a:p>
            <a:pPr lvl="1">
              <a:lnSpc>
                <a:spcPct val="150000"/>
              </a:lnSpc>
            </a:pPr>
            <a:r>
              <a:rPr lang="en-GB" dirty="0">
                <a:latin typeface="Calibri" panose="020F0502020204030204" pitchFamily="34" charset="0"/>
                <a:cs typeface="Calibri" panose="020F0502020204030204" pitchFamily="34" charset="0"/>
              </a:rPr>
              <a:t>Many datasets come from large, well-designed surveys that an individual or small company could not have done independently</a:t>
            </a:r>
          </a:p>
          <a:p>
            <a:pPr>
              <a:lnSpc>
                <a:spcPct val="150000"/>
              </a:lnSpc>
            </a:pPr>
            <a:r>
              <a:rPr lang="en-GB" sz="2800" dirty="0">
                <a:solidFill>
                  <a:schemeClr val="tx2"/>
                </a:solidFill>
                <a:latin typeface="Calibri" panose="020F0502020204030204" pitchFamily="34" charset="0"/>
                <a:cs typeface="Calibri" panose="020F0502020204030204" pitchFamily="34" charset="0"/>
              </a:rPr>
              <a:t>Disadvantages</a:t>
            </a:r>
          </a:p>
          <a:p>
            <a:pPr lvl="1">
              <a:lnSpc>
                <a:spcPct val="150000"/>
              </a:lnSpc>
            </a:pPr>
            <a:r>
              <a:rPr lang="en-GB" dirty="0">
                <a:latin typeface="Calibri" panose="020F0502020204030204" pitchFamily="34" charset="0"/>
                <a:cs typeface="Calibri" panose="020F0502020204030204" pitchFamily="34" charset="0"/>
              </a:rPr>
              <a:t>Can be difficult to find appropriate data</a:t>
            </a:r>
          </a:p>
          <a:p>
            <a:pPr lvl="1">
              <a:lnSpc>
                <a:spcPct val="150000"/>
              </a:lnSpc>
            </a:pPr>
            <a:r>
              <a:rPr lang="en-GB" dirty="0">
                <a:latin typeface="Calibri" panose="020F0502020204030204" pitchFamily="34" charset="0"/>
                <a:cs typeface="Calibri" panose="020F0502020204030204" pitchFamily="34" charset="0"/>
              </a:rPr>
              <a:t>May not have exactly what you want</a:t>
            </a:r>
          </a:p>
          <a:p>
            <a:pPr lvl="1">
              <a:lnSpc>
                <a:spcPct val="150000"/>
              </a:lnSpc>
            </a:pPr>
            <a:r>
              <a:rPr lang="en-GB" dirty="0">
                <a:latin typeface="Calibri" panose="020F0502020204030204" pitchFamily="34" charset="0"/>
                <a:cs typeface="Calibri" panose="020F0502020204030204" pitchFamily="34" charset="0"/>
              </a:rPr>
              <a:t>You may have to pay for access</a:t>
            </a:r>
          </a:p>
          <a:p>
            <a:endParaRPr lang="en-GB" dirty="0"/>
          </a:p>
        </p:txBody>
      </p:sp>
    </p:spTree>
    <p:extLst>
      <p:ext uri="{BB962C8B-B14F-4D97-AF65-F5344CB8AC3E}">
        <p14:creationId xmlns:p14="http://schemas.microsoft.com/office/powerpoint/2010/main" val="25428144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354894"/>
            <a:ext cx="7924800" cy="648072"/>
          </a:xfrm>
        </p:spPr>
        <p:txBody>
          <a:bodyPr/>
          <a:lstStyle/>
          <a:p>
            <a:pPr algn="ctr"/>
            <a:r>
              <a:rPr lang="en-GB" sz="3600" cap="none" dirty="0">
                <a:effectLst>
                  <a:outerShdw blurRad="38100" dist="38100" dir="2700000" algn="tl">
                    <a:srgbClr val="000000">
                      <a:alpha val="43137"/>
                    </a:srgbClr>
                  </a:outerShdw>
                </a:effectLst>
                <a:latin typeface="Arial Rounded MT Bold" panose="020F0704030504030204" pitchFamily="34" charset="0"/>
              </a:rPr>
              <a:t>Useful Sources</a:t>
            </a:r>
          </a:p>
        </p:txBody>
      </p:sp>
      <p:sp>
        <p:nvSpPr>
          <p:cNvPr id="3" name="Content Placeholder 2"/>
          <p:cNvSpPr>
            <a:spLocks noGrp="1"/>
          </p:cNvSpPr>
          <p:nvPr>
            <p:ph sz="quarter" idx="13"/>
          </p:nvPr>
        </p:nvSpPr>
        <p:spPr>
          <a:xfrm>
            <a:off x="609600" y="1305508"/>
            <a:ext cx="7924800" cy="3869164"/>
          </a:xfrm>
        </p:spPr>
        <p:txBody>
          <a:bodyPr>
            <a:normAutofit/>
          </a:bodyPr>
          <a:lstStyle/>
          <a:p>
            <a:pPr>
              <a:lnSpc>
                <a:spcPct val="150000"/>
              </a:lnSpc>
            </a:pPr>
            <a:r>
              <a:rPr lang="en-GB" sz="2400" dirty="0">
                <a:solidFill>
                  <a:schemeClr val="tx2"/>
                </a:solidFill>
                <a:latin typeface="Calibri" panose="020F0502020204030204" pitchFamily="34" charset="0"/>
                <a:cs typeface="Calibri" panose="020F0502020204030204" pitchFamily="34" charset="0"/>
                <a:hlinkClick r:id="rId2"/>
              </a:rPr>
              <a:t>National Statistics</a:t>
            </a:r>
            <a:r>
              <a:rPr lang="en-GB" sz="2400" dirty="0">
                <a:solidFill>
                  <a:schemeClr val="tx2"/>
                </a:solidFill>
                <a:latin typeface="Calibri" panose="020F0502020204030204" pitchFamily="34" charset="0"/>
                <a:cs typeface="Calibri" panose="020F0502020204030204" pitchFamily="34" charset="0"/>
              </a:rPr>
              <a:t> </a:t>
            </a:r>
            <a:r>
              <a:rPr lang="en-GB" sz="2400" dirty="0">
                <a:latin typeface="Calibri" panose="020F0502020204030204" pitchFamily="34" charset="0"/>
                <a:cs typeface="Calibri" panose="020F0502020204030204" pitchFamily="34" charset="0"/>
              </a:rPr>
              <a:t>– official source of UK population and economic statistics</a:t>
            </a:r>
          </a:p>
          <a:p>
            <a:pPr>
              <a:lnSpc>
                <a:spcPct val="150000"/>
              </a:lnSpc>
            </a:pPr>
            <a:r>
              <a:rPr lang="en-GB" sz="2400" dirty="0">
                <a:solidFill>
                  <a:schemeClr val="tx2"/>
                </a:solidFill>
                <a:latin typeface="Calibri" panose="020F0502020204030204" pitchFamily="34" charset="0"/>
                <a:cs typeface="Calibri" panose="020F0502020204030204" pitchFamily="34" charset="0"/>
                <a:hlinkClick r:id="rId3"/>
              </a:rPr>
              <a:t>Ipsos MORI </a:t>
            </a:r>
            <a:r>
              <a:rPr lang="en-GB" sz="2400" dirty="0">
                <a:latin typeface="Calibri" panose="020F0502020204030204" pitchFamily="34" charset="0"/>
                <a:cs typeface="Calibri" panose="020F0502020204030204" pitchFamily="34" charset="0"/>
              </a:rPr>
              <a:t>– specialises in researching advertising, loyalty, marketing, media and public affairs</a:t>
            </a:r>
          </a:p>
          <a:p>
            <a:pPr>
              <a:lnSpc>
                <a:spcPct val="150000"/>
              </a:lnSpc>
            </a:pPr>
            <a:r>
              <a:rPr lang="en-GB" sz="2400" dirty="0">
                <a:solidFill>
                  <a:schemeClr val="tx2"/>
                </a:solidFill>
                <a:latin typeface="Calibri" panose="020F0502020204030204" pitchFamily="34" charset="0"/>
                <a:cs typeface="Calibri" panose="020F0502020204030204" pitchFamily="34" charset="0"/>
                <a:hlinkClick r:id="rId4"/>
              </a:rPr>
              <a:t>ISER</a:t>
            </a:r>
            <a:r>
              <a:rPr lang="en-GB" sz="2400" dirty="0">
                <a:latin typeface="Calibri" panose="020F0502020204030204" pitchFamily="34" charset="0"/>
                <a:cs typeface="Calibri" panose="020F0502020204030204" pitchFamily="34" charset="0"/>
              </a:rPr>
              <a:t> – longitudinal data (over time) on life events, employment conditions, behaviour and values</a:t>
            </a:r>
          </a:p>
          <a:p>
            <a:pPr>
              <a:lnSpc>
                <a:spcPct val="150000"/>
              </a:lnSpc>
            </a:pPr>
            <a:endParaRPr lang="en-GB" sz="2400" dirty="0">
              <a:latin typeface="Calibri" panose="020F0502020204030204" pitchFamily="34" charset="0"/>
              <a:cs typeface="Calibri" panose="020F0502020204030204" pitchFamily="34" charset="0"/>
            </a:endParaRPr>
          </a:p>
          <a:p>
            <a:endParaRPr lang="en-GB" dirty="0"/>
          </a:p>
        </p:txBody>
      </p:sp>
    </p:spTree>
    <p:extLst>
      <p:ext uri="{BB962C8B-B14F-4D97-AF65-F5344CB8AC3E}">
        <p14:creationId xmlns:p14="http://schemas.microsoft.com/office/powerpoint/2010/main" val="12950358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b="1" dirty="0"/>
              <a:t>Useful sources of data for IHM students:</a:t>
            </a:r>
          </a:p>
        </p:txBody>
      </p:sp>
      <p:sp>
        <p:nvSpPr>
          <p:cNvPr id="3" name="Content Placeholder 2"/>
          <p:cNvSpPr>
            <a:spLocks noGrp="1"/>
          </p:cNvSpPr>
          <p:nvPr>
            <p:ph idx="1"/>
          </p:nvPr>
        </p:nvSpPr>
        <p:spPr/>
        <p:txBody>
          <a:bodyPr/>
          <a:lstStyle/>
          <a:p>
            <a:r>
              <a:rPr lang="en-GB" sz="2400" dirty="0"/>
              <a:t>Institute of Hospitality Management </a:t>
            </a:r>
          </a:p>
          <a:p>
            <a:r>
              <a:rPr lang="en-GB" sz="2400" dirty="0" err="1"/>
              <a:t>Marketline</a:t>
            </a:r>
            <a:r>
              <a:rPr lang="en-GB" sz="2400" dirty="0"/>
              <a:t> (via UWTSD library) – market reports and statistics on industry sectors</a:t>
            </a:r>
          </a:p>
          <a:p>
            <a:r>
              <a:rPr lang="en-GB" sz="2400" dirty="0"/>
              <a:t>Statista – though you have to pay for some information: statista.com</a:t>
            </a:r>
            <a:endParaRPr lang="en-GB" dirty="0"/>
          </a:p>
          <a:p>
            <a:pPr marL="0" indent="0">
              <a:buNone/>
            </a:pPr>
            <a:r>
              <a:rPr lang="en-GB" sz="2400" dirty="0"/>
              <a:t>Data will often be used and analysed in books and journal articles. </a:t>
            </a:r>
          </a:p>
          <a:p>
            <a:pPr marL="0" indent="0">
              <a:buNone/>
            </a:pPr>
            <a:r>
              <a:rPr lang="en-GB" sz="2400" dirty="0"/>
              <a:t>* </a:t>
            </a:r>
            <a:r>
              <a:rPr lang="en-GB" sz="2400" b="1" dirty="0"/>
              <a:t>Remember to use the most current data available within your work -  ‘old’ data should only be used to compare and contrast</a:t>
            </a:r>
          </a:p>
        </p:txBody>
      </p:sp>
    </p:spTree>
    <p:extLst>
      <p:ext uri="{BB962C8B-B14F-4D97-AF65-F5344CB8AC3E}">
        <p14:creationId xmlns:p14="http://schemas.microsoft.com/office/powerpoint/2010/main" val="6498547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8432"/>
            <a:ext cx="8229600" cy="1143000"/>
          </a:xfrm>
        </p:spPr>
        <p:txBody>
          <a:bodyPr>
            <a:normAutofit/>
          </a:bodyPr>
          <a:lstStyle/>
          <a:p>
            <a:r>
              <a:rPr lang="en-US" sz="4400" dirty="0">
                <a:effectLst>
                  <a:outerShdw blurRad="38100" dist="38100" dir="2700000" algn="tl">
                    <a:srgbClr val="000000">
                      <a:alpha val="43137"/>
                    </a:srgbClr>
                  </a:outerShdw>
                </a:effectLst>
                <a:latin typeface="Arial Rounded MT Bold" charset="0"/>
                <a:ea typeface="Arial Rounded MT Bold" charset="0"/>
                <a:cs typeface="Arial Rounded MT Bold" charset="0"/>
              </a:rPr>
              <a:t>Data Analysis</a:t>
            </a:r>
          </a:p>
        </p:txBody>
      </p:sp>
      <p:sp>
        <p:nvSpPr>
          <p:cNvPr id="3" name="Content Placeholder 2"/>
          <p:cNvSpPr>
            <a:spLocks noGrp="1"/>
          </p:cNvSpPr>
          <p:nvPr>
            <p:ph idx="1"/>
          </p:nvPr>
        </p:nvSpPr>
        <p:spPr>
          <a:xfrm>
            <a:off x="561273" y="1392356"/>
            <a:ext cx="7886700" cy="4180671"/>
          </a:xfrm>
        </p:spPr>
        <p:txBody>
          <a:bodyPr>
            <a:normAutofit/>
          </a:bodyPr>
          <a:lstStyle/>
          <a:p>
            <a:pPr lvl="4"/>
            <a:endParaRPr lang="en-US" dirty="0"/>
          </a:p>
          <a:p>
            <a:endParaRPr lang="en-US" dirty="0"/>
          </a:p>
        </p:txBody>
      </p:sp>
      <p:sp>
        <p:nvSpPr>
          <p:cNvPr id="4" name="Slide Number Placeholder 3"/>
          <p:cNvSpPr>
            <a:spLocks noGrp="1"/>
          </p:cNvSpPr>
          <p:nvPr>
            <p:ph type="sldNum" sz="quarter" idx="12"/>
          </p:nvPr>
        </p:nvSpPr>
        <p:spPr/>
        <p:txBody>
          <a:bodyPr/>
          <a:lstStyle/>
          <a:p>
            <a:fld id="{F9107607-E324-4BFB-90F7-04D3B077806B}" type="slidenum">
              <a:rPr lang="en-GB" altLang="en-US" smtClean="0"/>
              <a:pPr/>
              <a:t>22</a:t>
            </a:fld>
            <a:endParaRPr lang="en-GB" altLang="en-US"/>
          </a:p>
        </p:txBody>
      </p:sp>
      <p:pic>
        <p:nvPicPr>
          <p:cNvPr id="7" name="Picture 6" descr="A close up of text on a white background&#10;&#10;Description generated with very high confidence">
            <a:extLst>
              <a:ext uri="{FF2B5EF4-FFF2-40B4-BE49-F238E27FC236}">
                <a16:creationId xmlns:a16="http://schemas.microsoft.com/office/drawing/2014/main" id="{7040F475-BB11-4AF6-ACC2-05381DE9AE2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2462" y="1524000"/>
            <a:ext cx="7839075" cy="3810000"/>
          </a:xfrm>
          <a:prstGeom prst="rect">
            <a:avLst/>
          </a:prstGeom>
        </p:spPr>
      </p:pic>
    </p:spTree>
    <p:extLst>
      <p:ext uri="{BB962C8B-B14F-4D97-AF65-F5344CB8AC3E}">
        <p14:creationId xmlns:p14="http://schemas.microsoft.com/office/powerpoint/2010/main" val="40474266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377EA-9470-454B-AA56-5D95C5452F6C}"/>
              </a:ext>
            </a:extLst>
          </p:cNvPr>
          <p:cNvSpPr>
            <a:spLocks noGrp="1"/>
          </p:cNvSpPr>
          <p:nvPr>
            <p:ph type="title"/>
          </p:nvPr>
        </p:nvSpPr>
        <p:spPr>
          <a:xfrm>
            <a:off x="395536" y="169446"/>
            <a:ext cx="8229600" cy="805914"/>
          </a:xfrm>
        </p:spPr>
        <p:txBody>
          <a:bodyPr>
            <a:normAutofit/>
          </a:bodyPr>
          <a:lstStyle/>
          <a:p>
            <a:r>
              <a:rPr lang="en-GB" dirty="0">
                <a:effectLst>
                  <a:outerShdw blurRad="38100" dist="38100" dir="2700000" algn="tl">
                    <a:srgbClr val="000000">
                      <a:alpha val="43137"/>
                    </a:srgbClr>
                  </a:outerShdw>
                </a:effectLst>
                <a:latin typeface="Arial Rounded MT Bold" panose="020F0704030504030204" pitchFamily="34" charset="0"/>
              </a:rPr>
              <a:t>Statistics</a:t>
            </a:r>
            <a:endParaRPr lang="en-GB" dirty="0">
              <a:effectLst>
                <a:outerShdw blurRad="38100" dist="38100" dir="2700000" algn="tl">
                  <a:srgbClr val="000000">
                    <a:alpha val="43137"/>
                  </a:srgbClr>
                </a:outerShdw>
              </a:effectLst>
            </a:endParaRPr>
          </a:p>
        </p:txBody>
      </p:sp>
      <p:pic>
        <p:nvPicPr>
          <p:cNvPr id="5" name="Picture 4" descr="A close up of a logo&#10;&#10;Description generated with high confidence">
            <a:extLst>
              <a:ext uri="{FF2B5EF4-FFF2-40B4-BE49-F238E27FC236}">
                <a16:creationId xmlns:a16="http://schemas.microsoft.com/office/drawing/2014/main" id="{60BB0C6C-C6FF-45F7-A048-11F8FEDD764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2958" y="1286794"/>
            <a:ext cx="7421848" cy="4178823"/>
          </a:xfrm>
          <a:prstGeom prst="rect">
            <a:avLst/>
          </a:prstGeom>
        </p:spPr>
      </p:pic>
    </p:spTree>
    <p:extLst>
      <p:ext uri="{BB962C8B-B14F-4D97-AF65-F5344CB8AC3E}">
        <p14:creationId xmlns:p14="http://schemas.microsoft.com/office/powerpoint/2010/main" val="365635860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377EA-9470-454B-AA56-5D95C5452F6C}"/>
              </a:ext>
            </a:extLst>
          </p:cNvPr>
          <p:cNvSpPr>
            <a:spLocks noGrp="1"/>
          </p:cNvSpPr>
          <p:nvPr>
            <p:ph type="title"/>
          </p:nvPr>
        </p:nvSpPr>
        <p:spPr>
          <a:xfrm>
            <a:off x="395536" y="325309"/>
            <a:ext cx="8229600" cy="805914"/>
          </a:xfrm>
        </p:spPr>
        <p:txBody>
          <a:bodyPr>
            <a:normAutofit/>
          </a:bodyPr>
          <a:lstStyle/>
          <a:p>
            <a:r>
              <a:rPr lang="en-GB" dirty="0">
                <a:effectLst>
                  <a:outerShdw blurRad="38100" dist="38100" dir="2700000" algn="tl">
                    <a:srgbClr val="000000">
                      <a:alpha val="43137"/>
                    </a:srgbClr>
                  </a:outerShdw>
                </a:effectLst>
                <a:latin typeface="Arial Rounded MT Bold" panose="020F0704030504030204" pitchFamily="34" charset="0"/>
              </a:rPr>
              <a:t>Statistics</a:t>
            </a:r>
            <a:endParaRPr lang="en-GB"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id="{0C6C2E7E-1E65-4114-AC63-88887A3C30CE}"/>
              </a:ext>
            </a:extLst>
          </p:cNvPr>
          <p:cNvSpPr>
            <a:spLocks noGrp="1"/>
          </p:cNvSpPr>
          <p:nvPr>
            <p:ph idx="1"/>
          </p:nvPr>
        </p:nvSpPr>
        <p:spPr>
          <a:xfrm>
            <a:off x="457200" y="1414239"/>
            <a:ext cx="8229600" cy="4082552"/>
          </a:xfrm>
        </p:spPr>
        <p:txBody>
          <a:bodyPr>
            <a:normAutofit fontScale="92500" lnSpcReduction="10000"/>
          </a:bodyPr>
          <a:lstStyle/>
          <a:p>
            <a:pPr marL="0" indent="0">
              <a:lnSpc>
                <a:spcPct val="150000"/>
              </a:lnSpc>
              <a:buNone/>
            </a:pPr>
            <a:r>
              <a:rPr lang="en-US" sz="2400" dirty="0">
                <a:latin typeface="Calibri" panose="020F0502020204030204" pitchFamily="34" charset="0"/>
                <a:cs typeface="Calibri" panose="020F0502020204030204" pitchFamily="34" charset="0"/>
              </a:rPr>
              <a:t>Statistics can seem rather daunting at first - and indeed one can do an inordinate amount with them, including </a:t>
            </a:r>
            <a:r>
              <a:rPr lang="en-US" sz="2400" i="1" dirty="0">
                <a:latin typeface="Calibri" panose="020F0502020204030204" pitchFamily="34" charset="0"/>
                <a:cs typeface="Calibri" panose="020F0502020204030204" pitchFamily="34" charset="0"/>
              </a:rPr>
              <a:t>manipulating*</a:t>
            </a:r>
            <a:r>
              <a:rPr lang="en-US" sz="2400" dirty="0">
                <a:latin typeface="Calibri" panose="020F0502020204030204" pitchFamily="34" charset="0"/>
                <a:cs typeface="Calibri" panose="020F0502020204030204" pitchFamily="34" charset="0"/>
              </a:rPr>
              <a:t> them by extracting one small statistic from a data set, which - when taken ‘out of context’ of the bigger picture - appears to point to something very different (sometimes almost opposite) from that of the data set as a whole. </a:t>
            </a:r>
          </a:p>
          <a:p>
            <a:pPr marL="0" indent="0">
              <a:lnSpc>
                <a:spcPct val="150000"/>
              </a:lnSpc>
              <a:buNone/>
            </a:pPr>
            <a:endParaRPr lang="en-US" sz="2400" dirty="0">
              <a:latin typeface="Calibri" panose="020F0502020204030204" pitchFamily="34" charset="0"/>
              <a:cs typeface="Calibri" panose="020F0502020204030204" pitchFamily="34" charset="0"/>
            </a:endParaRPr>
          </a:p>
          <a:p>
            <a:pPr marL="0" indent="0">
              <a:lnSpc>
                <a:spcPct val="150000"/>
              </a:lnSpc>
              <a:buNone/>
            </a:pPr>
            <a:r>
              <a:rPr lang="en-US" sz="2400" b="1" dirty="0">
                <a:latin typeface="Calibri" panose="020F0502020204030204" pitchFamily="34" charset="0"/>
                <a:cs typeface="Calibri" panose="020F0502020204030204" pitchFamily="34" charset="0"/>
              </a:rPr>
              <a:t>*Lies, Damned Lies and Statistics………</a:t>
            </a:r>
          </a:p>
          <a:p>
            <a:pPr marL="0" indent="0">
              <a:buNone/>
            </a:pPr>
            <a:endParaRPr lang="en-US" sz="20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80310283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377EA-9470-454B-AA56-5D95C5452F6C}"/>
              </a:ext>
            </a:extLst>
          </p:cNvPr>
          <p:cNvSpPr>
            <a:spLocks noGrp="1"/>
          </p:cNvSpPr>
          <p:nvPr>
            <p:ph type="title"/>
          </p:nvPr>
        </p:nvSpPr>
        <p:spPr>
          <a:xfrm>
            <a:off x="395536" y="240566"/>
            <a:ext cx="8229600" cy="805914"/>
          </a:xfrm>
        </p:spPr>
        <p:txBody>
          <a:bodyPr>
            <a:normAutofit/>
          </a:bodyPr>
          <a:lstStyle/>
          <a:p>
            <a:r>
              <a:rPr lang="en-GB" dirty="0">
                <a:effectLst>
                  <a:outerShdw blurRad="38100" dist="38100" dir="2700000" algn="tl">
                    <a:srgbClr val="000000">
                      <a:alpha val="43137"/>
                    </a:srgbClr>
                  </a:outerShdw>
                </a:effectLst>
                <a:latin typeface="Arial Rounded MT Bold" panose="020F0704030504030204" pitchFamily="34" charset="0"/>
              </a:rPr>
              <a:t>Statistics</a:t>
            </a:r>
            <a:endParaRPr lang="en-GB"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id="{0C6C2E7E-1E65-4114-AC63-88887A3C30CE}"/>
              </a:ext>
            </a:extLst>
          </p:cNvPr>
          <p:cNvSpPr>
            <a:spLocks noGrp="1"/>
          </p:cNvSpPr>
          <p:nvPr>
            <p:ph idx="1"/>
          </p:nvPr>
        </p:nvSpPr>
        <p:spPr>
          <a:xfrm>
            <a:off x="395536" y="1290204"/>
            <a:ext cx="8352928" cy="4277591"/>
          </a:xfrm>
        </p:spPr>
        <p:txBody>
          <a:bodyPr>
            <a:noAutofit/>
          </a:bodyPr>
          <a:lstStyle/>
          <a:p>
            <a:pPr marL="0" indent="0">
              <a:buNone/>
            </a:pPr>
            <a:r>
              <a:rPr lang="en-US" sz="2400" dirty="0">
                <a:cs typeface="Calibri" panose="020F0502020204030204" pitchFamily="34" charset="0"/>
              </a:rPr>
              <a:t>However, one of the reasons we are briefly looking at statistics is that if you understand broadly what you are looking at, you will be able to:</a:t>
            </a:r>
          </a:p>
          <a:p>
            <a:r>
              <a:rPr lang="en-GB" sz="2400" dirty="0">
                <a:solidFill>
                  <a:schemeClr val="tx2"/>
                </a:solidFill>
              </a:rPr>
              <a:t>Examine</a:t>
            </a:r>
            <a:r>
              <a:rPr lang="en-GB" sz="2400" dirty="0"/>
              <a:t> Raw </a:t>
            </a:r>
            <a:r>
              <a:rPr lang="en-GB" sz="2400" b="1" dirty="0"/>
              <a:t>Data</a:t>
            </a:r>
            <a:r>
              <a:rPr lang="en-GB" sz="2400" dirty="0"/>
              <a:t>, extract useful </a:t>
            </a:r>
            <a:r>
              <a:rPr lang="en-GB" sz="2400" b="1" dirty="0"/>
              <a:t>Information</a:t>
            </a:r>
            <a:r>
              <a:rPr lang="en-GB" sz="2400" dirty="0"/>
              <a:t> from it and turn it into </a:t>
            </a:r>
            <a:r>
              <a:rPr lang="en-GB" sz="2400" b="1" dirty="0"/>
              <a:t>Knowledge</a:t>
            </a:r>
          </a:p>
          <a:p>
            <a:r>
              <a:rPr lang="en-GB" sz="2400" dirty="0">
                <a:solidFill>
                  <a:schemeClr val="tx2"/>
                </a:solidFill>
              </a:rPr>
              <a:t>Be discerning -</a:t>
            </a:r>
            <a:r>
              <a:rPr lang="en-GB" sz="2400" dirty="0"/>
              <a:t> which basically means you can ‘</a:t>
            </a:r>
            <a:r>
              <a:rPr lang="en-GB" sz="2400" i="1" dirty="0"/>
              <a:t>sort the wheat from the chaff’ or ‘see the wood for the trees’ </a:t>
            </a:r>
            <a:r>
              <a:rPr lang="en-GB" sz="2400" dirty="0"/>
              <a:t>and make judgements on the data or information before you.</a:t>
            </a:r>
          </a:p>
          <a:p>
            <a:r>
              <a:rPr lang="en-GB" sz="2400" dirty="0"/>
              <a:t>These skills will enable you to </a:t>
            </a:r>
            <a:r>
              <a:rPr lang="en-GB" sz="2400" dirty="0">
                <a:solidFill>
                  <a:schemeClr val="tx2"/>
                </a:solidFill>
              </a:rPr>
              <a:t>Evaluate</a:t>
            </a:r>
            <a:r>
              <a:rPr lang="en-GB" sz="2400" dirty="0"/>
              <a:t> the information and make informed decisions on when and how to apply it.</a:t>
            </a:r>
            <a:br>
              <a:rPr lang="en-GB" sz="2400" dirty="0"/>
            </a:br>
            <a:endParaRPr lang="en-GB" sz="2400" dirty="0"/>
          </a:p>
          <a:p>
            <a:pPr marL="0" indent="0">
              <a:buNone/>
            </a:pPr>
            <a:endParaRPr lang="en-GB" sz="2000" i="1" dirty="0">
              <a:cs typeface="Calibri" panose="020F0502020204030204" pitchFamily="34" charset="0"/>
            </a:endParaRPr>
          </a:p>
          <a:p>
            <a:pPr marL="0" indent="0" algn="ctr">
              <a:buNone/>
            </a:pPr>
            <a:r>
              <a:rPr lang="en-GB" sz="2000" i="1" dirty="0">
                <a:cs typeface="Calibri" panose="020F0502020204030204" pitchFamily="34" charset="0"/>
              </a:rPr>
              <a:t> </a:t>
            </a:r>
          </a:p>
        </p:txBody>
      </p:sp>
    </p:spTree>
    <p:extLst>
      <p:ext uri="{BB962C8B-B14F-4D97-AF65-F5344CB8AC3E}">
        <p14:creationId xmlns:p14="http://schemas.microsoft.com/office/powerpoint/2010/main" val="298459183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377EA-9470-454B-AA56-5D95C5452F6C}"/>
              </a:ext>
            </a:extLst>
          </p:cNvPr>
          <p:cNvSpPr>
            <a:spLocks noGrp="1"/>
          </p:cNvSpPr>
          <p:nvPr>
            <p:ph type="title"/>
          </p:nvPr>
        </p:nvSpPr>
        <p:spPr>
          <a:xfrm>
            <a:off x="395536" y="169446"/>
            <a:ext cx="8229600" cy="1152128"/>
          </a:xfrm>
        </p:spPr>
        <p:txBody>
          <a:bodyPr>
            <a:normAutofit/>
          </a:bodyPr>
          <a:lstStyle/>
          <a:p>
            <a:r>
              <a:rPr lang="en-GB" dirty="0">
                <a:effectLst>
                  <a:outerShdw blurRad="38100" dist="38100" dir="2700000" algn="tl">
                    <a:srgbClr val="000000">
                      <a:alpha val="43137"/>
                    </a:srgbClr>
                  </a:outerShdw>
                </a:effectLst>
                <a:latin typeface="Arial Rounded MT Bold" panose="020F0704030504030204" pitchFamily="34" charset="0"/>
              </a:rPr>
              <a:t>Statistics</a:t>
            </a:r>
            <a:endParaRPr lang="en-GB"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id="{0C6C2E7E-1E65-4114-AC63-88887A3C30CE}"/>
              </a:ext>
            </a:extLst>
          </p:cNvPr>
          <p:cNvSpPr>
            <a:spLocks noGrp="1"/>
          </p:cNvSpPr>
          <p:nvPr>
            <p:ph idx="1"/>
          </p:nvPr>
        </p:nvSpPr>
        <p:spPr>
          <a:xfrm>
            <a:off x="457200" y="1425322"/>
            <a:ext cx="8229600" cy="4020438"/>
          </a:xfrm>
        </p:spPr>
        <p:txBody>
          <a:bodyPr>
            <a:normAutofit fontScale="92500"/>
          </a:bodyPr>
          <a:lstStyle/>
          <a:p>
            <a:pPr marL="0" indent="0">
              <a:lnSpc>
                <a:spcPct val="120000"/>
              </a:lnSpc>
              <a:buNone/>
            </a:pPr>
            <a:r>
              <a:rPr lang="en-US" sz="2600" dirty="0">
                <a:latin typeface="Calibri" panose="020F0502020204030204" pitchFamily="34" charset="0"/>
                <a:cs typeface="Calibri" panose="020F0502020204030204" pitchFamily="34" charset="0"/>
              </a:rPr>
              <a:t>The purpose of </a:t>
            </a:r>
            <a:r>
              <a:rPr lang="en-US" sz="2600" dirty="0">
                <a:solidFill>
                  <a:schemeClr val="tx2"/>
                </a:solidFill>
                <a:latin typeface="Calibri" panose="020F0502020204030204" pitchFamily="34" charset="0"/>
                <a:cs typeface="Calibri" panose="020F0502020204030204" pitchFamily="34" charset="0"/>
              </a:rPr>
              <a:t>descriptive statistics </a:t>
            </a:r>
            <a:r>
              <a:rPr lang="en-US" sz="2600" dirty="0">
                <a:latin typeface="Calibri" panose="020F0502020204030204" pitchFamily="34" charset="0"/>
                <a:cs typeface="Calibri" panose="020F0502020204030204" pitchFamily="34" charset="0"/>
              </a:rPr>
              <a:t>is to summarise or display data so we can quickly obtain an overview.</a:t>
            </a:r>
          </a:p>
          <a:p>
            <a:pPr marL="0" indent="0">
              <a:lnSpc>
                <a:spcPct val="120000"/>
              </a:lnSpc>
              <a:buNone/>
            </a:pPr>
            <a:r>
              <a:rPr lang="en-US" sz="2600" dirty="0">
                <a:latin typeface="Calibri" panose="020F0502020204030204" pitchFamily="34" charset="0"/>
                <a:cs typeface="Calibri" panose="020F0502020204030204" pitchFamily="34" charset="0"/>
              </a:rPr>
              <a:t>Descriptive statistics play an important role today because of the vast amount of data readily available at our fingertips.</a:t>
            </a:r>
          </a:p>
          <a:p>
            <a:pPr marL="0" indent="0">
              <a:lnSpc>
                <a:spcPct val="120000"/>
              </a:lnSpc>
              <a:buNone/>
            </a:pPr>
            <a:r>
              <a:rPr lang="en-US" sz="2600" dirty="0">
                <a:latin typeface="Calibri" panose="020F0502020204030204" pitchFamily="34" charset="0"/>
                <a:cs typeface="Calibri" panose="020F0502020204030204" pitchFamily="34" charset="0"/>
              </a:rPr>
              <a:t>Descriptive Statistics enable us to accurately summarise data to obtain the “big picture” - either graphically or numerically.</a:t>
            </a:r>
          </a:p>
          <a:p>
            <a:pPr marL="0" indent="0">
              <a:lnSpc>
                <a:spcPct val="120000"/>
              </a:lnSpc>
              <a:buNone/>
            </a:pPr>
            <a:r>
              <a:rPr lang="en-US" sz="2600" dirty="0">
                <a:latin typeface="Calibri" panose="020F0502020204030204" pitchFamily="34" charset="0"/>
                <a:cs typeface="Calibri" panose="020F0502020204030204" pitchFamily="34" charset="0"/>
              </a:rPr>
              <a:t>The most common descriptive statistic is the </a:t>
            </a:r>
            <a:r>
              <a:rPr lang="en-US" sz="2600" dirty="0">
                <a:solidFill>
                  <a:schemeClr val="tx2"/>
                </a:solidFill>
                <a:latin typeface="Calibri" panose="020F0502020204030204" pitchFamily="34" charset="0"/>
                <a:cs typeface="Calibri" panose="020F0502020204030204" pitchFamily="34" charset="0"/>
              </a:rPr>
              <a:t>average</a:t>
            </a:r>
            <a:r>
              <a:rPr lang="en-US" dirty="0">
                <a:solidFill>
                  <a:schemeClr val="tx2"/>
                </a:solidFill>
                <a:latin typeface="Calibri" panose="020F0502020204030204" pitchFamily="34" charset="0"/>
                <a:cs typeface="Calibri" panose="020F0502020204030204" pitchFamily="34" charset="0"/>
              </a:rPr>
              <a:t>.</a:t>
            </a:r>
            <a:endParaRPr lang="en-US" dirty="0">
              <a:latin typeface="Calibri" panose="020F0502020204030204" pitchFamily="34" charset="0"/>
              <a:cs typeface="Calibri" panose="020F0502020204030204" pitchFamily="34" charset="0"/>
            </a:endParaRPr>
          </a:p>
          <a:p>
            <a:pPr marL="0" indent="0">
              <a:lnSpc>
                <a:spcPct val="150000"/>
              </a:lnSpc>
              <a:buNone/>
            </a:pPr>
            <a:endParaRPr lang="en-GB"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79841429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377EA-9470-454B-AA56-5D95C5452F6C}"/>
              </a:ext>
            </a:extLst>
          </p:cNvPr>
          <p:cNvSpPr>
            <a:spLocks noGrp="1"/>
          </p:cNvSpPr>
          <p:nvPr>
            <p:ph type="title"/>
          </p:nvPr>
        </p:nvSpPr>
        <p:spPr>
          <a:xfrm>
            <a:off x="457200" y="169446"/>
            <a:ext cx="8229600" cy="1152128"/>
          </a:xfrm>
        </p:spPr>
        <p:txBody>
          <a:bodyPr>
            <a:normAutofit/>
          </a:bodyPr>
          <a:lstStyle/>
          <a:p>
            <a:r>
              <a:rPr lang="en-GB" dirty="0">
                <a:effectLst>
                  <a:outerShdw blurRad="38100" dist="38100" dir="2700000" algn="tl">
                    <a:srgbClr val="000000">
                      <a:alpha val="43137"/>
                    </a:srgbClr>
                  </a:outerShdw>
                </a:effectLst>
                <a:latin typeface="Arial Rounded MT Bold" panose="020F0704030504030204" pitchFamily="34" charset="0"/>
              </a:rPr>
              <a:t>Statistics</a:t>
            </a:r>
            <a:endParaRPr lang="en-GB"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id="{0C6C2E7E-1E65-4114-AC63-88887A3C30CE}"/>
              </a:ext>
            </a:extLst>
          </p:cNvPr>
          <p:cNvSpPr>
            <a:spLocks noGrp="1"/>
          </p:cNvSpPr>
          <p:nvPr>
            <p:ph idx="1"/>
          </p:nvPr>
        </p:nvSpPr>
        <p:spPr>
          <a:xfrm>
            <a:off x="457200" y="1492059"/>
            <a:ext cx="8229600" cy="3873881"/>
          </a:xfrm>
        </p:spPr>
        <p:txBody>
          <a:bodyPr>
            <a:noAutofit/>
          </a:bodyPr>
          <a:lstStyle/>
          <a:p>
            <a:pPr marL="0" indent="0">
              <a:buNone/>
            </a:pPr>
            <a:r>
              <a:rPr lang="en-US" sz="2400" dirty="0">
                <a:solidFill>
                  <a:schemeClr val="tx2"/>
                </a:solidFill>
                <a:latin typeface="Calibri" panose="020F0502020204030204" pitchFamily="34" charset="0"/>
                <a:cs typeface="Calibri" panose="020F0502020204030204" pitchFamily="34" charset="0"/>
              </a:rPr>
              <a:t>Inferential statistics</a:t>
            </a:r>
            <a:r>
              <a:rPr lang="en-US" sz="2400" dirty="0">
                <a:solidFill>
                  <a:srgbClr val="FF0000"/>
                </a:solidFill>
                <a:latin typeface="Calibri" panose="020F0502020204030204" pitchFamily="34" charset="0"/>
                <a:cs typeface="Calibri" panose="020F0502020204030204" pitchFamily="34" charset="0"/>
              </a:rPr>
              <a:t> </a:t>
            </a:r>
            <a:r>
              <a:rPr lang="en-US" sz="2400" dirty="0">
                <a:latin typeface="Calibri" panose="020F0502020204030204" pitchFamily="34" charset="0"/>
                <a:cs typeface="Calibri" panose="020F0502020204030204" pitchFamily="34" charset="0"/>
              </a:rPr>
              <a:t>allow us to make claims (draw inferences) or form conclusions about a population, based on a sample of data from that population.</a:t>
            </a:r>
          </a:p>
          <a:p>
            <a:r>
              <a:rPr lang="en-US" sz="2400" dirty="0">
                <a:latin typeface="Calibri" panose="020F0502020204030204" pitchFamily="34" charset="0"/>
                <a:cs typeface="Calibri" panose="020F0502020204030204" pitchFamily="34" charset="0"/>
              </a:rPr>
              <a:t>They cover a large variety of techniques that allow us to make actual claims about a population based on a sample of data.</a:t>
            </a:r>
          </a:p>
          <a:p>
            <a:r>
              <a:rPr lang="en-US" sz="2400" dirty="0">
                <a:latin typeface="Calibri" panose="020F0502020204030204" pitchFamily="34" charset="0"/>
                <a:cs typeface="Calibri" panose="020F0502020204030204" pitchFamily="34" charset="0"/>
              </a:rPr>
              <a:t>A </a:t>
            </a:r>
            <a:r>
              <a:rPr lang="en-US" sz="2400" dirty="0">
                <a:solidFill>
                  <a:schemeClr val="tx2"/>
                </a:solidFill>
                <a:latin typeface="Calibri" panose="020F0502020204030204" pitchFamily="34" charset="0"/>
                <a:cs typeface="Calibri" panose="020F0502020204030204" pitchFamily="34" charset="0"/>
              </a:rPr>
              <a:t>population</a:t>
            </a:r>
            <a:r>
              <a:rPr lang="en-US" sz="2400" dirty="0">
                <a:latin typeface="Calibri" panose="020F0502020204030204" pitchFamily="34" charset="0"/>
                <a:cs typeface="Calibri" panose="020F0502020204030204" pitchFamily="34" charset="0"/>
              </a:rPr>
              <a:t> in statistics represents all possible measurements or outcomes. </a:t>
            </a:r>
          </a:p>
          <a:p>
            <a:r>
              <a:rPr lang="en-US" sz="2400" dirty="0">
                <a:latin typeface="Calibri" panose="020F0502020204030204" pitchFamily="34" charset="0"/>
                <a:cs typeface="Calibri" panose="020F0502020204030204" pitchFamily="34" charset="0"/>
              </a:rPr>
              <a:t>A </a:t>
            </a:r>
            <a:r>
              <a:rPr lang="en-US" sz="2400" dirty="0">
                <a:solidFill>
                  <a:schemeClr val="tx2"/>
                </a:solidFill>
                <a:latin typeface="Calibri" panose="020F0502020204030204" pitchFamily="34" charset="0"/>
                <a:cs typeface="Calibri" panose="020F0502020204030204" pitchFamily="34" charset="0"/>
              </a:rPr>
              <a:t>sample</a:t>
            </a:r>
            <a:r>
              <a:rPr lang="en-US" sz="2400" dirty="0">
                <a:latin typeface="Calibri" panose="020F0502020204030204" pitchFamily="34" charset="0"/>
                <a:cs typeface="Calibri" panose="020F0502020204030204" pitchFamily="34" charset="0"/>
              </a:rPr>
              <a:t> refers to a portion of the population that is representative of the population from which it was selected</a:t>
            </a:r>
            <a:endParaRPr lang="en-GB" sz="24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85826692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377EA-9470-454B-AA56-5D95C5452F6C}"/>
              </a:ext>
            </a:extLst>
          </p:cNvPr>
          <p:cNvSpPr>
            <a:spLocks noGrp="1"/>
          </p:cNvSpPr>
          <p:nvPr>
            <p:ph type="title"/>
          </p:nvPr>
        </p:nvSpPr>
        <p:spPr>
          <a:xfrm>
            <a:off x="457200" y="142240"/>
            <a:ext cx="8229600" cy="1152128"/>
          </a:xfrm>
        </p:spPr>
        <p:txBody>
          <a:bodyPr>
            <a:normAutofit/>
          </a:bodyPr>
          <a:lstStyle/>
          <a:p>
            <a:r>
              <a:rPr lang="en-GB" dirty="0">
                <a:effectLst>
                  <a:outerShdw blurRad="38100" dist="38100" dir="2700000" algn="tl">
                    <a:srgbClr val="000000">
                      <a:alpha val="43137"/>
                    </a:srgbClr>
                  </a:outerShdw>
                </a:effectLst>
                <a:latin typeface="Arial Rounded MT Bold" panose="020F0704030504030204" pitchFamily="34" charset="0"/>
              </a:rPr>
              <a:t>Sampling</a:t>
            </a:r>
            <a:endParaRPr lang="en-GB"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id="{0C6C2E7E-1E65-4114-AC63-88887A3C30CE}"/>
              </a:ext>
            </a:extLst>
          </p:cNvPr>
          <p:cNvSpPr>
            <a:spLocks noGrp="1"/>
          </p:cNvSpPr>
          <p:nvPr>
            <p:ph idx="1"/>
          </p:nvPr>
        </p:nvSpPr>
        <p:spPr>
          <a:xfrm>
            <a:off x="539552" y="1484784"/>
            <a:ext cx="8229600" cy="3859376"/>
          </a:xfrm>
        </p:spPr>
        <p:txBody>
          <a:bodyPr>
            <a:normAutofit/>
          </a:bodyPr>
          <a:lstStyle/>
          <a:p>
            <a:pPr marL="0" indent="0">
              <a:buNone/>
            </a:pPr>
            <a:r>
              <a:rPr lang="en-GB" sz="2400" dirty="0">
                <a:latin typeface="Calibri" panose="020F0502020204030204" pitchFamily="34" charset="0"/>
                <a:cs typeface="Calibri" panose="020F0502020204030204" pitchFamily="34" charset="0"/>
              </a:rPr>
              <a:t>Virtually all statistical results are based on the measurements of a sample drawn from a population. </a:t>
            </a:r>
          </a:p>
          <a:p>
            <a:pPr marL="457200" lvl="1" indent="0">
              <a:buNone/>
            </a:pPr>
            <a:r>
              <a:rPr lang="en-GB" sz="2400" dirty="0">
                <a:latin typeface="Calibri" panose="020F0502020204030204" pitchFamily="34" charset="0"/>
                <a:cs typeface="Calibri" panose="020F0502020204030204" pitchFamily="34" charset="0"/>
              </a:rPr>
              <a:t>E.g. Nielson ratings gather information on a small sample of homes for TV ratings</a:t>
            </a:r>
            <a:br>
              <a:rPr lang="en-GB" sz="2400" dirty="0">
                <a:latin typeface="Calibri" panose="020F0502020204030204" pitchFamily="34" charset="0"/>
                <a:cs typeface="Calibri" panose="020F0502020204030204" pitchFamily="34" charset="0"/>
              </a:rPr>
            </a:br>
            <a:endParaRPr lang="en-GB" sz="2400" dirty="0">
              <a:latin typeface="Calibri" panose="020F0502020204030204" pitchFamily="34" charset="0"/>
              <a:cs typeface="Calibri" panose="020F0502020204030204" pitchFamily="34" charset="0"/>
            </a:endParaRPr>
          </a:p>
          <a:p>
            <a:pPr marL="0" indent="0">
              <a:buNone/>
            </a:pPr>
            <a:r>
              <a:rPr lang="en-GB" sz="2400" dirty="0">
                <a:latin typeface="Calibri" panose="020F0502020204030204" pitchFamily="34" charset="0"/>
                <a:cs typeface="Calibri" panose="020F0502020204030204" pitchFamily="34" charset="0"/>
              </a:rPr>
              <a:t>Measuring the entire population could be very expensive or even impossible</a:t>
            </a:r>
          </a:p>
          <a:p>
            <a:pPr marL="0" indent="0">
              <a:buNone/>
            </a:pPr>
            <a:r>
              <a:rPr lang="en-GB" sz="2400" dirty="0">
                <a:latin typeface="Calibri" panose="020F0502020204030204" pitchFamily="34" charset="0"/>
                <a:cs typeface="Calibri" panose="020F0502020204030204" pitchFamily="34" charset="0"/>
              </a:rPr>
              <a:t>We can get very accurate information from samples</a:t>
            </a:r>
            <a:endParaRPr lang="en-GB"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9320381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8432"/>
            <a:ext cx="8229600" cy="1143000"/>
          </a:xfrm>
        </p:spPr>
        <p:txBody>
          <a:bodyPr>
            <a:normAutofit/>
          </a:bodyPr>
          <a:lstStyle/>
          <a:p>
            <a:r>
              <a:rPr lang="en-US" sz="4400" dirty="0">
                <a:effectLst>
                  <a:outerShdw blurRad="38100" dist="38100" dir="2700000" algn="tl">
                    <a:srgbClr val="000000">
                      <a:alpha val="43137"/>
                    </a:srgbClr>
                  </a:outerShdw>
                </a:effectLst>
                <a:latin typeface="Arial Rounded MT Bold" charset="0"/>
                <a:ea typeface="Arial Rounded MT Bold" charset="0"/>
                <a:cs typeface="Arial Rounded MT Bold" charset="0"/>
              </a:rPr>
              <a:t>Data Analysis</a:t>
            </a:r>
          </a:p>
        </p:txBody>
      </p:sp>
      <p:sp>
        <p:nvSpPr>
          <p:cNvPr id="3" name="Content Placeholder 2"/>
          <p:cNvSpPr>
            <a:spLocks noGrp="1"/>
          </p:cNvSpPr>
          <p:nvPr>
            <p:ph idx="1"/>
          </p:nvPr>
        </p:nvSpPr>
        <p:spPr>
          <a:xfrm>
            <a:off x="561273" y="1392356"/>
            <a:ext cx="7886700" cy="4180671"/>
          </a:xfrm>
        </p:spPr>
        <p:txBody>
          <a:bodyPr>
            <a:normAutofit/>
          </a:bodyPr>
          <a:lstStyle/>
          <a:p>
            <a:pPr lvl="4"/>
            <a:endParaRPr lang="en-US" dirty="0"/>
          </a:p>
          <a:p>
            <a:endParaRPr lang="en-US" dirty="0"/>
          </a:p>
        </p:txBody>
      </p:sp>
      <p:sp>
        <p:nvSpPr>
          <p:cNvPr id="4" name="Slide Number Placeholder 3"/>
          <p:cNvSpPr>
            <a:spLocks noGrp="1"/>
          </p:cNvSpPr>
          <p:nvPr>
            <p:ph type="sldNum" sz="quarter" idx="12"/>
          </p:nvPr>
        </p:nvSpPr>
        <p:spPr/>
        <p:txBody>
          <a:bodyPr/>
          <a:lstStyle/>
          <a:p>
            <a:fld id="{F9107607-E324-4BFB-90F7-04D3B077806B}" type="slidenum">
              <a:rPr lang="en-GB" altLang="en-US" smtClean="0"/>
              <a:pPr/>
              <a:t>29</a:t>
            </a:fld>
            <a:endParaRPr lang="en-GB" altLang="en-US"/>
          </a:p>
        </p:txBody>
      </p:sp>
      <p:pic>
        <p:nvPicPr>
          <p:cNvPr id="9" name="Picture 8" descr="A picture containing object&#10;&#10;Description generated with high confidence">
            <a:extLst>
              <a:ext uri="{FF2B5EF4-FFF2-40B4-BE49-F238E27FC236}">
                <a16:creationId xmlns:a16="http://schemas.microsoft.com/office/drawing/2014/main" id="{070D7804-F6A0-4C10-AD96-0B8B4C1CD86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65680" y="1031507"/>
            <a:ext cx="4612640" cy="4612640"/>
          </a:xfrm>
          <a:prstGeom prst="rect">
            <a:avLst/>
          </a:prstGeom>
        </p:spPr>
      </p:pic>
    </p:spTree>
    <p:extLst>
      <p:ext uri="{BB962C8B-B14F-4D97-AF65-F5344CB8AC3E}">
        <p14:creationId xmlns:p14="http://schemas.microsoft.com/office/powerpoint/2010/main" val="357877973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377EA-9470-454B-AA56-5D95C5452F6C}"/>
              </a:ext>
            </a:extLst>
          </p:cNvPr>
          <p:cNvSpPr>
            <a:spLocks noGrp="1"/>
          </p:cNvSpPr>
          <p:nvPr>
            <p:ph type="title"/>
          </p:nvPr>
        </p:nvSpPr>
        <p:spPr>
          <a:xfrm>
            <a:off x="457200" y="169446"/>
            <a:ext cx="8229600" cy="1152128"/>
          </a:xfrm>
        </p:spPr>
        <p:txBody>
          <a:bodyPr>
            <a:normAutofit/>
          </a:bodyPr>
          <a:lstStyle/>
          <a:p>
            <a:r>
              <a:rPr lang="en-GB" dirty="0">
                <a:effectLst>
                  <a:outerShdw blurRad="38100" dist="38100" dir="2700000" algn="tl">
                    <a:srgbClr val="000000">
                      <a:alpha val="43137"/>
                    </a:srgbClr>
                  </a:outerShdw>
                </a:effectLst>
                <a:latin typeface="Arial Rounded MT Bold" panose="020F0704030504030204" pitchFamily="34" charset="0"/>
              </a:rPr>
              <a:t>Presenting Data</a:t>
            </a:r>
            <a:endParaRPr lang="en-GB"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id="{0C6C2E7E-1E65-4114-AC63-88887A3C30CE}"/>
              </a:ext>
            </a:extLst>
          </p:cNvPr>
          <p:cNvSpPr>
            <a:spLocks noGrp="1"/>
          </p:cNvSpPr>
          <p:nvPr>
            <p:ph idx="1"/>
          </p:nvPr>
        </p:nvSpPr>
        <p:spPr>
          <a:xfrm>
            <a:off x="914400" y="1656854"/>
            <a:ext cx="7437120" cy="3158986"/>
          </a:xfrm>
        </p:spPr>
        <p:txBody>
          <a:bodyPr>
            <a:normAutofit/>
          </a:bodyPr>
          <a:lstStyle/>
          <a:p>
            <a:pPr marL="0" indent="0">
              <a:buNone/>
            </a:pPr>
            <a:r>
              <a:rPr lang="en-US" sz="2400" dirty="0">
                <a:latin typeface="Calibri" panose="020F0502020204030204" pitchFamily="34" charset="0"/>
                <a:cs typeface="Calibri" panose="020F0502020204030204" pitchFamily="34" charset="0"/>
              </a:rPr>
              <a:t>Once data has been collected, it must be organised and summarised numerically. </a:t>
            </a:r>
          </a:p>
          <a:p>
            <a:pPr marL="0" indent="0">
              <a:buNone/>
            </a:pPr>
            <a:endParaRPr lang="en-US" sz="2400" dirty="0">
              <a:latin typeface="Calibri" panose="020F0502020204030204" pitchFamily="34" charset="0"/>
              <a:cs typeface="Calibri" panose="020F0502020204030204" pitchFamily="34" charset="0"/>
            </a:endParaRPr>
          </a:p>
          <a:p>
            <a:pPr>
              <a:buFont typeface="Wingdings" charset="2"/>
              <a:buNone/>
            </a:pPr>
            <a:r>
              <a:rPr lang="en-GB" sz="2400" dirty="0">
                <a:latin typeface="Calibri" panose="020F0502020204030204" pitchFamily="34" charset="0"/>
                <a:cs typeface="Calibri" panose="020F0502020204030204" pitchFamily="34" charset="0"/>
              </a:rPr>
              <a:t>Remember that the objective of </a:t>
            </a:r>
            <a:r>
              <a:rPr lang="en-GB" sz="2400" dirty="0">
                <a:solidFill>
                  <a:schemeClr val="tx2"/>
                </a:solidFill>
                <a:latin typeface="Calibri" panose="020F0502020204030204" pitchFamily="34" charset="0"/>
                <a:cs typeface="Calibri" panose="020F0502020204030204" pitchFamily="34" charset="0"/>
              </a:rPr>
              <a:t>tabulation (using tables)</a:t>
            </a:r>
          </a:p>
          <a:p>
            <a:pPr marL="0" indent="0">
              <a:buFont typeface="Wingdings" charset="2"/>
              <a:buNone/>
            </a:pPr>
            <a:r>
              <a:rPr lang="en-GB" sz="2400" dirty="0">
                <a:latin typeface="Calibri" panose="020F0502020204030204" pitchFamily="34" charset="0"/>
                <a:cs typeface="Calibri" panose="020F0502020204030204" pitchFamily="34" charset="0"/>
              </a:rPr>
              <a:t>and the use of graphs and charts is to summarise information in such a way as to create a simplified and clear picture of the data.</a:t>
            </a:r>
          </a:p>
          <a:p>
            <a:pPr marL="0" indent="0">
              <a:lnSpc>
                <a:spcPct val="150000"/>
              </a:lnSpc>
              <a:buNone/>
            </a:pPr>
            <a:endParaRPr lang="en-GB"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4070472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AutoShape 2"/>
          <p:cNvSpPr>
            <a:spLocks noGrp="1" noChangeArrowheads="1"/>
          </p:cNvSpPr>
          <p:nvPr>
            <p:ph type="title"/>
          </p:nvPr>
        </p:nvSpPr>
        <p:spPr>
          <a:xfrm>
            <a:off x="609600" y="274638"/>
            <a:ext cx="7924800" cy="634082"/>
          </a:xfrm>
        </p:spPr>
        <p:txBody>
          <a:bodyPr>
            <a:noAutofit/>
          </a:bodyPr>
          <a:lstStyle/>
          <a:p>
            <a:pPr algn="ctr" eaLnBrk="1" fontAlgn="auto" hangingPunct="1">
              <a:spcAft>
                <a:spcPts val="0"/>
              </a:spcAft>
              <a:defRPr/>
            </a:pPr>
            <a:r>
              <a:rPr lang="en-GB" cap="none" dirty="0">
                <a:effectLst>
                  <a:outerShdw blurRad="38100" dist="38100" dir="2700000" algn="tl">
                    <a:srgbClr val="000000">
                      <a:alpha val="43137"/>
                    </a:srgbClr>
                  </a:outerShdw>
                </a:effectLst>
                <a:latin typeface="Arial Rounded MT Bold" panose="020F0704030504030204" pitchFamily="34" charset="0"/>
                <a:ea typeface="Arial" charset="0"/>
                <a:cs typeface="Arial" charset="0"/>
              </a:rPr>
              <a:t>Types of Charts</a:t>
            </a:r>
          </a:p>
        </p:txBody>
      </p:sp>
      <p:sp>
        <p:nvSpPr>
          <p:cNvPr id="27651" name="Rectangle 3"/>
          <p:cNvSpPr>
            <a:spLocks noGrp="1" noChangeArrowheads="1"/>
          </p:cNvSpPr>
          <p:nvPr>
            <p:ph sz="quarter" idx="13"/>
          </p:nvPr>
        </p:nvSpPr>
        <p:spPr>
          <a:xfrm>
            <a:off x="2223654" y="1394009"/>
            <a:ext cx="4807066" cy="4041591"/>
          </a:xfrm>
        </p:spPr>
        <p:txBody>
          <a:bodyPr>
            <a:normAutofit/>
          </a:bodyPr>
          <a:lstStyle/>
          <a:p>
            <a:pPr eaLnBrk="1" hangingPunct="1">
              <a:buFont typeface="Wingdings" charset="2"/>
              <a:buChar char="Ø"/>
            </a:pPr>
            <a:r>
              <a:rPr lang="en-US" sz="2800" dirty="0">
                <a:latin typeface="Calibri" panose="020F0502020204030204" pitchFamily="34" charset="0"/>
                <a:cs typeface="Calibri" panose="020F0502020204030204" pitchFamily="34" charset="0"/>
              </a:rPr>
              <a:t>Histo</a:t>
            </a:r>
            <a:r>
              <a:rPr lang="en-GB" sz="2800" dirty="0">
                <a:latin typeface="Calibri" panose="020F0502020204030204" pitchFamily="34" charset="0"/>
                <a:cs typeface="Calibri" panose="020F0502020204030204" pitchFamily="34" charset="0"/>
              </a:rPr>
              <a:t>grams </a:t>
            </a:r>
          </a:p>
          <a:p>
            <a:pPr eaLnBrk="1" hangingPunct="1">
              <a:buFont typeface="Wingdings" charset="2"/>
              <a:buChar char="Ø"/>
            </a:pPr>
            <a:r>
              <a:rPr lang="en-GB" sz="2800" dirty="0">
                <a:latin typeface="Calibri" panose="020F0502020204030204" pitchFamily="34" charset="0"/>
                <a:cs typeface="Calibri" panose="020F0502020204030204" pitchFamily="34" charset="0"/>
              </a:rPr>
              <a:t>Bar charts	</a:t>
            </a:r>
          </a:p>
          <a:p>
            <a:pPr lvl="1" eaLnBrk="1" hangingPunct="1">
              <a:buFont typeface="Wingdings" charset="2"/>
              <a:buNone/>
            </a:pPr>
            <a:r>
              <a:rPr lang="en-GB" sz="2800" dirty="0">
                <a:latin typeface="Calibri" panose="020F0502020204030204" pitchFamily="34" charset="0"/>
                <a:cs typeface="Calibri" panose="020F0502020204030204" pitchFamily="34" charset="0"/>
              </a:rPr>
              <a:t>	Simple</a:t>
            </a:r>
          </a:p>
          <a:p>
            <a:pPr lvl="1" eaLnBrk="1" hangingPunct="1">
              <a:buFont typeface="Wingdings" charset="2"/>
              <a:buNone/>
            </a:pPr>
            <a:r>
              <a:rPr lang="en-GB" sz="2800" dirty="0">
                <a:latin typeface="Calibri" panose="020F0502020204030204" pitchFamily="34" charset="0"/>
                <a:cs typeface="Calibri" panose="020F0502020204030204" pitchFamily="34" charset="0"/>
              </a:rPr>
              <a:t>	Stacked</a:t>
            </a:r>
          </a:p>
          <a:p>
            <a:pPr lvl="1" eaLnBrk="1" hangingPunct="1">
              <a:buFont typeface="Wingdings" charset="2"/>
              <a:buNone/>
            </a:pPr>
            <a:r>
              <a:rPr lang="en-GB" sz="2800" dirty="0">
                <a:latin typeface="Calibri" panose="020F0502020204030204" pitchFamily="34" charset="0"/>
                <a:cs typeface="Calibri" panose="020F0502020204030204" pitchFamily="34" charset="0"/>
              </a:rPr>
              <a:t>	Multiple	</a:t>
            </a:r>
          </a:p>
          <a:p>
            <a:pPr eaLnBrk="1" hangingPunct="1">
              <a:buFont typeface="Wingdings" charset="2"/>
              <a:buChar char="Ø"/>
            </a:pPr>
            <a:r>
              <a:rPr lang="en-GB" sz="2800" dirty="0">
                <a:latin typeface="Calibri" panose="020F0502020204030204" pitchFamily="34" charset="0"/>
                <a:cs typeface="Calibri" panose="020F0502020204030204" pitchFamily="34" charset="0"/>
              </a:rPr>
              <a:t>Pie charts </a:t>
            </a:r>
          </a:p>
          <a:p>
            <a:pPr eaLnBrk="1" hangingPunct="1">
              <a:buFont typeface="Wingdings" charset="2"/>
              <a:buChar char="Ø"/>
            </a:pPr>
            <a:r>
              <a:rPr lang="en-GB" sz="2800" dirty="0">
                <a:latin typeface="Calibri" panose="020F0502020204030204" pitchFamily="34" charset="0"/>
                <a:cs typeface="Calibri" panose="020F0502020204030204" pitchFamily="34" charset="0"/>
              </a:rPr>
              <a:t>Scatter Diagrams</a:t>
            </a:r>
          </a:p>
        </p:txBody>
      </p:sp>
    </p:spTree>
    <p:extLst>
      <p:ext uri="{BB962C8B-B14F-4D97-AF65-F5344CB8AC3E}">
        <p14:creationId xmlns:p14="http://schemas.microsoft.com/office/powerpoint/2010/main" val="78111685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AutoShape 2"/>
          <p:cNvSpPr>
            <a:spLocks noGrp="1" noChangeArrowheads="1"/>
          </p:cNvSpPr>
          <p:nvPr>
            <p:ph type="title"/>
          </p:nvPr>
        </p:nvSpPr>
        <p:spPr>
          <a:xfrm>
            <a:off x="609600" y="236905"/>
            <a:ext cx="7924800" cy="716488"/>
          </a:xfrm>
        </p:spPr>
        <p:txBody>
          <a:bodyPr>
            <a:noAutofit/>
          </a:bodyPr>
          <a:lstStyle/>
          <a:p>
            <a:pPr>
              <a:defRPr/>
            </a:pPr>
            <a:br>
              <a:rPr lang="en-GB" sz="3600" dirty="0">
                <a:effectLst>
                  <a:outerShdw blurRad="38100" dist="38100" dir="2700000" algn="tl">
                    <a:srgbClr val="000000">
                      <a:alpha val="43137"/>
                    </a:srgbClr>
                  </a:outerShdw>
                </a:effectLst>
                <a:latin typeface="Arial Rounded MT Bold" panose="020F0704030504030204" pitchFamily="34" charset="0"/>
                <a:cs typeface="Calibri" panose="020F0502020204030204" pitchFamily="34" charset="0"/>
              </a:rPr>
            </a:br>
            <a:r>
              <a:rPr lang="en-GB" sz="3600" dirty="0">
                <a:effectLst>
                  <a:outerShdw blurRad="38100" dist="38100" dir="2700000" algn="tl">
                    <a:srgbClr val="000000">
                      <a:alpha val="43137"/>
                    </a:srgbClr>
                  </a:outerShdw>
                </a:effectLst>
                <a:latin typeface="Arial Rounded MT Bold" panose="020F0704030504030204" pitchFamily="34" charset="0"/>
                <a:cs typeface="Calibri" panose="020F0502020204030204" pitchFamily="34" charset="0"/>
              </a:rPr>
              <a:t>Bar charts and Pie charts</a:t>
            </a:r>
            <a:br>
              <a:rPr lang="en-GB" sz="3600" dirty="0">
                <a:solidFill>
                  <a:schemeClr val="tx2"/>
                </a:solidFill>
                <a:cs typeface="Arial" charset="0"/>
              </a:rPr>
            </a:br>
            <a:endParaRPr lang="en-GB" sz="3600" cap="none" dirty="0">
              <a:solidFill>
                <a:schemeClr val="tx2"/>
              </a:solidFill>
              <a:cs typeface="Times New Roman" charset="0"/>
            </a:endParaRPr>
          </a:p>
        </p:txBody>
      </p:sp>
      <p:sp>
        <p:nvSpPr>
          <p:cNvPr id="35843" name="Rectangle 3"/>
          <p:cNvSpPr>
            <a:spLocks noGrp="1" noChangeArrowheads="1"/>
          </p:cNvSpPr>
          <p:nvPr>
            <p:ph sz="quarter" idx="13"/>
          </p:nvPr>
        </p:nvSpPr>
        <p:spPr>
          <a:xfrm>
            <a:off x="609600" y="1083826"/>
            <a:ext cx="7924800" cy="4341614"/>
          </a:xfrm>
        </p:spPr>
        <p:txBody>
          <a:bodyPr>
            <a:normAutofit fontScale="92500"/>
          </a:bodyPr>
          <a:lstStyle/>
          <a:p>
            <a:pPr marL="0" indent="0" eaLnBrk="1" hangingPunct="1">
              <a:lnSpc>
                <a:spcPct val="160000"/>
              </a:lnSpc>
              <a:buNone/>
            </a:pPr>
            <a:r>
              <a:rPr lang="en-GB" sz="2400" b="1" dirty="0">
                <a:cs typeface="Times New Roman" charset="0"/>
              </a:rPr>
              <a:t>Compound</a:t>
            </a:r>
            <a:r>
              <a:rPr lang="en-GB" sz="2400" dirty="0">
                <a:cs typeface="Times New Roman" charset="0"/>
              </a:rPr>
              <a:t> bars allow several sets of data to be presented side-by-side for comparative purposes.</a:t>
            </a:r>
          </a:p>
          <a:p>
            <a:pPr marL="0" indent="0" eaLnBrk="1" hangingPunct="1">
              <a:lnSpc>
                <a:spcPct val="160000"/>
              </a:lnSpc>
              <a:spcBef>
                <a:spcPct val="55000"/>
              </a:spcBef>
              <a:buNone/>
            </a:pPr>
            <a:r>
              <a:rPr lang="en-GB" sz="2400" b="1" dirty="0">
                <a:cs typeface="Times New Roman" charset="0"/>
              </a:rPr>
              <a:t>Stacked</a:t>
            </a:r>
            <a:r>
              <a:rPr lang="en-GB" sz="2400" dirty="0">
                <a:cs typeface="Times New Roman" charset="0"/>
              </a:rPr>
              <a:t> bars allow two or more sets of related data to be aggregated to show both individual trends and collective trends</a:t>
            </a:r>
          </a:p>
          <a:p>
            <a:pPr marL="0" indent="0">
              <a:lnSpc>
                <a:spcPct val="160000"/>
              </a:lnSpc>
              <a:buNone/>
            </a:pPr>
            <a:r>
              <a:rPr lang="en-US" sz="2400" dirty="0"/>
              <a:t>Bar charts and pie charts are often used for categorical data</a:t>
            </a:r>
          </a:p>
          <a:p>
            <a:pPr marL="0" indent="0">
              <a:lnSpc>
                <a:spcPct val="160000"/>
              </a:lnSpc>
              <a:buNone/>
            </a:pPr>
            <a:r>
              <a:rPr lang="en-US" sz="2400" dirty="0"/>
              <a:t>Height of bar or size of pie slice shows the frequency or percentage for each category</a:t>
            </a:r>
          </a:p>
          <a:p>
            <a:pPr eaLnBrk="1" hangingPunct="1">
              <a:spcBef>
                <a:spcPct val="55000"/>
              </a:spcBef>
              <a:buFont typeface="Wingdings" charset="2"/>
              <a:buChar char="§"/>
            </a:pPr>
            <a:endParaRPr lang="en-GB" sz="2400" dirty="0">
              <a:latin typeface="Calibri" pitchFamily="34" charset="0"/>
              <a:cs typeface="Times New Roman" charset="0"/>
            </a:endParaRPr>
          </a:p>
        </p:txBody>
      </p:sp>
    </p:spTree>
    <p:extLst>
      <p:ext uri="{BB962C8B-B14F-4D97-AF65-F5344CB8AC3E}">
        <p14:creationId xmlns:p14="http://schemas.microsoft.com/office/powerpoint/2010/main" val="346206233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ChangeArrowheads="1"/>
          </p:cNvSpPr>
          <p:nvPr/>
        </p:nvSpPr>
        <p:spPr bwMode="auto">
          <a:xfrm>
            <a:off x="215516" y="908720"/>
            <a:ext cx="8712968" cy="1338828"/>
          </a:xfrm>
          <a:prstGeom prst="rect">
            <a:avLst/>
          </a:prstGeom>
          <a:noFill/>
          <a:ln w="9525">
            <a:noFill/>
            <a:miter lim="800000"/>
            <a:headEnd/>
            <a:tailEnd/>
          </a:ln>
        </p:spPr>
        <p:txBody>
          <a:bodyPr wrap="square">
            <a:spAutoFit/>
          </a:bodyPr>
          <a:lstStyle/>
          <a:p>
            <a:pPr algn="l">
              <a:lnSpc>
                <a:spcPct val="150000"/>
              </a:lnSpc>
            </a:pPr>
            <a:r>
              <a:rPr lang="en-US" b="1" dirty="0">
                <a:latin typeface="Calibri" pitchFamily="34" charset="0"/>
                <a:cs typeface="Times New Roman" charset="0"/>
              </a:rPr>
              <a:t> </a:t>
            </a:r>
            <a:r>
              <a:rPr lang="en-US" dirty="0">
                <a:latin typeface="Calibri" panose="020F0502020204030204" pitchFamily="34" charset="0"/>
                <a:cs typeface="Calibri" panose="020F0502020204030204" pitchFamily="34" charset="0"/>
              </a:rPr>
              <a:t>A Bar Chart </a:t>
            </a:r>
            <a:r>
              <a:rPr lang="en-GB" dirty="0">
                <a:latin typeface="Calibri" panose="020F0502020204030204" pitchFamily="34" charset="0"/>
                <a:cs typeface="Calibri" panose="020F0502020204030204" pitchFamily="34" charset="0"/>
              </a:rPr>
              <a:t>has a number of variations such as the stacked bar chart and the multiple bar chart, illustrated as follows, based on the production output of four companies over three successive months. </a:t>
            </a:r>
          </a:p>
        </p:txBody>
      </p:sp>
      <p:graphicFrame>
        <p:nvGraphicFramePr>
          <p:cNvPr id="6146" name="Object 3"/>
          <p:cNvGraphicFramePr>
            <a:graphicFrameLocks noChangeAspect="1"/>
          </p:cNvGraphicFramePr>
          <p:nvPr/>
        </p:nvGraphicFramePr>
        <p:xfrm>
          <a:off x="1547664" y="2185973"/>
          <a:ext cx="5688632" cy="3439228"/>
        </p:xfrm>
        <a:graphic>
          <a:graphicData uri="http://schemas.openxmlformats.org/presentationml/2006/ole">
            <mc:AlternateContent xmlns:mc="http://schemas.openxmlformats.org/markup-compatibility/2006">
              <mc:Choice xmlns:v="urn:schemas-microsoft-com:vml" Requires="v">
                <p:oleObj spid="_x0000_s1028" name="Worksheet" r:id="rId4" imgW="3657600" imgH="1800149" progId="Excel.Sheet.8">
                  <p:embed/>
                </p:oleObj>
              </mc:Choice>
              <mc:Fallback>
                <p:oleObj name="Worksheet" r:id="rId4" imgW="3657600" imgH="1800149" progId="Excel.Sheet.8">
                  <p:embed/>
                  <p:pic>
                    <p:nvPicPr>
                      <p:cNvPr id="6146"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47664" y="2185973"/>
                        <a:ext cx="5688632" cy="3439228"/>
                      </a:xfrm>
                      <a:prstGeom prst="rect">
                        <a:avLst/>
                      </a:prstGeom>
                      <a:noFill/>
                    </p:spPr>
                  </p:pic>
                </p:oleObj>
              </mc:Fallback>
            </mc:AlternateContent>
          </a:graphicData>
        </a:graphic>
      </p:graphicFrame>
      <p:sp>
        <p:nvSpPr>
          <p:cNvPr id="5" name="AutoShape 2"/>
          <p:cNvSpPr txBox="1">
            <a:spLocks noChangeArrowheads="1"/>
          </p:cNvSpPr>
          <p:nvPr/>
        </p:nvSpPr>
        <p:spPr>
          <a:xfrm>
            <a:off x="457200" y="188640"/>
            <a:ext cx="8229600" cy="720080"/>
          </a:xfrm>
          <a:prstGeom prst="rect">
            <a:avLst/>
          </a:prstGeom>
        </p:spPr>
        <p:txBody>
          <a:bodyP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4400" i="0" u="none" strike="noStrike" kern="1200" cap="none" spc="0" normalizeH="0" baseline="0" noProof="0" dirty="0">
                <a:ln>
                  <a:noFill/>
                </a:ln>
                <a:effectLst>
                  <a:outerShdw blurRad="38100" dist="38100" dir="2700000" algn="tl">
                    <a:srgbClr val="000000">
                      <a:alpha val="43137"/>
                    </a:srgbClr>
                  </a:outerShdw>
                </a:effectLst>
                <a:uLnTx/>
                <a:uFillTx/>
                <a:latin typeface="Arial Rounded MT Bold" panose="020F0704030504030204" pitchFamily="34" charset="0"/>
                <a:ea typeface="+mj-ea"/>
                <a:cs typeface="Times New Roman" charset="0"/>
              </a:rPr>
              <a:t>Multiple Bar Charts</a:t>
            </a:r>
          </a:p>
        </p:txBody>
      </p:sp>
    </p:spTree>
    <p:extLst>
      <p:ext uri="{BB962C8B-B14F-4D97-AF65-F5344CB8AC3E}">
        <p14:creationId xmlns:p14="http://schemas.microsoft.com/office/powerpoint/2010/main" val="270671475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2"/>
          <p:cNvSpPr>
            <a:spLocks noChangeArrowheads="1"/>
          </p:cNvSpPr>
          <p:nvPr/>
        </p:nvSpPr>
        <p:spPr bwMode="auto">
          <a:xfrm>
            <a:off x="1475656" y="188640"/>
            <a:ext cx="5791200" cy="769441"/>
          </a:xfrm>
          <a:prstGeom prst="rect">
            <a:avLst/>
          </a:prstGeom>
          <a:noFill/>
          <a:ln w="9525">
            <a:noFill/>
            <a:miter lim="800000"/>
            <a:headEnd/>
            <a:tailEnd/>
          </a:ln>
        </p:spPr>
        <p:txBody>
          <a:bodyPr>
            <a:spAutoFit/>
          </a:bodyPr>
          <a:lstStyle/>
          <a:p>
            <a:pPr algn="ctr"/>
            <a:r>
              <a:rPr lang="en-US" sz="4000" dirty="0">
                <a:solidFill>
                  <a:schemeClr val="tx2"/>
                </a:solidFill>
                <a:latin typeface="+mj-lt"/>
                <a:cs typeface="Times New Roman" charset="0"/>
              </a:rPr>
              <a:t> </a:t>
            </a:r>
            <a:r>
              <a:rPr lang="en-US" sz="4400" dirty="0">
                <a:effectLst>
                  <a:outerShdw blurRad="38100" dist="38100" dir="2700000" algn="tl">
                    <a:srgbClr val="000000">
                      <a:alpha val="43137"/>
                    </a:srgbClr>
                  </a:outerShdw>
                </a:effectLst>
                <a:latin typeface="Arial Rounded MT Bold" panose="020F0704030504030204" pitchFamily="34" charset="0"/>
                <a:cs typeface="Times New Roman" charset="0"/>
              </a:rPr>
              <a:t>Stacked Bar Charts</a:t>
            </a:r>
            <a:endParaRPr lang="en-GB" sz="4400" dirty="0">
              <a:effectLst>
                <a:outerShdw blurRad="38100" dist="38100" dir="2700000" algn="tl">
                  <a:srgbClr val="000000">
                    <a:alpha val="43137"/>
                  </a:srgbClr>
                </a:outerShdw>
              </a:effectLst>
              <a:latin typeface="Arial Rounded MT Bold" panose="020F0704030504030204" pitchFamily="34" charset="0"/>
              <a:cs typeface="Times New Roman" charset="0"/>
            </a:endParaRPr>
          </a:p>
        </p:txBody>
      </p:sp>
      <p:graphicFrame>
        <p:nvGraphicFramePr>
          <p:cNvPr id="7170" name="Object 3"/>
          <p:cNvGraphicFramePr>
            <a:graphicFrameLocks noChangeAspect="1"/>
          </p:cNvGraphicFramePr>
          <p:nvPr/>
        </p:nvGraphicFramePr>
        <p:xfrm>
          <a:off x="1134108" y="1340768"/>
          <a:ext cx="6474296" cy="3646979"/>
        </p:xfrm>
        <a:graphic>
          <a:graphicData uri="http://schemas.openxmlformats.org/presentationml/2006/ole">
            <mc:AlternateContent xmlns:mc="http://schemas.openxmlformats.org/markup-compatibility/2006">
              <mc:Choice xmlns:v="urn:schemas-microsoft-com:vml" Requires="v">
                <p:oleObj spid="_x0000_s2052" name="Worksheet" r:id="rId4" imgW="3610051" imgH="1723949" progId="Excel.Sheet.8">
                  <p:embed/>
                </p:oleObj>
              </mc:Choice>
              <mc:Fallback>
                <p:oleObj name="Worksheet" r:id="rId4" imgW="3610051" imgH="1723949" progId="Excel.Sheet.8">
                  <p:embed/>
                  <p:pic>
                    <p:nvPicPr>
                      <p:cNvPr id="7170"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34108" y="1340768"/>
                        <a:ext cx="6474296" cy="3646979"/>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388700984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AutoShape 2"/>
          <p:cNvSpPr>
            <a:spLocks noGrp="1" noChangeArrowheads="1"/>
          </p:cNvSpPr>
          <p:nvPr>
            <p:ph type="title"/>
          </p:nvPr>
        </p:nvSpPr>
        <p:spPr>
          <a:xfrm>
            <a:off x="611560" y="188640"/>
            <a:ext cx="7924800" cy="576064"/>
          </a:xfrm>
        </p:spPr>
        <p:txBody>
          <a:bodyPr>
            <a:noAutofit/>
          </a:bodyPr>
          <a:lstStyle/>
          <a:p>
            <a:pPr algn="ctr" eaLnBrk="1" hangingPunct="1">
              <a:defRPr/>
            </a:pPr>
            <a:r>
              <a:rPr lang="en-GB" cap="none" dirty="0">
                <a:effectLst>
                  <a:outerShdw blurRad="38100" dist="38100" dir="2700000" algn="tl">
                    <a:srgbClr val="000000">
                      <a:alpha val="43137"/>
                    </a:srgbClr>
                  </a:outerShdw>
                </a:effectLst>
                <a:latin typeface="Arial Rounded MT Bold" panose="020F0704030504030204" pitchFamily="34" charset="0"/>
                <a:cs typeface="Times New Roman" charset="0"/>
              </a:rPr>
              <a:t>Pie Charts</a:t>
            </a:r>
          </a:p>
        </p:txBody>
      </p:sp>
      <p:sp>
        <p:nvSpPr>
          <p:cNvPr id="37891" name="Rectangle 3"/>
          <p:cNvSpPr>
            <a:spLocks noGrp="1" noChangeArrowheads="1"/>
          </p:cNvSpPr>
          <p:nvPr>
            <p:ph sz="quarter" idx="13"/>
          </p:nvPr>
        </p:nvSpPr>
        <p:spPr>
          <a:xfrm>
            <a:off x="609600" y="908720"/>
            <a:ext cx="7924800" cy="5112568"/>
          </a:xfrm>
        </p:spPr>
        <p:txBody>
          <a:bodyPr>
            <a:normAutofit/>
          </a:bodyPr>
          <a:lstStyle/>
          <a:p>
            <a:pPr>
              <a:lnSpc>
                <a:spcPct val="110000"/>
              </a:lnSpc>
              <a:buFont typeface="Wingdings" charset="2"/>
              <a:buChar char="Ø"/>
            </a:pPr>
            <a:r>
              <a:rPr lang="en-GB" sz="2500" dirty="0">
                <a:latin typeface="Calibri" panose="020F0502020204030204" pitchFamily="34" charset="0"/>
                <a:cs typeface="Calibri" panose="020F0502020204030204" pitchFamily="34" charset="0"/>
              </a:rPr>
              <a:t>Pie charts use simple data to </a:t>
            </a:r>
            <a:r>
              <a:rPr lang="en-US" sz="2500" dirty="0">
                <a:latin typeface="Calibri" panose="020F0502020204030204" pitchFamily="34" charset="0"/>
                <a:cs typeface="Calibri" panose="020F0502020204030204" pitchFamily="34" charset="0"/>
              </a:rPr>
              <a:t>emphasise</a:t>
            </a:r>
            <a:r>
              <a:rPr lang="en-GB" sz="2500" dirty="0">
                <a:latin typeface="Calibri" panose="020F0502020204030204" pitchFamily="34" charset="0"/>
                <a:cs typeface="Calibri" panose="020F0502020204030204" pitchFamily="34" charset="0"/>
              </a:rPr>
              <a:t> differences or similarities.</a:t>
            </a:r>
          </a:p>
          <a:p>
            <a:pPr>
              <a:lnSpc>
                <a:spcPct val="110000"/>
              </a:lnSpc>
              <a:buFont typeface="Wingdings" charset="2"/>
              <a:buChar char="Ø"/>
            </a:pPr>
            <a:r>
              <a:rPr lang="en-GB" sz="2500" dirty="0">
                <a:latin typeface="Calibri" panose="020F0502020204030204" pitchFamily="34" charset="0"/>
                <a:cs typeface="Calibri" panose="020F0502020204030204" pitchFamily="34" charset="0"/>
              </a:rPr>
              <a:t>Six categories of data is the maximum that can realistically be accommodated in a pie-chart.</a:t>
            </a:r>
          </a:p>
          <a:p>
            <a:pPr>
              <a:lnSpc>
                <a:spcPct val="110000"/>
              </a:lnSpc>
              <a:buFont typeface="Wingdings" charset="2"/>
              <a:buChar char="Ø"/>
            </a:pPr>
            <a:r>
              <a:rPr lang="en-US" sz="2500" dirty="0">
                <a:latin typeface="Calibri" panose="020F0502020204030204" pitchFamily="34" charset="0"/>
                <a:cs typeface="Calibri" panose="020F0502020204030204" pitchFamily="34" charset="0"/>
              </a:rPr>
              <a:t>Pie charts are commonly used to describe data from relative frequency distributions.</a:t>
            </a:r>
            <a:endParaRPr lang="en-GB" sz="2500" dirty="0">
              <a:latin typeface="Calibri" panose="020F0502020204030204" pitchFamily="34" charset="0"/>
              <a:cs typeface="Calibri" panose="020F0502020204030204" pitchFamily="34" charset="0"/>
            </a:endParaRPr>
          </a:p>
          <a:p>
            <a:pPr>
              <a:lnSpc>
                <a:spcPct val="110000"/>
              </a:lnSpc>
              <a:buFont typeface="Wingdings" charset="2"/>
              <a:buChar char="Ø"/>
            </a:pPr>
            <a:r>
              <a:rPr lang="en-GB" sz="2500" dirty="0">
                <a:latin typeface="Calibri" panose="020F0502020204030204" pitchFamily="34" charset="0"/>
                <a:cs typeface="Calibri" panose="020F0502020204030204" pitchFamily="34" charset="0"/>
              </a:rPr>
              <a:t>Data must first be converted to degrees of a full circle.</a:t>
            </a:r>
          </a:p>
          <a:p>
            <a:pPr>
              <a:lnSpc>
                <a:spcPct val="110000"/>
              </a:lnSpc>
              <a:buFont typeface="Wingdings" charset="2"/>
              <a:buChar char="Ø"/>
            </a:pPr>
            <a:r>
              <a:rPr lang="en-GB" sz="2500" dirty="0">
                <a:latin typeface="Calibri" panose="020F0502020204030204" pitchFamily="34" charset="0"/>
                <a:cs typeface="Calibri" panose="020F0502020204030204" pitchFamily="34" charset="0"/>
              </a:rPr>
              <a:t>Full circle = 360 degrees</a:t>
            </a:r>
          </a:p>
          <a:p>
            <a:pPr>
              <a:lnSpc>
                <a:spcPct val="110000"/>
              </a:lnSpc>
              <a:buFont typeface="Wingdings" charset="2"/>
              <a:buChar char="Ø"/>
            </a:pPr>
            <a:r>
              <a:rPr lang="en-GB" sz="2500" dirty="0">
                <a:latin typeface="Calibri" panose="020F0502020204030204" pitchFamily="34" charset="0"/>
                <a:cs typeface="Calibri" panose="020F0502020204030204" pitchFamily="34" charset="0"/>
              </a:rPr>
              <a:t>Exploded pie charts allow you to emphasise particular elements</a:t>
            </a:r>
          </a:p>
          <a:p>
            <a:pPr eaLnBrk="1" hangingPunct="1">
              <a:buFont typeface="Wingdings" charset="2"/>
              <a:buNone/>
            </a:pPr>
            <a:endParaRPr lang="en-GB" sz="2400" dirty="0">
              <a:latin typeface="Calibri" pitchFamily="34" charset="0"/>
              <a:cs typeface="Times New Roman" charset="0"/>
            </a:endParaRPr>
          </a:p>
          <a:p>
            <a:pPr eaLnBrk="1" hangingPunct="1">
              <a:buFont typeface="Wingdings" charset="2"/>
              <a:buNone/>
            </a:pPr>
            <a:endParaRPr lang="en-GB" sz="2400" dirty="0">
              <a:latin typeface="Calibri" pitchFamily="34" charset="0"/>
              <a:cs typeface="Times New Roman" charset="0"/>
            </a:endParaRPr>
          </a:p>
          <a:p>
            <a:pPr eaLnBrk="1" hangingPunct="1">
              <a:buFont typeface="Wingdings" charset="2"/>
              <a:buNone/>
            </a:pPr>
            <a:endParaRPr lang="en-GB" sz="2400" dirty="0">
              <a:latin typeface="Calibri" pitchFamily="34" charset="0"/>
              <a:cs typeface="Arial" charset="0"/>
            </a:endParaRPr>
          </a:p>
        </p:txBody>
      </p:sp>
    </p:spTree>
    <p:extLst>
      <p:ext uri="{BB962C8B-B14F-4D97-AF65-F5344CB8AC3E}">
        <p14:creationId xmlns:p14="http://schemas.microsoft.com/office/powerpoint/2010/main" val="27089643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2"/>
          <p:cNvSpPr>
            <a:spLocks noChangeArrowheads="1"/>
          </p:cNvSpPr>
          <p:nvPr/>
        </p:nvSpPr>
        <p:spPr bwMode="auto">
          <a:xfrm>
            <a:off x="1403648" y="896526"/>
            <a:ext cx="6019800" cy="1015663"/>
          </a:xfrm>
          <a:prstGeom prst="rect">
            <a:avLst/>
          </a:prstGeom>
          <a:noFill/>
          <a:ln w="9525">
            <a:noFill/>
            <a:miter lim="800000"/>
            <a:headEnd/>
            <a:tailEnd/>
          </a:ln>
        </p:spPr>
        <p:txBody>
          <a:bodyPr wrap="square">
            <a:spAutoFit/>
          </a:bodyPr>
          <a:lstStyle/>
          <a:p>
            <a:pPr algn="just"/>
            <a:r>
              <a:rPr lang="en-GB" sz="2000" b="1" dirty="0">
                <a:latin typeface="Calibri" pitchFamily="34" charset="0"/>
                <a:cs typeface="Times New Roman" charset="0"/>
              </a:rPr>
              <a:t>Region:      North      </a:t>
            </a:r>
            <a:r>
              <a:rPr lang="en-US" sz="2000" b="1" dirty="0">
                <a:latin typeface="Calibri" pitchFamily="34" charset="0"/>
                <a:cs typeface="Times New Roman" charset="0"/>
              </a:rPr>
              <a:t>   </a:t>
            </a:r>
            <a:r>
              <a:rPr lang="en-GB" sz="2000" b="1" dirty="0">
                <a:latin typeface="Calibri" pitchFamily="34" charset="0"/>
                <a:cs typeface="Times New Roman" charset="0"/>
              </a:rPr>
              <a:t> South               East                 West</a:t>
            </a:r>
          </a:p>
          <a:p>
            <a:pPr algn="just"/>
            <a:endParaRPr lang="en-US" sz="2000" b="1" dirty="0">
              <a:latin typeface="Calibri" pitchFamily="34" charset="0"/>
              <a:cs typeface="Times New Roman" charset="0"/>
            </a:endParaRPr>
          </a:p>
          <a:p>
            <a:pPr algn="just"/>
            <a:r>
              <a:rPr lang="en-GB" sz="2000" b="1" dirty="0">
                <a:latin typeface="Calibri" pitchFamily="34" charset="0"/>
                <a:cs typeface="Times New Roman" charset="0"/>
              </a:rPr>
              <a:t>Sales:            25             </a:t>
            </a:r>
            <a:r>
              <a:rPr lang="en-US" sz="2000" b="1" dirty="0">
                <a:latin typeface="Calibri" pitchFamily="34" charset="0"/>
                <a:cs typeface="Times New Roman" charset="0"/>
              </a:rPr>
              <a:t> </a:t>
            </a:r>
            <a:r>
              <a:rPr lang="en-GB" sz="2000" b="1" dirty="0">
                <a:latin typeface="Calibri" pitchFamily="34" charset="0"/>
                <a:cs typeface="Times New Roman" charset="0"/>
              </a:rPr>
              <a:t> 10 </a:t>
            </a:r>
            <a:r>
              <a:rPr lang="en-US" sz="2000" b="1" dirty="0">
                <a:latin typeface="Calibri" pitchFamily="34" charset="0"/>
                <a:cs typeface="Times New Roman" charset="0"/>
              </a:rPr>
              <a:t>   </a:t>
            </a:r>
            <a:r>
              <a:rPr lang="en-GB" sz="2000" b="1" dirty="0">
                <a:latin typeface="Calibri" pitchFamily="34" charset="0"/>
                <a:cs typeface="Times New Roman" charset="0"/>
              </a:rPr>
              <a:t>                 45                     25 </a:t>
            </a:r>
          </a:p>
        </p:txBody>
      </p:sp>
      <p:graphicFrame>
        <p:nvGraphicFramePr>
          <p:cNvPr id="9218" name="Object 3"/>
          <p:cNvGraphicFramePr>
            <a:graphicFrameLocks noChangeAspect="1"/>
          </p:cNvGraphicFramePr>
          <p:nvPr/>
        </p:nvGraphicFramePr>
        <p:xfrm>
          <a:off x="1152972" y="1912189"/>
          <a:ext cx="6521152" cy="3757347"/>
        </p:xfrm>
        <a:graphic>
          <a:graphicData uri="http://schemas.openxmlformats.org/presentationml/2006/ole">
            <mc:AlternateContent xmlns:mc="http://schemas.openxmlformats.org/markup-compatibility/2006">
              <mc:Choice xmlns:v="urn:schemas-microsoft-com:vml" Requires="v">
                <p:oleObj spid="_x0000_s3076" name="Worksheet" r:id="rId4" imgW="4248302" imgH="2066849" progId="Excel.Sheet.8">
                  <p:embed/>
                </p:oleObj>
              </mc:Choice>
              <mc:Fallback>
                <p:oleObj name="Worksheet" r:id="rId4" imgW="4248302" imgH="2066849" progId="Excel.Sheet.8">
                  <p:embed/>
                  <p:pic>
                    <p:nvPicPr>
                      <p:cNvPr id="9218"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52972" y="1912189"/>
                        <a:ext cx="6521152" cy="375734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 name="TextBox 4"/>
          <p:cNvSpPr txBox="1"/>
          <p:nvPr/>
        </p:nvSpPr>
        <p:spPr>
          <a:xfrm>
            <a:off x="676519" y="188640"/>
            <a:ext cx="7056784" cy="769441"/>
          </a:xfrm>
          <a:prstGeom prst="rect">
            <a:avLst/>
          </a:prstGeom>
          <a:noFill/>
        </p:spPr>
        <p:txBody>
          <a:bodyPr wrap="square" rtlCol="0">
            <a:spAutoFit/>
          </a:bodyPr>
          <a:lstStyle/>
          <a:p>
            <a:pPr algn="ctr"/>
            <a:r>
              <a:rPr lang="en-GB" sz="4400" dirty="0">
                <a:effectLst>
                  <a:outerShdw blurRad="38100" dist="38100" dir="2700000" algn="tl">
                    <a:srgbClr val="000000">
                      <a:alpha val="43137"/>
                    </a:srgbClr>
                  </a:outerShdw>
                </a:effectLst>
                <a:latin typeface="Arial Rounded MT Bold" panose="020F0704030504030204" pitchFamily="34" charset="0"/>
              </a:rPr>
              <a:t>Exploded Pie Chart</a:t>
            </a:r>
          </a:p>
        </p:txBody>
      </p:sp>
    </p:spTree>
    <p:extLst>
      <p:ext uri="{BB962C8B-B14F-4D97-AF65-F5344CB8AC3E}">
        <p14:creationId xmlns:p14="http://schemas.microsoft.com/office/powerpoint/2010/main" val="207816932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2"/>
          <p:cNvSpPr>
            <a:spLocks noChangeArrowheads="1"/>
          </p:cNvSpPr>
          <p:nvPr/>
        </p:nvSpPr>
        <p:spPr bwMode="auto">
          <a:xfrm>
            <a:off x="1691680" y="886073"/>
            <a:ext cx="6019800" cy="1196975"/>
          </a:xfrm>
          <a:prstGeom prst="rect">
            <a:avLst/>
          </a:prstGeom>
          <a:noFill/>
          <a:ln w="9525">
            <a:noFill/>
            <a:miter lim="800000"/>
            <a:headEnd/>
            <a:tailEnd/>
          </a:ln>
        </p:spPr>
        <p:txBody>
          <a:bodyPr>
            <a:spAutoFit/>
          </a:bodyPr>
          <a:lstStyle/>
          <a:p>
            <a:pPr algn="just"/>
            <a:r>
              <a:rPr lang="en-GB" b="1" dirty="0">
                <a:latin typeface="Calibri" pitchFamily="34" charset="0"/>
                <a:cs typeface="Times New Roman" charset="0"/>
              </a:rPr>
              <a:t> </a:t>
            </a:r>
            <a:r>
              <a:rPr lang="en-US" b="1" dirty="0">
                <a:latin typeface="Calibri" pitchFamily="34" charset="0"/>
                <a:cs typeface="Times New Roman" charset="0"/>
              </a:rPr>
              <a:t>                                           </a:t>
            </a:r>
            <a:r>
              <a:rPr lang="en-GB" b="1" u="sng" dirty="0">
                <a:latin typeface="Calibri" pitchFamily="34" charset="0"/>
                <a:cs typeface="Times New Roman" charset="0"/>
              </a:rPr>
              <a:t>Number of employees</a:t>
            </a:r>
            <a:endParaRPr lang="en-US" b="1" u="sng" dirty="0">
              <a:latin typeface="Calibri" pitchFamily="34" charset="0"/>
              <a:cs typeface="Times New Roman" charset="0"/>
            </a:endParaRPr>
          </a:p>
          <a:p>
            <a:pPr algn="just"/>
            <a:r>
              <a:rPr lang="en-GB" b="1" dirty="0">
                <a:latin typeface="Calibri" pitchFamily="34" charset="0"/>
                <a:cs typeface="Times New Roman" charset="0"/>
              </a:rPr>
              <a:t>Weekly </a:t>
            </a:r>
            <a:r>
              <a:rPr lang="en-US" b="1" dirty="0">
                <a:latin typeface="Calibri" pitchFamily="34" charset="0"/>
                <a:cs typeface="Times New Roman" charset="0"/>
              </a:rPr>
              <a:t>earnings</a:t>
            </a:r>
            <a:r>
              <a:rPr lang="en-GB" b="1" dirty="0">
                <a:latin typeface="Calibri" pitchFamily="34" charset="0"/>
                <a:cs typeface="Times New Roman" charset="0"/>
              </a:rPr>
              <a:t> (£)  </a:t>
            </a:r>
            <a:r>
              <a:rPr lang="en-US" b="1" dirty="0">
                <a:latin typeface="Calibri" pitchFamily="34" charset="0"/>
                <a:cs typeface="Times New Roman" charset="0"/>
              </a:rPr>
              <a:t>  </a:t>
            </a:r>
            <a:r>
              <a:rPr lang="en-GB" b="1" dirty="0">
                <a:latin typeface="Calibri" pitchFamily="34" charset="0"/>
                <a:cs typeface="Times New Roman" charset="0"/>
              </a:rPr>
              <a:t>300    400     500      600     700     800</a:t>
            </a:r>
          </a:p>
          <a:p>
            <a:pPr algn="just"/>
            <a:r>
              <a:rPr lang="en-GB" b="1" dirty="0">
                <a:latin typeface="Calibri" pitchFamily="34" charset="0"/>
                <a:cs typeface="Times New Roman" charset="0"/>
              </a:rPr>
              <a:t>Company a                    </a:t>
            </a:r>
            <a:r>
              <a:rPr lang="en-US" b="1" dirty="0">
                <a:latin typeface="Calibri" pitchFamily="34" charset="0"/>
                <a:cs typeface="Times New Roman" charset="0"/>
              </a:rPr>
              <a:t>  </a:t>
            </a:r>
            <a:r>
              <a:rPr lang="en-GB" b="1" dirty="0">
                <a:latin typeface="Calibri" pitchFamily="34" charset="0"/>
                <a:cs typeface="Times New Roman" charset="0"/>
              </a:rPr>
              <a:t> 2         5         9  </a:t>
            </a:r>
            <a:r>
              <a:rPr lang="en-US" b="1" dirty="0">
                <a:latin typeface="Calibri" pitchFamily="34" charset="0"/>
                <a:cs typeface="Times New Roman" charset="0"/>
              </a:rPr>
              <a:t> </a:t>
            </a:r>
            <a:r>
              <a:rPr lang="en-GB" b="1" dirty="0">
                <a:latin typeface="Calibri" pitchFamily="34" charset="0"/>
                <a:cs typeface="Times New Roman" charset="0"/>
              </a:rPr>
              <a:t>      12        8        4</a:t>
            </a:r>
          </a:p>
          <a:p>
            <a:pPr algn="l"/>
            <a:r>
              <a:rPr lang="en-GB" b="1" dirty="0">
                <a:latin typeface="Calibri" pitchFamily="34" charset="0"/>
                <a:cs typeface="Times New Roman" charset="0"/>
              </a:rPr>
              <a:t>Company b                    </a:t>
            </a:r>
            <a:r>
              <a:rPr lang="en-US" b="1" dirty="0">
                <a:latin typeface="Calibri" pitchFamily="34" charset="0"/>
                <a:cs typeface="Times New Roman" charset="0"/>
              </a:rPr>
              <a:t> </a:t>
            </a:r>
            <a:r>
              <a:rPr lang="en-GB" b="1" dirty="0">
                <a:latin typeface="Calibri" pitchFamily="34" charset="0"/>
                <a:cs typeface="Times New Roman" charset="0"/>
              </a:rPr>
              <a:t>  7    </a:t>
            </a:r>
            <a:r>
              <a:rPr lang="en-US" b="1" dirty="0">
                <a:latin typeface="Calibri" pitchFamily="34" charset="0"/>
                <a:cs typeface="Times New Roman" charset="0"/>
              </a:rPr>
              <a:t> </a:t>
            </a:r>
            <a:r>
              <a:rPr lang="en-GB" b="1" dirty="0">
                <a:latin typeface="Calibri" pitchFamily="34" charset="0"/>
                <a:cs typeface="Times New Roman" charset="0"/>
              </a:rPr>
              <a:t>  14         8          7         3  </a:t>
            </a:r>
            <a:r>
              <a:rPr lang="en-US" b="1" dirty="0">
                <a:latin typeface="Calibri" pitchFamily="34" charset="0"/>
                <a:cs typeface="Times New Roman" charset="0"/>
              </a:rPr>
              <a:t> </a:t>
            </a:r>
            <a:r>
              <a:rPr lang="en-GB" b="1" dirty="0">
                <a:latin typeface="Calibri" pitchFamily="34" charset="0"/>
                <a:cs typeface="Times New Roman" charset="0"/>
              </a:rPr>
              <a:t>     1 </a:t>
            </a:r>
          </a:p>
        </p:txBody>
      </p:sp>
      <p:graphicFrame>
        <p:nvGraphicFramePr>
          <p:cNvPr id="10242" name="Object 3"/>
          <p:cNvGraphicFramePr>
            <a:graphicFrameLocks noChangeAspect="1"/>
          </p:cNvGraphicFramePr>
          <p:nvPr>
            <p:extLst>
              <p:ext uri="{D42A27DB-BD31-4B8C-83A1-F6EECF244321}">
                <p14:modId xmlns:p14="http://schemas.microsoft.com/office/powerpoint/2010/main" val="3785824327"/>
              </p:ext>
            </p:extLst>
          </p:nvPr>
        </p:nvGraphicFramePr>
        <p:xfrm>
          <a:off x="1446784" y="2142128"/>
          <a:ext cx="6264696" cy="3496282"/>
        </p:xfrm>
        <a:graphic>
          <a:graphicData uri="http://schemas.openxmlformats.org/presentationml/2006/ole">
            <mc:AlternateContent xmlns:mc="http://schemas.openxmlformats.org/markup-compatibility/2006">
              <mc:Choice xmlns:v="urn:schemas-microsoft-com:vml" Requires="v">
                <p:oleObj spid="_x0000_s4100" name="Worksheet" r:id="rId4" imgW="3676802" imgH="1819351" progId="Excel.Sheet.8">
                  <p:embed/>
                </p:oleObj>
              </mc:Choice>
              <mc:Fallback>
                <p:oleObj name="Worksheet" r:id="rId4" imgW="3676802" imgH="1819351" progId="Excel.Sheet.8">
                  <p:embed/>
                  <p:pic>
                    <p:nvPicPr>
                      <p:cNvPr id="10242"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46784" y="2142128"/>
                        <a:ext cx="6264696" cy="3496282"/>
                      </a:xfrm>
                      <a:prstGeom prst="rect">
                        <a:avLst/>
                      </a:prstGeom>
                      <a:noFill/>
                    </p:spPr>
                  </p:pic>
                </p:oleObj>
              </mc:Fallback>
            </mc:AlternateContent>
          </a:graphicData>
        </a:graphic>
      </p:graphicFrame>
      <p:sp>
        <p:nvSpPr>
          <p:cNvPr id="4" name="TextBox 3"/>
          <p:cNvSpPr txBox="1"/>
          <p:nvPr/>
        </p:nvSpPr>
        <p:spPr>
          <a:xfrm>
            <a:off x="2411760" y="116632"/>
            <a:ext cx="4104456" cy="769441"/>
          </a:xfrm>
          <a:prstGeom prst="rect">
            <a:avLst/>
          </a:prstGeom>
          <a:noFill/>
        </p:spPr>
        <p:txBody>
          <a:bodyPr wrap="square" rtlCol="0">
            <a:spAutoFit/>
          </a:bodyPr>
          <a:lstStyle/>
          <a:p>
            <a:pPr algn="ctr"/>
            <a:r>
              <a:rPr lang="en-GB" sz="4400" dirty="0">
                <a:effectLst>
                  <a:outerShdw blurRad="38100" dist="38100" dir="2700000" algn="tl">
                    <a:srgbClr val="000000">
                      <a:alpha val="43137"/>
                    </a:srgbClr>
                  </a:outerShdw>
                </a:effectLst>
                <a:latin typeface="Arial Rounded MT Bold" panose="020F0704030504030204" pitchFamily="34" charset="0"/>
              </a:rPr>
              <a:t>Line Graphs</a:t>
            </a:r>
          </a:p>
        </p:txBody>
      </p:sp>
    </p:spTree>
    <p:extLst>
      <p:ext uri="{BB962C8B-B14F-4D97-AF65-F5344CB8AC3E}">
        <p14:creationId xmlns:p14="http://schemas.microsoft.com/office/powerpoint/2010/main" val="262839845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396" name="Rectangle 4"/>
          <p:cNvSpPr>
            <a:spLocks noGrp="1" noChangeArrowheads="1"/>
          </p:cNvSpPr>
          <p:nvPr>
            <p:ph type="title"/>
          </p:nvPr>
        </p:nvSpPr>
        <p:spPr>
          <a:xfrm>
            <a:off x="1043608" y="476672"/>
            <a:ext cx="7383462" cy="990600"/>
          </a:xfrm>
        </p:spPr>
        <p:txBody>
          <a:bodyPr>
            <a:noAutofit/>
          </a:bodyPr>
          <a:lstStyle/>
          <a:p>
            <a:pPr algn="ctr">
              <a:lnSpc>
                <a:spcPct val="80000"/>
              </a:lnSpc>
              <a:defRPr/>
            </a:pPr>
            <a:r>
              <a:rPr lang="en-US" cap="none" dirty="0">
                <a:effectLst>
                  <a:outerShdw blurRad="38100" dist="38100" dir="2700000" algn="tl">
                    <a:srgbClr val="000000">
                      <a:alpha val="43137"/>
                    </a:srgbClr>
                  </a:outerShdw>
                </a:effectLst>
                <a:latin typeface="Arial Rounded MT Bold" panose="020F0704030504030204" pitchFamily="34" charset="0"/>
              </a:rPr>
              <a:t>Side-by-side Bar Charts</a:t>
            </a:r>
            <a:br>
              <a:rPr lang="en-US" sz="4000" dirty="0">
                <a:solidFill>
                  <a:schemeClr val="tx2"/>
                </a:solidFill>
                <a:latin typeface="Calibri" pitchFamily="34" charset="0"/>
              </a:rPr>
            </a:br>
            <a:endParaRPr lang="en-US" sz="4000" dirty="0">
              <a:latin typeface="Calibri" pitchFamily="34" charset="0"/>
            </a:endParaRPr>
          </a:p>
        </p:txBody>
      </p:sp>
      <p:graphicFrame>
        <p:nvGraphicFramePr>
          <p:cNvPr id="2" name="Object 1">
            <a:hlinkClick r:id="" action="ppaction://ole?verb=0"/>
          </p:cNvPr>
          <p:cNvGraphicFramePr>
            <a:graphicFrameLocks/>
          </p:cNvGraphicFramePr>
          <p:nvPr>
            <p:extLst>
              <p:ext uri="{D42A27DB-BD31-4B8C-83A1-F6EECF244321}">
                <p14:modId xmlns:p14="http://schemas.microsoft.com/office/powerpoint/2010/main" val="693014225"/>
              </p:ext>
            </p:extLst>
          </p:nvPr>
        </p:nvGraphicFramePr>
        <p:xfrm>
          <a:off x="1388586" y="1235075"/>
          <a:ext cx="6485414" cy="3682365"/>
        </p:xfrm>
        <a:graphic>
          <a:graphicData uri="http://schemas.openxmlformats.org/presentationml/2006/ole">
            <mc:AlternateContent xmlns:mc="http://schemas.openxmlformats.org/markup-compatibility/2006">
              <mc:Choice xmlns:v="urn:schemas-microsoft-com:vml" Requires="v">
                <p:oleObj spid="_x0000_s5124" name="Worksheet" r:id="rId4" imgW="11164858" imgH="6287378" progId="Excel.Sheet.8">
                  <p:embed/>
                </p:oleObj>
              </mc:Choice>
              <mc:Fallback>
                <p:oleObj name="Worksheet" r:id="rId4" imgW="11164858" imgH="6287378" progId="Excel.Sheet.8">
                  <p:embed/>
                  <p:pic>
                    <p:nvPicPr>
                      <p:cNvPr id="2" name="Object 1">
                        <a:hlinkClick r:id="" action="ppaction://ole?verb=0"/>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88586" y="1235075"/>
                        <a:ext cx="6485414" cy="3682365"/>
                      </a:xfrm>
                      <a:prstGeom prst="rect">
                        <a:avLst/>
                      </a:prstGeom>
                      <a:noFill/>
                      <a:ln>
                        <a:noFill/>
                      </a:ln>
                      <a:effectLst/>
                    </p:spPr>
                  </p:pic>
                </p:oleObj>
              </mc:Fallback>
            </mc:AlternateContent>
          </a:graphicData>
        </a:graphic>
      </p:graphicFrame>
    </p:spTree>
    <p:extLst>
      <p:ext uri="{BB962C8B-B14F-4D97-AF65-F5344CB8AC3E}">
        <p14:creationId xmlns:p14="http://schemas.microsoft.com/office/powerpoint/2010/main" val="175118291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Rectangle 2"/>
          <p:cNvSpPr>
            <a:spLocks noGrp="1" noChangeArrowheads="1"/>
          </p:cNvSpPr>
          <p:nvPr>
            <p:ph type="title"/>
          </p:nvPr>
        </p:nvSpPr>
        <p:spPr>
          <a:xfrm>
            <a:off x="755576" y="303799"/>
            <a:ext cx="7793038" cy="531912"/>
          </a:xfrm>
        </p:spPr>
        <p:txBody>
          <a:bodyPr>
            <a:noAutofit/>
          </a:bodyPr>
          <a:lstStyle/>
          <a:p>
            <a:pPr algn="ctr">
              <a:lnSpc>
                <a:spcPct val="80000"/>
              </a:lnSpc>
              <a:defRPr/>
            </a:pPr>
            <a:r>
              <a:rPr lang="en-US" cap="none" dirty="0">
                <a:effectLst>
                  <a:outerShdw blurRad="38100" dist="38100" dir="2700000" algn="tl">
                    <a:srgbClr val="000000">
                      <a:alpha val="43137"/>
                    </a:srgbClr>
                  </a:outerShdw>
                </a:effectLst>
                <a:latin typeface="Arial Rounded MT Bold" panose="020F0704030504030204" pitchFamily="34" charset="0"/>
              </a:rPr>
              <a:t>Scatter Diagram - Example</a:t>
            </a:r>
          </a:p>
        </p:txBody>
      </p:sp>
      <p:graphicFrame>
        <p:nvGraphicFramePr>
          <p:cNvPr id="13314" name="Object 2"/>
          <p:cNvGraphicFramePr>
            <a:graphicFrameLocks noChangeAspect="1"/>
          </p:cNvGraphicFramePr>
          <p:nvPr/>
        </p:nvGraphicFramePr>
        <p:xfrm>
          <a:off x="2843808" y="1628800"/>
          <a:ext cx="5741988" cy="3255963"/>
        </p:xfrm>
        <a:graphic>
          <a:graphicData uri="http://schemas.openxmlformats.org/presentationml/2006/ole">
            <mc:AlternateContent xmlns:mc="http://schemas.openxmlformats.org/markup-compatibility/2006">
              <mc:Choice xmlns:v="urn:schemas-microsoft-com:vml" Requires="v">
                <p:oleObj spid="_x0000_s6148" name="Chart" r:id="rId4" imgW="4248150" imgH="2409952" progId="Excel.Sheet.8">
                  <p:embed/>
                </p:oleObj>
              </mc:Choice>
              <mc:Fallback>
                <p:oleObj name="Chart" r:id="rId4" imgW="4248150" imgH="2409952" progId="Excel.Sheet.8">
                  <p:embed/>
                  <p:pic>
                    <p:nvPicPr>
                      <p:cNvPr id="13314"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43808" y="1628800"/>
                        <a:ext cx="5741988" cy="325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62983" name="Group 167"/>
          <p:cNvGraphicFramePr>
            <a:graphicFrameLocks noGrp="1"/>
          </p:cNvGraphicFramePr>
          <p:nvPr/>
        </p:nvGraphicFramePr>
        <p:xfrm>
          <a:off x="467544" y="1123181"/>
          <a:ext cx="1905000" cy="4267200"/>
        </p:xfrm>
        <a:graphic>
          <a:graphicData uri="http://schemas.openxmlformats.org/drawingml/2006/table">
            <a:tbl>
              <a:tblPr/>
              <a:tblGrid>
                <a:gridCol w="939800">
                  <a:extLst>
                    <a:ext uri="{9D8B030D-6E8A-4147-A177-3AD203B41FA5}">
                      <a16:colId xmlns:a16="http://schemas.microsoft.com/office/drawing/2014/main" val="20000"/>
                    </a:ext>
                  </a:extLst>
                </a:gridCol>
                <a:gridCol w="965200">
                  <a:extLst>
                    <a:ext uri="{9D8B030D-6E8A-4147-A177-3AD203B41FA5}">
                      <a16:colId xmlns:a16="http://schemas.microsoft.com/office/drawing/2014/main" val="20001"/>
                    </a:ext>
                  </a:extLst>
                </a:gridCol>
              </a:tblGrid>
              <a:tr h="244475">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Arial" charset="0"/>
                          <a:ea typeface="ＭＳ Ｐゴシック" charset="-128"/>
                          <a:cs typeface="Arial" charset="0"/>
                        </a:rPr>
                        <a:t>Volume per day</a:t>
                      </a:r>
                    </a:p>
                  </a:txBody>
                  <a:tcPr anchor="b"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solidFill>
                      <a:srgbClr val="FDE0BD"/>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rgbClr val="000000"/>
                          </a:solidFill>
                          <a:effectLst/>
                          <a:latin typeface="Arial" charset="0"/>
                          <a:ea typeface="ＭＳ Ｐゴシック" charset="-128"/>
                          <a:cs typeface="Arial" charset="0"/>
                        </a:rPr>
                        <a:t>Cost per day</a:t>
                      </a:r>
                    </a:p>
                  </a:txBody>
                  <a:tcPr anchor="b"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solidFill>
                      <a:srgbClr val="FDE0BD"/>
                    </a:solidFill>
                  </a:tcPr>
                </a:tc>
                <a:extLst>
                  <a:ext uri="{0D108BD9-81ED-4DB2-BD59-A6C34878D82A}">
                    <a16:rowId xmlns:a16="http://schemas.microsoft.com/office/drawing/2014/main" val="10000"/>
                  </a:ext>
                </a:extLst>
              </a:tr>
              <a:tr h="244475">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rgbClr val="000000"/>
                          </a:solidFill>
                          <a:effectLst/>
                          <a:latin typeface="Arial" charset="0"/>
                          <a:ea typeface="ＭＳ Ｐゴシック" charset="-128"/>
                          <a:cs typeface="Arial" charset="0"/>
                        </a:rPr>
                        <a:t>23</a:t>
                      </a:r>
                    </a:p>
                  </a:txBody>
                  <a:tcPr anchor="b"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a:noFill/>
                    </a:lnB>
                    <a:lnTlToBr>
                      <a:noFill/>
                    </a:lnTlToBr>
                    <a:lnBlToTr>
                      <a:noFill/>
                    </a:lnBlToTr>
                    <a:solidFill>
                      <a:srgbClr val="CBDDF7"/>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rgbClr val="000000"/>
                          </a:solidFill>
                          <a:effectLst/>
                          <a:latin typeface="Arial" charset="0"/>
                          <a:ea typeface="ＭＳ Ｐゴシック" charset="-128"/>
                          <a:cs typeface="Arial" charset="0"/>
                        </a:rPr>
                        <a:t>131</a:t>
                      </a:r>
                    </a:p>
                  </a:txBody>
                  <a:tcPr anchor="b"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a:noFill/>
                    </a:lnB>
                    <a:lnTlToBr>
                      <a:noFill/>
                    </a:lnTlToBr>
                    <a:lnBlToTr>
                      <a:noFill/>
                    </a:lnBlToTr>
                    <a:solidFill>
                      <a:srgbClr val="CBDDF7"/>
                    </a:solidFill>
                  </a:tcPr>
                </a:tc>
                <a:extLst>
                  <a:ext uri="{0D108BD9-81ED-4DB2-BD59-A6C34878D82A}">
                    <a16:rowId xmlns:a16="http://schemas.microsoft.com/office/drawing/2014/main" val="10001"/>
                  </a:ext>
                </a:extLst>
              </a:tr>
              <a:tr h="244475">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rgbClr val="000000"/>
                          </a:solidFill>
                          <a:effectLst/>
                          <a:latin typeface="Arial" charset="0"/>
                          <a:ea typeface="ＭＳ Ｐゴシック" charset="-128"/>
                          <a:cs typeface="Arial" charset="0"/>
                        </a:rPr>
                        <a:t>24</a:t>
                      </a:r>
                    </a:p>
                  </a:txBody>
                  <a:tcPr anchor="b"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a:noFill/>
                    </a:lnT>
                    <a:lnB>
                      <a:noFill/>
                    </a:lnB>
                    <a:lnTlToBr>
                      <a:noFill/>
                    </a:lnTlToBr>
                    <a:lnBlToTr>
                      <a:noFill/>
                    </a:lnBlToTr>
                    <a:solidFill>
                      <a:srgbClr val="CBDDF7"/>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Arial" charset="0"/>
                          <a:ea typeface="ＭＳ Ｐゴシック" charset="-128"/>
                          <a:cs typeface="Arial" charset="0"/>
                        </a:rPr>
                        <a:t>120</a:t>
                      </a:r>
                    </a:p>
                  </a:txBody>
                  <a:tcPr anchor="b"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a:noFill/>
                    </a:lnT>
                    <a:lnB>
                      <a:noFill/>
                    </a:lnB>
                    <a:lnTlToBr>
                      <a:noFill/>
                    </a:lnTlToBr>
                    <a:lnBlToTr>
                      <a:noFill/>
                    </a:lnBlToTr>
                    <a:solidFill>
                      <a:srgbClr val="CBDDF7"/>
                    </a:solidFill>
                  </a:tcPr>
                </a:tc>
                <a:extLst>
                  <a:ext uri="{0D108BD9-81ED-4DB2-BD59-A6C34878D82A}">
                    <a16:rowId xmlns:a16="http://schemas.microsoft.com/office/drawing/2014/main" val="10002"/>
                  </a:ext>
                </a:extLst>
              </a:tr>
              <a:tr h="244475">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rgbClr val="000000"/>
                          </a:solidFill>
                          <a:effectLst/>
                          <a:latin typeface="Arial" charset="0"/>
                          <a:ea typeface="ＭＳ Ｐゴシック" charset="-128"/>
                          <a:cs typeface="Arial" charset="0"/>
                        </a:rPr>
                        <a:t>26</a:t>
                      </a:r>
                    </a:p>
                  </a:txBody>
                  <a:tcPr anchor="b"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a:noFill/>
                    </a:lnT>
                    <a:lnB>
                      <a:noFill/>
                    </a:lnB>
                    <a:lnTlToBr>
                      <a:noFill/>
                    </a:lnTlToBr>
                    <a:lnBlToTr>
                      <a:noFill/>
                    </a:lnBlToTr>
                    <a:solidFill>
                      <a:srgbClr val="CBDDF7"/>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Arial" charset="0"/>
                          <a:ea typeface="ＭＳ Ｐゴシック" charset="-128"/>
                          <a:cs typeface="Arial" charset="0"/>
                        </a:rPr>
                        <a:t>140</a:t>
                      </a:r>
                    </a:p>
                  </a:txBody>
                  <a:tcPr anchor="b"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a:noFill/>
                    </a:lnT>
                    <a:lnB>
                      <a:noFill/>
                    </a:lnB>
                    <a:lnTlToBr>
                      <a:noFill/>
                    </a:lnTlToBr>
                    <a:lnBlToTr>
                      <a:noFill/>
                    </a:lnBlToTr>
                    <a:solidFill>
                      <a:srgbClr val="CBDDF7"/>
                    </a:solidFill>
                  </a:tcPr>
                </a:tc>
                <a:extLst>
                  <a:ext uri="{0D108BD9-81ED-4DB2-BD59-A6C34878D82A}">
                    <a16:rowId xmlns:a16="http://schemas.microsoft.com/office/drawing/2014/main" val="10003"/>
                  </a:ext>
                </a:extLst>
              </a:tr>
              <a:tr h="244475">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rgbClr val="000000"/>
                          </a:solidFill>
                          <a:effectLst/>
                          <a:latin typeface="Arial" charset="0"/>
                          <a:ea typeface="ＭＳ Ｐゴシック" charset="-128"/>
                          <a:cs typeface="Arial" charset="0"/>
                        </a:rPr>
                        <a:t>29</a:t>
                      </a:r>
                    </a:p>
                  </a:txBody>
                  <a:tcPr anchor="b"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a:noFill/>
                    </a:lnT>
                    <a:lnB>
                      <a:noFill/>
                    </a:lnB>
                    <a:lnTlToBr>
                      <a:noFill/>
                    </a:lnTlToBr>
                    <a:lnBlToTr>
                      <a:noFill/>
                    </a:lnBlToTr>
                    <a:solidFill>
                      <a:srgbClr val="CBDDF7"/>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rgbClr val="000000"/>
                          </a:solidFill>
                          <a:effectLst/>
                          <a:latin typeface="Arial" charset="0"/>
                          <a:ea typeface="ＭＳ Ｐゴシック" charset="-128"/>
                          <a:cs typeface="Arial" charset="0"/>
                        </a:rPr>
                        <a:t>151</a:t>
                      </a:r>
                    </a:p>
                  </a:txBody>
                  <a:tcPr anchor="b"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a:noFill/>
                    </a:lnT>
                    <a:lnB>
                      <a:noFill/>
                    </a:lnB>
                    <a:lnTlToBr>
                      <a:noFill/>
                    </a:lnTlToBr>
                    <a:lnBlToTr>
                      <a:noFill/>
                    </a:lnBlToTr>
                    <a:solidFill>
                      <a:srgbClr val="CBDDF7"/>
                    </a:solidFill>
                  </a:tcPr>
                </a:tc>
                <a:extLst>
                  <a:ext uri="{0D108BD9-81ED-4DB2-BD59-A6C34878D82A}">
                    <a16:rowId xmlns:a16="http://schemas.microsoft.com/office/drawing/2014/main" val="10004"/>
                  </a:ext>
                </a:extLst>
              </a:tr>
              <a:tr h="244475">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rgbClr val="000000"/>
                          </a:solidFill>
                          <a:effectLst/>
                          <a:latin typeface="Arial" charset="0"/>
                          <a:ea typeface="ＭＳ Ｐゴシック" charset="-128"/>
                          <a:cs typeface="Arial" charset="0"/>
                        </a:rPr>
                        <a:t>33</a:t>
                      </a:r>
                    </a:p>
                  </a:txBody>
                  <a:tcPr anchor="b"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a:noFill/>
                    </a:lnT>
                    <a:lnB>
                      <a:noFill/>
                    </a:lnB>
                    <a:lnTlToBr>
                      <a:noFill/>
                    </a:lnTlToBr>
                    <a:lnBlToTr>
                      <a:noFill/>
                    </a:lnBlToTr>
                    <a:solidFill>
                      <a:srgbClr val="CBDDF7"/>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rgbClr val="000000"/>
                          </a:solidFill>
                          <a:effectLst/>
                          <a:latin typeface="Arial" charset="0"/>
                          <a:ea typeface="ＭＳ Ｐゴシック" charset="-128"/>
                          <a:cs typeface="Arial" charset="0"/>
                        </a:rPr>
                        <a:t>160</a:t>
                      </a:r>
                    </a:p>
                  </a:txBody>
                  <a:tcPr anchor="b"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a:noFill/>
                    </a:lnT>
                    <a:lnB>
                      <a:noFill/>
                    </a:lnB>
                    <a:lnTlToBr>
                      <a:noFill/>
                    </a:lnTlToBr>
                    <a:lnBlToTr>
                      <a:noFill/>
                    </a:lnBlToTr>
                    <a:solidFill>
                      <a:srgbClr val="CBDDF7"/>
                    </a:solidFill>
                  </a:tcPr>
                </a:tc>
                <a:extLst>
                  <a:ext uri="{0D108BD9-81ED-4DB2-BD59-A6C34878D82A}">
                    <a16:rowId xmlns:a16="http://schemas.microsoft.com/office/drawing/2014/main" val="10005"/>
                  </a:ext>
                </a:extLst>
              </a:tr>
              <a:tr h="244475">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rgbClr val="000000"/>
                          </a:solidFill>
                          <a:effectLst/>
                          <a:latin typeface="Arial" charset="0"/>
                          <a:ea typeface="ＭＳ Ｐゴシック" charset="-128"/>
                          <a:cs typeface="Arial" charset="0"/>
                        </a:rPr>
                        <a:t>38</a:t>
                      </a:r>
                    </a:p>
                  </a:txBody>
                  <a:tcPr anchor="b"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a:noFill/>
                    </a:lnT>
                    <a:lnB>
                      <a:noFill/>
                    </a:lnB>
                    <a:lnTlToBr>
                      <a:noFill/>
                    </a:lnTlToBr>
                    <a:lnBlToTr>
                      <a:noFill/>
                    </a:lnBlToTr>
                    <a:solidFill>
                      <a:srgbClr val="CBDDF7"/>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rgbClr val="000000"/>
                          </a:solidFill>
                          <a:effectLst/>
                          <a:latin typeface="Arial" charset="0"/>
                          <a:ea typeface="ＭＳ Ｐゴシック" charset="-128"/>
                          <a:cs typeface="Arial" charset="0"/>
                        </a:rPr>
                        <a:t>167</a:t>
                      </a:r>
                    </a:p>
                  </a:txBody>
                  <a:tcPr anchor="b"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a:noFill/>
                    </a:lnT>
                    <a:lnB>
                      <a:noFill/>
                    </a:lnB>
                    <a:lnTlToBr>
                      <a:noFill/>
                    </a:lnTlToBr>
                    <a:lnBlToTr>
                      <a:noFill/>
                    </a:lnBlToTr>
                    <a:solidFill>
                      <a:srgbClr val="CBDDF7"/>
                    </a:solidFill>
                  </a:tcPr>
                </a:tc>
                <a:extLst>
                  <a:ext uri="{0D108BD9-81ED-4DB2-BD59-A6C34878D82A}">
                    <a16:rowId xmlns:a16="http://schemas.microsoft.com/office/drawing/2014/main" val="10006"/>
                  </a:ext>
                </a:extLst>
              </a:tr>
              <a:tr h="244475">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rgbClr val="000000"/>
                          </a:solidFill>
                          <a:effectLst/>
                          <a:latin typeface="Arial" charset="0"/>
                          <a:ea typeface="ＭＳ Ｐゴシック" charset="-128"/>
                          <a:cs typeface="Arial" charset="0"/>
                        </a:rPr>
                        <a:t>41</a:t>
                      </a:r>
                    </a:p>
                  </a:txBody>
                  <a:tcPr anchor="b"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a:noFill/>
                    </a:lnT>
                    <a:lnB>
                      <a:noFill/>
                    </a:lnB>
                    <a:lnTlToBr>
                      <a:noFill/>
                    </a:lnTlToBr>
                    <a:lnBlToTr>
                      <a:noFill/>
                    </a:lnBlToTr>
                    <a:solidFill>
                      <a:srgbClr val="CBDDF7"/>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rgbClr val="000000"/>
                          </a:solidFill>
                          <a:effectLst/>
                          <a:latin typeface="Arial" charset="0"/>
                          <a:ea typeface="ＭＳ Ｐゴシック" charset="-128"/>
                          <a:cs typeface="Arial" charset="0"/>
                        </a:rPr>
                        <a:t>185</a:t>
                      </a:r>
                    </a:p>
                  </a:txBody>
                  <a:tcPr anchor="b"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a:noFill/>
                    </a:lnT>
                    <a:lnB>
                      <a:noFill/>
                    </a:lnB>
                    <a:lnTlToBr>
                      <a:noFill/>
                    </a:lnTlToBr>
                    <a:lnBlToTr>
                      <a:noFill/>
                    </a:lnBlToTr>
                    <a:solidFill>
                      <a:srgbClr val="CBDDF7"/>
                    </a:solidFill>
                  </a:tcPr>
                </a:tc>
                <a:extLst>
                  <a:ext uri="{0D108BD9-81ED-4DB2-BD59-A6C34878D82A}">
                    <a16:rowId xmlns:a16="http://schemas.microsoft.com/office/drawing/2014/main" val="10007"/>
                  </a:ext>
                </a:extLst>
              </a:tr>
              <a:tr h="244475">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rgbClr val="000000"/>
                          </a:solidFill>
                          <a:effectLst/>
                          <a:latin typeface="Arial" charset="0"/>
                          <a:ea typeface="ＭＳ Ｐゴシック" charset="-128"/>
                          <a:cs typeface="Arial" charset="0"/>
                        </a:rPr>
                        <a:t>42</a:t>
                      </a:r>
                    </a:p>
                  </a:txBody>
                  <a:tcPr anchor="b"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a:noFill/>
                    </a:lnT>
                    <a:lnB>
                      <a:noFill/>
                    </a:lnB>
                    <a:lnTlToBr>
                      <a:noFill/>
                    </a:lnTlToBr>
                    <a:lnBlToTr>
                      <a:noFill/>
                    </a:lnBlToTr>
                    <a:solidFill>
                      <a:srgbClr val="CBDDF7"/>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rgbClr val="000000"/>
                          </a:solidFill>
                          <a:effectLst/>
                          <a:latin typeface="Arial" charset="0"/>
                          <a:ea typeface="ＭＳ Ｐゴシック" charset="-128"/>
                          <a:cs typeface="Arial" charset="0"/>
                        </a:rPr>
                        <a:t>170</a:t>
                      </a:r>
                    </a:p>
                  </a:txBody>
                  <a:tcPr anchor="b"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a:noFill/>
                    </a:lnT>
                    <a:lnB>
                      <a:noFill/>
                    </a:lnB>
                    <a:lnTlToBr>
                      <a:noFill/>
                    </a:lnTlToBr>
                    <a:lnBlToTr>
                      <a:noFill/>
                    </a:lnBlToTr>
                    <a:solidFill>
                      <a:srgbClr val="CBDDF7"/>
                    </a:solidFill>
                  </a:tcPr>
                </a:tc>
                <a:extLst>
                  <a:ext uri="{0D108BD9-81ED-4DB2-BD59-A6C34878D82A}">
                    <a16:rowId xmlns:a16="http://schemas.microsoft.com/office/drawing/2014/main" val="10008"/>
                  </a:ext>
                </a:extLst>
              </a:tr>
              <a:tr h="334963">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rgbClr val="000000"/>
                          </a:solidFill>
                          <a:effectLst/>
                          <a:latin typeface="Arial" charset="0"/>
                          <a:ea typeface="ＭＳ Ｐゴシック" charset="-128"/>
                          <a:cs typeface="Arial" charset="0"/>
                        </a:rPr>
                        <a:t>50</a:t>
                      </a:r>
                    </a:p>
                  </a:txBody>
                  <a:tcPr anchor="b"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a:noFill/>
                    </a:lnT>
                    <a:lnB>
                      <a:noFill/>
                    </a:lnB>
                    <a:lnTlToBr>
                      <a:noFill/>
                    </a:lnTlToBr>
                    <a:lnBlToTr>
                      <a:noFill/>
                    </a:lnBlToTr>
                    <a:solidFill>
                      <a:srgbClr val="CBDDF7"/>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rgbClr val="000000"/>
                          </a:solidFill>
                          <a:effectLst/>
                          <a:latin typeface="Arial" charset="0"/>
                          <a:ea typeface="ＭＳ Ｐゴシック" charset="-128"/>
                          <a:cs typeface="Arial" charset="0"/>
                        </a:rPr>
                        <a:t>188</a:t>
                      </a:r>
                    </a:p>
                  </a:txBody>
                  <a:tcPr anchor="b"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a:noFill/>
                    </a:lnT>
                    <a:lnB>
                      <a:noFill/>
                    </a:lnB>
                    <a:lnTlToBr>
                      <a:noFill/>
                    </a:lnTlToBr>
                    <a:lnBlToTr>
                      <a:noFill/>
                    </a:lnBlToTr>
                    <a:solidFill>
                      <a:srgbClr val="CBDDF7"/>
                    </a:solidFill>
                  </a:tcPr>
                </a:tc>
                <a:extLst>
                  <a:ext uri="{0D108BD9-81ED-4DB2-BD59-A6C34878D82A}">
                    <a16:rowId xmlns:a16="http://schemas.microsoft.com/office/drawing/2014/main" val="10009"/>
                  </a:ext>
                </a:extLst>
              </a:tr>
              <a:tr h="244475">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rgbClr val="000000"/>
                          </a:solidFill>
                          <a:effectLst/>
                          <a:latin typeface="Arial" charset="0"/>
                          <a:ea typeface="ＭＳ Ｐゴシック" charset="-128"/>
                          <a:cs typeface="Arial" charset="0"/>
                        </a:rPr>
                        <a:t>55</a:t>
                      </a:r>
                    </a:p>
                  </a:txBody>
                  <a:tcPr anchor="b"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a:noFill/>
                    </a:lnT>
                    <a:lnB>
                      <a:noFill/>
                    </a:lnB>
                    <a:lnTlToBr>
                      <a:noFill/>
                    </a:lnTlToBr>
                    <a:lnBlToTr>
                      <a:noFill/>
                    </a:lnBlToTr>
                    <a:solidFill>
                      <a:srgbClr val="CBDDF7"/>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rgbClr val="000000"/>
                          </a:solidFill>
                          <a:effectLst/>
                          <a:latin typeface="Arial" charset="0"/>
                          <a:ea typeface="ＭＳ Ｐゴシック" charset="-128"/>
                          <a:cs typeface="Arial" charset="0"/>
                        </a:rPr>
                        <a:t>195</a:t>
                      </a:r>
                    </a:p>
                  </a:txBody>
                  <a:tcPr anchor="b"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a:noFill/>
                    </a:lnT>
                    <a:lnB>
                      <a:noFill/>
                    </a:lnB>
                    <a:lnTlToBr>
                      <a:noFill/>
                    </a:lnTlToBr>
                    <a:lnBlToTr>
                      <a:noFill/>
                    </a:lnBlToTr>
                    <a:solidFill>
                      <a:srgbClr val="CBDDF7"/>
                    </a:solidFill>
                  </a:tcPr>
                </a:tc>
                <a:extLst>
                  <a:ext uri="{0D108BD9-81ED-4DB2-BD59-A6C34878D82A}">
                    <a16:rowId xmlns:a16="http://schemas.microsoft.com/office/drawing/2014/main" val="10010"/>
                  </a:ext>
                </a:extLst>
              </a:tr>
              <a:tr h="244475">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rgbClr val="000000"/>
                          </a:solidFill>
                          <a:effectLst/>
                          <a:latin typeface="Arial" charset="0"/>
                          <a:ea typeface="ＭＳ Ｐゴシック" charset="-128"/>
                          <a:cs typeface="Arial" charset="0"/>
                        </a:rPr>
                        <a:t>60</a:t>
                      </a:r>
                    </a:p>
                  </a:txBody>
                  <a:tcPr anchor="b"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a:noFill/>
                    </a:lnT>
                    <a:lnB w="12700" cap="flat" cmpd="sng" algn="ctr">
                      <a:solidFill>
                        <a:schemeClr val="tx1"/>
                      </a:solidFill>
                      <a:prstDash val="solid"/>
                      <a:miter lim="800000"/>
                      <a:headEnd type="none" w="med" len="med"/>
                      <a:tailEnd type="none" w="med" len="med"/>
                    </a:lnB>
                    <a:lnTlToBr>
                      <a:noFill/>
                    </a:lnTlToBr>
                    <a:lnBlToTr>
                      <a:noFill/>
                    </a:lnBlToTr>
                    <a:solidFill>
                      <a:srgbClr val="CBDDF7"/>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dirty="0">
                          <a:ln>
                            <a:noFill/>
                          </a:ln>
                          <a:solidFill>
                            <a:srgbClr val="000000"/>
                          </a:solidFill>
                          <a:effectLst/>
                          <a:latin typeface="Arial" charset="0"/>
                          <a:ea typeface="ＭＳ Ｐゴシック" charset="-128"/>
                          <a:cs typeface="Arial" charset="0"/>
                        </a:rPr>
                        <a:t>200</a:t>
                      </a:r>
                    </a:p>
                  </a:txBody>
                  <a:tcPr anchor="b"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a:noFill/>
                    </a:lnT>
                    <a:lnB w="12700" cap="flat" cmpd="sng" algn="ctr">
                      <a:solidFill>
                        <a:schemeClr val="tx1"/>
                      </a:solidFill>
                      <a:prstDash val="solid"/>
                      <a:miter lim="800000"/>
                      <a:headEnd type="none" w="med" len="med"/>
                      <a:tailEnd type="none" w="med" len="med"/>
                    </a:lnB>
                    <a:lnTlToBr>
                      <a:noFill/>
                    </a:lnTlToBr>
                    <a:lnBlToTr>
                      <a:noFill/>
                    </a:lnBlToTr>
                    <a:solidFill>
                      <a:srgbClr val="CBDDF7"/>
                    </a:solidFill>
                  </a:tcPr>
                </a:tc>
                <a:extLst>
                  <a:ext uri="{0D108BD9-81ED-4DB2-BD59-A6C34878D82A}">
                    <a16:rowId xmlns:a16="http://schemas.microsoft.com/office/drawing/2014/main" val="10011"/>
                  </a:ext>
                </a:extLst>
              </a:tr>
            </a:tbl>
          </a:graphicData>
        </a:graphic>
      </p:graphicFrame>
    </p:spTree>
    <p:extLst>
      <p:ext uri="{BB962C8B-B14F-4D97-AF65-F5344CB8AC3E}">
        <p14:creationId xmlns:p14="http://schemas.microsoft.com/office/powerpoint/2010/main" val="116733352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AutoShape 2"/>
          <p:cNvSpPr>
            <a:spLocks noGrp="1" noChangeArrowheads="1"/>
          </p:cNvSpPr>
          <p:nvPr>
            <p:ph type="title"/>
          </p:nvPr>
        </p:nvSpPr>
        <p:spPr>
          <a:xfrm>
            <a:off x="609600" y="274638"/>
            <a:ext cx="7924800" cy="706090"/>
          </a:xfrm>
        </p:spPr>
        <p:txBody>
          <a:bodyPr>
            <a:noAutofit/>
          </a:bodyPr>
          <a:lstStyle/>
          <a:p>
            <a:pPr algn="ctr" eaLnBrk="1" fontAlgn="auto" hangingPunct="1">
              <a:spcAft>
                <a:spcPts val="0"/>
              </a:spcAft>
              <a:defRPr/>
            </a:pPr>
            <a:r>
              <a:rPr lang="en-GB" sz="4800" cap="none" dirty="0">
                <a:effectLst>
                  <a:outerShdw blurRad="38100" dist="38100" dir="2700000" algn="tl">
                    <a:srgbClr val="000000">
                      <a:alpha val="43137"/>
                    </a:srgbClr>
                  </a:outerShdw>
                </a:effectLst>
                <a:latin typeface="Arial Rounded MT Bold" panose="020F0704030504030204" pitchFamily="34" charset="0"/>
              </a:rPr>
              <a:t>Graphs</a:t>
            </a:r>
          </a:p>
        </p:txBody>
      </p:sp>
      <p:sp>
        <p:nvSpPr>
          <p:cNvPr id="45059" name="Rectangle 3"/>
          <p:cNvSpPr>
            <a:spLocks noGrp="1" noChangeArrowheads="1"/>
          </p:cNvSpPr>
          <p:nvPr>
            <p:ph sz="quarter" idx="13"/>
          </p:nvPr>
        </p:nvSpPr>
        <p:spPr>
          <a:xfrm>
            <a:off x="1048706" y="1371600"/>
            <a:ext cx="6619785" cy="4114800"/>
          </a:xfrm>
        </p:spPr>
        <p:txBody>
          <a:bodyPr/>
          <a:lstStyle/>
          <a:p>
            <a:pPr eaLnBrk="1" hangingPunct="1">
              <a:buFont typeface="Wingdings" charset="2"/>
              <a:buNone/>
            </a:pPr>
            <a:r>
              <a:rPr lang="en-GB" sz="2800" dirty="0">
                <a:latin typeface="Calibri" panose="020F0502020204030204" pitchFamily="34" charset="0"/>
                <a:cs typeface="Calibri" panose="020F0502020204030204" pitchFamily="34" charset="0"/>
              </a:rPr>
              <a:t>All graphs  have a common structure:</a:t>
            </a:r>
          </a:p>
          <a:p>
            <a:pPr eaLnBrk="1" hangingPunct="1">
              <a:buFont typeface="Wingdings" charset="2"/>
              <a:buNone/>
            </a:pPr>
            <a:endParaRPr lang="en-GB" sz="2800" dirty="0">
              <a:latin typeface="Calibri" panose="020F0502020204030204" pitchFamily="34" charset="0"/>
              <a:cs typeface="Calibri" panose="020F0502020204030204" pitchFamily="34" charset="0"/>
            </a:endParaRPr>
          </a:p>
          <a:p>
            <a:pPr eaLnBrk="1" hangingPunct="1">
              <a:buFont typeface="Wingdings" charset="2"/>
              <a:buChar char="§"/>
            </a:pPr>
            <a:r>
              <a:rPr lang="en-GB" sz="2800" dirty="0">
                <a:latin typeface="Calibri" panose="020F0502020204030204" pitchFamily="34" charset="0"/>
                <a:cs typeface="Calibri" panose="020F0502020204030204" pitchFamily="34" charset="0"/>
              </a:rPr>
              <a:t>A framework</a:t>
            </a:r>
          </a:p>
          <a:p>
            <a:pPr eaLnBrk="1" hangingPunct="1">
              <a:buFont typeface="Wingdings" charset="2"/>
              <a:buChar char="§"/>
            </a:pPr>
            <a:r>
              <a:rPr lang="en-GB" sz="2800" dirty="0">
                <a:latin typeface="Calibri" panose="020F0502020204030204" pitchFamily="34" charset="0"/>
                <a:cs typeface="Calibri" panose="020F0502020204030204" pitchFamily="34" charset="0"/>
              </a:rPr>
              <a:t>Content</a:t>
            </a:r>
          </a:p>
          <a:p>
            <a:pPr eaLnBrk="1" hangingPunct="1">
              <a:buFont typeface="Wingdings" charset="2"/>
              <a:buChar char="§"/>
            </a:pPr>
            <a:r>
              <a:rPr lang="en-GB" sz="2800" dirty="0">
                <a:latin typeface="Calibri" panose="020F0502020204030204" pitchFamily="34" charset="0"/>
                <a:cs typeface="Calibri" panose="020F0502020204030204" pitchFamily="34" charset="0"/>
              </a:rPr>
              <a:t>Labels (title, axis labels, legend)</a:t>
            </a:r>
          </a:p>
          <a:p>
            <a:pPr eaLnBrk="1" hangingPunct="1">
              <a:buFont typeface="Wingdings" charset="2"/>
              <a:buNone/>
            </a:pPr>
            <a:endParaRPr lang="en-GB" sz="2800" dirty="0">
              <a:latin typeface="Calibri" panose="020F0502020204030204" pitchFamily="34" charset="0"/>
              <a:cs typeface="Calibri" panose="020F0502020204030204" pitchFamily="34" charset="0"/>
            </a:endParaRPr>
          </a:p>
          <a:p>
            <a:pPr eaLnBrk="1" hangingPunct="1">
              <a:buFont typeface="Wingdings" charset="2"/>
              <a:buNone/>
            </a:pPr>
            <a:r>
              <a:rPr lang="en-GB" sz="2800" dirty="0">
                <a:latin typeface="Calibri" panose="020F0502020204030204" pitchFamily="34" charset="0"/>
                <a:cs typeface="Calibri" panose="020F0502020204030204" pitchFamily="34" charset="0"/>
              </a:rPr>
              <a:t>All are equally important </a:t>
            </a:r>
          </a:p>
        </p:txBody>
      </p:sp>
    </p:spTree>
    <p:extLst>
      <p:ext uri="{BB962C8B-B14F-4D97-AF65-F5344CB8AC3E}">
        <p14:creationId xmlns:p14="http://schemas.microsoft.com/office/powerpoint/2010/main" val="132890837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AutoShape 2"/>
          <p:cNvSpPr>
            <a:spLocks noGrp="1" noChangeArrowheads="1"/>
          </p:cNvSpPr>
          <p:nvPr>
            <p:ph type="title"/>
          </p:nvPr>
        </p:nvSpPr>
        <p:spPr>
          <a:xfrm>
            <a:off x="611560" y="188640"/>
            <a:ext cx="7924800" cy="504056"/>
          </a:xfrm>
        </p:spPr>
        <p:txBody>
          <a:bodyPr>
            <a:noAutofit/>
          </a:bodyPr>
          <a:lstStyle/>
          <a:p>
            <a:pPr algn="ctr" eaLnBrk="1" fontAlgn="auto" hangingPunct="1">
              <a:spcAft>
                <a:spcPts val="0"/>
              </a:spcAft>
              <a:defRPr/>
            </a:pPr>
            <a:r>
              <a:rPr lang="en-GB" cap="none" dirty="0">
                <a:effectLst>
                  <a:outerShdw blurRad="38100" dist="38100" dir="2700000" algn="tl">
                    <a:srgbClr val="000000">
                      <a:alpha val="43137"/>
                    </a:srgbClr>
                  </a:outerShdw>
                </a:effectLst>
                <a:latin typeface="Arial Rounded MT Bold" panose="020F0704030504030204" pitchFamily="34" charset="0"/>
              </a:rPr>
              <a:t>Graphs</a:t>
            </a:r>
          </a:p>
        </p:txBody>
      </p:sp>
      <p:sp>
        <p:nvSpPr>
          <p:cNvPr id="46083" name="Rectangle 3"/>
          <p:cNvSpPr>
            <a:spLocks noGrp="1" noChangeArrowheads="1"/>
          </p:cNvSpPr>
          <p:nvPr>
            <p:ph sz="quarter" idx="13"/>
          </p:nvPr>
        </p:nvSpPr>
        <p:spPr>
          <a:xfrm>
            <a:off x="467544" y="836712"/>
            <a:ext cx="8229600" cy="5184575"/>
          </a:xfrm>
        </p:spPr>
        <p:txBody>
          <a:bodyPr>
            <a:normAutofit/>
          </a:bodyPr>
          <a:lstStyle/>
          <a:p>
            <a:pPr eaLnBrk="1" hangingPunct="1">
              <a:lnSpc>
                <a:spcPct val="150000"/>
              </a:lnSpc>
              <a:buFont typeface="Wingdings" charset="2"/>
              <a:buNone/>
            </a:pPr>
            <a:r>
              <a:rPr lang="en-GB" sz="2400" dirty="0">
                <a:latin typeface="Calibri" panose="020F0502020204030204" pitchFamily="34" charset="0"/>
                <a:cs typeface="Calibri" panose="020F0502020204030204" pitchFamily="34" charset="0"/>
              </a:rPr>
              <a:t>Framework: 	</a:t>
            </a:r>
            <a:br>
              <a:rPr lang="en-GB" sz="2400" dirty="0">
                <a:latin typeface="Calibri" panose="020F0502020204030204" pitchFamily="34" charset="0"/>
                <a:cs typeface="Calibri" panose="020F0502020204030204" pitchFamily="34" charset="0"/>
              </a:rPr>
            </a:br>
            <a:r>
              <a:rPr lang="en-GB" sz="2400" dirty="0">
                <a:latin typeface="Calibri" panose="020F0502020204030204" pitchFamily="34" charset="0"/>
                <a:cs typeface="Calibri" panose="020F0502020204030204" pitchFamily="34" charset="0"/>
              </a:rPr>
              <a:t>The framework sets the stage – it indicates the kind of measurements being used.  The framework consists of the </a:t>
            </a:r>
            <a:r>
              <a:rPr lang="en-GB" sz="2400" dirty="0">
                <a:solidFill>
                  <a:schemeClr val="tx2"/>
                </a:solidFill>
                <a:latin typeface="Calibri" panose="020F0502020204030204" pitchFamily="34" charset="0"/>
                <a:cs typeface="Calibri" panose="020F0502020204030204" pitchFamily="34" charset="0"/>
              </a:rPr>
              <a:t>axes</a:t>
            </a:r>
            <a:r>
              <a:rPr lang="en-GB" sz="2400" dirty="0">
                <a:latin typeface="Calibri" panose="020F0502020204030204" pitchFamily="34" charset="0"/>
                <a:cs typeface="Calibri" panose="020F0502020204030204" pitchFamily="34" charset="0"/>
              </a:rPr>
              <a:t>.  </a:t>
            </a:r>
          </a:p>
          <a:p>
            <a:pPr eaLnBrk="1" hangingPunct="1">
              <a:lnSpc>
                <a:spcPct val="150000"/>
              </a:lnSpc>
              <a:buFont typeface="Wingdings" charset="2"/>
              <a:buNone/>
            </a:pPr>
            <a:r>
              <a:rPr lang="en-GB" sz="2400" dirty="0">
                <a:latin typeface="Calibri" panose="020F0502020204030204" pitchFamily="34" charset="0"/>
                <a:cs typeface="Calibri" panose="020F0502020204030204" pitchFamily="34" charset="0"/>
              </a:rPr>
              <a:t>The </a:t>
            </a:r>
            <a:r>
              <a:rPr lang="en-GB" sz="2400" dirty="0">
                <a:solidFill>
                  <a:schemeClr val="tx2"/>
                </a:solidFill>
                <a:latin typeface="Calibri" panose="020F0502020204030204" pitchFamily="34" charset="0"/>
                <a:cs typeface="Calibri" panose="020F0502020204030204" pitchFamily="34" charset="0"/>
              </a:rPr>
              <a:t>y-axis</a:t>
            </a:r>
            <a:r>
              <a:rPr lang="en-GB" sz="2400" dirty="0">
                <a:latin typeface="Calibri" panose="020F0502020204030204" pitchFamily="34" charset="0"/>
                <a:cs typeface="Calibri" panose="020F0502020204030204" pitchFamily="34" charset="0"/>
              </a:rPr>
              <a:t> is vertical and represents measurements (the dependent variable)</a:t>
            </a:r>
          </a:p>
          <a:p>
            <a:pPr eaLnBrk="1" hangingPunct="1">
              <a:lnSpc>
                <a:spcPct val="150000"/>
              </a:lnSpc>
              <a:buFont typeface="Wingdings" charset="2"/>
              <a:buNone/>
            </a:pPr>
            <a:r>
              <a:rPr lang="en-GB" sz="2400" dirty="0">
                <a:latin typeface="Calibri" panose="020F0502020204030204" pitchFamily="34" charset="0"/>
                <a:cs typeface="Calibri" panose="020F0502020204030204" pitchFamily="34" charset="0"/>
              </a:rPr>
              <a:t>The </a:t>
            </a:r>
            <a:r>
              <a:rPr lang="en-GB" sz="2400" dirty="0">
                <a:solidFill>
                  <a:schemeClr val="tx2"/>
                </a:solidFill>
                <a:latin typeface="Calibri" panose="020F0502020204030204" pitchFamily="34" charset="0"/>
                <a:cs typeface="Calibri" panose="020F0502020204030204" pitchFamily="34" charset="0"/>
              </a:rPr>
              <a:t>x-axis</a:t>
            </a:r>
            <a:r>
              <a:rPr lang="en-GB" sz="2400" dirty="0">
                <a:latin typeface="Calibri" panose="020F0502020204030204" pitchFamily="34" charset="0"/>
                <a:cs typeface="Calibri" panose="020F0502020204030204" pitchFamily="34" charset="0"/>
              </a:rPr>
              <a:t> is horizontal and represents the things being measured (the independent variable).</a:t>
            </a:r>
          </a:p>
          <a:p>
            <a:pPr eaLnBrk="1" hangingPunct="1">
              <a:buFont typeface="Wingdings" charset="2"/>
              <a:buNone/>
            </a:pPr>
            <a:endParaRPr lang="en-GB" sz="2400" dirty="0">
              <a:latin typeface="Calibri" pitchFamily="34" charset="0"/>
            </a:endParaRPr>
          </a:p>
        </p:txBody>
      </p:sp>
    </p:spTree>
    <p:extLst>
      <p:ext uri="{BB962C8B-B14F-4D97-AF65-F5344CB8AC3E}">
        <p14:creationId xmlns:p14="http://schemas.microsoft.com/office/powerpoint/2010/main" val="153158279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64DEAC8-4132-4AB6-9195-E4581F1BACEA}"/>
              </a:ext>
            </a:extLst>
          </p:cNvPr>
          <p:cNvSpPr txBox="1"/>
          <p:nvPr/>
        </p:nvSpPr>
        <p:spPr>
          <a:xfrm>
            <a:off x="844062" y="719590"/>
            <a:ext cx="6351563" cy="532903"/>
          </a:xfrm>
          <a:prstGeom prst="rect">
            <a:avLst/>
          </a:prstGeom>
          <a:noFill/>
        </p:spPr>
        <p:txBody>
          <a:bodyPr wrap="square">
            <a:spAutoFit/>
          </a:bodyPr>
          <a:lstStyle/>
          <a:p>
            <a:pPr>
              <a:lnSpc>
                <a:spcPct val="107000"/>
              </a:lnSpc>
              <a:spcAft>
                <a:spcPts val="800"/>
              </a:spcAft>
            </a:pPr>
            <a:r>
              <a:rPr lang="en-GB" sz="2800" b="1" dirty="0">
                <a:effectLst/>
                <a:latin typeface="Calibri" panose="020F0502020204030204" pitchFamily="34" charset="0"/>
                <a:ea typeface="Calibri" panose="020F0502020204030204" pitchFamily="34" charset="0"/>
                <a:cs typeface="Times New Roman" panose="02020603050405020304" pitchFamily="18" charset="0"/>
              </a:rPr>
              <a:t>Which month has the highest snowfall?</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Picture 5" descr="Table&#10;&#10;Description automatically generated">
            <a:extLst>
              <a:ext uri="{FF2B5EF4-FFF2-40B4-BE49-F238E27FC236}">
                <a16:creationId xmlns:a16="http://schemas.microsoft.com/office/drawing/2014/main" id="{EF1985D6-5253-4407-BC87-11EC121C37AF}"/>
              </a:ext>
            </a:extLst>
          </p:cNvPr>
          <p:cNvPicPr/>
          <p:nvPr/>
        </p:nvPicPr>
        <p:blipFill>
          <a:blip r:embed="rId2">
            <a:extLst>
              <a:ext uri="{28A0092B-C50C-407E-A947-70E740481C1C}">
                <a14:useLocalDpi xmlns:a14="http://schemas.microsoft.com/office/drawing/2010/main" val="0"/>
              </a:ext>
            </a:extLst>
          </a:blip>
          <a:stretch>
            <a:fillRect/>
          </a:stretch>
        </p:blipFill>
        <p:spPr>
          <a:xfrm>
            <a:off x="239151" y="1561514"/>
            <a:ext cx="8581292" cy="4576896"/>
          </a:xfrm>
          <a:prstGeom prst="rect">
            <a:avLst/>
          </a:prstGeom>
        </p:spPr>
      </p:pic>
    </p:spTree>
    <p:extLst>
      <p:ext uri="{BB962C8B-B14F-4D97-AF65-F5344CB8AC3E}">
        <p14:creationId xmlns:p14="http://schemas.microsoft.com/office/powerpoint/2010/main" val="183562334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5C3CAC3-DAE9-4D15-B2AD-EF14C4993DB0}"/>
              </a:ext>
            </a:extLst>
          </p:cNvPr>
          <p:cNvSpPr txBox="1"/>
          <p:nvPr/>
        </p:nvSpPr>
        <p:spPr>
          <a:xfrm>
            <a:off x="678231" y="511403"/>
            <a:ext cx="7734249" cy="1758110"/>
          </a:xfrm>
          <a:prstGeom prst="rect">
            <a:avLst/>
          </a:prstGeom>
          <a:noFill/>
        </p:spPr>
        <p:txBody>
          <a:bodyPr wrap="square">
            <a:spAutoFit/>
          </a:bodyPr>
          <a:lstStyle/>
          <a:p>
            <a:pPr>
              <a:lnSpc>
                <a:spcPct val="107000"/>
              </a:lnSpc>
              <a:spcAft>
                <a:spcPts val="800"/>
              </a:spcAft>
            </a:pPr>
            <a:r>
              <a:rPr lang="en-GB" sz="2400" b="1" dirty="0">
                <a:effectLst/>
                <a:latin typeface="Calibri" panose="020F0502020204030204" pitchFamily="34" charset="0"/>
                <a:ea typeface="Calibri" panose="020F0502020204030204" pitchFamily="34" charset="0"/>
                <a:cs typeface="Times New Roman" panose="02020603050405020304" pitchFamily="18" charset="0"/>
              </a:rPr>
              <a:t>Mr and Mrs Khan and their four children want to go on holiday next year. They want to go for one week in June. </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400" b="1" dirty="0">
                <a:effectLst/>
                <a:latin typeface="Calibri" panose="020F0502020204030204" pitchFamily="34" charset="0"/>
                <a:ea typeface="Calibri" panose="020F0502020204030204" pitchFamily="34" charset="0"/>
                <a:cs typeface="Times New Roman" panose="02020603050405020304" pitchFamily="18" charset="0"/>
              </a:rPr>
              <a:t>The table below shows combined prices for the flights and hotel. How much will it cost for the family to go full board?</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Picture 3" descr="Table&#10;&#10;Description automatically generated">
            <a:extLst>
              <a:ext uri="{FF2B5EF4-FFF2-40B4-BE49-F238E27FC236}">
                <a16:creationId xmlns:a16="http://schemas.microsoft.com/office/drawing/2014/main" id="{E8A196FF-E6B9-4406-8B90-78F293634571}"/>
              </a:ext>
            </a:extLst>
          </p:cNvPr>
          <p:cNvPicPr/>
          <p:nvPr/>
        </p:nvPicPr>
        <p:blipFill>
          <a:blip r:embed="rId2">
            <a:extLst>
              <a:ext uri="{28A0092B-C50C-407E-A947-70E740481C1C}">
                <a14:useLocalDpi xmlns:a14="http://schemas.microsoft.com/office/drawing/2010/main" val="0"/>
              </a:ext>
            </a:extLst>
          </a:blip>
          <a:stretch>
            <a:fillRect/>
          </a:stretch>
        </p:blipFill>
        <p:spPr>
          <a:xfrm>
            <a:off x="745588" y="2357754"/>
            <a:ext cx="7734249" cy="3395932"/>
          </a:xfrm>
          <a:prstGeom prst="rect">
            <a:avLst/>
          </a:prstGeom>
        </p:spPr>
      </p:pic>
    </p:spTree>
    <p:extLst>
      <p:ext uri="{BB962C8B-B14F-4D97-AF65-F5344CB8AC3E}">
        <p14:creationId xmlns:p14="http://schemas.microsoft.com/office/powerpoint/2010/main" val="395585867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8D3CC30-0066-48D0-9EF5-875231CC9ED6}"/>
              </a:ext>
            </a:extLst>
          </p:cNvPr>
          <p:cNvSpPr txBox="1"/>
          <p:nvPr/>
        </p:nvSpPr>
        <p:spPr>
          <a:xfrm>
            <a:off x="1477108" y="213214"/>
            <a:ext cx="5922498" cy="736355"/>
          </a:xfrm>
          <a:prstGeom prst="rect">
            <a:avLst/>
          </a:prstGeom>
          <a:noFill/>
        </p:spPr>
        <p:txBody>
          <a:bodyPr wrap="square">
            <a:spAutoFit/>
          </a:bodyPr>
          <a:lstStyle/>
          <a:p>
            <a:pPr>
              <a:lnSpc>
                <a:spcPct val="107000"/>
              </a:lnSpc>
              <a:spcAft>
                <a:spcPts val="800"/>
              </a:spcAft>
            </a:pPr>
            <a:r>
              <a:rPr lang="en-GB" sz="2000" b="1" dirty="0">
                <a:effectLst/>
                <a:latin typeface="Calibri" panose="020F0502020204030204" pitchFamily="34" charset="0"/>
                <a:ea typeface="Calibri" panose="020F0502020204030204" pitchFamily="34" charset="0"/>
                <a:cs typeface="Times New Roman" panose="02020603050405020304" pitchFamily="18" charset="0"/>
              </a:rPr>
              <a:t>Looking at the graph from Statista, which is the least favourite hotel brand amongst millennials in the UK?</a:t>
            </a:r>
          </a:p>
        </p:txBody>
      </p:sp>
      <p:pic>
        <p:nvPicPr>
          <p:cNvPr id="4" name="Picture 3" descr="Chart, bar chart&#10;&#10;Description automatically generated">
            <a:extLst>
              <a:ext uri="{FF2B5EF4-FFF2-40B4-BE49-F238E27FC236}">
                <a16:creationId xmlns:a16="http://schemas.microsoft.com/office/drawing/2014/main" id="{B7D9E868-DE15-41D7-B994-CB622DB5082C}"/>
              </a:ext>
            </a:extLst>
          </p:cNvPr>
          <p:cNvPicPr/>
          <p:nvPr/>
        </p:nvPicPr>
        <p:blipFill>
          <a:blip r:embed="rId2">
            <a:alphaModFix/>
            <a:extLst>
              <a:ext uri="{BEBA8EAE-BF5A-486C-A8C5-ECC9F3942E4B}">
                <a14:imgProps xmlns:a14="http://schemas.microsoft.com/office/drawing/2010/main">
                  <a14:imgLayer r:embed="rId3">
                    <a14:imgEffect>
                      <a14:sharpenSoften amount="25000"/>
                    </a14:imgEffect>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126609" y="949570"/>
            <a:ext cx="8918918" cy="4958862"/>
          </a:xfrm>
          <a:prstGeom prst="rect">
            <a:avLst/>
          </a:prstGeom>
        </p:spPr>
      </p:pic>
    </p:spTree>
    <p:extLst>
      <p:ext uri="{BB962C8B-B14F-4D97-AF65-F5344CB8AC3E}">
        <p14:creationId xmlns:p14="http://schemas.microsoft.com/office/powerpoint/2010/main" val="164381898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74638"/>
            <a:ext cx="8496944" cy="634082"/>
          </a:xfrm>
        </p:spPr>
        <p:txBody>
          <a:bodyPr/>
          <a:lstStyle/>
          <a:p>
            <a:pPr algn="ctr"/>
            <a:r>
              <a:rPr lang="en-GB" cap="none" dirty="0">
                <a:effectLst>
                  <a:outerShdw blurRad="38100" dist="38100" dir="2700000" algn="tl">
                    <a:srgbClr val="000000">
                      <a:alpha val="43137"/>
                    </a:srgbClr>
                  </a:outerShdw>
                </a:effectLst>
              </a:rPr>
              <a:t>Some extra help…..</a:t>
            </a:r>
          </a:p>
        </p:txBody>
      </p:sp>
      <p:sp>
        <p:nvSpPr>
          <p:cNvPr id="3" name="Content Placeholder 2"/>
          <p:cNvSpPr>
            <a:spLocks noGrp="1"/>
          </p:cNvSpPr>
          <p:nvPr>
            <p:ph idx="1"/>
          </p:nvPr>
        </p:nvSpPr>
        <p:spPr>
          <a:xfrm>
            <a:off x="609600" y="1124744"/>
            <a:ext cx="7924800" cy="4424718"/>
          </a:xfrm>
        </p:spPr>
        <p:txBody>
          <a:bodyPr>
            <a:normAutofit/>
          </a:bodyPr>
          <a:lstStyle/>
          <a:p>
            <a:pPr marL="0" indent="0">
              <a:lnSpc>
                <a:spcPct val="150000"/>
              </a:lnSpc>
              <a:buNone/>
            </a:pPr>
            <a:r>
              <a:rPr lang="en-GB" sz="2800" dirty="0"/>
              <a:t>This website is an excellent Maths resource for all levels of ability and prior knowledge.</a:t>
            </a:r>
          </a:p>
          <a:p>
            <a:pPr marL="0" indent="0">
              <a:lnSpc>
                <a:spcPct val="150000"/>
              </a:lnSpc>
              <a:buNone/>
            </a:pPr>
            <a:r>
              <a:rPr lang="en-GB" sz="2800" dirty="0"/>
              <a:t>Pierce, R. (2022) ‘</a:t>
            </a:r>
            <a:r>
              <a:rPr lang="en-GB" sz="2800" i="1" dirty="0"/>
              <a:t>Using and Handling Data</a:t>
            </a:r>
            <a:r>
              <a:rPr lang="en-GB" sz="2800" dirty="0"/>
              <a:t>’ [online] available at </a:t>
            </a:r>
            <a:r>
              <a:rPr lang="en-GB" sz="2800" dirty="0">
                <a:hlinkClick r:id="rId2"/>
              </a:rPr>
              <a:t>http://www.mathsisfun.com/data/index.html</a:t>
            </a:r>
            <a:endParaRPr lang="en-GB" sz="2800" dirty="0"/>
          </a:p>
        </p:txBody>
      </p:sp>
    </p:spTree>
    <p:extLst>
      <p:ext uri="{BB962C8B-B14F-4D97-AF65-F5344CB8AC3E}">
        <p14:creationId xmlns:p14="http://schemas.microsoft.com/office/powerpoint/2010/main" val="114092810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4AAB6C-EF0D-4ECD-8087-4CE19857E110}"/>
              </a:ext>
            </a:extLst>
          </p:cNvPr>
          <p:cNvSpPr>
            <a:spLocks noGrp="1"/>
          </p:cNvSpPr>
          <p:nvPr>
            <p:ph type="title"/>
          </p:nvPr>
        </p:nvSpPr>
        <p:spPr>
          <a:xfrm>
            <a:off x="457200" y="274638"/>
            <a:ext cx="8229600" cy="1143000"/>
          </a:xfrm>
        </p:spPr>
        <p:txBody>
          <a:bodyPr wrap="square" anchor="ctr">
            <a:normAutofit/>
          </a:bodyPr>
          <a:lstStyle/>
          <a:p>
            <a:r>
              <a:rPr lang="en-GB"/>
              <a:t>Important announcement! </a:t>
            </a:r>
          </a:p>
        </p:txBody>
      </p:sp>
      <p:sp>
        <p:nvSpPr>
          <p:cNvPr id="3" name="Content Placeholder 2">
            <a:extLst>
              <a:ext uri="{FF2B5EF4-FFF2-40B4-BE49-F238E27FC236}">
                <a16:creationId xmlns:a16="http://schemas.microsoft.com/office/drawing/2014/main" id="{AF0FC024-F651-46F1-95B9-2664145C7354}"/>
              </a:ext>
            </a:extLst>
          </p:cNvPr>
          <p:cNvSpPr>
            <a:spLocks noGrp="1"/>
          </p:cNvSpPr>
          <p:nvPr>
            <p:ph sz="half" idx="1"/>
          </p:nvPr>
        </p:nvSpPr>
        <p:spPr>
          <a:xfrm>
            <a:off x="634380" y="1268759"/>
            <a:ext cx="4038600" cy="3989040"/>
          </a:xfrm>
        </p:spPr>
        <p:txBody>
          <a:bodyPr wrap="square" anchor="t">
            <a:normAutofit/>
          </a:bodyPr>
          <a:lstStyle/>
          <a:p>
            <a:pPr marL="0" indent="0">
              <a:lnSpc>
                <a:spcPct val="90000"/>
              </a:lnSpc>
              <a:buNone/>
            </a:pPr>
            <a:endParaRPr lang="en-GB" sz="2000" dirty="0"/>
          </a:p>
          <a:p>
            <a:pPr marL="0" indent="0">
              <a:lnSpc>
                <a:spcPct val="90000"/>
              </a:lnSpc>
              <a:buNone/>
            </a:pPr>
            <a:r>
              <a:rPr lang="en-GB" sz="2000" dirty="0"/>
              <a:t>W</a:t>
            </a:r>
            <a:r>
              <a:rPr lang="en-GB" sz="2000" b="0" i="0" dirty="0">
                <a:effectLst/>
              </a:rPr>
              <a:t>hen taking the in-class test on data, you should </a:t>
            </a:r>
            <a:r>
              <a:rPr lang="en-GB" sz="2000" b="1" i="0" dirty="0">
                <a:solidFill>
                  <a:srgbClr val="FF0000"/>
                </a:solidFill>
                <a:effectLst/>
              </a:rPr>
              <a:t>only type in the answer,</a:t>
            </a:r>
            <a:r>
              <a:rPr lang="en-GB" sz="2000" b="0" i="0" dirty="0">
                <a:effectLst/>
              </a:rPr>
              <a:t> as workings out or other text may result in losing marks, since Forms won't identify the correct answer</a:t>
            </a:r>
          </a:p>
          <a:p>
            <a:pPr marL="0" indent="0">
              <a:lnSpc>
                <a:spcPct val="90000"/>
              </a:lnSpc>
              <a:buNone/>
            </a:pPr>
            <a:r>
              <a:rPr lang="en-GB" sz="2000" dirty="0"/>
              <a:t>Please enter your answer:</a:t>
            </a:r>
          </a:p>
          <a:p>
            <a:pPr marL="0" indent="0">
              <a:lnSpc>
                <a:spcPct val="90000"/>
              </a:lnSpc>
              <a:buNone/>
            </a:pPr>
            <a:r>
              <a:rPr lang="en-GB" sz="2000" dirty="0"/>
              <a:t>Only include the answer</a:t>
            </a:r>
          </a:p>
          <a:p>
            <a:pPr marL="0" indent="0">
              <a:lnSpc>
                <a:spcPct val="90000"/>
              </a:lnSpc>
              <a:buNone/>
            </a:pPr>
            <a:r>
              <a:rPr lang="en-GB" sz="2000" dirty="0"/>
              <a:t>There are 4 formats on Forms. If you have answered correctly and it shows as incorrect, please let me know as soon as possible.</a:t>
            </a:r>
          </a:p>
          <a:p>
            <a:pPr marL="0" indent="0">
              <a:lnSpc>
                <a:spcPct val="90000"/>
              </a:lnSpc>
              <a:buNone/>
            </a:pPr>
            <a:endParaRPr lang="en-GB" sz="2000" dirty="0"/>
          </a:p>
        </p:txBody>
      </p:sp>
      <p:pic>
        <p:nvPicPr>
          <p:cNvPr id="5" name="Graphic 4" descr="Winking face outline with solid fill">
            <a:extLst>
              <a:ext uri="{FF2B5EF4-FFF2-40B4-BE49-F238E27FC236}">
                <a16:creationId xmlns:a16="http://schemas.microsoft.com/office/drawing/2014/main" id="{EFBA4063-1264-4559-A27A-7B0EAF936BF6}"/>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4672980" y="1600201"/>
            <a:ext cx="3989040" cy="3989040"/>
          </a:xfrm>
          <a:prstGeom prst="rect">
            <a:avLst/>
          </a:prstGeom>
        </p:spPr>
      </p:pic>
      <p:sp>
        <p:nvSpPr>
          <p:cNvPr id="10" name="Slide Number Placeholder 4">
            <a:extLst>
              <a:ext uri="{FF2B5EF4-FFF2-40B4-BE49-F238E27FC236}">
                <a16:creationId xmlns:a16="http://schemas.microsoft.com/office/drawing/2014/main" id="{AC39DF82-B8FC-4BF2-91DF-9F8486B3A906}"/>
              </a:ext>
            </a:extLst>
          </p:cNvPr>
          <p:cNvSpPr>
            <a:spLocks noGrp="1"/>
          </p:cNvSpPr>
          <p:nvPr>
            <p:ph type="sldNum" sz="quarter" idx="11"/>
          </p:nvPr>
        </p:nvSpPr>
        <p:spPr>
          <a:xfrm>
            <a:off x="7956550" y="6381750"/>
            <a:ext cx="730250" cy="339725"/>
          </a:xfrm>
        </p:spPr>
        <p:txBody>
          <a:bodyPr/>
          <a:lstStyle/>
          <a:p>
            <a:pPr>
              <a:spcAft>
                <a:spcPts val="600"/>
              </a:spcAft>
              <a:defRPr/>
            </a:pPr>
            <a:fld id="{2096B041-6E99-4359-A389-74577D161FA5}" type="slidenum">
              <a:rPr lang="en-GB"/>
              <a:pPr>
                <a:spcAft>
                  <a:spcPts val="600"/>
                </a:spcAft>
                <a:defRPr/>
              </a:pPr>
              <a:t>46</a:t>
            </a:fld>
            <a:endParaRPr lang="en-GB"/>
          </a:p>
        </p:txBody>
      </p:sp>
    </p:spTree>
    <p:extLst>
      <p:ext uri="{BB962C8B-B14F-4D97-AF65-F5344CB8AC3E}">
        <p14:creationId xmlns:p14="http://schemas.microsoft.com/office/powerpoint/2010/main" val="3522750688"/>
      </p:ext>
    </p:extLst>
  </p:cSld>
  <p:clrMapOvr>
    <a:masterClrMapping/>
  </p:clrMapOvr>
</p:sld>
</file>

<file path=ppt/theme/theme1.xml><?xml version="1.0" encoding="utf-8"?>
<a:theme xmlns:a="http://schemas.openxmlformats.org/drawingml/2006/main" name="SftWP July 15">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JA 1">
      <a:majorFont>
        <a:latin typeface="Arial Rounded MT Bold"/>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itle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DE49762874EB345BB028C312F3B91B7" ma:contentTypeVersion="7" ma:contentTypeDescription="Create a new document." ma:contentTypeScope="" ma:versionID="745031b7136e6d0b314959d7b3aab4cc">
  <xsd:schema xmlns:xsd="http://www.w3.org/2001/XMLSchema" xmlns:xs="http://www.w3.org/2001/XMLSchema" xmlns:p="http://schemas.microsoft.com/office/2006/metadata/properties" xmlns:ns2="f66716c4-314f-46c1-b01e-5a44c61897d8" xmlns:ns3="a908d394-d138-480e-87a3-ff44c37f991a" targetNamespace="http://schemas.microsoft.com/office/2006/metadata/properties" ma:root="true" ma:fieldsID="48d543818a17c4c1e3adee1e8de4930a" ns2:_="" ns3:_="">
    <xsd:import namespace="f66716c4-314f-46c1-b01e-5a44c61897d8"/>
    <xsd:import namespace="a908d394-d138-480e-87a3-ff44c37f991a"/>
    <xsd:element name="properties">
      <xsd:complexType>
        <xsd:sequence>
          <xsd:element name="documentManagement">
            <xsd:complexType>
              <xsd:all>
                <xsd:element ref="ns2:SharedWithUsers" minOccurs="0"/>
                <xsd:element ref="ns2:SharingHintHash" minOccurs="0"/>
                <xsd:element ref="ns2:SharedWithDetails" minOccurs="0"/>
                <xsd:element ref="ns3:MediaServiceMetadata" minOccurs="0"/>
                <xsd:element ref="ns3:MediaServiceFastMetadata" minOccurs="0"/>
                <xsd:element ref="ns3:MediaServiceDateTaken" minOccurs="0"/>
                <xsd:element ref="ns3:MediaServiceAuto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66716c4-314f-46c1-b01e-5a44c61897d8"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ingHintHash" ma:index="9" nillable="true" ma:displayName="Sharing Hint Hash" ma:internalName="SharingHintHash" ma:readOnly="true">
      <xsd:simpleType>
        <xsd:restriction base="dms:Text"/>
      </xsd:simpleType>
    </xsd:element>
    <xsd:element name="SharedWithDetails" ma:index="10"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908d394-d138-480e-87a3-ff44c37f991a"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DateTaken" ma:index="13" nillable="true" ma:displayName="MediaServiceDateTaken" ma:description="" ma:hidden="true" ma:internalName="MediaServiceDateTaken" ma:readOnly="true">
      <xsd:simpleType>
        <xsd:restriction base="dms:Text"/>
      </xsd:simpleType>
    </xsd:element>
    <xsd:element name="MediaServiceAutoTags" ma:index="14" nillable="true" ma:displayName="MediaServiceAutoTags" ma:description="" ma:internalName="MediaServiceAutoTag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E204D06-7C22-4E3B-A780-D2484C514C3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66716c4-314f-46c1-b01e-5a44c61897d8"/>
    <ds:schemaRef ds:uri="a908d394-d138-480e-87a3-ff44c37f991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3A411FC-49E2-4F2C-9E58-F1DF5DCE696C}">
  <ds:schemaRefs>
    <ds:schemaRef ds:uri="http://schemas.microsoft.com/sharepoint/v3/contenttype/forms"/>
  </ds:schemaRefs>
</ds:datastoreItem>
</file>

<file path=customXml/itemProps3.xml><?xml version="1.0" encoding="utf-8"?>
<ds:datastoreItem xmlns:ds="http://schemas.openxmlformats.org/officeDocument/2006/customXml" ds:itemID="{865184DA-0349-45D2-8DFF-557E329E9070}">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UWTSD PowerPoint Template_new</Template>
  <TotalTime>9638</TotalTime>
  <Words>2107</Words>
  <Application>Microsoft Office PowerPoint</Application>
  <PresentationFormat>On-screen Show (4:3)</PresentationFormat>
  <Paragraphs>234</Paragraphs>
  <Slides>46</Slides>
  <Notes>11</Notes>
  <HiddenSlides>0</HiddenSlides>
  <MMClips>7</MMClips>
  <ScaleCrop>false</ScaleCrop>
  <HeadingPairs>
    <vt:vector size="8" baseType="variant">
      <vt:variant>
        <vt:lpstr>Fonts Used</vt:lpstr>
      </vt:variant>
      <vt:variant>
        <vt:i4>9</vt:i4>
      </vt:variant>
      <vt:variant>
        <vt:lpstr>Theme</vt:lpstr>
      </vt:variant>
      <vt:variant>
        <vt:i4>3</vt:i4>
      </vt:variant>
      <vt:variant>
        <vt:lpstr>Embedded OLE Servers</vt:lpstr>
      </vt:variant>
      <vt:variant>
        <vt:i4>2</vt:i4>
      </vt:variant>
      <vt:variant>
        <vt:lpstr>Slide Titles</vt:lpstr>
      </vt:variant>
      <vt:variant>
        <vt:i4>46</vt:i4>
      </vt:variant>
    </vt:vector>
  </HeadingPairs>
  <TitlesOfParts>
    <vt:vector size="60" baseType="lpstr">
      <vt:lpstr>Arial</vt:lpstr>
      <vt:lpstr>Arial Rounded MT Bold</vt:lpstr>
      <vt:lpstr>Calibri</vt:lpstr>
      <vt:lpstr>Calibri Light</vt:lpstr>
      <vt:lpstr>Corbel</vt:lpstr>
      <vt:lpstr>Myriad Pro</vt:lpstr>
      <vt:lpstr>Times New Roman</vt:lpstr>
      <vt:lpstr>Trebuchet MS</vt:lpstr>
      <vt:lpstr>Wingdings</vt:lpstr>
      <vt:lpstr>SftWP July 15</vt:lpstr>
      <vt:lpstr>Title Slide 1</vt:lpstr>
      <vt:lpstr>Text 1</vt:lpstr>
      <vt:lpstr>Worksheet</vt:lpstr>
      <vt:lpstr>Chart</vt:lpstr>
      <vt:lpstr>Business Skills for the International Hotel Industry  Data and Research</vt:lpstr>
      <vt:lpstr>Data and Research</vt:lpstr>
      <vt:lpstr>Imagine a world without data</vt:lpstr>
      <vt:lpstr>Imagine a world without data…</vt:lpstr>
      <vt:lpstr>Imagine a world without data…</vt:lpstr>
      <vt:lpstr>Why is Research Important?</vt:lpstr>
      <vt:lpstr>Why is Research Important?</vt:lpstr>
      <vt:lpstr> Overview  </vt:lpstr>
      <vt:lpstr>Why collect information?</vt:lpstr>
      <vt:lpstr>PowerPoint Presentation</vt:lpstr>
      <vt:lpstr>PowerPoint Presentation</vt:lpstr>
      <vt:lpstr>PowerPoint Presentation</vt:lpstr>
      <vt:lpstr>Questionnaires</vt:lpstr>
      <vt:lpstr>Questionnaire Design</vt:lpstr>
      <vt:lpstr>Questionnaire Design</vt:lpstr>
      <vt:lpstr>Which method to use?</vt:lpstr>
      <vt:lpstr>Which method to use?</vt:lpstr>
      <vt:lpstr>PowerPoint Presentation</vt:lpstr>
      <vt:lpstr>Secondary Data Sources</vt:lpstr>
      <vt:lpstr>Useful Sources</vt:lpstr>
      <vt:lpstr>Useful sources of data for IHM students:</vt:lpstr>
      <vt:lpstr>Data Analysis</vt:lpstr>
      <vt:lpstr>Statistics</vt:lpstr>
      <vt:lpstr>Statistics</vt:lpstr>
      <vt:lpstr>Statistics</vt:lpstr>
      <vt:lpstr>Statistics</vt:lpstr>
      <vt:lpstr>Statistics</vt:lpstr>
      <vt:lpstr>Sampling</vt:lpstr>
      <vt:lpstr>Data Analysis</vt:lpstr>
      <vt:lpstr>Presenting Data</vt:lpstr>
      <vt:lpstr>Types of Charts</vt:lpstr>
      <vt:lpstr> Bar charts and Pie charts </vt:lpstr>
      <vt:lpstr>PowerPoint Presentation</vt:lpstr>
      <vt:lpstr>PowerPoint Presentation</vt:lpstr>
      <vt:lpstr>Pie Charts</vt:lpstr>
      <vt:lpstr>PowerPoint Presentation</vt:lpstr>
      <vt:lpstr>PowerPoint Presentation</vt:lpstr>
      <vt:lpstr>Side-by-side Bar Charts </vt:lpstr>
      <vt:lpstr>Scatter Diagram - Example</vt:lpstr>
      <vt:lpstr>Graphs</vt:lpstr>
      <vt:lpstr>Graphs</vt:lpstr>
      <vt:lpstr>PowerPoint Presentation</vt:lpstr>
      <vt:lpstr>PowerPoint Presentation</vt:lpstr>
      <vt:lpstr>PowerPoint Presentation</vt:lpstr>
      <vt:lpstr>Some extra help…..</vt:lpstr>
      <vt:lpstr>Important announcement!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test</dc:title>
  <dc:creator>Julia Ault</dc:creator>
  <cp:lastModifiedBy>Julia Ault</cp:lastModifiedBy>
  <cp:revision>80</cp:revision>
  <dcterms:modified xsi:type="dcterms:W3CDTF">2022-03-13T10:16:48Z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0x010100ADE49762874EB345BB028C312F3B91B7</vt:lpwstr>
  </property>
</Properties>
</file>