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72"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p:scale>
          <a:sx n="71" d="100"/>
          <a:sy n="71" d="100"/>
        </p:scale>
        <p:origin x="43"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F3F6B9-A4B3-4EF5-8B19-DC7CD7FBB478}"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61750F8C-2198-4335-9F01-6142FDF79A5E}">
      <dgm:prSet custT="1"/>
      <dgm:spPr/>
      <dgm:t>
        <a:bodyPr/>
        <a:lstStyle/>
        <a:p>
          <a:r>
            <a:rPr lang="en-GB" sz="1200" dirty="0">
              <a:latin typeface="Arial" panose="020B0604020202020204" pitchFamily="34" charset="0"/>
              <a:cs typeface="Arial" panose="020B0604020202020204" pitchFamily="34" charset="0"/>
            </a:rPr>
            <a:t>Health Impact: Smoking is a prominent contributor to avoidable mortality on a global scale, with the older population being especially susceptible to its deleterious health consequences (Smith, 2022). Smokers who are advanced in age are at a higher risk of acquiring smoking-related illnesses, including cardiovascular disease, respiratory problems, and cancer. These diseases can have a substantial negative influence on their overall well-being and life span</a:t>
          </a:r>
          <a:r>
            <a:rPr lang="en-GB" sz="1050" dirty="0"/>
            <a:t>. </a:t>
          </a:r>
          <a:endParaRPr lang="en-US" sz="1050" dirty="0"/>
        </a:p>
      </dgm:t>
    </dgm:pt>
    <dgm:pt modelId="{8DFB8B65-8F55-4906-BEBC-A2C9AB77B713}" type="parTrans" cxnId="{3659B4C9-2E71-4462-AE2E-342768DC4EF1}">
      <dgm:prSet/>
      <dgm:spPr/>
      <dgm:t>
        <a:bodyPr/>
        <a:lstStyle/>
        <a:p>
          <a:endParaRPr lang="en-US"/>
        </a:p>
      </dgm:t>
    </dgm:pt>
    <dgm:pt modelId="{89EF8E65-0736-45A5-A0EE-D1435356E346}" type="sibTrans" cxnId="{3659B4C9-2E71-4462-AE2E-342768DC4EF1}">
      <dgm:prSet/>
      <dgm:spPr/>
      <dgm:t>
        <a:bodyPr/>
        <a:lstStyle/>
        <a:p>
          <a:endParaRPr lang="en-US"/>
        </a:p>
      </dgm:t>
    </dgm:pt>
    <dgm:pt modelId="{1D179512-865D-4509-A833-16D7C86D1505}">
      <dgm:prSet custT="1"/>
      <dgm:spPr/>
      <dgm:t>
        <a:bodyPr/>
        <a:lstStyle/>
        <a:p>
          <a:r>
            <a:rPr lang="en-GB" sz="1200" dirty="0">
              <a:latin typeface="Arial" panose="020B0604020202020204" pitchFamily="34" charset="0"/>
              <a:cs typeface="Arial" panose="020B0604020202020204" pitchFamily="34" charset="0"/>
            </a:rPr>
            <a:t>Distinct obstacles are faced by the senior population when it comes to quitting smoking, such as socio-economic reasons, cultural influences, and age-related health difficulties (Jones &amp; Brown, 2022). Comprehending and tackling these difficulties are crucial for creating efficient therapies customized to the requirements of senior individuals who smoke</a:t>
          </a:r>
          <a:r>
            <a:rPr lang="en-GB" sz="1100" dirty="0">
              <a:latin typeface="Arial" panose="020B0604020202020204" pitchFamily="34" charset="0"/>
              <a:cs typeface="Arial" panose="020B0604020202020204" pitchFamily="34" charset="0"/>
            </a:rPr>
            <a:t>.</a:t>
          </a:r>
          <a:endParaRPr lang="en-US" sz="1100" dirty="0">
            <a:latin typeface="Arial" panose="020B0604020202020204" pitchFamily="34" charset="0"/>
            <a:cs typeface="Arial" panose="020B0604020202020204" pitchFamily="34" charset="0"/>
          </a:endParaRPr>
        </a:p>
      </dgm:t>
    </dgm:pt>
    <dgm:pt modelId="{43245302-A9A7-4CFD-9D26-83A67C8D2A62}" type="parTrans" cxnId="{DE223B61-B980-4DF0-ACFF-8AB32E5ECFBD}">
      <dgm:prSet/>
      <dgm:spPr/>
      <dgm:t>
        <a:bodyPr/>
        <a:lstStyle/>
        <a:p>
          <a:endParaRPr lang="en-US"/>
        </a:p>
      </dgm:t>
    </dgm:pt>
    <dgm:pt modelId="{5C35F1F7-089C-4A87-8566-0BF98FDD55F9}" type="sibTrans" cxnId="{DE223B61-B980-4DF0-ACFF-8AB32E5ECFBD}">
      <dgm:prSet/>
      <dgm:spPr/>
      <dgm:t>
        <a:bodyPr/>
        <a:lstStyle/>
        <a:p>
          <a:endParaRPr lang="en-US"/>
        </a:p>
      </dgm:t>
    </dgm:pt>
    <dgm:pt modelId="{66786BF6-A52A-4FC4-BF11-0102FFECEDFB}">
      <dgm:prSet/>
      <dgm:spPr/>
      <dgm:t>
        <a:bodyPr/>
        <a:lstStyle/>
        <a:p>
          <a:r>
            <a:rPr lang="en-GB" dirty="0">
              <a:latin typeface="Arial" panose="020B0604020202020204" pitchFamily="34" charset="0"/>
              <a:cs typeface="Arial" panose="020B0604020202020204" pitchFamily="34" charset="0"/>
            </a:rPr>
            <a:t>Public Health Significance: The worldwide population of older individuals is expanding, resulting in a rise in the prevalence of elderly individuals who smoke (World Health Organization, 2022). Neglecting to tackle smoking addiction in this specific group not only continues to cause health hazards for individuals, but also places substantial strain on healthcare systems and public health resources. </a:t>
          </a:r>
          <a:endParaRPr lang="en-US" dirty="0">
            <a:latin typeface="Arial" panose="020B0604020202020204" pitchFamily="34" charset="0"/>
            <a:cs typeface="Arial" panose="020B0604020202020204" pitchFamily="34" charset="0"/>
          </a:endParaRPr>
        </a:p>
      </dgm:t>
    </dgm:pt>
    <dgm:pt modelId="{BEAA7EE9-0D51-4DAD-82A9-3AB4715DA01D}" type="parTrans" cxnId="{39A12483-7A4A-47E5-881F-74834F41C740}">
      <dgm:prSet/>
      <dgm:spPr/>
      <dgm:t>
        <a:bodyPr/>
        <a:lstStyle/>
        <a:p>
          <a:endParaRPr lang="en-US"/>
        </a:p>
      </dgm:t>
    </dgm:pt>
    <dgm:pt modelId="{1CE146D7-56AB-451E-B8AA-FBF8826ED26F}" type="sibTrans" cxnId="{39A12483-7A4A-47E5-881F-74834F41C740}">
      <dgm:prSet/>
      <dgm:spPr/>
      <dgm:t>
        <a:bodyPr/>
        <a:lstStyle/>
        <a:p>
          <a:endParaRPr lang="en-US"/>
        </a:p>
      </dgm:t>
    </dgm:pt>
    <dgm:pt modelId="{3E8DA725-F8CD-4F24-B417-D37C95972EE6}">
      <dgm:prSet/>
      <dgm:spPr/>
      <dgm:t>
        <a:bodyPr/>
        <a:lstStyle/>
        <a:p>
          <a:r>
            <a:rPr lang="en-GB" dirty="0">
              <a:latin typeface="Arial" panose="020B0604020202020204" pitchFamily="34" charset="0"/>
              <a:cs typeface="Arial" panose="020B0604020202020204" pitchFamily="34" charset="0"/>
            </a:rPr>
            <a:t>Smoking cessation has been demonstrated to enhance the general health and well-being of individuals, irrespective of their age (Robinson et al., 2022). By promoting smoking cessation initiatives among the elderly, we can improve their overall well-being, decrease healthcare expenses, and contribute to the promotion of healthy aging.</a:t>
          </a:r>
          <a:endParaRPr lang="en-US" dirty="0">
            <a:latin typeface="Arial" panose="020B0604020202020204" pitchFamily="34" charset="0"/>
            <a:cs typeface="Arial" panose="020B0604020202020204" pitchFamily="34" charset="0"/>
          </a:endParaRPr>
        </a:p>
      </dgm:t>
    </dgm:pt>
    <dgm:pt modelId="{7A2EFE93-8809-45DA-A0B9-2C8CFBA9AA68}" type="parTrans" cxnId="{DD78B77C-FD86-46CE-B71E-DB4D1111DE4C}">
      <dgm:prSet/>
      <dgm:spPr/>
      <dgm:t>
        <a:bodyPr/>
        <a:lstStyle/>
        <a:p>
          <a:endParaRPr lang="en-US"/>
        </a:p>
      </dgm:t>
    </dgm:pt>
    <dgm:pt modelId="{110491C9-0573-456F-8802-B363426892D4}" type="sibTrans" cxnId="{DD78B77C-FD86-46CE-B71E-DB4D1111DE4C}">
      <dgm:prSet/>
      <dgm:spPr/>
      <dgm:t>
        <a:bodyPr/>
        <a:lstStyle/>
        <a:p>
          <a:endParaRPr lang="en-US"/>
        </a:p>
      </dgm:t>
    </dgm:pt>
    <dgm:pt modelId="{9FC839EA-5B87-4F17-9AEC-B75FFF4D4E89}">
      <dgm:prSet/>
      <dgm:spPr/>
      <dgm:t>
        <a:bodyPr/>
        <a:lstStyle/>
        <a:p>
          <a:r>
            <a:rPr lang="en-GB" dirty="0">
              <a:latin typeface="Arial" panose="020B0604020202020204" pitchFamily="34" charset="0"/>
              <a:cs typeface="Arial" panose="020B0604020202020204" pitchFamily="34" charset="0"/>
            </a:rPr>
            <a:t>Moral Obligation: It is morally obligatory to furnish senior folks with the essential assistance and resources to cease smoking and conquer addiction (National Institute on Aging, 2022). The failure to address smoking addiction in this specific group of people signifies a failure to uphold the values of health equity and social justice.</a:t>
          </a:r>
          <a:endParaRPr lang="en-US" dirty="0">
            <a:latin typeface="Arial" panose="020B0604020202020204" pitchFamily="34" charset="0"/>
            <a:cs typeface="Arial" panose="020B0604020202020204" pitchFamily="34" charset="0"/>
          </a:endParaRPr>
        </a:p>
      </dgm:t>
    </dgm:pt>
    <dgm:pt modelId="{1CF0AF9D-D010-4206-9B2A-B45AE3B128CE}" type="parTrans" cxnId="{2D938B62-6EE6-4730-8127-C1C8BAC87E37}">
      <dgm:prSet/>
      <dgm:spPr/>
      <dgm:t>
        <a:bodyPr/>
        <a:lstStyle/>
        <a:p>
          <a:endParaRPr lang="en-US"/>
        </a:p>
      </dgm:t>
    </dgm:pt>
    <dgm:pt modelId="{4A31EE23-B37A-4D81-9DA2-3E67DAC79036}" type="sibTrans" cxnId="{2D938B62-6EE6-4730-8127-C1C8BAC87E37}">
      <dgm:prSet/>
      <dgm:spPr/>
      <dgm:t>
        <a:bodyPr/>
        <a:lstStyle/>
        <a:p>
          <a:endParaRPr lang="en-US"/>
        </a:p>
      </dgm:t>
    </dgm:pt>
    <dgm:pt modelId="{53FAE1A6-CC8B-4A7C-972F-DFFA25B9C959}" type="pres">
      <dgm:prSet presAssocID="{40F3F6B9-A4B3-4EF5-8B19-DC7CD7FBB478}" presName="Name0" presStyleCnt="0">
        <dgm:presLayoutVars>
          <dgm:dir/>
          <dgm:resizeHandles val="exact"/>
        </dgm:presLayoutVars>
      </dgm:prSet>
      <dgm:spPr/>
    </dgm:pt>
    <dgm:pt modelId="{C2A1F3AC-672A-421A-87D2-C5765ACE8D43}" type="pres">
      <dgm:prSet presAssocID="{61750F8C-2198-4335-9F01-6142FDF79A5E}" presName="node" presStyleLbl="node1" presStyleIdx="0" presStyleCnt="5" custScaleY="128233">
        <dgm:presLayoutVars>
          <dgm:bulletEnabled val="1"/>
        </dgm:presLayoutVars>
      </dgm:prSet>
      <dgm:spPr/>
    </dgm:pt>
    <dgm:pt modelId="{19A54FD8-7BE4-499E-AC03-DFD065BB2DB9}" type="pres">
      <dgm:prSet presAssocID="{89EF8E65-0736-45A5-A0EE-D1435356E346}" presName="sibTrans" presStyleLbl="sibTrans2D1" presStyleIdx="0" presStyleCnt="4"/>
      <dgm:spPr/>
    </dgm:pt>
    <dgm:pt modelId="{876BF20D-5233-4206-8972-7F4C3F08B1B1}" type="pres">
      <dgm:prSet presAssocID="{89EF8E65-0736-45A5-A0EE-D1435356E346}" presName="connectorText" presStyleLbl="sibTrans2D1" presStyleIdx="0" presStyleCnt="4"/>
      <dgm:spPr/>
    </dgm:pt>
    <dgm:pt modelId="{1F898B2B-94FD-4F39-86D6-6653AF2511F0}" type="pres">
      <dgm:prSet presAssocID="{1D179512-865D-4509-A833-16D7C86D1505}" presName="node" presStyleLbl="node1" presStyleIdx="1" presStyleCnt="5" custScaleY="128233">
        <dgm:presLayoutVars>
          <dgm:bulletEnabled val="1"/>
        </dgm:presLayoutVars>
      </dgm:prSet>
      <dgm:spPr/>
    </dgm:pt>
    <dgm:pt modelId="{30FB38B0-A39A-4336-96E2-6741B1CEA91B}" type="pres">
      <dgm:prSet presAssocID="{5C35F1F7-089C-4A87-8566-0BF98FDD55F9}" presName="sibTrans" presStyleLbl="sibTrans2D1" presStyleIdx="1" presStyleCnt="4"/>
      <dgm:spPr/>
    </dgm:pt>
    <dgm:pt modelId="{E825CA57-5FFE-49D8-8ACD-ABF386942AEA}" type="pres">
      <dgm:prSet presAssocID="{5C35F1F7-089C-4A87-8566-0BF98FDD55F9}" presName="connectorText" presStyleLbl="sibTrans2D1" presStyleIdx="1" presStyleCnt="4"/>
      <dgm:spPr/>
    </dgm:pt>
    <dgm:pt modelId="{2B46ED98-F370-4862-B816-9298DA200849}" type="pres">
      <dgm:prSet presAssocID="{66786BF6-A52A-4FC4-BF11-0102FFECEDFB}" presName="node" presStyleLbl="node1" presStyleIdx="2" presStyleCnt="5" custScaleY="129725">
        <dgm:presLayoutVars>
          <dgm:bulletEnabled val="1"/>
        </dgm:presLayoutVars>
      </dgm:prSet>
      <dgm:spPr/>
    </dgm:pt>
    <dgm:pt modelId="{DC9C43F0-0BFE-4F76-8A6A-9FC0826F7236}" type="pres">
      <dgm:prSet presAssocID="{1CE146D7-56AB-451E-B8AA-FBF8826ED26F}" presName="sibTrans" presStyleLbl="sibTrans2D1" presStyleIdx="2" presStyleCnt="4"/>
      <dgm:spPr/>
    </dgm:pt>
    <dgm:pt modelId="{DB481D8F-1228-45EC-86CA-7F5D710BE5CF}" type="pres">
      <dgm:prSet presAssocID="{1CE146D7-56AB-451E-B8AA-FBF8826ED26F}" presName="connectorText" presStyleLbl="sibTrans2D1" presStyleIdx="2" presStyleCnt="4"/>
      <dgm:spPr/>
    </dgm:pt>
    <dgm:pt modelId="{54A9510D-1039-421A-B248-3DCDCCF60715}" type="pres">
      <dgm:prSet presAssocID="{3E8DA725-F8CD-4F24-B417-D37C95972EE6}" presName="node" presStyleLbl="node1" presStyleIdx="3" presStyleCnt="5" custScaleY="131961">
        <dgm:presLayoutVars>
          <dgm:bulletEnabled val="1"/>
        </dgm:presLayoutVars>
      </dgm:prSet>
      <dgm:spPr/>
    </dgm:pt>
    <dgm:pt modelId="{11BA6BF9-BA42-42A4-BD83-77213D24701E}" type="pres">
      <dgm:prSet presAssocID="{110491C9-0573-456F-8802-B363426892D4}" presName="sibTrans" presStyleLbl="sibTrans2D1" presStyleIdx="3" presStyleCnt="4"/>
      <dgm:spPr/>
    </dgm:pt>
    <dgm:pt modelId="{8BF28FE6-9337-43C0-893C-29D8E6B3E27D}" type="pres">
      <dgm:prSet presAssocID="{110491C9-0573-456F-8802-B363426892D4}" presName="connectorText" presStyleLbl="sibTrans2D1" presStyleIdx="3" presStyleCnt="4"/>
      <dgm:spPr/>
    </dgm:pt>
    <dgm:pt modelId="{5E76E899-E8F2-4F12-BF8B-90CFA79AEA1C}" type="pres">
      <dgm:prSet presAssocID="{9FC839EA-5B87-4F17-9AEC-B75FFF4D4E89}" presName="node" presStyleLbl="node1" presStyleIdx="4" presStyleCnt="5" custScaleY="131961">
        <dgm:presLayoutVars>
          <dgm:bulletEnabled val="1"/>
        </dgm:presLayoutVars>
      </dgm:prSet>
      <dgm:spPr/>
    </dgm:pt>
  </dgm:ptLst>
  <dgm:cxnLst>
    <dgm:cxn modelId="{78C56F04-5A37-497A-AEE8-9F3CCC2E159A}" type="presOf" srcId="{9FC839EA-5B87-4F17-9AEC-B75FFF4D4E89}" destId="{5E76E899-E8F2-4F12-BF8B-90CFA79AEA1C}" srcOrd="0" destOrd="0" presId="urn:microsoft.com/office/officeart/2005/8/layout/process1"/>
    <dgm:cxn modelId="{DE223B61-B980-4DF0-ACFF-8AB32E5ECFBD}" srcId="{40F3F6B9-A4B3-4EF5-8B19-DC7CD7FBB478}" destId="{1D179512-865D-4509-A833-16D7C86D1505}" srcOrd="1" destOrd="0" parTransId="{43245302-A9A7-4CFD-9D26-83A67C8D2A62}" sibTransId="{5C35F1F7-089C-4A87-8566-0BF98FDD55F9}"/>
    <dgm:cxn modelId="{2D938B62-6EE6-4730-8127-C1C8BAC87E37}" srcId="{40F3F6B9-A4B3-4EF5-8B19-DC7CD7FBB478}" destId="{9FC839EA-5B87-4F17-9AEC-B75FFF4D4E89}" srcOrd="4" destOrd="0" parTransId="{1CF0AF9D-D010-4206-9B2A-B45AE3B128CE}" sibTransId="{4A31EE23-B37A-4D81-9DA2-3E67DAC79036}"/>
    <dgm:cxn modelId="{BA87B26B-F9DC-4779-AA62-385151B6AAA5}" type="presOf" srcId="{1CE146D7-56AB-451E-B8AA-FBF8826ED26F}" destId="{DC9C43F0-0BFE-4F76-8A6A-9FC0826F7236}" srcOrd="0" destOrd="0" presId="urn:microsoft.com/office/officeart/2005/8/layout/process1"/>
    <dgm:cxn modelId="{AA81796E-83AD-425A-99D3-4051DAA54B59}" type="presOf" srcId="{66786BF6-A52A-4FC4-BF11-0102FFECEDFB}" destId="{2B46ED98-F370-4862-B816-9298DA200849}" srcOrd="0" destOrd="0" presId="urn:microsoft.com/office/officeart/2005/8/layout/process1"/>
    <dgm:cxn modelId="{6BC0C570-1548-493F-AED1-1500364955D6}" type="presOf" srcId="{110491C9-0573-456F-8802-B363426892D4}" destId="{11BA6BF9-BA42-42A4-BD83-77213D24701E}" srcOrd="0" destOrd="0" presId="urn:microsoft.com/office/officeart/2005/8/layout/process1"/>
    <dgm:cxn modelId="{DD78B77C-FD86-46CE-B71E-DB4D1111DE4C}" srcId="{40F3F6B9-A4B3-4EF5-8B19-DC7CD7FBB478}" destId="{3E8DA725-F8CD-4F24-B417-D37C95972EE6}" srcOrd="3" destOrd="0" parTransId="{7A2EFE93-8809-45DA-A0B9-2C8CFBA9AA68}" sibTransId="{110491C9-0573-456F-8802-B363426892D4}"/>
    <dgm:cxn modelId="{39A12483-7A4A-47E5-881F-74834F41C740}" srcId="{40F3F6B9-A4B3-4EF5-8B19-DC7CD7FBB478}" destId="{66786BF6-A52A-4FC4-BF11-0102FFECEDFB}" srcOrd="2" destOrd="0" parTransId="{BEAA7EE9-0D51-4DAD-82A9-3AB4715DA01D}" sibTransId="{1CE146D7-56AB-451E-B8AA-FBF8826ED26F}"/>
    <dgm:cxn modelId="{D05C7D88-C3CA-4B3C-9FFF-475D328AF01B}" type="presOf" srcId="{61750F8C-2198-4335-9F01-6142FDF79A5E}" destId="{C2A1F3AC-672A-421A-87D2-C5765ACE8D43}" srcOrd="0" destOrd="0" presId="urn:microsoft.com/office/officeart/2005/8/layout/process1"/>
    <dgm:cxn modelId="{5B3DC689-FBB0-4B8C-9B41-898C2A21F909}" type="presOf" srcId="{5C35F1F7-089C-4A87-8566-0BF98FDD55F9}" destId="{30FB38B0-A39A-4336-96E2-6741B1CEA91B}" srcOrd="0" destOrd="0" presId="urn:microsoft.com/office/officeart/2005/8/layout/process1"/>
    <dgm:cxn modelId="{2078388C-DE2E-4407-ADF9-BC9DD7ED62FB}" type="presOf" srcId="{1CE146D7-56AB-451E-B8AA-FBF8826ED26F}" destId="{DB481D8F-1228-45EC-86CA-7F5D710BE5CF}" srcOrd="1" destOrd="0" presId="urn:microsoft.com/office/officeart/2005/8/layout/process1"/>
    <dgm:cxn modelId="{F96925AC-12AD-4347-80FB-3D46D658E1D6}" type="presOf" srcId="{5C35F1F7-089C-4A87-8566-0BF98FDD55F9}" destId="{E825CA57-5FFE-49D8-8ACD-ABF386942AEA}" srcOrd="1" destOrd="0" presId="urn:microsoft.com/office/officeart/2005/8/layout/process1"/>
    <dgm:cxn modelId="{82462BB0-DC47-40CE-9F50-3FFF1F9F9E9B}" type="presOf" srcId="{1D179512-865D-4509-A833-16D7C86D1505}" destId="{1F898B2B-94FD-4F39-86D6-6653AF2511F0}" srcOrd="0" destOrd="0" presId="urn:microsoft.com/office/officeart/2005/8/layout/process1"/>
    <dgm:cxn modelId="{768C11BA-51CD-4F2D-A2F0-D3B02A97460D}" type="presOf" srcId="{89EF8E65-0736-45A5-A0EE-D1435356E346}" destId="{876BF20D-5233-4206-8972-7F4C3F08B1B1}" srcOrd="1" destOrd="0" presId="urn:microsoft.com/office/officeart/2005/8/layout/process1"/>
    <dgm:cxn modelId="{CA44FBC8-30AB-43C6-B0AF-A2D9AC40B0C8}" type="presOf" srcId="{89EF8E65-0736-45A5-A0EE-D1435356E346}" destId="{19A54FD8-7BE4-499E-AC03-DFD065BB2DB9}" srcOrd="0" destOrd="0" presId="urn:microsoft.com/office/officeart/2005/8/layout/process1"/>
    <dgm:cxn modelId="{3659B4C9-2E71-4462-AE2E-342768DC4EF1}" srcId="{40F3F6B9-A4B3-4EF5-8B19-DC7CD7FBB478}" destId="{61750F8C-2198-4335-9F01-6142FDF79A5E}" srcOrd="0" destOrd="0" parTransId="{8DFB8B65-8F55-4906-BEBC-A2C9AB77B713}" sibTransId="{89EF8E65-0736-45A5-A0EE-D1435356E346}"/>
    <dgm:cxn modelId="{EBBACAD6-07E3-42B0-B321-37EE41FE87F1}" type="presOf" srcId="{110491C9-0573-456F-8802-B363426892D4}" destId="{8BF28FE6-9337-43C0-893C-29D8E6B3E27D}" srcOrd="1" destOrd="0" presId="urn:microsoft.com/office/officeart/2005/8/layout/process1"/>
    <dgm:cxn modelId="{AD0DB2E2-66F3-4EA8-8B58-139512FB97B2}" type="presOf" srcId="{3E8DA725-F8CD-4F24-B417-D37C95972EE6}" destId="{54A9510D-1039-421A-B248-3DCDCCF60715}" srcOrd="0" destOrd="0" presId="urn:microsoft.com/office/officeart/2005/8/layout/process1"/>
    <dgm:cxn modelId="{65DA46FF-E406-487B-9A44-DC2482ECFCFB}" type="presOf" srcId="{40F3F6B9-A4B3-4EF5-8B19-DC7CD7FBB478}" destId="{53FAE1A6-CC8B-4A7C-972F-DFFA25B9C959}" srcOrd="0" destOrd="0" presId="urn:microsoft.com/office/officeart/2005/8/layout/process1"/>
    <dgm:cxn modelId="{835F8A79-6AAB-4F45-9FB1-414B6F9E5CAF}" type="presParOf" srcId="{53FAE1A6-CC8B-4A7C-972F-DFFA25B9C959}" destId="{C2A1F3AC-672A-421A-87D2-C5765ACE8D43}" srcOrd="0" destOrd="0" presId="urn:microsoft.com/office/officeart/2005/8/layout/process1"/>
    <dgm:cxn modelId="{9F889867-7FE3-4D59-B4BB-38A14D3123DD}" type="presParOf" srcId="{53FAE1A6-CC8B-4A7C-972F-DFFA25B9C959}" destId="{19A54FD8-7BE4-499E-AC03-DFD065BB2DB9}" srcOrd="1" destOrd="0" presId="urn:microsoft.com/office/officeart/2005/8/layout/process1"/>
    <dgm:cxn modelId="{211F861A-7E0A-4332-A3D4-FE7244B54045}" type="presParOf" srcId="{19A54FD8-7BE4-499E-AC03-DFD065BB2DB9}" destId="{876BF20D-5233-4206-8972-7F4C3F08B1B1}" srcOrd="0" destOrd="0" presId="urn:microsoft.com/office/officeart/2005/8/layout/process1"/>
    <dgm:cxn modelId="{79A7585D-487B-4070-B4C3-EF647BBF37F7}" type="presParOf" srcId="{53FAE1A6-CC8B-4A7C-972F-DFFA25B9C959}" destId="{1F898B2B-94FD-4F39-86D6-6653AF2511F0}" srcOrd="2" destOrd="0" presId="urn:microsoft.com/office/officeart/2005/8/layout/process1"/>
    <dgm:cxn modelId="{A6E1A7B4-EBAA-4AE3-AFF4-19C31023BD17}" type="presParOf" srcId="{53FAE1A6-CC8B-4A7C-972F-DFFA25B9C959}" destId="{30FB38B0-A39A-4336-96E2-6741B1CEA91B}" srcOrd="3" destOrd="0" presId="urn:microsoft.com/office/officeart/2005/8/layout/process1"/>
    <dgm:cxn modelId="{A1FE4402-7FF8-4831-BC85-A284C346293E}" type="presParOf" srcId="{30FB38B0-A39A-4336-96E2-6741B1CEA91B}" destId="{E825CA57-5FFE-49D8-8ACD-ABF386942AEA}" srcOrd="0" destOrd="0" presId="urn:microsoft.com/office/officeart/2005/8/layout/process1"/>
    <dgm:cxn modelId="{B7861013-7568-4FF0-A885-4F71F0587208}" type="presParOf" srcId="{53FAE1A6-CC8B-4A7C-972F-DFFA25B9C959}" destId="{2B46ED98-F370-4862-B816-9298DA200849}" srcOrd="4" destOrd="0" presId="urn:microsoft.com/office/officeart/2005/8/layout/process1"/>
    <dgm:cxn modelId="{A36BF6C2-3106-4BD0-98A7-0E3379DD1F75}" type="presParOf" srcId="{53FAE1A6-CC8B-4A7C-972F-DFFA25B9C959}" destId="{DC9C43F0-0BFE-4F76-8A6A-9FC0826F7236}" srcOrd="5" destOrd="0" presId="urn:microsoft.com/office/officeart/2005/8/layout/process1"/>
    <dgm:cxn modelId="{C39E18A1-B1E7-427F-858B-FE15FFECB6E7}" type="presParOf" srcId="{DC9C43F0-0BFE-4F76-8A6A-9FC0826F7236}" destId="{DB481D8F-1228-45EC-86CA-7F5D710BE5CF}" srcOrd="0" destOrd="0" presId="urn:microsoft.com/office/officeart/2005/8/layout/process1"/>
    <dgm:cxn modelId="{6270C80C-1F83-4FE2-B6AC-DF7035EED96F}" type="presParOf" srcId="{53FAE1A6-CC8B-4A7C-972F-DFFA25B9C959}" destId="{54A9510D-1039-421A-B248-3DCDCCF60715}" srcOrd="6" destOrd="0" presId="urn:microsoft.com/office/officeart/2005/8/layout/process1"/>
    <dgm:cxn modelId="{9239905B-D080-4AFF-AE5F-BC395B5CE6B6}" type="presParOf" srcId="{53FAE1A6-CC8B-4A7C-972F-DFFA25B9C959}" destId="{11BA6BF9-BA42-42A4-BD83-77213D24701E}" srcOrd="7" destOrd="0" presId="urn:microsoft.com/office/officeart/2005/8/layout/process1"/>
    <dgm:cxn modelId="{77FE5341-B780-4808-A1DB-A788D2D01A67}" type="presParOf" srcId="{11BA6BF9-BA42-42A4-BD83-77213D24701E}" destId="{8BF28FE6-9337-43C0-893C-29D8E6B3E27D}" srcOrd="0" destOrd="0" presId="urn:microsoft.com/office/officeart/2005/8/layout/process1"/>
    <dgm:cxn modelId="{6AE8D202-D9D6-41E7-8777-6EB7B3E54E53}" type="presParOf" srcId="{53FAE1A6-CC8B-4A7C-972F-DFFA25B9C959}" destId="{5E76E899-E8F2-4F12-BF8B-90CFA79AEA1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19E7F4-8862-4864-9BFC-A07BAF7BD857}"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B32172C2-754A-4ADB-A342-9078CEECD3CC}">
      <dgm:prSet/>
      <dgm:spPr/>
      <dgm:t>
        <a:bodyPr/>
        <a:lstStyle/>
        <a:p>
          <a:r>
            <a:rPr lang="en-GB"/>
            <a:t>Research Question</a:t>
          </a:r>
          <a:endParaRPr lang="en-US"/>
        </a:p>
      </dgm:t>
    </dgm:pt>
    <dgm:pt modelId="{57503C8E-84E9-4ABE-B93C-FDFA7A845540}" type="parTrans" cxnId="{EBBF2BDC-5951-4E74-8D72-11B983C948BF}">
      <dgm:prSet/>
      <dgm:spPr/>
      <dgm:t>
        <a:bodyPr/>
        <a:lstStyle/>
        <a:p>
          <a:endParaRPr lang="en-US"/>
        </a:p>
      </dgm:t>
    </dgm:pt>
    <dgm:pt modelId="{8BEAEB94-0B88-46CC-BAD3-DBCE9E82306A}" type="sibTrans" cxnId="{EBBF2BDC-5951-4E74-8D72-11B983C948BF}">
      <dgm:prSet/>
      <dgm:spPr/>
      <dgm:t>
        <a:bodyPr/>
        <a:lstStyle/>
        <a:p>
          <a:endParaRPr lang="en-US"/>
        </a:p>
      </dgm:t>
    </dgm:pt>
    <dgm:pt modelId="{E49F03B8-F4A3-4E65-87BC-44E8502822D7}">
      <dgm:prSet/>
      <dgm:spPr/>
      <dgm:t>
        <a:bodyPr/>
        <a:lstStyle/>
        <a:p>
          <a:r>
            <a:rPr lang="en-US" dirty="0">
              <a:latin typeface="Arial" panose="020B0604020202020204" pitchFamily="34" charset="0"/>
              <a:cs typeface="Arial" panose="020B0604020202020204" pitchFamily="34" charset="0"/>
            </a:rPr>
            <a:t>what are the barriers to smoking cessation in elderly population and How can they best be aware to quit smoking?</a:t>
          </a:r>
        </a:p>
      </dgm:t>
    </dgm:pt>
    <dgm:pt modelId="{156BAAFC-6D10-406F-B1BB-E4DD6CE2550F}" type="parTrans" cxnId="{B068D5F0-D422-4F93-AF6A-EB6C1D177070}">
      <dgm:prSet/>
      <dgm:spPr/>
      <dgm:t>
        <a:bodyPr/>
        <a:lstStyle/>
        <a:p>
          <a:endParaRPr lang="en-US"/>
        </a:p>
      </dgm:t>
    </dgm:pt>
    <dgm:pt modelId="{6D9E6942-0A68-4A0A-B3A0-8754802E0A01}" type="sibTrans" cxnId="{B068D5F0-D422-4F93-AF6A-EB6C1D177070}">
      <dgm:prSet/>
      <dgm:spPr/>
      <dgm:t>
        <a:bodyPr/>
        <a:lstStyle/>
        <a:p>
          <a:endParaRPr lang="en-US"/>
        </a:p>
      </dgm:t>
    </dgm:pt>
    <dgm:pt modelId="{A3CA43BA-9C7D-40ED-9092-6446C880D4E3}" type="pres">
      <dgm:prSet presAssocID="{4219E7F4-8862-4864-9BFC-A07BAF7BD857}" presName="Name0" presStyleCnt="0">
        <dgm:presLayoutVars>
          <dgm:dir/>
          <dgm:animLvl val="lvl"/>
          <dgm:resizeHandles val="exact"/>
        </dgm:presLayoutVars>
      </dgm:prSet>
      <dgm:spPr/>
    </dgm:pt>
    <dgm:pt modelId="{70B81B0D-24CC-470C-A733-409B51537D95}" type="pres">
      <dgm:prSet presAssocID="{E49F03B8-F4A3-4E65-87BC-44E8502822D7}" presName="boxAndChildren" presStyleCnt="0"/>
      <dgm:spPr/>
    </dgm:pt>
    <dgm:pt modelId="{7405E24C-8301-4C5B-9FD7-749F2222F31C}" type="pres">
      <dgm:prSet presAssocID="{E49F03B8-F4A3-4E65-87BC-44E8502822D7}" presName="parentTextBox" presStyleLbl="node1" presStyleIdx="0" presStyleCnt="2"/>
      <dgm:spPr/>
    </dgm:pt>
    <dgm:pt modelId="{60AF45DB-D319-4A60-B2AD-2F914F2BF977}" type="pres">
      <dgm:prSet presAssocID="{8BEAEB94-0B88-46CC-BAD3-DBCE9E82306A}" presName="sp" presStyleCnt="0"/>
      <dgm:spPr/>
    </dgm:pt>
    <dgm:pt modelId="{D592CA78-339D-4D76-BC2C-B242EF5D15D0}" type="pres">
      <dgm:prSet presAssocID="{B32172C2-754A-4ADB-A342-9078CEECD3CC}" presName="arrowAndChildren" presStyleCnt="0"/>
      <dgm:spPr/>
    </dgm:pt>
    <dgm:pt modelId="{BA417D6B-B329-4A18-8E73-64B09377A8EB}" type="pres">
      <dgm:prSet presAssocID="{B32172C2-754A-4ADB-A342-9078CEECD3CC}" presName="parentTextArrow" presStyleLbl="node1" presStyleIdx="1" presStyleCnt="2"/>
      <dgm:spPr/>
    </dgm:pt>
  </dgm:ptLst>
  <dgm:cxnLst>
    <dgm:cxn modelId="{A28A669D-EAF9-4D33-B94D-44E09959B5C7}" type="presOf" srcId="{4219E7F4-8862-4864-9BFC-A07BAF7BD857}" destId="{A3CA43BA-9C7D-40ED-9092-6446C880D4E3}" srcOrd="0" destOrd="0" presId="urn:microsoft.com/office/officeart/2005/8/layout/process4"/>
    <dgm:cxn modelId="{0D27C4A5-C141-4DBC-B982-080ABF025870}" type="presOf" srcId="{B32172C2-754A-4ADB-A342-9078CEECD3CC}" destId="{BA417D6B-B329-4A18-8E73-64B09377A8EB}" srcOrd="0" destOrd="0" presId="urn:microsoft.com/office/officeart/2005/8/layout/process4"/>
    <dgm:cxn modelId="{B5E2EAAE-61FE-4181-B00A-0C468AA82CAC}" type="presOf" srcId="{E49F03B8-F4A3-4E65-87BC-44E8502822D7}" destId="{7405E24C-8301-4C5B-9FD7-749F2222F31C}" srcOrd="0" destOrd="0" presId="urn:microsoft.com/office/officeart/2005/8/layout/process4"/>
    <dgm:cxn modelId="{EBBF2BDC-5951-4E74-8D72-11B983C948BF}" srcId="{4219E7F4-8862-4864-9BFC-A07BAF7BD857}" destId="{B32172C2-754A-4ADB-A342-9078CEECD3CC}" srcOrd="0" destOrd="0" parTransId="{57503C8E-84E9-4ABE-B93C-FDFA7A845540}" sibTransId="{8BEAEB94-0B88-46CC-BAD3-DBCE9E82306A}"/>
    <dgm:cxn modelId="{B068D5F0-D422-4F93-AF6A-EB6C1D177070}" srcId="{4219E7F4-8862-4864-9BFC-A07BAF7BD857}" destId="{E49F03B8-F4A3-4E65-87BC-44E8502822D7}" srcOrd="1" destOrd="0" parTransId="{156BAAFC-6D10-406F-B1BB-E4DD6CE2550F}" sibTransId="{6D9E6942-0A68-4A0A-B3A0-8754802E0A01}"/>
    <dgm:cxn modelId="{6701FFAD-71F5-4BDD-8BC0-D12A554EF80A}" type="presParOf" srcId="{A3CA43BA-9C7D-40ED-9092-6446C880D4E3}" destId="{70B81B0D-24CC-470C-A733-409B51537D95}" srcOrd="0" destOrd="0" presId="urn:microsoft.com/office/officeart/2005/8/layout/process4"/>
    <dgm:cxn modelId="{EFB57C90-0878-4AE6-8D4F-5901984A6258}" type="presParOf" srcId="{70B81B0D-24CC-470C-A733-409B51537D95}" destId="{7405E24C-8301-4C5B-9FD7-749F2222F31C}" srcOrd="0" destOrd="0" presId="urn:microsoft.com/office/officeart/2005/8/layout/process4"/>
    <dgm:cxn modelId="{6E887F9A-C999-4537-A17F-62C7B5DC697F}" type="presParOf" srcId="{A3CA43BA-9C7D-40ED-9092-6446C880D4E3}" destId="{60AF45DB-D319-4A60-B2AD-2F914F2BF977}" srcOrd="1" destOrd="0" presId="urn:microsoft.com/office/officeart/2005/8/layout/process4"/>
    <dgm:cxn modelId="{C3AD8153-C41B-4C7F-AED0-E34695343A5C}" type="presParOf" srcId="{A3CA43BA-9C7D-40ED-9092-6446C880D4E3}" destId="{D592CA78-339D-4D76-BC2C-B242EF5D15D0}" srcOrd="2" destOrd="0" presId="urn:microsoft.com/office/officeart/2005/8/layout/process4"/>
    <dgm:cxn modelId="{783D53DE-6495-4EC0-B6C6-649505CBF25E}" type="presParOf" srcId="{D592CA78-339D-4D76-BC2C-B242EF5D15D0}" destId="{BA417D6B-B329-4A18-8E73-64B09377A8E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B08472-FFDF-4286-8FB2-F6C50CA388D7}"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US"/>
        </a:p>
      </dgm:t>
    </dgm:pt>
    <dgm:pt modelId="{6FBA5C8F-B313-4F92-B22E-26854F6F2506}">
      <dgm:prSet custT="1"/>
      <dgm:spPr/>
      <dgm:t>
        <a:bodyPr/>
        <a:lstStyle/>
        <a:p>
          <a:r>
            <a:rPr lang="en-GB" sz="1400" b="1" dirty="0"/>
            <a:t>1</a:t>
          </a:r>
          <a:r>
            <a:rPr lang="en-GB" sz="1600" b="1" dirty="0">
              <a:latin typeface="Arial" panose="020B0604020202020204" pitchFamily="34" charset="0"/>
              <a:cs typeface="Arial" panose="020B0604020202020204" pitchFamily="34" charset="0"/>
            </a:rPr>
            <a:t>. </a:t>
          </a:r>
          <a:r>
            <a:rPr lang="en-GB" sz="1600" b="1" i="0" dirty="0">
              <a:latin typeface="Arial" panose="020B0604020202020204" pitchFamily="34" charset="0"/>
              <a:cs typeface="Arial" panose="020B0604020202020204" pitchFamily="34" charset="0"/>
            </a:rPr>
            <a:t>Identify Life Strategies to Reduce Higher Rate of Smoking:</a:t>
          </a:r>
          <a:endParaRPr lang="en-US" sz="1100" dirty="0">
            <a:latin typeface="Arial" panose="020B0604020202020204" pitchFamily="34" charset="0"/>
            <a:cs typeface="Arial" panose="020B0604020202020204" pitchFamily="34" charset="0"/>
          </a:endParaRPr>
        </a:p>
      </dgm:t>
    </dgm:pt>
    <dgm:pt modelId="{126984FF-0D92-4836-AACE-33A883AB2A70}" type="parTrans" cxnId="{3D37477B-7FD1-4F23-8DA5-AF4A9E6F93D7}">
      <dgm:prSet/>
      <dgm:spPr/>
      <dgm:t>
        <a:bodyPr/>
        <a:lstStyle/>
        <a:p>
          <a:endParaRPr lang="en-US"/>
        </a:p>
      </dgm:t>
    </dgm:pt>
    <dgm:pt modelId="{F73A4135-1EE8-4313-B392-BE68BC339FE0}" type="sibTrans" cxnId="{3D37477B-7FD1-4F23-8DA5-AF4A9E6F93D7}">
      <dgm:prSet/>
      <dgm:spPr/>
      <dgm:t>
        <a:bodyPr/>
        <a:lstStyle/>
        <a:p>
          <a:endParaRPr lang="en-US"/>
        </a:p>
      </dgm:t>
    </dgm:pt>
    <dgm:pt modelId="{BB4E2F2D-7F40-4353-A99B-E2374806D02B}">
      <dgm:prSet custT="1"/>
      <dgm:spPr/>
      <dgm:t>
        <a:bodyPr/>
        <a:lstStyle/>
        <a:p>
          <a:br>
            <a:rPr lang="en-GB" sz="1100" dirty="0"/>
          </a:br>
          <a:br>
            <a:rPr lang="en-GB" sz="1100" b="1" dirty="0"/>
          </a:br>
          <a:r>
            <a:rPr lang="en-GB" sz="1200" b="1" dirty="0">
              <a:latin typeface="Arial" panose="020B0604020202020204" pitchFamily="34" charset="0"/>
              <a:cs typeface="Arial" panose="020B0604020202020204" pitchFamily="34" charset="0"/>
            </a:rPr>
            <a:t>2</a:t>
          </a:r>
          <a:r>
            <a:rPr lang="en-GB" sz="1600" b="1" dirty="0">
              <a:latin typeface="Arial" panose="020B0604020202020204" pitchFamily="34" charset="0"/>
              <a:cs typeface="Arial" panose="020B0604020202020204" pitchFamily="34" charset="0"/>
            </a:rPr>
            <a:t>. </a:t>
          </a:r>
          <a:r>
            <a:rPr lang="en-GB" sz="1600" b="1" i="0" dirty="0">
              <a:latin typeface="Arial" panose="020B0604020202020204" pitchFamily="34" charset="0"/>
              <a:cs typeface="Arial" panose="020B0604020202020204" pitchFamily="34" charset="0"/>
            </a:rPr>
            <a:t>Determine Health Status and Enhance Quality of Life:</a:t>
          </a:r>
          <a:br>
            <a:rPr lang="en-GB" sz="16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endParaRPr lang="en-US" sz="1100" dirty="0">
            <a:latin typeface="Arial" panose="020B0604020202020204" pitchFamily="34" charset="0"/>
            <a:cs typeface="Arial" panose="020B0604020202020204" pitchFamily="34" charset="0"/>
          </a:endParaRPr>
        </a:p>
      </dgm:t>
    </dgm:pt>
    <dgm:pt modelId="{5E9C0FEA-A1C8-46B2-B8D9-94D0131C1809}" type="parTrans" cxnId="{86BE91BA-3CF1-478E-85BF-9BE90D7D1CE0}">
      <dgm:prSet/>
      <dgm:spPr/>
      <dgm:t>
        <a:bodyPr/>
        <a:lstStyle/>
        <a:p>
          <a:endParaRPr lang="en-US"/>
        </a:p>
      </dgm:t>
    </dgm:pt>
    <dgm:pt modelId="{8386D65A-D4E9-47E7-B934-839C35ACA165}" type="sibTrans" cxnId="{86BE91BA-3CF1-478E-85BF-9BE90D7D1CE0}">
      <dgm:prSet/>
      <dgm:spPr/>
      <dgm:t>
        <a:bodyPr/>
        <a:lstStyle/>
        <a:p>
          <a:endParaRPr lang="en-US"/>
        </a:p>
      </dgm:t>
    </dgm:pt>
    <dgm:pt modelId="{5E72CED2-50D3-4D73-B029-B65D9DC53974}">
      <dgm:prSet custT="1"/>
      <dgm:spPr/>
      <dgm:t>
        <a:bodyPr/>
        <a:lstStyle/>
        <a:p>
          <a:r>
            <a:rPr lang="en-GB" sz="1400" b="1" dirty="0"/>
            <a:t>3</a:t>
          </a:r>
          <a:r>
            <a:rPr lang="en-GB" sz="1400" dirty="0">
              <a:latin typeface="Arial" panose="020B0604020202020204" pitchFamily="34" charset="0"/>
              <a:cs typeface="Arial" panose="020B0604020202020204" pitchFamily="34" charset="0"/>
            </a:rPr>
            <a:t>. </a:t>
          </a:r>
          <a:r>
            <a:rPr lang="en-GB" sz="1400" b="1" i="0" dirty="0">
              <a:latin typeface="Arial" panose="020B0604020202020204" pitchFamily="34" charset="0"/>
              <a:cs typeface="Arial" panose="020B0604020202020204" pitchFamily="34" charset="0"/>
            </a:rPr>
            <a:t>Reduce the Risk of Premature Death Because of Smoking Cessation:</a:t>
          </a:r>
          <a:endParaRPr lang="en-US" sz="1400" dirty="0">
            <a:latin typeface="Arial" panose="020B0604020202020204" pitchFamily="34" charset="0"/>
            <a:cs typeface="Arial" panose="020B0604020202020204" pitchFamily="34" charset="0"/>
          </a:endParaRPr>
        </a:p>
      </dgm:t>
    </dgm:pt>
    <dgm:pt modelId="{B9922450-A33A-40D1-99D1-4B73E539A41A}" type="parTrans" cxnId="{E9A39C8B-9DA9-4EE2-A365-A2D1D36601A5}">
      <dgm:prSet/>
      <dgm:spPr/>
      <dgm:t>
        <a:bodyPr/>
        <a:lstStyle/>
        <a:p>
          <a:endParaRPr lang="en-US"/>
        </a:p>
      </dgm:t>
    </dgm:pt>
    <dgm:pt modelId="{CE3D25C6-1E5B-4F8B-8679-8C894116CB03}" type="sibTrans" cxnId="{E9A39C8B-9DA9-4EE2-A365-A2D1D36601A5}">
      <dgm:prSet/>
      <dgm:spPr/>
      <dgm:t>
        <a:bodyPr/>
        <a:lstStyle/>
        <a:p>
          <a:endParaRPr lang="en-US"/>
        </a:p>
      </dgm:t>
    </dgm:pt>
    <dgm:pt modelId="{8A08579E-550A-4AA7-AC47-C9258F7BDF5E}" type="pres">
      <dgm:prSet presAssocID="{E4B08472-FFDF-4286-8FB2-F6C50CA388D7}" presName="Name0" presStyleCnt="0">
        <dgm:presLayoutVars>
          <dgm:dir/>
          <dgm:resizeHandles val="exact"/>
        </dgm:presLayoutVars>
      </dgm:prSet>
      <dgm:spPr/>
    </dgm:pt>
    <dgm:pt modelId="{40B3AF67-7066-4740-A78D-4817A343FDB7}" type="pres">
      <dgm:prSet presAssocID="{6FBA5C8F-B313-4F92-B22E-26854F6F2506}" presName="node" presStyleLbl="node1" presStyleIdx="0" presStyleCnt="3">
        <dgm:presLayoutVars>
          <dgm:bulletEnabled val="1"/>
        </dgm:presLayoutVars>
      </dgm:prSet>
      <dgm:spPr/>
    </dgm:pt>
    <dgm:pt modelId="{A6C6DF25-DC0C-49D5-B38C-A425947E6DB6}" type="pres">
      <dgm:prSet presAssocID="{F73A4135-1EE8-4313-B392-BE68BC339FE0}" presName="sibTrans" presStyleLbl="sibTrans2D1" presStyleIdx="0" presStyleCnt="2"/>
      <dgm:spPr/>
    </dgm:pt>
    <dgm:pt modelId="{21C01855-E25D-4C0C-95B4-C7B6C40E6860}" type="pres">
      <dgm:prSet presAssocID="{F73A4135-1EE8-4313-B392-BE68BC339FE0}" presName="connectorText" presStyleLbl="sibTrans2D1" presStyleIdx="0" presStyleCnt="2"/>
      <dgm:spPr/>
    </dgm:pt>
    <dgm:pt modelId="{45ED6842-1F30-4383-A3E2-AE7B3622B0EF}" type="pres">
      <dgm:prSet presAssocID="{BB4E2F2D-7F40-4353-A99B-E2374806D02B}" presName="node" presStyleLbl="node1" presStyleIdx="1" presStyleCnt="3">
        <dgm:presLayoutVars>
          <dgm:bulletEnabled val="1"/>
        </dgm:presLayoutVars>
      </dgm:prSet>
      <dgm:spPr/>
    </dgm:pt>
    <dgm:pt modelId="{CAACFF25-DE15-48AA-9B30-250267DD608F}" type="pres">
      <dgm:prSet presAssocID="{8386D65A-D4E9-47E7-B934-839C35ACA165}" presName="sibTrans" presStyleLbl="sibTrans2D1" presStyleIdx="1" presStyleCnt="2"/>
      <dgm:spPr/>
    </dgm:pt>
    <dgm:pt modelId="{3BA515ED-312C-4800-8DBE-AC457E7DB79B}" type="pres">
      <dgm:prSet presAssocID="{8386D65A-D4E9-47E7-B934-839C35ACA165}" presName="connectorText" presStyleLbl="sibTrans2D1" presStyleIdx="1" presStyleCnt="2"/>
      <dgm:spPr/>
    </dgm:pt>
    <dgm:pt modelId="{6B4D84B2-7D84-4A35-9FAB-D616C7269509}" type="pres">
      <dgm:prSet presAssocID="{5E72CED2-50D3-4D73-B029-B65D9DC53974}" presName="node" presStyleLbl="node1" presStyleIdx="2" presStyleCnt="3">
        <dgm:presLayoutVars>
          <dgm:bulletEnabled val="1"/>
        </dgm:presLayoutVars>
      </dgm:prSet>
      <dgm:spPr/>
    </dgm:pt>
  </dgm:ptLst>
  <dgm:cxnLst>
    <dgm:cxn modelId="{3985BC2E-6E61-4F0F-A7A7-AAB5A03FA171}" type="presOf" srcId="{8386D65A-D4E9-47E7-B934-839C35ACA165}" destId="{3BA515ED-312C-4800-8DBE-AC457E7DB79B}" srcOrd="1" destOrd="0" presId="urn:microsoft.com/office/officeart/2005/8/layout/process1"/>
    <dgm:cxn modelId="{5BF56833-9B92-4F38-8A3B-6A17A804250D}" type="presOf" srcId="{6FBA5C8F-B313-4F92-B22E-26854F6F2506}" destId="{40B3AF67-7066-4740-A78D-4817A343FDB7}" srcOrd="0" destOrd="0" presId="urn:microsoft.com/office/officeart/2005/8/layout/process1"/>
    <dgm:cxn modelId="{9CAF7C3A-C158-40D9-820C-897E692BADE4}" type="presOf" srcId="{5E72CED2-50D3-4D73-B029-B65D9DC53974}" destId="{6B4D84B2-7D84-4A35-9FAB-D616C7269509}" srcOrd="0" destOrd="0" presId="urn:microsoft.com/office/officeart/2005/8/layout/process1"/>
    <dgm:cxn modelId="{45B59F3A-76F3-451A-B402-9A5A82BCA8C7}" type="presOf" srcId="{8386D65A-D4E9-47E7-B934-839C35ACA165}" destId="{CAACFF25-DE15-48AA-9B30-250267DD608F}" srcOrd="0" destOrd="0" presId="urn:microsoft.com/office/officeart/2005/8/layout/process1"/>
    <dgm:cxn modelId="{962EBB68-B72B-48AF-8316-4ACF27B9A913}" type="presOf" srcId="{E4B08472-FFDF-4286-8FB2-F6C50CA388D7}" destId="{8A08579E-550A-4AA7-AC47-C9258F7BDF5E}" srcOrd="0" destOrd="0" presId="urn:microsoft.com/office/officeart/2005/8/layout/process1"/>
    <dgm:cxn modelId="{3D37477B-7FD1-4F23-8DA5-AF4A9E6F93D7}" srcId="{E4B08472-FFDF-4286-8FB2-F6C50CA388D7}" destId="{6FBA5C8F-B313-4F92-B22E-26854F6F2506}" srcOrd="0" destOrd="0" parTransId="{126984FF-0D92-4836-AACE-33A883AB2A70}" sibTransId="{F73A4135-1EE8-4313-B392-BE68BC339FE0}"/>
    <dgm:cxn modelId="{E9A39C8B-9DA9-4EE2-A365-A2D1D36601A5}" srcId="{E4B08472-FFDF-4286-8FB2-F6C50CA388D7}" destId="{5E72CED2-50D3-4D73-B029-B65D9DC53974}" srcOrd="2" destOrd="0" parTransId="{B9922450-A33A-40D1-99D1-4B73E539A41A}" sibTransId="{CE3D25C6-1E5B-4F8B-8679-8C894116CB03}"/>
    <dgm:cxn modelId="{27FDC48B-BCD3-4D37-A95D-24E266691C02}" type="presOf" srcId="{F73A4135-1EE8-4313-B392-BE68BC339FE0}" destId="{A6C6DF25-DC0C-49D5-B38C-A425947E6DB6}" srcOrd="0" destOrd="0" presId="urn:microsoft.com/office/officeart/2005/8/layout/process1"/>
    <dgm:cxn modelId="{DB49BCAC-974C-4A00-8510-EF4221AC12CA}" type="presOf" srcId="{BB4E2F2D-7F40-4353-A99B-E2374806D02B}" destId="{45ED6842-1F30-4383-A3E2-AE7B3622B0EF}" srcOrd="0" destOrd="0" presId="urn:microsoft.com/office/officeart/2005/8/layout/process1"/>
    <dgm:cxn modelId="{86BE91BA-3CF1-478E-85BF-9BE90D7D1CE0}" srcId="{E4B08472-FFDF-4286-8FB2-F6C50CA388D7}" destId="{BB4E2F2D-7F40-4353-A99B-E2374806D02B}" srcOrd="1" destOrd="0" parTransId="{5E9C0FEA-A1C8-46B2-B8D9-94D0131C1809}" sibTransId="{8386D65A-D4E9-47E7-B934-839C35ACA165}"/>
    <dgm:cxn modelId="{382C2AE5-79C0-4B86-92D8-69E7918657BE}" type="presOf" srcId="{F73A4135-1EE8-4313-B392-BE68BC339FE0}" destId="{21C01855-E25D-4C0C-95B4-C7B6C40E6860}" srcOrd="1" destOrd="0" presId="urn:microsoft.com/office/officeart/2005/8/layout/process1"/>
    <dgm:cxn modelId="{BFE8979B-5793-465D-9340-8F85EB84F046}" type="presParOf" srcId="{8A08579E-550A-4AA7-AC47-C9258F7BDF5E}" destId="{40B3AF67-7066-4740-A78D-4817A343FDB7}" srcOrd="0" destOrd="0" presId="urn:microsoft.com/office/officeart/2005/8/layout/process1"/>
    <dgm:cxn modelId="{B654DF6A-250D-441A-ABFD-09FA988D6621}" type="presParOf" srcId="{8A08579E-550A-4AA7-AC47-C9258F7BDF5E}" destId="{A6C6DF25-DC0C-49D5-B38C-A425947E6DB6}" srcOrd="1" destOrd="0" presId="urn:microsoft.com/office/officeart/2005/8/layout/process1"/>
    <dgm:cxn modelId="{39D41B6D-A743-4E7A-A613-2B8EB239E8F0}" type="presParOf" srcId="{A6C6DF25-DC0C-49D5-B38C-A425947E6DB6}" destId="{21C01855-E25D-4C0C-95B4-C7B6C40E6860}" srcOrd="0" destOrd="0" presId="urn:microsoft.com/office/officeart/2005/8/layout/process1"/>
    <dgm:cxn modelId="{E2854251-2C16-49F7-9AB0-5E3B8D0DF150}" type="presParOf" srcId="{8A08579E-550A-4AA7-AC47-C9258F7BDF5E}" destId="{45ED6842-1F30-4383-A3E2-AE7B3622B0EF}" srcOrd="2" destOrd="0" presId="urn:microsoft.com/office/officeart/2005/8/layout/process1"/>
    <dgm:cxn modelId="{0927B7B2-9471-48E9-AE4F-8DACBE93ED68}" type="presParOf" srcId="{8A08579E-550A-4AA7-AC47-C9258F7BDF5E}" destId="{CAACFF25-DE15-48AA-9B30-250267DD608F}" srcOrd="3" destOrd="0" presId="urn:microsoft.com/office/officeart/2005/8/layout/process1"/>
    <dgm:cxn modelId="{296CE725-FB86-44C8-91B8-0048E227319C}" type="presParOf" srcId="{CAACFF25-DE15-48AA-9B30-250267DD608F}" destId="{3BA515ED-312C-4800-8DBE-AC457E7DB79B}" srcOrd="0" destOrd="0" presId="urn:microsoft.com/office/officeart/2005/8/layout/process1"/>
    <dgm:cxn modelId="{496ABE22-FDA3-4BE9-9B19-BBCB246774CF}" type="presParOf" srcId="{8A08579E-550A-4AA7-AC47-C9258F7BDF5E}" destId="{6B4D84B2-7D84-4A35-9FAB-D616C7269509}"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764260-2986-4704-BBC6-3892FF1B508F}"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596381F4-0104-4F24-B78E-9F3DC9F42900}">
      <dgm:prSet custT="1"/>
      <dgm:spPr/>
      <dgm:t>
        <a:bodyPr/>
        <a:lstStyle/>
        <a:p>
          <a:r>
            <a:rPr lang="en-GB" sz="2800" dirty="0">
              <a:latin typeface="Arial" panose="020B0604020202020204" pitchFamily="34" charset="0"/>
              <a:cs typeface="Arial" panose="020B0604020202020204" pitchFamily="34" charset="0"/>
            </a:rPr>
            <a:t>The research approach will centre on performing a methodical examination of the literature, with a specific emphasis on published studies pertaining to smoking cessation and addiction rehabilitation in the older demographic. This literature review aims to provide a thorough study of the available research findings on the topic, which will help in developing valuable insights and recommendations.</a:t>
          </a:r>
          <a:endParaRPr lang="en-US" sz="2800" dirty="0">
            <a:latin typeface="Arial" panose="020B0604020202020204" pitchFamily="34" charset="0"/>
            <a:cs typeface="Arial" panose="020B0604020202020204" pitchFamily="34" charset="0"/>
          </a:endParaRPr>
        </a:p>
      </dgm:t>
    </dgm:pt>
    <dgm:pt modelId="{4298E60F-6C98-4713-8551-AB566ACB9ABE}" type="parTrans" cxnId="{9856E2D6-EE78-493D-9A8F-DDCCA27E6C67}">
      <dgm:prSet/>
      <dgm:spPr/>
      <dgm:t>
        <a:bodyPr/>
        <a:lstStyle/>
        <a:p>
          <a:endParaRPr lang="en-US"/>
        </a:p>
      </dgm:t>
    </dgm:pt>
    <dgm:pt modelId="{7DFD6FCE-B689-4102-B3AE-FB6A1F2522E7}" type="sibTrans" cxnId="{9856E2D6-EE78-493D-9A8F-DDCCA27E6C67}">
      <dgm:prSet/>
      <dgm:spPr/>
      <dgm:t>
        <a:bodyPr/>
        <a:lstStyle/>
        <a:p>
          <a:endParaRPr lang="en-US"/>
        </a:p>
      </dgm:t>
    </dgm:pt>
    <dgm:pt modelId="{54383B0A-8A02-4576-82A6-A58180967F44}" type="pres">
      <dgm:prSet presAssocID="{AF764260-2986-4704-BBC6-3892FF1B508F}" presName="Name0" presStyleCnt="0">
        <dgm:presLayoutVars>
          <dgm:dir/>
          <dgm:resizeHandles val="exact"/>
        </dgm:presLayoutVars>
      </dgm:prSet>
      <dgm:spPr/>
    </dgm:pt>
    <dgm:pt modelId="{9F85BFE0-3ABD-4505-ABAF-9669F9BB792D}" type="pres">
      <dgm:prSet presAssocID="{596381F4-0104-4F24-B78E-9F3DC9F42900}" presName="node" presStyleLbl="node1" presStyleIdx="0" presStyleCnt="1">
        <dgm:presLayoutVars>
          <dgm:bulletEnabled val="1"/>
        </dgm:presLayoutVars>
      </dgm:prSet>
      <dgm:spPr/>
    </dgm:pt>
  </dgm:ptLst>
  <dgm:cxnLst>
    <dgm:cxn modelId="{6BC99A67-D8FA-49D7-9323-46EB02FDB199}" type="presOf" srcId="{596381F4-0104-4F24-B78E-9F3DC9F42900}" destId="{9F85BFE0-3ABD-4505-ABAF-9669F9BB792D}" srcOrd="0" destOrd="0" presId="urn:microsoft.com/office/officeart/2005/8/layout/process1"/>
    <dgm:cxn modelId="{9856E2D6-EE78-493D-9A8F-DDCCA27E6C67}" srcId="{AF764260-2986-4704-BBC6-3892FF1B508F}" destId="{596381F4-0104-4F24-B78E-9F3DC9F42900}" srcOrd="0" destOrd="0" parTransId="{4298E60F-6C98-4713-8551-AB566ACB9ABE}" sibTransId="{7DFD6FCE-B689-4102-B3AE-FB6A1F2522E7}"/>
    <dgm:cxn modelId="{C72DF3D7-79FE-4859-B850-398E238888DA}" type="presOf" srcId="{AF764260-2986-4704-BBC6-3892FF1B508F}" destId="{54383B0A-8A02-4576-82A6-A58180967F44}" srcOrd="0" destOrd="0" presId="urn:microsoft.com/office/officeart/2005/8/layout/process1"/>
    <dgm:cxn modelId="{3058F923-576D-48A8-A209-F69044C9EC4E}" type="presParOf" srcId="{54383B0A-8A02-4576-82A6-A58180967F44}" destId="{9F85BFE0-3ABD-4505-ABAF-9669F9BB792D}"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C78745B-7A01-445F-A440-F13802A8825E}"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B3CAD8EE-E19B-4C00-8D2D-36AA7DBF31C8}">
      <dgm:prSet custT="1"/>
      <dgm:spPr/>
      <dgm:t>
        <a:bodyPr/>
        <a:lstStyle/>
        <a:p>
          <a:r>
            <a:rPr lang="en-GB" sz="2800" dirty="0">
              <a:latin typeface="Arial" panose="020B0604020202020204" pitchFamily="34" charset="0"/>
              <a:cs typeface="Arial" panose="020B0604020202020204" pitchFamily="34" charset="0"/>
            </a:rPr>
            <a:t>Number of Articles: The objective of the systematic review is to incorporate around 10 to 12 pertinent articles from the chosen databases. This sample size is considered adequate to encompass a variety of viewpoints and understandings on obstacles to quitting smoking and overcoming addiction in the older demographic, while also guaranteeing the thoroughness and inclusiveness of the review procedure.</a:t>
          </a:r>
          <a:endParaRPr lang="en-US" sz="2800" dirty="0">
            <a:latin typeface="Arial" panose="020B0604020202020204" pitchFamily="34" charset="0"/>
            <a:cs typeface="Arial" panose="020B0604020202020204" pitchFamily="34" charset="0"/>
          </a:endParaRPr>
        </a:p>
      </dgm:t>
    </dgm:pt>
    <dgm:pt modelId="{593F2FF1-9D87-4FC7-849E-44665DEEB3D4}" type="parTrans" cxnId="{A97DEBF2-E5BC-4F2F-8BDA-FBB07AE0CFD6}">
      <dgm:prSet/>
      <dgm:spPr/>
      <dgm:t>
        <a:bodyPr/>
        <a:lstStyle/>
        <a:p>
          <a:endParaRPr lang="en-US"/>
        </a:p>
      </dgm:t>
    </dgm:pt>
    <dgm:pt modelId="{000AACAE-2A93-451A-AA1E-FDBB7964FD29}" type="sibTrans" cxnId="{A97DEBF2-E5BC-4F2F-8BDA-FBB07AE0CFD6}">
      <dgm:prSet/>
      <dgm:spPr/>
      <dgm:t>
        <a:bodyPr/>
        <a:lstStyle/>
        <a:p>
          <a:endParaRPr lang="en-US"/>
        </a:p>
      </dgm:t>
    </dgm:pt>
    <dgm:pt modelId="{F97D1DB6-5D7A-461C-A30E-2AE987B1EA0D}" type="pres">
      <dgm:prSet presAssocID="{6C78745B-7A01-445F-A440-F13802A8825E}" presName="Name0" presStyleCnt="0">
        <dgm:presLayoutVars>
          <dgm:dir/>
          <dgm:resizeHandles val="exact"/>
        </dgm:presLayoutVars>
      </dgm:prSet>
      <dgm:spPr/>
    </dgm:pt>
    <dgm:pt modelId="{2C54439B-D511-4824-8ADE-912019A99D27}" type="pres">
      <dgm:prSet presAssocID="{B3CAD8EE-E19B-4C00-8D2D-36AA7DBF31C8}" presName="node" presStyleLbl="node1" presStyleIdx="0" presStyleCnt="1" custLinFactNeighborX="-14" custLinFactNeighborY="-19386">
        <dgm:presLayoutVars>
          <dgm:bulletEnabled val="1"/>
        </dgm:presLayoutVars>
      </dgm:prSet>
      <dgm:spPr/>
    </dgm:pt>
  </dgm:ptLst>
  <dgm:cxnLst>
    <dgm:cxn modelId="{0D9F78C5-8ECB-4FE0-97FD-B6159A33145D}" type="presOf" srcId="{6C78745B-7A01-445F-A440-F13802A8825E}" destId="{F97D1DB6-5D7A-461C-A30E-2AE987B1EA0D}" srcOrd="0" destOrd="0" presId="urn:microsoft.com/office/officeart/2005/8/layout/process1"/>
    <dgm:cxn modelId="{A97DEBF2-E5BC-4F2F-8BDA-FBB07AE0CFD6}" srcId="{6C78745B-7A01-445F-A440-F13802A8825E}" destId="{B3CAD8EE-E19B-4C00-8D2D-36AA7DBF31C8}" srcOrd="0" destOrd="0" parTransId="{593F2FF1-9D87-4FC7-849E-44665DEEB3D4}" sibTransId="{000AACAE-2A93-451A-AA1E-FDBB7964FD29}"/>
    <dgm:cxn modelId="{823B09FE-2D19-48F6-9501-F93601E74458}" type="presOf" srcId="{B3CAD8EE-E19B-4C00-8D2D-36AA7DBF31C8}" destId="{2C54439B-D511-4824-8ADE-912019A99D27}" srcOrd="0" destOrd="0" presId="urn:microsoft.com/office/officeart/2005/8/layout/process1"/>
    <dgm:cxn modelId="{7A3FBFFE-29A5-40B8-BFA0-2602150E664F}" type="presParOf" srcId="{F97D1DB6-5D7A-461C-A30E-2AE987B1EA0D}" destId="{2C54439B-D511-4824-8ADE-912019A99D27}"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E7F8A8A-97EC-4A20-A5CE-93CB7E9EFB46}"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56A96970-9B24-4A96-BBF2-B08908312182}">
      <dgm:prSet custT="1"/>
      <dgm:spPr/>
      <dgm:t>
        <a:bodyPr/>
        <a:lstStyle/>
        <a:p>
          <a:r>
            <a:rPr lang="en-GB" sz="2800" dirty="0">
              <a:latin typeface="Arial" panose="020B0604020202020204" pitchFamily="34" charset="0"/>
              <a:cs typeface="Arial" panose="020B0604020202020204" pitchFamily="34" charset="0"/>
            </a:rPr>
            <a:t>The process of material/data collecting will entail a methodical exploration of electronic databases such as PubMed, Scopus, and Web of Science, utilizing predetermined search phrases and keywords. The articles found during the search will be evaluated according to predetermined criteria to determine whether research are relevant and should be included in the systematic review.</a:t>
          </a:r>
          <a:endParaRPr lang="en-US" sz="2800" dirty="0">
            <a:latin typeface="Arial" panose="020B0604020202020204" pitchFamily="34" charset="0"/>
            <a:cs typeface="Arial" panose="020B0604020202020204" pitchFamily="34" charset="0"/>
          </a:endParaRPr>
        </a:p>
      </dgm:t>
    </dgm:pt>
    <dgm:pt modelId="{A0D64855-7F65-4F35-AAF4-A463F399050D}" type="parTrans" cxnId="{F77F6783-6C99-41ED-B6EB-5096A05E6EFB}">
      <dgm:prSet/>
      <dgm:spPr/>
      <dgm:t>
        <a:bodyPr/>
        <a:lstStyle/>
        <a:p>
          <a:endParaRPr lang="en-US"/>
        </a:p>
      </dgm:t>
    </dgm:pt>
    <dgm:pt modelId="{89B35B5A-0CAA-42F2-B07B-6CE33773383D}" type="sibTrans" cxnId="{F77F6783-6C99-41ED-B6EB-5096A05E6EFB}">
      <dgm:prSet/>
      <dgm:spPr/>
      <dgm:t>
        <a:bodyPr/>
        <a:lstStyle/>
        <a:p>
          <a:endParaRPr lang="en-US"/>
        </a:p>
      </dgm:t>
    </dgm:pt>
    <dgm:pt modelId="{21B1CA82-73EC-4A1F-BF02-6126B083C624}" type="pres">
      <dgm:prSet presAssocID="{EE7F8A8A-97EC-4A20-A5CE-93CB7E9EFB46}" presName="Name0" presStyleCnt="0">
        <dgm:presLayoutVars>
          <dgm:dir/>
          <dgm:resizeHandles val="exact"/>
        </dgm:presLayoutVars>
      </dgm:prSet>
      <dgm:spPr/>
    </dgm:pt>
    <dgm:pt modelId="{1AEE3DB7-043E-454D-80E6-B8DB71D26BD7}" type="pres">
      <dgm:prSet presAssocID="{56A96970-9B24-4A96-BBF2-B08908312182}" presName="node" presStyleLbl="node1" presStyleIdx="0" presStyleCnt="1">
        <dgm:presLayoutVars>
          <dgm:bulletEnabled val="1"/>
        </dgm:presLayoutVars>
      </dgm:prSet>
      <dgm:spPr/>
    </dgm:pt>
  </dgm:ptLst>
  <dgm:cxnLst>
    <dgm:cxn modelId="{A6069E07-A8BE-475C-BF9D-7756D37527B1}" type="presOf" srcId="{56A96970-9B24-4A96-BBF2-B08908312182}" destId="{1AEE3DB7-043E-454D-80E6-B8DB71D26BD7}" srcOrd="0" destOrd="0" presId="urn:microsoft.com/office/officeart/2005/8/layout/process1"/>
    <dgm:cxn modelId="{F77F6783-6C99-41ED-B6EB-5096A05E6EFB}" srcId="{EE7F8A8A-97EC-4A20-A5CE-93CB7E9EFB46}" destId="{56A96970-9B24-4A96-BBF2-B08908312182}" srcOrd="0" destOrd="0" parTransId="{A0D64855-7F65-4F35-AAF4-A463F399050D}" sibTransId="{89B35B5A-0CAA-42F2-B07B-6CE33773383D}"/>
    <dgm:cxn modelId="{6DA4529C-32BE-4609-9E8B-B11368128DC8}" type="presOf" srcId="{EE7F8A8A-97EC-4A20-A5CE-93CB7E9EFB46}" destId="{21B1CA82-73EC-4A1F-BF02-6126B083C624}" srcOrd="0" destOrd="0" presId="urn:microsoft.com/office/officeart/2005/8/layout/process1"/>
    <dgm:cxn modelId="{E32BFA77-91DB-404B-9BFD-59DEFF305381}" type="presParOf" srcId="{21B1CA82-73EC-4A1F-BF02-6126B083C624}" destId="{1AEE3DB7-043E-454D-80E6-B8DB71D26BD7}"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1F3AC-672A-421A-87D2-C5765ACE8D43}">
      <dsp:nvSpPr>
        <dsp:cNvPr id="0" name=""/>
        <dsp:cNvSpPr/>
      </dsp:nvSpPr>
      <dsp:spPr>
        <a:xfrm>
          <a:off x="5516" y="2215488"/>
          <a:ext cx="1710134" cy="513974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Health Impact: Smoking is a prominent contributor to avoidable mortality on a global scale, with the older population being especially susceptible to its deleterious health consequences (Smith, 2022). Smokers who are advanced in age are at a higher risk of acquiring smoking-related illnesses, including cardiovascular disease, respiratory problems, and cancer. These diseases can have a substantial negative influence on their overall well-being and life span</a:t>
          </a:r>
          <a:r>
            <a:rPr lang="en-GB" sz="1050" kern="1200" dirty="0"/>
            <a:t>. </a:t>
          </a:r>
          <a:endParaRPr lang="en-US" sz="1050" kern="1200" dirty="0"/>
        </a:p>
      </dsp:txBody>
      <dsp:txXfrm>
        <a:off x="55604" y="2265576"/>
        <a:ext cx="1609958" cy="5039566"/>
      </dsp:txXfrm>
    </dsp:sp>
    <dsp:sp modelId="{19A54FD8-7BE4-499E-AC03-DFD065BB2DB9}">
      <dsp:nvSpPr>
        <dsp:cNvPr id="0" name=""/>
        <dsp:cNvSpPr/>
      </dsp:nvSpPr>
      <dsp:spPr>
        <a:xfrm>
          <a:off x="1886664" y="4573302"/>
          <a:ext cx="362548" cy="42411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886664" y="4658125"/>
        <a:ext cx="253784" cy="254467"/>
      </dsp:txXfrm>
    </dsp:sp>
    <dsp:sp modelId="{1F898B2B-94FD-4F39-86D6-6653AF2511F0}">
      <dsp:nvSpPr>
        <dsp:cNvPr id="0" name=""/>
        <dsp:cNvSpPr/>
      </dsp:nvSpPr>
      <dsp:spPr>
        <a:xfrm>
          <a:off x="2399704" y="2215488"/>
          <a:ext cx="1710134" cy="5139742"/>
        </a:xfrm>
        <a:prstGeom prst="roundRect">
          <a:avLst>
            <a:gd name="adj" fmla="val 10000"/>
          </a:avLst>
        </a:prstGeom>
        <a:solidFill>
          <a:schemeClr val="accent2">
            <a:hueOff val="-4644299"/>
            <a:satOff val="-2484"/>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Distinct obstacles are faced by the senior population when it comes to quitting smoking, such as socio-economic reasons, cultural influences, and age-related health difficulties (Jones &amp; Brown, 2022). Comprehending and tackling these difficulties are crucial for creating efficient therapies customized to the requirements of senior individuals who smoke</a:t>
          </a:r>
          <a:r>
            <a:rPr lang="en-GB" sz="1100" kern="1200" dirty="0">
              <a:latin typeface="Arial" panose="020B0604020202020204" pitchFamily="34" charset="0"/>
              <a:cs typeface="Arial" panose="020B0604020202020204" pitchFamily="34" charset="0"/>
            </a:rPr>
            <a:t>.</a:t>
          </a:r>
          <a:endParaRPr lang="en-US" sz="1100" kern="1200" dirty="0">
            <a:latin typeface="Arial" panose="020B0604020202020204" pitchFamily="34" charset="0"/>
            <a:cs typeface="Arial" panose="020B0604020202020204" pitchFamily="34" charset="0"/>
          </a:endParaRPr>
        </a:p>
      </dsp:txBody>
      <dsp:txXfrm>
        <a:off x="2449792" y="2265576"/>
        <a:ext cx="1609958" cy="5039566"/>
      </dsp:txXfrm>
    </dsp:sp>
    <dsp:sp modelId="{30FB38B0-A39A-4336-96E2-6741B1CEA91B}">
      <dsp:nvSpPr>
        <dsp:cNvPr id="0" name=""/>
        <dsp:cNvSpPr/>
      </dsp:nvSpPr>
      <dsp:spPr>
        <a:xfrm>
          <a:off x="4280852" y="4573302"/>
          <a:ext cx="362548" cy="424113"/>
        </a:xfrm>
        <a:prstGeom prst="rightArrow">
          <a:avLst>
            <a:gd name="adj1" fmla="val 60000"/>
            <a:gd name="adj2" fmla="val 50000"/>
          </a:avLst>
        </a:prstGeom>
        <a:solidFill>
          <a:schemeClr val="accent2">
            <a:hueOff val="-6192399"/>
            <a:satOff val="-3311"/>
            <a:lumOff val="-339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280852" y="4658125"/>
        <a:ext cx="253784" cy="254467"/>
      </dsp:txXfrm>
    </dsp:sp>
    <dsp:sp modelId="{2B46ED98-F370-4862-B816-9298DA200849}">
      <dsp:nvSpPr>
        <dsp:cNvPr id="0" name=""/>
        <dsp:cNvSpPr/>
      </dsp:nvSpPr>
      <dsp:spPr>
        <a:xfrm>
          <a:off x="4793892" y="2185587"/>
          <a:ext cx="1710134" cy="5199543"/>
        </a:xfrm>
        <a:prstGeom prst="roundRect">
          <a:avLst>
            <a:gd name="adj" fmla="val 10000"/>
          </a:avLst>
        </a:prstGeom>
        <a:solidFill>
          <a:schemeClr val="accent2">
            <a:hueOff val="-9288598"/>
            <a:satOff val="-4967"/>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Public Health Significance: The worldwide population of older individuals is expanding, resulting in a rise in the prevalence of elderly individuals who smoke (World Health Organization, 2022). Neglecting to tackle smoking addiction in this specific group not only continues to cause health hazards for individuals, but also places substantial strain on healthcare systems and public health resources. </a:t>
          </a:r>
          <a:endParaRPr lang="en-US" sz="1200" kern="1200" dirty="0">
            <a:latin typeface="Arial" panose="020B0604020202020204" pitchFamily="34" charset="0"/>
            <a:cs typeface="Arial" panose="020B0604020202020204" pitchFamily="34" charset="0"/>
          </a:endParaRPr>
        </a:p>
      </dsp:txBody>
      <dsp:txXfrm>
        <a:off x="4843980" y="2235675"/>
        <a:ext cx="1609958" cy="5099367"/>
      </dsp:txXfrm>
    </dsp:sp>
    <dsp:sp modelId="{DC9C43F0-0BFE-4F76-8A6A-9FC0826F7236}">
      <dsp:nvSpPr>
        <dsp:cNvPr id="0" name=""/>
        <dsp:cNvSpPr/>
      </dsp:nvSpPr>
      <dsp:spPr>
        <a:xfrm>
          <a:off x="6675040" y="4573302"/>
          <a:ext cx="362548" cy="424113"/>
        </a:xfrm>
        <a:prstGeom prst="rightArrow">
          <a:avLst>
            <a:gd name="adj1" fmla="val 60000"/>
            <a:gd name="adj2" fmla="val 50000"/>
          </a:avLst>
        </a:prstGeom>
        <a:solidFill>
          <a:schemeClr val="accent2">
            <a:hueOff val="-12384798"/>
            <a:satOff val="-6623"/>
            <a:lumOff val="-679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675040" y="4658125"/>
        <a:ext cx="253784" cy="254467"/>
      </dsp:txXfrm>
    </dsp:sp>
    <dsp:sp modelId="{54A9510D-1039-421A-B248-3DCDCCF60715}">
      <dsp:nvSpPr>
        <dsp:cNvPr id="0" name=""/>
        <dsp:cNvSpPr/>
      </dsp:nvSpPr>
      <dsp:spPr>
        <a:xfrm>
          <a:off x="7188080" y="2140776"/>
          <a:ext cx="1710134" cy="5289165"/>
        </a:xfrm>
        <a:prstGeom prst="roundRect">
          <a:avLst>
            <a:gd name="adj" fmla="val 10000"/>
          </a:avLst>
        </a:prstGeom>
        <a:solidFill>
          <a:schemeClr val="accent2">
            <a:hueOff val="-13932897"/>
            <a:satOff val="-7451"/>
            <a:lumOff val="-7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Smoking cessation has been demonstrated to enhance the general health and well-being of individuals, irrespective of their age (Robinson et al., 2022). By promoting smoking cessation initiatives among the elderly, we can improve their overall well-being, decrease healthcare expenses, and contribute to the promotion of healthy aging.</a:t>
          </a:r>
          <a:endParaRPr lang="en-US" sz="1200" kern="1200" dirty="0">
            <a:latin typeface="Arial" panose="020B0604020202020204" pitchFamily="34" charset="0"/>
            <a:cs typeface="Arial" panose="020B0604020202020204" pitchFamily="34" charset="0"/>
          </a:endParaRPr>
        </a:p>
      </dsp:txBody>
      <dsp:txXfrm>
        <a:off x="7238168" y="2190864"/>
        <a:ext cx="1609958" cy="5188989"/>
      </dsp:txXfrm>
    </dsp:sp>
    <dsp:sp modelId="{11BA6BF9-BA42-42A4-BD83-77213D24701E}">
      <dsp:nvSpPr>
        <dsp:cNvPr id="0" name=""/>
        <dsp:cNvSpPr/>
      </dsp:nvSpPr>
      <dsp:spPr>
        <a:xfrm>
          <a:off x="9069228" y="4573302"/>
          <a:ext cx="362548" cy="424113"/>
        </a:xfrm>
        <a:prstGeom prst="rightArrow">
          <a:avLst>
            <a:gd name="adj1" fmla="val 60000"/>
            <a:gd name="adj2" fmla="val 50000"/>
          </a:avLst>
        </a:prstGeom>
        <a:solidFill>
          <a:schemeClr val="accent2">
            <a:hueOff val="-18577196"/>
            <a:satOff val="-9934"/>
            <a:lumOff val="-1019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9069228" y="4658125"/>
        <a:ext cx="253784" cy="254467"/>
      </dsp:txXfrm>
    </dsp:sp>
    <dsp:sp modelId="{5E76E899-E8F2-4F12-BF8B-90CFA79AEA1C}">
      <dsp:nvSpPr>
        <dsp:cNvPr id="0" name=""/>
        <dsp:cNvSpPr/>
      </dsp:nvSpPr>
      <dsp:spPr>
        <a:xfrm>
          <a:off x="9582269" y="2140776"/>
          <a:ext cx="1710134" cy="5289165"/>
        </a:xfrm>
        <a:prstGeom prst="roundRect">
          <a:avLst>
            <a:gd name="adj" fmla="val 10000"/>
          </a:avLst>
        </a:prstGeom>
        <a:solidFill>
          <a:schemeClr val="accent2">
            <a:hueOff val="-18577196"/>
            <a:satOff val="-9934"/>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Moral Obligation: It is morally obligatory to furnish senior folks with the essential assistance and resources to cease smoking and conquer addiction (National Institute on Aging, 2022). The failure to address smoking addiction in this specific group of people signifies a failure to uphold the values of health equity and social justice.</a:t>
          </a:r>
          <a:endParaRPr lang="en-US" sz="1200" kern="1200" dirty="0">
            <a:latin typeface="Arial" panose="020B0604020202020204" pitchFamily="34" charset="0"/>
            <a:cs typeface="Arial" panose="020B0604020202020204" pitchFamily="34" charset="0"/>
          </a:endParaRPr>
        </a:p>
      </dsp:txBody>
      <dsp:txXfrm>
        <a:off x="9632357" y="2190864"/>
        <a:ext cx="1609958" cy="51889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05E24C-8301-4C5B-9FD7-749F2222F31C}">
      <dsp:nvSpPr>
        <dsp:cNvPr id="0" name=""/>
        <dsp:cNvSpPr/>
      </dsp:nvSpPr>
      <dsp:spPr>
        <a:xfrm>
          <a:off x="0" y="1411771"/>
          <a:ext cx="10763794" cy="9262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panose="020B0604020202020204" pitchFamily="34" charset="0"/>
              <a:cs typeface="Arial" panose="020B0604020202020204" pitchFamily="34" charset="0"/>
            </a:rPr>
            <a:t>what are the barriers to smoking cessation in elderly population and How can they best be aware to quit smoking?</a:t>
          </a:r>
        </a:p>
      </dsp:txBody>
      <dsp:txXfrm>
        <a:off x="0" y="1411771"/>
        <a:ext cx="10763794" cy="926275"/>
      </dsp:txXfrm>
    </dsp:sp>
    <dsp:sp modelId="{BA417D6B-B329-4A18-8E73-64B09377A8EB}">
      <dsp:nvSpPr>
        <dsp:cNvPr id="0" name=""/>
        <dsp:cNvSpPr/>
      </dsp:nvSpPr>
      <dsp:spPr>
        <a:xfrm rot="10800000">
          <a:off x="0" y="1054"/>
          <a:ext cx="10763794" cy="142461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Research Question</a:t>
          </a:r>
          <a:endParaRPr lang="en-US" sz="2200" kern="1200"/>
        </a:p>
      </dsp:txBody>
      <dsp:txXfrm rot="10800000">
        <a:off x="0" y="1054"/>
        <a:ext cx="10763794" cy="9256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3AF67-7066-4740-A78D-4817A343FDB7}">
      <dsp:nvSpPr>
        <dsp:cNvPr id="0" name=""/>
        <dsp:cNvSpPr/>
      </dsp:nvSpPr>
      <dsp:spPr>
        <a:xfrm>
          <a:off x="9644" y="1339969"/>
          <a:ext cx="2882503" cy="172950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1</a:t>
          </a:r>
          <a:r>
            <a:rPr lang="en-GB" sz="1600" b="1" kern="1200" dirty="0">
              <a:latin typeface="Arial" panose="020B0604020202020204" pitchFamily="34" charset="0"/>
              <a:cs typeface="Arial" panose="020B0604020202020204" pitchFamily="34" charset="0"/>
            </a:rPr>
            <a:t>. </a:t>
          </a:r>
          <a:r>
            <a:rPr lang="en-GB" sz="1600" b="1" i="0" kern="1200" dirty="0">
              <a:latin typeface="Arial" panose="020B0604020202020204" pitchFamily="34" charset="0"/>
              <a:cs typeface="Arial" panose="020B0604020202020204" pitchFamily="34" charset="0"/>
            </a:rPr>
            <a:t>Identify Life Strategies to Reduce Higher Rate of Smoking:</a:t>
          </a:r>
          <a:endParaRPr lang="en-US" sz="1100" kern="1200" dirty="0">
            <a:latin typeface="Arial" panose="020B0604020202020204" pitchFamily="34" charset="0"/>
            <a:cs typeface="Arial" panose="020B0604020202020204" pitchFamily="34" charset="0"/>
          </a:endParaRPr>
        </a:p>
      </dsp:txBody>
      <dsp:txXfrm>
        <a:off x="60299" y="1390624"/>
        <a:ext cx="2781193" cy="1628191"/>
      </dsp:txXfrm>
    </dsp:sp>
    <dsp:sp modelId="{A6C6DF25-DC0C-49D5-B38C-A425947E6DB6}">
      <dsp:nvSpPr>
        <dsp:cNvPr id="0" name=""/>
        <dsp:cNvSpPr/>
      </dsp:nvSpPr>
      <dsp:spPr>
        <a:xfrm>
          <a:off x="3180397" y="1847289"/>
          <a:ext cx="611090" cy="71486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80397" y="1990261"/>
        <a:ext cx="427763" cy="428916"/>
      </dsp:txXfrm>
    </dsp:sp>
    <dsp:sp modelId="{45ED6842-1F30-4383-A3E2-AE7B3622B0EF}">
      <dsp:nvSpPr>
        <dsp:cNvPr id="0" name=""/>
        <dsp:cNvSpPr/>
      </dsp:nvSpPr>
      <dsp:spPr>
        <a:xfrm>
          <a:off x="4045148" y="1339969"/>
          <a:ext cx="2882503" cy="1729501"/>
        </a:xfrm>
        <a:prstGeom prst="roundRect">
          <a:avLst>
            <a:gd name="adj" fmla="val 10000"/>
          </a:avLst>
        </a:prstGeom>
        <a:solidFill>
          <a:schemeClr val="accent5">
            <a:hueOff val="755281"/>
            <a:satOff val="433"/>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br>
            <a:rPr lang="en-GB" sz="1100" kern="1200" dirty="0"/>
          </a:br>
          <a:br>
            <a:rPr lang="en-GB" sz="1100" b="1" kern="1200" dirty="0"/>
          </a:br>
          <a:r>
            <a:rPr lang="en-GB" sz="1200" b="1" kern="1200" dirty="0">
              <a:latin typeface="Arial" panose="020B0604020202020204" pitchFamily="34" charset="0"/>
              <a:cs typeface="Arial" panose="020B0604020202020204" pitchFamily="34" charset="0"/>
            </a:rPr>
            <a:t>2</a:t>
          </a:r>
          <a:r>
            <a:rPr lang="en-GB" sz="1600" b="1" kern="1200" dirty="0">
              <a:latin typeface="Arial" panose="020B0604020202020204" pitchFamily="34" charset="0"/>
              <a:cs typeface="Arial" panose="020B0604020202020204" pitchFamily="34" charset="0"/>
            </a:rPr>
            <a:t>. </a:t>
          </a:r>
          <a:r>
            <a:rPr lang="en-GB" sz="1600" b="1" i="0" kern="1200" dirty="0">
              <a:latin typeface="Arial" panose="020B0604020202020204" pitchFamily="34" charset="0"/>
              <a:cs typeface="Arial" panose="020B0604020202020204" pitchFamily="34" charset="0"/>
            </a:rPr>
            <a:t>Determine Health Status and Enhance Quality of Life:</a:t>
          </a:r>
          <a:br>
            <a:rPr lang="en-GB" sz="1600" kern="1200" dirty="0">
              <a:latin typeface="Arial" panose="020B0604020202020204" pitchFamily="34" charset="0"/>
              <a:cs typeface="Arial" panose="020B0604020202020204" pitchFamily="34" charset="0"/>
            </a:rPr>
          </a:br>
          <a:br>
            <a:rPr lang="en-GB" sz="1400" kern="1200" dirty="0">
              <a:latin typeface="Arial" panose="020B0604020202020204" pitchFamily="34" charset="0"/>
              <a:cs typeface="Arial" panose="020B0604020202020204" pitchFamily="34" charset="0"/>
            </a:rPr>
          </a:br>
          <a:endParaRPr lang="en-US" sz="1100" kern="1200" dirty="0">
            <a:latin typeface="Arial" panose="020B0604020202020204" pitchFamily="34" charset="0"/>
            <a:cs typeface="Arial" panose="020B0604020202020204" pitchFamily="34" charset="0"/>
          </a:endParaRPr>
        </a:p>
      </dsp:txBody>
      <dsp:txXfrm>
        <a:off x="4095803" y="1390624"/>
        <a:ext cx="2781193" cy="1628191"/>
      </dsp:txXfrm>
    </dsp:sp>
    <dsp:sp modelId="{CAACFF25-DE15-48AA-9B30-250267DD608F}">
      <dsp:nvSpPr>
        <dsp:cNvPr id="0" name=""/>
        <dsp:cNvSpPr/>
      </dsp:nvSpPr>
      <dsp:spPr>
        <a:xfrm>
          <a:off x="7215901" y="1847289"/>
          <a:ext cx="611090" cy="714860"/>
        </a:xfrm>
        <a:prstGeom prst="rightArrow">
          <a:avLst>
            <a:gd name="adj1" fmla="val 60000"/>
            <a:gd name="adj2" fmla="val 50000"/>
          </a:avLst>
        </a:prstGeom>
        <a:solidFill>
          <a:schemeClr val="accent5">
            <a:hueOff val="1510562"/>
            <a:satOff val="865"/>
            <a:lumOff val="254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215901" y="1990261"/>
        <a:ext cx="427763" cy="428916"/>
      </dsp:txXfrm>
    </dsp:sp>
    <dsp:sp modelId="{6B4D84B2-7D84-4A35-9FAB-D616C7269509}">
      <dsp:nvSpPr>
        <dsp:cNvPr id="0" name=""/>
        <dsp:cNvSpPr/>
      </dsp:nvSpPr>
      <dsp:spPr>
        <a:xfrm>
          <a:off x="8080652" y="1339969"/>
          <a:ext cx="2882503" cy="1729501"/>
        </a:xfrm>
        <a:prstGeom prst="roundRect">
          <a:avLst>
            <a:gd name="adj" fmla="val 10000"/>
          </a:avLst>
        </a:prstGeom>
        <a:solidFill>
          <a:schemeClr val="accent5">
            <a:hueOff val="1510562"/>
            <a:satOff val="865"/>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3</a:t>
          </a:r>
          <a:r>
            <a:rPr lang="en-GB" sz="1400" kern="1200" dirty="0">
              <a:latin typeface="Arial" panose="020B0604020202020204" pitchFamily="34" charset="0"/>
              <a:cs typeface="Arial" panose="020B0604020202020204" pitchFamily="34" charset="0"/>
            </a:rPr>
            <a:t>. </a:t>
          </a:r>
          <a:r>
            <a:rPr lang="en-GB" sz="1400" b="1" i="0" kern="1200" dirty="0">
              <a:latin typeface="Arial" panose="020B0604020202020204" pitchFamily="34" charset="0"/>
              <a:cs typeface="Arial" panose="020B0604020202020204" pitchFamily="34" charset="0"/>
            </a:rPr>
            <a:t>Reduce the Risk of Premature Death Because of Smoking Cessation:</a:t>
          </a:r>
          <a:endParaRPr lang="en-US" sz="1400" kern="1200" dirty="0">
            <a:latin typeface="Arial" panose="020B0604020202020204" pitchFamily="34" charset="0"/>
            <a:cs typeface="Arial" panose="020B0604020202020204" pitchFamily="34" charset="0"/>
          </a:endParaRPr>
        </a:p>
      </dsp:txBody>
      <dsp:txXfrm>
        <a:off x="8131307" y="1390624"/>
        <a:ext cx="2781193" cy="16281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5BFE0-3ABD-4505-ABAF-9669F9BB792D}">
      <dsp:nvSpPr>
        <dsp:cNvPr id="0" name=""/>
        <dsp:cNvSpPr/>
      </dsp:nvSpPr>
      <dsp:spPr>
        <a:xfrm>
          <a:off x="5357" y="0"/>
          <a:ext cx="10962084" cy="403542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The research approach will centre on performing a methodical examination of the literature, with a specific emphasis on published studies pertaining to smoking cessation and addiction rehabilitation in the older demographic. This literature review aims to provide a thorough study of the available research findings on the topic, which will help in developing valuable insights and recommendations.</a:t>
          </a:r>
          <a:endParaRPr lang="en-US" sz="2800" kern="1200" dirty="0">
            <a:latin typeface="Arial" panose="020B0604020202020204" pitchFamily="34" charset="0"/>
            <a:cs typeface="Arial" panose="020B0604020202020204" pitchFamily="34" charset="0"/>
          </a:endParaRPr>
        </a:p>
      </dsp:txBody>
      <dsp:txXfrm>
        <a:off x="123551" y="118194"/>
        <a:ext cx="10725696" cy="37990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4439B-D511-4824-8ADE-912019A99D27}">
      <dsp:nvSpPr>
        <dsp:cNvPr id="0" name=""/>
        <dsp:cNvSpPr/>
      </dsp:nvSpPr>
      <dsp:spPr>
        <a:xfrm>
          <a:off x="3823" y="0"/>
          <a:ext cx="10962084" cy="4035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Number of Articles: The objective of the systematic review is to incorporate around 10 to 12 pertinent articles from the chosen databases. This sample size is considered adequate to encompass a variety of viewpoints and understandings on obstacles to quitting smoking and overcoming addiction in the older demographic, while also guaranteeing the thoroughness and inclusiveness of the review procedure.</a:t>
          </a:r>
          <a:endParaRPr lang="en-US" sz="2800" kern="1200" dirty="0">
            <a:latin typeface="Arial" panose="020B0604020202020204" pitchFamily="34" charset="0"/>
            <a:cs typeface="Arial" panose="020B0604020202020204" pitchFamily="34" charset="0"/>
          </a:endParaRPr>
        </a:p>
      </dsp:txBody>
      <dsp:txXfrm>
        <a:off x="122017" y="118194"/>
        <a:ext cx="10725696" cy="37990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EE3DB7-043E-454D-80E6-B8DB71D26BD7}">
      <dsp:nvSpPr>
        <dsp:cNvPr id="0" name=""/>
        <dsp:cNvSpPr/>
      </dsp:nvSpPr>
      <dsp:spPr>
        <a:xfrm>
          <a:off x="5357" y="0"/>
          <a:ext cx="10962084" cy="40365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The process of material/data collecting will entail a methodical exploration of electronic databases such as PubMed, Scopus, and Web of Science, utilizing predetermined search phrases and keywords. The articles found during the search will be evaluated according to predetermined criteria to determine whether research are relevant and should be included in the systematic review.</a:t>
          </a:r>
          <a:endParaRPr lang="en-US" sz="2800" kern="1200" dirty="0">
            <a:latin typeface="Arial" panose="020B0604020202020204" pitchFamily="34" charset="0"/>
            <a:cs typeface="Arial" panose="020B0604020202020204" pitchFamily="34" charset="0"/>
          </a:endParaRPr>
        </a:p>
      </dsp:txBody>
      <dsp:txXfrm>
        <a:off x="123583" y="118226"/>
        <a:ext cx="10725632" cy="380008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3/20/2024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51734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3/20/2024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01360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3/20/2024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98956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3/20/2024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48039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3/20/2024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446845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3/20/2024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84902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3/20/2024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15361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3/20/2024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21673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3/20/2024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94219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3/20/2024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36777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3/20/2024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01970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3/20/2024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149083411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ia.nih.gov/health/smoking-cessation-older-adult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who.int/ageing/publications/world-report-2015/en/" TargetMode="External"/><Relationship Id="rId2" Type="http://schemas.openxmlformats.org/officeDocument/2006/relationships/hyperlink" Target="https://www.who.int/publications/i/item/9789240012919" TargetMode="External"/><Relationship Id="rId1" Type="http://schemas.openxmlformats.org/officeDocument/2006/relationships/slideLayout" Target="../slideLayouts/slideLayout2.xml"/><Relationship Id="rId4" Type="http://schemas.openxmlformats.org/officeDocument/2006/relationships/hyperlink" Target="http://handbook.cochran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71" name="Rectangle 207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3" name="Freeform: Shape 207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7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7" name="Rectangle 2076">
            <a:extLst>
              <a:ext uri="{FF2B5EF4-FFF2-40B4-BE49-F238E27FC236}">
                <a16:creationId xmlns:a16="http://schemas.microsoft.com/office/drawing/2014/main" id="{ECB8209D-448F-43CE-A81C-44908847B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3304BA-68E7-D87B-5FCE-2560007089C9}"/>
              </a:ext>
            </a:extLst>
          </p:cNvPr>
          <p:cNvSpPr>
            <a:spLocks noGrp="1"/>
          </p:cNvSpPr>
          <p:nvPr>
            <p:ph type="ctrTitle"/>
          </p:nvPr>
        </p:nvSpPr>
        <p:spPr>
          <a:xfrm>
            <a:off x="0" y="134771"/>
            <a:ext cx="6540137" cy="2102954"/>
          </a:xfrm>
        </p:spPr>
        <p:txBody>
          <a:bodyPr vert="horz" lIns="91440" tIns="45720" rIns="91440" bIns="45720" rtlCol="0" anchor="b">
            <a:normAutofit/>
          </a:bodyPr>
          <a:lstStyle/>
          <a:p>
            <a:pPr marL="285750" indent="-285750">
              <a:lnSpc>
                <a:spcPct val="90000"/>
              </a:lnSpc>
            </a:pPr>
            <a:r>
              <a:rPr lang="en-US" sz="2400" b="1" kern="1200" dirty="0">
                <a:solidFill>
                  <a:schemeClr val="tx1"/>
                </a:solidFill>
                <a:effectLst/>
                <a:latin typeface="+mj-lt"/>
                <a:ea typeface="+mj-ea"/>
                <a:cs typeface="+mj-cs"/>
              </a:rPr>
              <a:t>   </a:t>
            </a:r>
            <a:r>
              <a:rPr lang="en-US" sz="2400" b="1" kern="1200" dirty="0">
                <a:solidFill>
                  <a:schemeClr val="tx1"/>
                </a:solidFill>
                <a:effectLst/>
                <a:latin typeface="Arial" panose="020B0604020202020204" pitchFamily="34" charset="0"/>
                <a:cs typeface="Arial" panose="020B0604020202020204" pitchFamily="34" charset="0"/>
              </a:rPr>
              <a:t>An investigation of barriers to smoking cessation and cure addiction in elderly population. </a:t>
            </a:r>
            <a:br>
              <a:rPr lang="en-US" sz="2400" kern="1200" dirty="0">
                <a:solidFill>
                  <a:schemeClr val="tx1"/>
                </a:solidFill>
                <a:effectLst/>
                <a:latin typeface="+mj-lt"/>
                <a:ea typeface="+mj-ea"/>
                <a:cs typeface="+mj-cs"/>
              </a:rPr>
            </a:br>
            <a:endParaRPr lang="en-US" sz="2400" kern="1200" dirty="0">
              <a:solidFill>
                <a:schemeClr val="tx1"/>
              </a:solidFill>
              <a:latin typeface="+mj-lt"/>
              <a:ea typeface="+mj-ea"/>
              <a:cs typeface="+mj-cs"/>
            </a:endParaRPr>
          </a:p>
        </p:txBody>
      </p:sp>
      <p:pic>
        <p:nvPicPr>
          <p:cNvPr id="2050" name="Picture 2" descr="10 Reasons to Quit Smoking | Aviary Recovery">
            <a:extLst>
              <a:ext uri="{FF2B5EF4-FFF2-40B4-BE49-F238E27FC236}">
                <a16:creationId xmlns:a16="http://schemas.microsoft.com/office/drawing/2014/main" id="{CBFF917A-744B-72F2-2C6E-5F8C479C976E}"/>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776" r="1" b="2451"/>
          <a:stretch/>
        </p:blipFill>
        <p:spPr bwMode="auto">
          <a:xfrm>
            <a:off x="5434250" y="-1"/>
            <a:ext cx="6469049" cy="3132815"/>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3" descr="A colorful background with waves&#10;&#10;Description automatically generated with medium confidence">
            <a:extLst>
              <a:ext uri="{FF2B5EF4-FFF2-40B4-BE49-F238E27FC236}">
                <a16:creationId xmlns:a16="http://schemas.microsoft.com/office/drawing/2014/main" id="{C01E91E3-D58D-2FFC-D914-CD6756E0425A}"/>
              </a:ext>
            </a:extLst>
          </p:cNvPr>
          <p:cNvPicPr>
            <a:picLocks noChangeAspect="1"/>
          </p:cNvPicPr>
          <p:nvPr/>
        </p:nvPicPr>
        <p:blipFill rotWithShape="1">
          <a:blip r:embed="rId3"/>
          <a:srcRect l="5510" r="13836" b="1"/>
          <a:stretch/>
        </p:blipFill>
        <p:spPr>
          <a:xfrm>
            <a:off x="1" y="3554232"/>
            <a:ext cx="5329356" cy="3303763"/>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sp>
        <p:nvSpPr>
          <p:cNvPr id="6" name="TextBox 5">
            <a:extLst>
              <a:ext uri="{FF2B5EF4-FFF2-40B4-BE49-F238E27FC236}">
                <a16:creationId xmlns:a16="http://schemas.microsoft.com/office/drawing/2014/main" id="{17A007AB-C9FE-CF2C-30FF-3035A5097768}"/>
              </a:ext>
            </a:extLst>
          </p:cNvPr>
          <p:cNvSpPr txBox="1"/>
          <p:nvPr/>
        </p:nvSpPr>
        <p:spPr>
          <a:xfrm>
            <a:off x="6368996" y="3912041"/>
            <a:ext cx="5239026" cy="2307783"/>
          </a:xfrm>
          <a:prstGeom prst="rect">
            <a:avLst/>
          </a:prstGeom>
        </p:spPr>
        <p:txBody>
          <a:bodyPr vert="horz" lIns="91440" tIns="45720" rIns="91440" bIns="45720" rtlCol="0" anchor="t">
            <a:normAutofit/>
          </a:bodyPr>
          <a:lstStyle/>
          <a:p>
            <a:pPr>
              <a:lnSpc>
                <a:spcPct val="110000"/>
              </a:lnSpc>
              <a:spcAft>
                <a:spcPts val="600"/>
              </a:spcAft>
              <a:buClr>
                <a:schemeClr val="accent5"/>
              </a:buClr>
            </a:pPr>
            <a:r>
              <a:rPr lang="en-US" dirty="0">
                <a:latin typeface="Arial" panose="020B0604020202020204" pitchFamily="34" charset="0"/>
                <a:cs typeface="Arial" panose="020B0604020202020204" pitchFamily="34" charset="0"/>
              </a:rPr>
              <a:t>Student name: Bansuri Ladani   </a:t>
            </a:r>
          </a:p>
          <a:p>
            <a:pPr>
              <a:lnSpc>
                <a:spcPct val="110000"/>
              </a:lnSpc>
              <a:spcAft>
                <a:spcPts val="600"/>
              </a:spcAft>
              <a:buClr>
                <a:schemeClr val="accent5"/>
              </a:buClr>
            </a:pPr>
            <a:r>
              <a:rPr lang="en-US" dirty="0">
                <a:latin typeface="Arial" panose="020B0604020202020204" pitchFamily="34" charset="0"/>
                <a:cs typeface="Arial" panose="020B0604020202020204" pitchFamily="34" charset="0"/>
              </a:rPr>
              <a:t>Student id: 2309040</a:t>
            </a:r>
          </a:p>
          <a:p>
            <a:pPr>
              <a:lnSpc>
                <a:spcPct val="110000"/>
              </a:lnSpc>
              <a:spcAft>
                <a:spcPts val="600"/>
              </a:spcAft>
              <a:buClr>
                <a:schemeClr val="accent5"/>
              </a:buClr>
            </a:pPr>
            <a:r>
              <a:rPr lang="en-US" dirty="0">
                <a:latin typeface="Arial" panose="020B0604020202020204" pitchFamily="34" charset="0"/>
                <a:cs typeface="Arial" panose="020B0604020202020204" pitchFamily="34" charset="0"/>
              </a:rPr>
              <a:t>Date: </a:t>
            </a:r>
          </a:p>
        </p:txBody>
      </p:sp>
    </p:spTree>
    <p:extLst>
      <p:ext uri="{BB962C8B-B14F-4D97-AF65-F5344CB8AC3E}">
        <p14:creationId xmlns:p14="http://schemas.microsoft.com/office/powerpoint/2010/main" val="3224971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4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4" name="Rectangle 104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C11752E7-F990-EFFD-FE61-3095D8218B30}"/>
              </a:ext>
            </a:extLst>
          </p:cNvPr>
          <p:cNvSpPr>
            <a:spLocks noGrp="1"/>
          </p:cNvSpPr>
          <p:nvPr>
            <p:ph type="title"/>
          </p:nvPr>
        </p:nvSpPr>
        <p:spPr>
          <a:xfrm>
            <a:off x="841248" y="552782"/>
            <a:ext cx="10766774" cy="1514143"/>
          </a:xfrm>
        </p:spPr>
        <p:txBody>
          <a:bodyPr>
            <a:normAutofit/>
          </a:bodyPr>
          <a:lstStyle/>
          <a:p>
            <a:r>
              <a:rPr lang="en-GB" dirty="0"/>
              <a:t>Introduction </a:t>
            </a:r>
            <a:br>
              <a:rPr lang="en-GB" dirty="0"/>
            </a:br>
            <a:endParaRPr lang="en-GB" dirty="0"/>
          </a:p>
        </p:txBody>
      </p:sp>
      <p:sp>
        <p:nvSpPr>
          <p:cNvPr id="3" name="Content Placeholder 2">
            <a:extLst>
              <a:ext uri="{FF2B5EF4-FFF2-40B4-BE49-F238E27FC236}">
                <a16:creationId xmlns:a16="http://schemas.microsoft.com/office/drawing/2014/main" id="{3A8254FC-D20D-4979-DA53-5D9D17C88D48}"/>
              </a:ext>
            </a:extLst>
          </p:cNvPr>
          <p:cNvSpPr>
            <a:spLocks noGrp="1"/>
          </p:cNvSpPr>
          <p:nvPr>
            <p:ph idx="1"/>
          </p:nvPr>
        </p:nvSpPr>
        <p:spPr>
          <a:xfrm>
            <a:off x="6096000" y="0"/>
            <a:ext cx="6092952" cy="7142480"/>
          </a:xfrm>
        </p:spPr>
        <p:txBody>
          <a:bodyPr anchor="t">
            <a:normAutofit lnSpcReduction="10000"/>
          </a:bodyPr>
          <a:lstStyle/>
          <a:p>
            <a:pPr>
              <a:lnSpc>
                <a:spcPct val="100000"/>
              </a:lnSpc>
            </a:pPr>
            <a:r>
              <a:rPr lang="en-GB" sz="1800" dirty="0">
                <a:effectLst/>
                <a:latin typeface="Arial" panose="020B0604020202020204" pitchFamily="34" charset="0"/>
                <a:ea typeface="Times New Roman" panose="02020603050405020304" pitchFamily="18" charset="0"/>
                <a:cs typeface="Arial" panose="020B0604020202020204" pitchFamily="34" charset="0"/>
              </a:rPr>
              <a:t>The prevalence of smoking addiction in the aged population is a substantial public health obstacle with wide-ranging consequences. While examining this crucial matter, it is imperative to comprehend its influence on the death rate, disease rate, and overall well-being of older folks. As per the World Health Organization (WHO), smoking continues to be a prominent cause of avoidable mortality worldwide, with a significant proportion of deaths occurring among those aged 60 and above (WHO, 2020). </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The high frequency of smoking among older individuals emphasizes the immediate requirement for focused treatments and comprehensive approaches to tackle this serious public health issue. The objective of our research is to investigate the fundamental variables that contribute to the elevated smoking rates among the senior population, evaluate the present health condition of older smokers, and devise efficient techniques to mitigate the risk of premature mortality through smoking cessation therapies.</a:t>
            </a: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1800" dirty="0">
                <a:effectLst/>
                <a:latin typeface="Arial" panose="020B0604020202020204" pitchFamily="34" charset="0"/>
                <a:ea typeface="Times New Roman" panose="02020603050405020304" pitchFamily="18" charset="0"/>
                <a:cs typeface="Arial" panose="020B0604020202020204" pitchFamily="34" charset="0"/>
              </a:rPr>
            </a:br>
            <a:r>
              <a:rPr lang="en-GB" sz="1800" dirty="0">
                <a:effectLst/>
                <a:latin typeface="Arial" panose="020B0604020202020204" pitchFamily="34" charset="0"/>
                <a:ea typeface="Times New Roman" panose="02020603050405020304" pitchFamily="18" charset="0"/>
                <a:cs typeface="Arial" panose="020B0604020202020204" pitchFamily="34" charset="0"/>
              </a:rPr>
              <a:t>By examining these crucial elements, our objective is to establish a foundation for impactful interventions that will increase health outcomes and improve the quality of life for elderly individuals who smoke. Join us as we explore the complex topic of smoking addiction among the older population.</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00000"/>
              </a:lnSpc>
            </a:pPr>
            <a:endParaRPr lang="en-GB" sz="1000" dirty="0"/>
          </a:p>
        </p:txBody>
      </p:sp>
      <p:pic>
        <p:nvPicPr>
          <p:cNvPr id="6" name="Picture 4" descr="10 Ways Smoking Affects Your Face and Skin">
            <a:extLst>
              <a:ext uri="{FF2B5EF4-FFF2-40B4-BE49-F238E27FC236}">
                <a16:creationId xmlns:a16="http://schemas.microsoft.com/office/drawing/2014/main" id="{7E6FF067-EB8F-9331-67C3-FAC08A673B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25" r="-1" b="2917"/>
          <a:stretch/>
        </p:blipFill>
        <p:spPr bwMode="auto">
          <a:xfrm>
            <a:off x="0" y="2914653"/>
            <a:ext cx="6092951" cy="3943347"/>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8867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A763BEE2-6E84-44B6-5B46-95671D3B54C6}"/>
              </a:ext>
            </a:extLst>
          </p:cNvPr>
          <p:cNvSpPr>
            <a:spLocks noGrp="1"/>
          </p:cNvSpPr>
          <p:nvPr>
            <p:ph type="title"/>
          </p:nvPr>
        </p:nvSpPr>
        <p:spPr>
          <a:xfrm>
            <a:off x="71120" y="-471812"/>
            <a:ext cx="7022084" cy="1154711"/>
          </a:xfrm>
        </p:spPr>
        <p:txBody>
          <a:bodyPr>
            <a:normAutofit/>
          </a:bodyPr>
          <a:lstStyle/>
          <a:p>
            <a:pPr>
              <a:lnSpc>
                <a:spcPct val="90000"/>
              </a:lnSpc>
            </a:pPr>
            <a:r>
              <a:rPr lang="en-GB" sz="3700" dirty="0"/>
              <a:t>Literature-based background</a:t>
            </a:r>
          </a:p>
        </p:txBody>
      </p:sp>
      <p:sp>
        <p:nvSpPr>
          <p:cNvPr id="3" name="Content Placeholder 2">
            <a:extLst>
              <a:ext uri="{FF2B5EF4-FFF2-40B4-BE49-F238E27FC236}">
                <a16:creationId xmlns:a16="http://schemas.microsoft.com/office/drawing/2014/main" id="{83A68B15-C10B-E2AD-EDBE-A2EB095715D2}"/>
              </a:ext>
            </a:extLst>
          </p:cNvPr>
          <p:cNvSpPr>
            <a:spLocks noGrp="1"/>
          </p:cNvSpPr>
          <p:nvPr>
            <p:ph idx="1"/>
          </p:nvPr>
        </p:nvSpPr>
        <p:spPr>
          <a:xfrm>
            <a:off x="71120" y="788444"/>
            <a:ext cx="6857261" cy="6857999"/>
          </a:xfrm>
        </p:spPr>
        <p:txBody>
          <a:bodyPr anchor="t">
            <a:normAutofit/>
          </a:bodyPr>
          <a:lstStyle/>
          <a:p>
            <a:pPr>
              <a:lnSpc>
                <a:spcPct val="100000"/>
              </a:lnSpc>
            </a:pPr>
            <a:r>
              <a:rPr lang="en-GB" sz="1900" dirty="0">
                <a:effectLst/>
                <a:latin typeface="Arial" panose="020B0604020202020204" pitchFamily="34" charset="0"/>
                <a:ea typeface="Times New Roman" panose="02020603050405020304" pitchFamily="18" charset="0"/>
                <a:cs typeface="Arial" panose="020B0604020202020204" pitchFamily="34" charset="0"/>
              </a:rPr>
              <a:t>The addiction to smoking continues to be a major global public health issue, causing harmful impacts on the health and well-being of people of all ages. Nevertheless, the difficulties linked to quitting smoking are especially noticeable among the senior demographic. Although there have been improvements in tobacco control policies and programs to help people quit smoking, elderly individuals still have obstacles that impede their ability to quit smoking and overcome addiction. </a:t>
            </a:r>
            <a:br>
              <a:rPr lang="en-GB" sz="1900" dirty="0">
                <a:effectLst/>
                <a:latin typeface="Arial" panose="020B0604020202020204" pitchFamily="34" charset="0"/>
                <a:ea typeface="Times New Roman" panose="02020603050405020304" pitchFamily="18" charset="0"/>
                <a:cs typeface="Arial" panose="020B0604020202020204" pitchFamily="34" charset="0"/>
              </a:rPr>
            </a:br>
            <a:endParaRPr lang="en-GB" sz="1900" dirty="0">
              <a:effectLst/>
              <a:latin typeface="Arial" panose="020B0604020202020204" pitchFamily="34" charset="0"/>
              <a:ea typeface="Times New Roman" panose="02020603050405020304" pitchFamily="18" charset="0"/>
              <a:cs typeface="Arial" panose="020B0604020202020204" pitchFamily="34" charset="0"/>
            </a:endParaRPr>
          </a:p>
          <a:p>
            <a:pPr marL="285750" indent="-285750" algn="l">
              <a:buFont typeface="Arial" panose="020B0604020202020204" pitchFamily="34" charset="0"/>
              <a:buChar char="•"/>
            </a:pPr>
            <a:r>
              <a:rPr lang="en-GB" sz="1600" b="0" i="0" dirty="0">
                <a:solidFill>
                  <a:srgbClr val="0D0D0D"/>
                </a:solidFill>
                <a:effectLst/>
                <a:latin typeface="Arial" panose="020B0604020202020204" pitchFamily="34" charset="0"/>
                <a:cs typeface="Arial" panose="020B0604020202020204" pitchFamily="34" charset="0"/>
              </a:rPr>
              <a:t>Socio-economic and cultural factors.</a:t>
            </a:r>
          </a:p>
          <a:p>
            <a:pPr marL="285750" indent="-285750" algn="l">
              <a:buFont typeface="Arial" panose="020B0604020202020204" pitchFamily="34" charset="0"/>
              <a:buChar char="•"/>
            </a:pPr>
            <a:r>
              <a:rPr lang="en-GB" sz="1600" b="0" i="0" dirty="0">
                <a:solidFill>
                  <a:srgbClr val="0D0D0D"/>
                </a:solidFill>
                <a:effectLst/>
                <a:latin typeface="Arial" panose="020B0604020202020204" pitchFamily="34" charset="0"/>
                <a:cs typeface="Arial" panose="020B0604020202020204" pitchFamily="34" charset="0"/>
              </a:rPr>
              <a:t>Health-related challenges in cessation.</a:t>
            </a:r>
          </a:p>
          <a:p>
            <a:pPr marL="285750" indent="-285750" algn="l">
              <a:buFont typeface="Arial" panose="020B0604020202020204" pitchFamily="34" charset="0"/>
              <a:buChar char="•"/>
            </a:pPr>
            <a:r>
              <a:rPr lang="en-GB" sz="1600" b="0" i="0" dirty="0">
                <a:solidFill>
                  <a:srgbClr val="0D0D0D"/>
                </a:solidFill>
                <a:effectLst/>
                <a:latin typeface="Arial" panose="020B0604020202020204" pitchFamily="34" charset="0"/>
                <a:cs typeface="Arial" panose="020B0604020202020204" pitchFamily="34" charset="0"/>
              </a:rPr>
              <a:t>Importance of tailored interventions.</a:t>
            </a:r>
          </a:p>
          <a:p>
            <a:pPr>
              <a:lnSpc>
                <a:spcPct val="100000"/>
              </a:lnSpc>
            </a:pPr>
            <a:br>
              <a:rPr lang="en-GB" sz="1800" dirty="0">
                <a:effectLst/>
                <a:latin typeface="Arial" panose="020B0604020202020204" pitchFamily="34" charset="0"/>
                <a:ea typeface="Times New Roman" panose="02020603050405020304" pitchFamily="18" charset="0"/>
                <a:cs typeface="Arial" panose="020B0604020202020204" pitchFamily="34" charset="0"/>
              </a:rPr>
            </a:br>
            <a:br>
              <a:rPr lang="en-GB" sz="800" dirty="0">
                <a:effectLst/>
                <a:latin typeface="Arial" panose="020B0604020202020204" pitchFamily="34" charset="0"/>
                <a:ea typeface="Times New Roman" panose="02020603050405020304" pitchFamily="18" charset="0"/>
                <a:cs typeface="Arial" panose="020B0604020202020204" pitchFamily="34" charset="0"/>
              </a:rPr>
            </a:br>
            <a:endParaRPr lang="en-GB" sz="800" dirty="0"/>
          </a:p>
        </p:txBody>
      </p:sp>
      <p:pic>
        <p:nvPicPr>
          <p:cNvPr id="15" name="Picture 14" descr="Close-up unopened pill packets">
            <a:extLst>
              <a:ext uri="{FF2B5EF4-FFF2-40B4-BE49-F238E27FC236}">
                <a16:creationId xmlns:a16="http://schemas.microsoft.com/office/drawing/2014/main" id="{1B9737AC-E20B-4998-2D97-382FD25DA1A4}"/>
              </a:ext>
            </a:extLst>
          </p:cNvPr>
          <p:cNvPicPr>
            <a:picLocks noChangeAspect="1"/>
          </p:cNvPicPr>
          <p:nvPr/>
        </p:nvPicPr>
        <p:blipFill rotWithShape="1">
          <a:blip r:embed="rId2"/>
          <a:srcRect l="28087" r="20462" b="-2"/>
          <a:stretch/>
        </p:blipFill>
        <p:spPr>
          <a:xfrm>
            <a:off x="6990724" y="211090"/>
            <a:ext cx="5201276" cy="6646910"/>
          </a:xfrm>
          <a:custGeom>
            <a:avLst/>
            <a:gdLst/>
            <a:ahLst/>
            <a:cxnLst/>
            <a:rect l="l" t="t" r="r" b="b"/>
            <a:pathLst>
              <a:path w="5201276" h="6646910">
                <a:moveTo>
                  <a:pt x="764203" y="685250"/>
                </a:moveTo>
                <a:cubicBezTo>
                  <a:pt x="818649" y="688659"/>
                  <a:pt x="872180" y="700903"/>
                  <a:pt x="922673" y="721515"/>
                </a:cubicBezTo>
                <a:cubicBezTo>
                  <a:pt x="1135698" y="807918"/>
                  <a:pt x="1267587" y="1039231"/>
                  <a:pt x="1237521" y="1273177"/>
                </a:cubicBezTo>
                <a:cubicBezTo>
                  <a:pt x="1193894" y="1615922"/>
                  <a:pt x="852079" y="1820733"/>
                  <a:pt x="542267" y="1690856"/>
                </a:cubicBezTo>
                <a:cubicBezTo>
                  <a:pt x="327228" y="1600813"/>
                  <a:pt x="198127" y="1363456"/>
                  <a:pt x="234703" y="1126951"/>
                </a:cubicBezTo>
                <a:cubicBezTo>
                  <a:pt x="277169" y="852320"/>
                  <a:pt x="512123" y="670215"/>
                  <a:pt x="764203" y="685250"/>
                </a:cubicBezTo>
                <a:close/>
                <a:moveTo>
                  <a:pt x="2784174" y="352577"/>
                </a:moveTo>
                <a:cubicBezTo>
                  <a:pt x="2807825" y="353973"/>
                  <a:pt x="2831088" y="359242"/>
                  <a:pt x="2853064" y="368075"/>
                </a:cubicBezTo>
                <a:cubicBezTo>
                  <a:pt x="2946054" y="405659"/>
                  <a:pt x="3003243" y="506165"/>
                  <a:pt x="2990147" y="608299"/>
                </a:cubicBezTo>
                <a:cubicBezTo>
                  <a:pt x="2971006" y="757470"/>
                  <a:pt x="2822378" y="846585"/>
                  <a:pt x="2687620" y="790095"/>
                </a:cubicBezTo>
                <a:cubicBezTo>
                  <a:pt x="2594010" y="750884"/>
                  <a:pt x="2537829" y="647665"/>
                  <a:pt x="2553792" y="544679"/>
                </a:cubicBezTo>
                <a:cubicBezTo>
                  <a:pt x="2572235" y="425187"/>
                  <a:pt x="2674524" y="345991"/>
                  <a:pt x="2784174" y="352577"/>
                </a:cubicBezTo>
                <a:close/>
                <a:moveTo>
                  <a:pt x="5201276" y="72600"/>
                </a:moveTo>
                <a:lnTo>
                  <a:pt x="5201276" y="6646910"/>
                </a:lnTo>
                <a:lnTo>
                  <a:pt x="2895444" y="6646910"/>
                </a:lnTo>
                <a:lnTo>
                  <a:pt x="2545196" y="6646910"/>
                </a:lnTo>
                <a:lnTo>
                  <a:pt x="2176660" y="6646910"/>
                </a:lnTo>
                <a:lnTo>
                  <a:pt x="1071390" y="6646910"/>
                </a:lnTo>
                <a:lnTo>
                  <a:pt x="1035339" y="6598516"/>
                </a:lnTo>
                <a:cubicBezTo>
                  <a:pt x="830001" y="6260683"/>
                  <a:pt x="1173986" y="5769070"/>
                  <a:pt x="868428" y="5385343"/>
                </a:cubicBezTo>
                <a:cubicBezTo>
                  <a:pt x="677876" y="5146281"/>
                  <a:pt x="475933" y="5253608"/>
                  <a:pt x="262754" y="4965183"/>
                </a:cubicBezTo>
                <a:cubicBezTo>
                  <a:pt x="105136" y="4752005"/>
                  <a:pt x="-25514" y="4556184"/>
                  <a:pt x="38649" y="4272564"/>
                </a:cubicBezTo>
                <a:cubicBezTo>
                  <a:pt x="124509" y="3893242"/>
                  <a:pt x="452762" y="3745236"/>
                  <a:pt x="449354" y="3471378"/>
                </a:cubicBezTo>
                <a:cubicBezTo>
                  <a:pt x="445479" y="3142194"/>
                  <a:pt x="42523" y="3076251"/>
                  <a:pt x="3080" y="2700958"/>
                </a:cubicBezTo>
                <a:cubicBezTo>
                  <a:pt x="-22647" y="2456164"/>
                  <a:pt x="115055" y="2163013"/>
                  <a:pt x="332652" y="2027402"/>
                </a:cubicBezTo>
                <a:cubicBezTo>
                  <a:pt x="733670" y="1777182"/>
                  <a:pt x="1185756" y="2199435"/>
                  <a:pt x="1493242" y="1948439"/>
                </a:cubicBezTo>
                <a:cubicBezTo>
                  <a:pt x="1676897" y="1798492"/>
                  <a:pt x="1706809" y="1492245"/>
                  <a:pt x="1671085" y="1299370"/>
                </a:cubicBezTo>
                <a:cubicBezTo>
                  <a:pt x="1602970" y="932136"/>
                  <a:pt x="1301838" y="872003"/>
                  <a:pt x="1312997" y="592260"/>
                </a:cubicBezTo>
                <a:cubicBezTo>
                  <a:pt x="1321210" y="384349"/>
                  <a:pt x="1497582" y="166056"/>
                  <a:pt x="1715953" y="117624"/>
                </a:cubicBezTo>
                <a:cubicBezTo>
                  <a:pt x="1746484" y="110804"/>
                  <a:pt x="1777667" y="107395"/>
                  <a:pt x="1808943" y="107395"/>
                </a:cubicBezTo>
                <a:cubicBezTo>
                  <a:pt x="2020029" y="107395"/>
                  <a:pt x="2186171" y="262378"/>
                  <a:pt x="2237471" y="310500"/>
                </a:cubicBezTo>
                <a:cubicBezTo>
                  <a:pt x="2480329" y="537317"/>
                  <a:pt x="2288150" y="815280"/>
                  <a:pt x="2485909" y="1155778"/>
                </a:cubicBezTo>
                <a:cubicBezTo>
                  <a:pt x="2516634" y="1206225"/>
                  <a:pt x="2551885" y="1253804"/>
                  <a:pt x="2591220" y="1297896"/>
                </a:cubicBezTo>
                <a:cubicBezTo>
                  <a:pt x="2668711" y="1386005"/>
                  <a:pt x="2813078" y="1370507"/>
                  <a:pt x="2868562" y="1267985"/>
                </a:cubicBezTo>
                <a:cubicBezTo>
                  <a:pt x="2960234" y="1098510"/>
                  <a:pt x="3047877" y="908501"/>
                  <a:pt x="3225565" y="859062"/>
                </a:cubicBezTo>
                <a:cubicBezTo>
                  <a:pt x="3571023" y="762896"/>
                  <a:pt x="3776685" y="1334008"/>
                  <a:pt x="4134696" y="1265738"/>
                </a:cubicBezTo>
                <a:cubicBezTo>
                  <a:pt x="4283325" y="1237377"/>
                  <a:pt x="4369495" y="1115560"/>
                  <a:pt x="4447839" y="964607"/>
                </a:cubicBezTo>
                <a:cubicBezTo>
                  <a:pt x="4469614" y="922528"/>
                  <a:pt x="4490847" y="878203"/>
                  <a:pt x="4512622" y="832871"/>
                </a:cubicBezTo>
                <a:cubicBezTo>
                  <a:pt x="4571477" y="623285"/>
                  <a:pt x="4654776" y="228711"/>
                  <a:pt x="5152490" y="84231"/>
                </a:cubicBezTo>
                <a:close/>
                <a:moveTo>
                  <a:pt x="4034655" y="767"/>
                </a:moveTo>
                <a:cubicBezTo>
                  <a:pt x="4083638" y="3866"/>
                  <a:pt x="4131798" y="14871"/>
                  <a:pt x="4177240" y="33390"/>
                </a:cubicBezTo>
                <a:cubicBezTo>
                  <a:pt x="4368954" y="110882"/>
                  <a:pt x="4487671" y="319025"/>
                  <a:pt x="4460626" y="529879"/>
                </a:cubicBezTo>
                <a:cubicBezTo>
                  <a:pt x="4421028" y="837830"/>
                  <a:pt x="4113774" y="1021795"/>
                  <a:pt x="3834960" y="905558"/>
                </a:cubicBezTo>
                <a:cubicBezTo>
                  <a:pt x="3641231" y="824502"/>
                  <a:pt x="3524994" y="611090"/>
                  <a:pt x="3558160" y="398066"/>
                </a:cubicBezTo>
                <a:cubicBezTo>
                  <a:pt x="3596363" y="150946"/>
                  <a:pt x="3807838" y="-12639"/>
                  <a:pt x="4034655" y="767"/>
                </a:cubicBezTo>
                <a:close/>
              </a:path>
            </a:pathLst>
          </a:custGeom>
        </p:spPr>
      </p:pic>
    </p:spTree>
    <p:extLst>
      <p:ext uri="{BB962C8B-B14F-4D97-AF65-F5344CB8AC3E}">
        <p14:creationId xmlns:p14="http://schemas.microsoft.com/office/powerpoint/2010/main" val="334898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Close-up unopened pill packets">
            <a:extLst>
              <a:ext uri="{FF2B5EF4-FFF2-40B4-BE49-F238E27FC236}">
                <a16:creationId xmlns:a16="http://schemas.microsoft.com/office/drawing/2014/main" id="{6B6C08AA-C9C7-F263-D0A5-181ABACB12A1}"/>
              </a:ext>
            </a:extLst>
          </p:cNvPr>
          <p:cNvPicPr>
            <a:picLocks noChangeAspect="1"/>
          </p:cNvPicPr>
          <p:nvPr/>
        </p:nvPicPr>
        <p:blipFill rotWithShape="1">
          <a:blip r:embed="rId2"/>
          <a:srcRect l="25651" r="19599"/>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3" name="Content Placeholder 2">
            <a:extLst>
              <a:ext uri="{FF2B5EF4-FFF2-40B4-BE49-F238E27FC236}">
                <a16:creationId xmlns:a16="http://schemas.microsoft.com/office/drawing/2014/main" id="{F8EDB4C5-7BA8-231B-E101-EB7FBFE52B66}"/>
              </a:ext>
            </a:extLst>
          </p:cNvPr>
          <p:cNvSpPr>
            <a:spLocks noGrp="1"/>
          </p:cNvSpPr>
          <p:nvPr>
            <p:ph idx="1"/>
          </p:nvPr>
        </p:nvSpPr>
        <p:spPr>
          <a:xfrm>
            <a:off x="5745083" y="1198880"/>
            <a:ext cx="5904056" cy="5364480"/>
          </a:xfrm>
        </p:spPr>
        <p:txBody>
          <a:bodyPr anchor="t">
            <a:normAutofit fontScale="92500" lnSpcReduction="10000"/>
          </a:bodyPr>
          <a:lstStyle/>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Age-related physiological changes, like reduced lung function and cognitive decline, can limit older adults' participation effectiveness in smoking cessation programs.</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Cognitive impairments in the elderly may obstruct their ability to comprehend and adhere to cessation methods.</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Customized interventions that account for these cognitive limitations are crucial.</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Smoking cessation treatments designed for older adults show promise:</a:t>
            </a: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Integrating individualized counselling, medication, and social support can aid in quitting and maintaining sobriety.</a:t>
            </a: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Addressing concurrent health issues and ensuring access to comprehensive healthcare services can improve the success of cessation efforts.</a:t>
            </a:r>
          </a:p>
          <a:p>
            <a:pPr>
              <a:lnSpc>
                <a:spcPct val="100000"/>
              </a:lnSpc>
            </a:pPr>
            <a:endParaRPr lang="en-GB" sz="1100" dirty="0"/>
          </a:p>
        </p:txBody>
      </p:sp>
    </p:spTree>
    <p:extLst>
      <p:ext uri="{BB962C8B-B14F-4D97-AF65-F5344CB8AC3E}">
        <p14:creationId xmlns:p14="http://schemas.microsoft.com/office/powerpoint/2010/main" val="265929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A13B2A7-A44E-4940-9367-4788F2807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ADBF9A7D-DF04-4422-981B-76DFC720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759370" y="0"/>
            <a:ext cx="2432630" cy="2848482"/>
          </a:xfrm>
          <a:custGeom>
            <a:avLst/>
            <a:gdLst>
              <a:gd name="connsiteX0" fmla="*/ 1193013 w 2432630"/>
              <a:gd name="connsiteY0" fmla="*/ 1609830 h 2848482"/>
              <a:gd name="connsiteX1" fmla="*/ 1452520 w 2432630"/>
              <a:gd name="connsiteY1" fmla="*/ 1771993 h 2848482"/>
              <a:gd name="connsiteX2" fmla="*/ 1333256 w 2432630"/>
              <a:gd name="connsiteY2" fmla="*/ 2217094 h 2848482"/>
              <a:gd name="connsiteX3" fmla="*/ 888154 w 2432630"/>
              <a:gd name="connsiteY3" fmla="*/ 2097829 h 2848482"/>
              <a:gd name="connsiteX4" fmla="*/ 1007419 w 2432630"/>
              <a:gd name="connsiteY4" fmla="*/ 1652728 h 2848482"/>
              <a:gd name="connsiteX5" fmla="*/ 1193013 w 2432630"/>
              <a:gd name="connsiteY5" fmla="*/ 1609830 h 2848482"/>
              <a:gd name="connsiteX6" fmla="*/ 1721013 w 2432630"/>
              <a:gd name="connsiteY6" fmla="*/ 1345937 h 2848482"/>
              <a:gd name="connsiteX7" fmla="*/ 1880524 w 2432630"/>
              <a:gd name="connsiteY7" fmla="*/ 1425334 h 2848482"/>
              <a:gd name="connsiteX8" fmla="*/ 1821528 w 2432630"/>
              <a:gd name="connsiteY8" fmla="*/ 1645511 h 2848482"/>
              <a:gd name="connsiteX9" fmla="*/ 1601350 w 2432630"/>
              <a:gd name="connsiteY9" fmla="*/ 1586514 h 2848482"/>
              <a:gd name="connsiteX10" fmla="*/ 1660347 w 2432630"/>
              <a:gd name="connsiteY10" fmla="*/ 1366337 h 2848482"/>
              <a:gd name="connsiteX11" fmla="*/ 1721013 w 2432630"/>
              <a:gd name="connsiteY11" fmla="*/ 1345937 h 2848482"/>
              <a:gd name="connsiteX12" fmla="*/ 0 w 2432630"/>
              <a:gd name="connsiteY12" fmla="*/ 0 h 2848482"/>
              <a:gd name="connsiteX13" fmla="*/ 2420476 w 2432630"/>
              <a:gd name="connsiteY13" fmla="*/ 0 h 2848482"/>
              <a:gd name="connsiteX14" fmla="*/ 2431096 w 2432630"/>
              <a:gd name="connsiteY14" fmla="*/ 94052 h 2848482"/>
              <a:gd name="connsiteX15" fmla="*/ 2426545 w 2432630"/>
              <a:gd name="connsiteY15" fmla="*/ 261706 h 2848482"/>
              <a:gd name="connsiteX16" fmla="*/ 1347411 w 2432630"/>
              <a:gd name="connsiteY16" fmla="*/ 1289202 h 2848482"/>
              <a:gd name="connsiteX17" fmla="*/ 678423 w 2432630"/>
              <a:gd name="connsiteY17" fmla="*/ 1606118 h 2848482"/>
              <a:gd name="connsiteX18" fmla="*/ 284014 w 2432630"/>
              <a:gd name="connsiteY18" fmla="*/ 2398976 h 2848482"/>
              <a:gd name="connsiteX19" fmla="*/ 97407 w 2432630"/>
              <a:gd name="connsiteY19" fmla="*/ 2742323 h 2848482"/>
              <a:gd name="connsiteX20" fmla="*/ 0 w 2432630"/>
              <a:gd name="connsiteY20" fmla="*/ 2848482 h 2848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32630" h="2848482">
                <a:moveTo>
                  <a:pt x="1193013" y="1609830"/>
                </a:moveTo>
                <a:cubicBezTo>
                  <a:pt x="1297352" y="1617205"/>
                  <a:pt x="1396284" y="1674588"/>
                  <a:pt x="1452520" y="1771993"/>
                </a:cubicBezTo>
                <a:cubicBezTo>
                  <a:pt x="1542498" y="1927838"/>
                  <a:pt x="1489101" y="2127117"/>
                  <a:pt x="1333256" y="2217094"/>
                </a:cubicBezTo>
                <a:cubicBezTo>
                  <a:pt x="1177410" y="2307071"/>
                  <a:pt x="978131" y="2253675"/>
                  <a:pt x="888154" y="2097829"/>
                </a:cubicBezTo>
                <a:cubicBezTo>
                  <a:pt x="798176" y="1941984"/>
                  <a:pt x="851572" y="1742705"/>
                  <a:pt x="1007419" y="1652728"/>
                </a:cubicBezTo>
                <a:cubicBezTo>
                  <a:pt x="1065861" y="1618986"/>
                  <a:pt x="1130410" y="1605406"/>
                  <a:pt x="1193013" y="1609830"/>
                </a:cubicBezTo>
                <a:close/>
                <a:moveTo>
                  <a:pt x="1721013" y="1345937"/>
                </a:moveTo>
                <a:cubicBezTo>
                  <a:pt x="1783347" y="1338202"/>
                  <a:pt x="1847142" y="1367515"/>
                  <a:pt x="1880524" y="1425334"/>
                </a:cubicBezTo>
                <a:cubicBezTo>
                  <a:pt x="1925033" y="1502425"/>
                  <a:pt x="1898619" y="1601002"/>
                  <a:pt x="1821528" y="1645511"/>
                </a:cubicBezTo>
                <a:cubicBezTo>
                  <a:pt x="1744436" y="1690020"/>
                  <a:pt x="1645859" y="1663606"/>
                  <a:pt x="1601350" y="1586514"/>
                </a:cubicBezTo>
                <a:cubicBezTo>
                  <a:pt x="1556841" y="1509423"/>
                  <a:pt x="1583254" y="1410846"/>
                  <a:pt x="1660347" y="1366337"/>
                </a:cubicBezTo>
                <a:cubicBezTo>
                  <a:pt x="1679620" y="1355210"/>
                  <a:pt x="1700235" y="1348515"/>
                  <a:pt x="1721013" y="1345937"/>
                </a:cubicBezTo>
                <a:close/>
                <a:moveTo>
                  <a:pt x="0" y="0"/>
                </a:moveTo>
                <a:lnTo>
                  <a:pt x="2420476" y="0"/>
                </a:lnTo>
                <a:lnTo>
                  <a:pt x="2431096" y="94052"/>
                </a:lnTo>
                <a:cubicBezTo>
                  <a:pt x="2434004" y="150699"/>
                  <a:pt x="2432933" y="206775"/>
                  <a:pt x="2426545" y="261706"/>
                </a:cubicBezTo>
                <a:cubicBezTo>
                  <a:pt x="2360669" y="828256"/>
                  <a:pt x="1972176" y="1172577"/>
                  <a:pt x="1347411" y="1289202"/>
                </a:cubicBezTo>
                <a:cubicBezTo>
                  <a:pt x="1096744" y="1336043"/>
                  <a:pt x="825156" y="1376752"/>
                  <a:pt x="678423" y="1606118"/>
                </a:cubicBezTo>
                <a:cubicBezTo>
                  <a:pt x="520257" y="1853673"/>
                  <a:pt x="394149" y="2125038"/>
                  <a:pt x="284014" y="2398976"/>
                </a:cubicBezTo>
                <a:cubicBezTo>
                  <a:pt x="233465" y="2524954"/>
                  <a:pt x="173906" y="2641107"/>
                  <a:pt x="97407" y="2742323"/>
                </a:cubicBezTo>
                <a:lnTo>
                  <a:pt x="0" y="2848482"/>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9369E2-186E-0E9A-8779-03CB3FF3F0CA}"/>
              </a:ext>
            </a:extLst>
          </p:cNvPr>
          <p:cNvSpPr>
            <a:spLocks noGrp="1"/>
          </p:cNvSpPr>
          <p:nvPr>
            <p:ph type="title"/>
          </p:nvPr>
        </p:nvSpPr>
        <p:spPr>
          <a:xfrm>
            <a:off x="132080" y="-407416"/>
            <a:ext cx="10972800" cy="1325563"/>
          </a:xfrm>
        </p:spPr>
        <p:txBody>
          <a:bodyPr>
            <a:normAutofit/>
          </a:bodyPr>
          <a:lstStyle/>
          <a:p>
            <a:r>
              <a:rPr lang="en-GB" dirty="0"/>
              <a:t>Rationale of study</a:t>
            </a:r>
          </a:p>
        </p:txBody>
      </p:sp>
      <p:graphicFrame>
        <p:nvGraphicFramePr>
          <p:cNvPr id="5" name="Content Placeholder 2">
            <a:extLst>
              <a:ext uri="{FF2B5EF4-FFF2-40B4-BE49-F238E27FC236}">
                <a16:creationId xmlns:a16="http://schemas.microsoft.com/office/drawing/2014/main" id="{9692FA54-E381-DBF0-ADC2-68381413EE99}"/>
              </a:ext>
            </a:extLst>
          </p:cNvPr>
          <p:cNvGraphicFramePr>
            <a:graphicFrameLocks noGrp="1"/>
          </p:cNvGraphicFramePr>
          <p:nvPr>
            <p:ph idx="1"/>
            <p:extLst>
              <p:ext uri="{D42A27DB-BD31-4B8C-83A1-F6EECF244321}">
                <p14:modId xmlns:p14="http://schemas.microsoft.com/office/powerpoint/2010/main" val="145017792"/>
              </p:ext>
            </p:extLst>
          </p:nvPr>
        </p:nvGraphicFramePr>
        <p:xfrm>
          <a:off x="445516" y="-1026160"/>
          <a:ext cx="11297920" cy="9570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453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257B5-B66D-87CC-6B03-1F48B3F80F32}"/>
              </a:ext>
            </a:extLst>
          </p:cNvPr>
          <p:cNvSpPr>
            <a:spLocks noGrp="1"/>
          </p:cNvSpPr>
          <p:nvPr>
            <p:ph type="title"/>
          </p:nvPr>
        </p:nvSpPr>
        <p:spPr/>
        <p:txBody>
          <a:bodyPr/>
          <a:lstStyle/>
          <a:p>
            <a:r>
              <a:rPr lang="en-GB" dirty="0"/>
              <a:t>Aim of the study </a:t>
            </a:r>
          </a:p>
        </p:txBody>
      </p:sp>
      <p:sp>
        <p:nvSpPr>
          <p:cNvPr id="3" name="Content Placeholder 2">
            <a:extLst>
              <a:ext uri="{FF2B5EF4-FFF2-40B4-BE49-F238E27FC236}">
                <a16:creationId xmlns:a16="http://schemas.microsoft.com/office/drawing/2014/main" id="{073812BF-C409-03CC-EE21-6EAB95CA4EAF}"/>
              </a:ext>
            </a:extLst>
          </p:cNvPr>
          <p:cNvSpPr>
            <a:spLocks noGrp="1"/>
          </p:cNvSpPr>
          <p:nvPr>
            <p:ph idx="1"/>
          </p:nvPr>
        </p:nvSpPr>
        <p:spPr/>
        <p:txBody>
          <a:bodyPr>
            <a:normAutofit/>
          </a:bodyPr>
          <a:lstStyle/>
          <a:p>
            <a:r>
              <a:rPr lang="en-GB" sz="1600" b="0" i="0" dirty="0">
                <a:solidFill>
                  <a:srgbClr val="0D0D0D"/>
                </a:solidFill>
                <a:effectLst/>
                <a:latin typeface="Arial" panose="020B0604020202020204" pitchFamily="34" charset="0"/>
                <a:cs typeface="Arial" panose="020B0604020202020204" pitchFamily="34" charset="0"/>
              </a:rPr>
              <a:t>To conduct a systematic literature review focusing on published studies related to smoking cessation and addiction recovery in the elderly. This review will meticulously evaluate existing research to extract comprehensive insights and inform the development of effective recommendations for addressing smoking addiction within this demographic.</a:t>
            </a:r>
            <a:endParaRPr lang="en-GB" sz="1800" dirty="0">
              <a:latin typeface="Arial" panose="020B0604020202020204" pitchFamily="34" charset="0"/>
              <a:cs typeface="Arial" panose="020B0604020202020204" pitchFamily="34" charset="0"/>
            </a:endParaRPr>
          </a:p>
        </p:txBody>
      </p:sp>
      <p:graphicFrame>
        <p:nvGraphicFramePr>
          <p:cNvPr id="6" name="TextBox 3">
            <a:extLst>
              <a:ext uri="{FF2B5EF4-FFF2-40B4-BE49-F238E27FC236}">
                <a16:creationId xmlns:a16="http://schemas.microsoft.com/office/drawing/2014/main" id="{8E299FE3-E53A-80A9-0874-FE796E96366B}"/>
              </a:ext>
            </a:extLst>
          </p:cNvPr>
          <p:cNvGraphicFramePr/>
          <p:nvPr>
            <p:extLst>
              <p:ext uri="{D42A27DB-BD31-4B8C-83A1-F6EECF244321}">
                <p14:modId xmlns:p14="http://schemas.microsoft.com/office/powerpoint/2010/main" val="3032853428"/>
              </p:ext>
            </p:extLst>
          </p:nvPr>
        </p:nvGraphicFramePr>
        <p:xfrm>
          <a:off x="609600" y="3961114"/>
          <a:ext cx="10763794" cy="2339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17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A46C5F3-4EAC-473B-BD72-1219E833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12231725-D083-4E0F-9428-1C263518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5429DF-2687-5144-4FD1-AE1E5118BEF8}"/>
              </a:ext>
            </a:extLst>
          </p:cNvPr>
          <p:cNvSpPr>
            <a:spLocks noGrp="1"/>
          </p:cNvSpPr>
          <p:nvPr>
            <p:ph type="title"/>
          </p:nvPr>
        </p:nvSpPr>
        <p:spPr>
          <a:xfrm>
            <a:off x="609600" y="557784"/>
            <a:ext cx="10972800" cy="1446390"/>
          </a:xfrm>
        </p:spPr>
        <p:txBody>
          <a:bodyPr>
            <a:normAutofit/>
          </a:bodyPr>
          <a:lstStyle/>
          <a:p>
            <a:r>
              <a:rPr lang="en-GB" dirty="0"/>
              <a:t>Objectives of study </a:t>
            </a:r>
          </a:p>
        </p:txBody>
      </p:sp>
      <p:graphicFrame>
        <p:nvGraphicFramePr>
          <p:cNvPr id="18" name="Content Placeholder 2">
            <a:extLst>
              <a:ext uri="{FF2B5EF4-FFF2-40B4-BE49-F238E27FC236}">
                <a16:creationId xmlns:a16="http://schemas.microsoft.com/office/drawing/2014/main" id="{4CBE96E2-774F-CBD3-038A-1868113EEBDD}"/>
              </a:ext>
            </a:extLst>
          </p:cNvPr>
          <p:cNvGraphicFramePr>
            <a:graphicFrameLocks noGrp="1"/>
          </p:cNvGraphicFramePr>
          <p:nvPr>
            <p:ph idx="1"/>
            <p:extLst>
              <p:ext uri="{D42A27DB-BD31-4B8C-83A1-F6EECF244321}">
                <p14:modId xmlns:p14="http://schemas.microsoft.com/office/powerpoint/2010/main" val="2385298499"/>
              </p:ext>
            </p:extLst>
          </p:nvPr>
        </p:nvGraphicFramePr>
        <p:xfrm>
          <a:off x="609600" y="2346960"/>
          <a:ext cx="10972800" cy="4409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6161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7E93C60-A086-4EB6-997B-F78044FDF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1">
            <a:extLst>
              <a:ext uri="{FF2B5EF4-FFF2-40B4-BE49-F238E27FC236}">
                <a16:creationId xmlns:a16="http://schemas.microsoft.com/office/drawing/2014/main" id="{10957AC0-CA82-4B58-8CFA-47F452660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2299" y="0"/>
            <a:ext cx="5726653" cy="6858000"/>
          </a:xfrm>
          <a:custGeom>
            <a:avLst/>
            <a:gdLst>
              <a:gd name="connsiteX0" fmla="*/ 4847302 w 5726653"/>
              <a:gd name="connsiteY0" fmla="*/ 0 h 6858000"/>
              <a:gd name="connsiteX1" fmla="*/ 5712110 w 5726653"/>
              <a:gd name="connsiteY1" fmla="*/ 0 h 6858000"/>
              <a:gd name="connsiteX2" fmla="*/ 5722419 w 5726653"/>
              <a:gd name="connsiteY2" fmla="*/ 42969 h 6858000"/>
              <a:gd name="connsiteX3" fmla="*/ 5711334 w 5726653"/>
              <a:gd name="connsiteY3" fmla="*/ 219852 h 6858000"/>
              <a:gd name="connsiteX4" fmla="*/ 5164713 w 5726653"/>
              <a:gd name="connsiteY4" fmla="*/ 535443 h 6858000"/>
              <a:gd name="connsiteX5" fmla="*/ 4834600 w 5726653"/>
              <a:gd name="connsiteY5" fmla="*/ 78052 h 6858000"/>
              <a:gd name="connsiteX6" fmla="*/ 0 w 5726653"/>
              <a:gd name="connsiteY6" fmla="*/ 0 h 6858000"/>
              <a:gd name="connsiteX7" fmla="*/ 561809 w 5726653"/>
              <a:gd name="connsiteY7" fmla="*/ 0 h 6858000"/>
              <a:gd name="connsiteX8" fmla="*/ 4228873 w 5726653"/>
              <a:gd name="connsiteY8" fmla="*/ 0 h 6858000"/>
              <a:gd name="connsiteX9" fmla="*/ 4220749 w 5726653"/>
              <a:gd name="connsiteY9" fmla="*/ 184996 h 6858000"/>
              <a:gd name="connsiteX10" fmla="*/ 4223776 w 5726653"/>
              <a:gd name="connsiteY10" fmla="*/ 419995 h 6858000"/>
              <a:gd name="connsiteX11" fmla="*/ 4671738 w 5726653"/>
              <a:gd name="connsiteY11" fmla="*/ 1068099 h 6858000"/>
              <a:gd name="connsiteX12" fmla="*/ 5119605 w 5726653"/>
              <a:gd name="connsiteY12" fmla="*/ 2589405 h 6858000"/>
              <a:gd name="connsiteX13" fmla="*/ 4673612 w 5726653"/>
              <a:gd name="connsiteY13" fmla="*/ 3164269 h 6858000"/>
              <a:gd name="connsiteX14" fmla="*/ 4515220 w 5726653"/>
              <a:gd name="connsiteY14" fmla="*/ 4641255 h 6858000"/>
              <a:gd name="connsiteX15" fmla="*/ 5126951 w 5726653"/>
              <a:gd name="connsiteY15" fmla="*/ 5670858 h 6858000"/>
              <a:gd name="connsiteX16" fmla="*/ 5412523 w 5726653"/>
              <a:gd name="connsiteY16" fmla="*/ 6707670 h 6858000"/>
              <a:gd name="connsiteX17" fmla="*/ 5414896 w 5726653"/>
              <a:gd name="connsiteY17" fmla="*/ 6858000 h 6858000"/>
              <a:gd name="connsiteX18" fmla="*/ 0 w 5726653"/>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726653" h="6858000">
                <a:moveTo>
                  <a:pt x="4847302" y="0"/>
                </a:moveTo>
                <a:lnTo>
                  <a:pt x="5712110" y="0"/>
                </a:lnTo>
                <a:lnTo>
                  <a:pt x="5722419" y="42969"/>
                </a:lnTo>
                <a:cubicBezTo>
                  <a:pt x="5730415" y="100391"/>
                  <a:pt x="5727284" y="160329"/>
                  <a:pt x="5711334" y="219852"/>
                </a:cubicBezTo>
                <a:cubicBezTo>
                  <a:pt x="5647537" y="457945"/>
                  <a:pt x="5402807" y="599240"/>
                  <a:pt x="5164713" y="535443"/>
                </a:cubicBezTo>
                <a:cubicBezTo>
                  <a:pt x="4956382" y="479621"/>
                  <a:pt x="4822161" y="285271"/>
                  <a:pt x="4834600" y="78052"/>
                </a:cubicBezTo>
                <a:close/>
                <a:moveTo>
                  <a:pt x="0" y="0"/>
                </a:moveTo>
                <a:lnTo>
                  <a:pt x="561809" y="0"/>
                </a:lnTo>
                <a:lnTo>
                  <a:pt x="4228873" y="0"/>
                </a:lnTo>
                <a:lnTo>
                  <a:pt x="4220749" y="184996"/>
                </a:lnTo>
                <a:cubicBezTo>
                  <a:pt x="4219391" y="263520"/>
                  <a:pt x="4220264" y="341910"/>
                  <a:pt x="4223776" y="419995"/>
                </a:cubicBezTo>
                <a:cubicBezTo>
                  <a:pt x="4236965" y="709488"/>
                  <a:pt x="4465626" y="891535"/>
                  <a:pt x="4671738" y="1068099"/>
                </a:cubicBezTo>
                <a:cubicBezTo>
                  <a:pt x="5185528" y="1508061"/>
                  <a:pt x="5360374" y="2032158"/>
                  <a:pt x="5119605" y="2589405"/>
                </a:cubicBezTo>
                <a:cubicBezTo>
                  <a:pt x="5026231" y="2805523"/>
                  <a:pt x="4844676" y="2993264"/>
                  <a:pt x="4673612" y="3164269"/>
                </a:cubicBezTo>
                <a:cubicBezTo>
                  <a:pt x="4214818" y="3622744"/>
                  <a:pt x="4233617" y="4154456"/>
                  <a:pt x="4515220" y="4641255"/>
                </a:cubicBezTo>
                <a:cubicBezTo>
                  <a:pt x="4715840" y="4986832"/>
                  <a:pt x="4956396" y="5311556"/>
                  <a:pt x="5126951" y="5670858"/>
                </a:cubicBezTo>
                <a:cubicBezTo>
                  <a:pt x="5293002" y="6019042"/>
                  <a:pt x="5391521" y="6366409"/>
                  <a:pt x="5412523" y="6707670"/>
                </a:cubicBezTo>
                <a:lnTo>
                  <a:pt x="5414896"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EE4DC-5A3B-2C86-046C-6CE9924A39A5}"/>
              </a:ext>
            </a:extLst>
          </p:cNvPr>
          <p:cNvSpPr>
            <a:spLocks noGrp="1"/>
          </p:cNvSpPr>
          <p:nvPr>
            <p:ph type="title"/>
          </p:nvPr>
        </p:nvSpPr>
        <p:spPr>
          <a:xfrm>
            <a:off x="7620000" y="881785"/>
            <a:ext cx="3962400" cy="4684996"/>
          </a:xfrm>
        </p:spPr>
        <p:txBody>
          <a:bodyPr anchor="t">
            <a:normAutofit/>
          </a:bodyPr>
          <a:lstStyle/>
          <a:p>
            <a:pPr algn="r"/>
            <a:r>
              <a:rPr lang="en-GB" dirty="0"/>
              <a:t>Research Methodology </a:t>
            </a:r>
          </a:p>
        </p:txBody>
      </p:sp>
      <p:sp>
        <p:nvSpPr>
          <p:cNvPr id="3" name="Content Placeholder 2">
            <a:extLst>
              <a:ext uri="{FF2B5EF4-FFF2-40B4-BE49-F238E27FC236}">
                <a16:creationId xmlns:a16="http://schemas.microsoft.com/office/drawing/2014/main" id="{2ACF86EE-BF2B-3DBA-CC0B-BFBC66B311D2}"/>
              </a:ext>
            </a:extLst>
          </p:cNvPr>
          <p:cNvSpPr>
            <a:spLocks noGrp="1"/>
          </p:cNvSpPr>
          <p:nvPr>
            <p:ph idx="1"/>
          </p:nvPr>
        </p:nvSpPr>
        <p:spPr>
          <a:xfrm>
            <a:off x="609600" y="0"/>
            <a:ext cx="5239304" cy="4729295"/>
          </a:xfrm>
        </p:spPr>
        <p:txBody>
          <a:bodyPr anchor="b">
            <a:normAutofit/>
          </a:bodyPr>
          <a:lstStyle/>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Systematic review strategy.</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Databases: PubMed, Scopus, Web of Science.</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Inclusion/exclusion criteria and keywords.</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Expected number of articles: 10-12.</a:t>
            </a:r>
          </a:p>
          <a:p>
            <a:endParaRPr lang="en-GB" dirty="0"/>
          </a:p>
        </p:txBody>
      </p:sp>
    </p:spTree>
    <p:extLst>
      <p:ext uri="{BB962C8B-B14F-4D97-AF65-F5344CB8AC3E}">
        <p14:creationId xmlns:p14="http://schemas.microsoft.com/office/powerpoint/2010/main" val="15421656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DD189C8C-3ADC-432D-076C-99364F651ECB}"/>
              </a:ext>
            </a:extLst>
          </p:cNvPr>
          <p:cNvGraphicFramePr>
            <a:graphicFrameLocks noGrp="1"/>
          </p:cNvGraphicFramePr>
          <p:nvPr>
            <p:ph idx="1"/>
            <p:extLst>
              <p:ext uri="{D42A27DB-BD31-4B8C-83A1-F6EECF244321}">
                <p14:modId xmlns:p14="http://schemas.microsoft.com/office/powerpoint/2010/main" val="3303664460"/>
              </p:ext>
            </p:extLst>
          </p:nvPr>
        </p:nvGraphicFramePr>
        <p:xfrm>
          <a:off x="608076" y="1411287"/>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1038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5E7944F1-5EB6-DE87-F104-793693262168}"/>
              </a:ext>
            </a:extLst>
          </p:cNvPr>
          <p:cNvSpPr>
            <a:spLocks noGrp="1"/>
          </p:cNvSpPr>
          <p:nvPr>
            <p:ph type="title"/>
          </p:nvPr>
        </p:nvSpPr>
        <p:spPr>
          <a:xfrm>
            <a:off x="570155" y="552782"/>
            <a:ext cx="7543067" cy="1652862"/>
          </a:xfrm>
        </p:spPr>
        <p:txBody>
          <a:bodyPr>
            <a:normAutofit/>
          </a:bodyPr>
          <a:lstStyle/>
          <a:p>
            <a:pPr>
              <a:lnSpc>
                <a:spcPct val="90000"/>
              </a:lnSpc>
            </a:pPr>
            <a:r>
              <a:rPr lang="en-GB" sz="3200" b="1" i="0" dirty="0">
                <a:solidFill>
                  <a:srgbClr val="0D0D0D"/>
                </a:solidFill>
                <a:effectLst/>
                <a:latin typeface="Söhne"/>
              </a:rPr>
              <a:t>Material/Data Collection Methods</a:t>
            </a:r>
            <a:endParaRPr lang="en-GB" sz="3100" dirty="0"/>
          </a:p>
        </p:txBody>
      </p:sp>
      <p:sp>
        <p:nvSpPr>
          <p:cNvPr id="3" name="Content Placeholder 2">
            <a:extLst>
              <a:ext uri="{FF2B5EF4-FFF2-40B4-BE49-F238E27FC236}">
                <a16:creationId xmlns:a16="http://schemas.microsoft.com/office/drawing/2014/main" id="{CAE1D37A-A947-01F4-CFC8-1519FB2FD1A6}"/>
              </a:ext>
            </a:extLst>
          </p:cNvPr>
          <p:cNvSpPr>
            <a:spLocks noGrp="1"/>
          </p:cNvSpPr>
          <p:nvPr>
            <p:ph idx="1"/>
          </p:nvPr>
        </p:nvSpPr>
        <p:spPr>
          <a:xfrm>
            <a:off x="570156" y="2391995"/>
            <a:ext cx="6481482" cy="3174788"/>
          </a:xfrm>
        </p:spPr>
        <p:txBody>
          <a:bodyPr anchor="t">
            <a:normAutofit fontScale="92500" lnSpcReduction="20000"/>
          </a:bodyPr>
          <a:lstStyle/>
          <a:p>
            <a:pPr algn="l">
              <a:buFont typeface="Arial" panose="020B0604020202020204" pitchFamily="34" charset="0"/>
              <a:buChar char="•"/>
            </a:pPr>
            <a:r>
              <a:rPr lang="en-GB" kern="0" dirty="0">
                <a:effectLst/>
                <a:latin typeface="Arial" panose="020B0604020202020204" pitchFamily="34" charset="0"/>
                <a:ea typeface="Times New Roman" panose="02020603050405020304" pitchFamily="18" charset="0"/>
                <a:cs typeface="Arial" panose="020B0604020202020204" pitchFamily="34" charset="0"/>
              </a:rPr>
              <a:t>Sampling Technique: The sampling methodology for this systematic review will entail the selection of published publications from well-established databases using a pre-defined approach</a:t>
            </a:r>
            <a:r>
              <a:rPr lang="en-GB" kern="0" dirty="0">
                <a:latin typeface="Arial" panose="020B0604020202020204" pitchFamily="34" charset="0"/>
                <a:ea typeface="Times New Roman" panose="02020603050405020304" pitchFamily="18" charset="0"/>
                <a:cs typeface="Arial" panose="020B0604020202020204" pitchFamily="34" charset="0"/>
              </a:rPr>
              <a:t> </a:t>
            </a:r>
            <a:r>
              <a:rPr lang="en-GB" b="0" i="0" dirty="0">
                <a:solidFill>
                  <a:srgbClr val="0D0D0D"/>
                </a:solidFill>
                <a:effectLst/>
                <a:latin typeface="Arial" panose="020B0604020202020204" pitchFamily="34" charset="0"/>
                <a:cs typeface="Arial" panose="020B0604020202020204" pitchFamily="34" charset="0"/>
              </a:rPr>
              <a:t>(Moher et al., 2009)</a:t>
            </a:r>
            <a:r>
              <a:rPr lang="en-GB" b="0" i="0" kern="0" dirty="0">
                <a:solidFill>
                  <a:srgbClr val="0D0D0D"/>
                </a:solidFill>
                <a:latin typeface="Arial" panose="020B0604020202020204" pitchFamily="34" charset="0"/>
                <a:cs typeface="Arial" panose="020B0604020202020204" pitchFamily="34" charset="0"/>
              </a:rPr>
              <a:t>. </a:t>
            </a:r>
            <a:r>
              <a:rPr lang="en-GB" kern="0" dirty="0">
                <a:effectLst/>
                <a:latin typeface="Arial" panose="020B0604020202020204" pitchFamily="34" charset="0"/>
                <a:ea typeface="Times New Roman" panose="02020603050405020304" pitchFamily="18" charset="0"/>
                <a:cs typeface="Arial" panose="020B0604020202020204" pitchFamily="34" charset="0"/>
              </a:rPr>
              <a:t>The procedure shall delineate the criteria for article selection, encompassing factors such as pertinence to the research topic, publication date, and study design. The objective is to incorporate around 10 to 12 articles that fulfil the mentioned criteria </a:t>
            </a:r>
            <a:r>
              <a:rPr lang="en-GB" b="0" i="0" dirty="0">
                <a:solidFill>
                  <a:srgbClr val="0D0D0D"/>
                </a:solidFill>
                <a:effectLst/>
                <a:latin typeface="Arial" panose="020B0604020202020204" pitchFamily="34" charset="0"/>
                <a:cs typeface="Arial" panose="020B0604020202020204" pitchFamily="34" charset="0"/>
              </a:rPr>
              <a:t>(Higgins &amp; Green, 2011).</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a:lnSpc>
                <a:spcPct val="100000"/>
              </a:lnSpc>
              <a:spcAft>
                <a:spcPts val="800"/>
              </a:spcAft>
            </a:pPr>
            <a:r>
              <a:rPr lang="en-GB" kern="100" dirty="0">
                <a:effectLst/>
                <a:latin typeface="Arial" panose="020B0604020202020204" pitchFamily="34" charset="0"/>
                <a:ea typeface="Aptos" panose="020B0004020202020204" pitchFamily="34" charset="0"/>
                <a:cs typeface="Arial" panose="020B0604020202020204" pitchFamily="34" charset="0"/>
              </a:rPr>
              <a:t> </a:t>
            </a:r>
          </a:p>
          <a:p>
            <a:pPr>
              <a:lnSpc>
                <a:spcPct val="100000"/>
              </a:lnSpc>
            </a:pPr>
            <a:endParaRPr lang="en-GB" dirty="0"/>
          </a:p>
        </p:txBody>
      </p:sp>
      <p:pic>
        <p:nvPicPr>
          <p:cNvPr id="29" name="Picture 28" descr="A person reaching for a paper on a table full of paper and sticky notes">
            <a:extLst>
              <a:ext uri="{FF2B5EF4-FFF2-40B4-BE49-F238E27FC236}">
                <a16:creationId xmlns:a16="http://schemas.microsoft.com/office/drawing/2014/main" id="{3543F151-3B85-3A95-EA23-AACB813FDE78}"/>
              </a:ext>
            </a:extLst>
          </p:cNvPr>
          <p:cNvPicPr>
            <a:picLocks noChangeAspect="1"/>
          </p:cNvPicPr>
          <p:nvPr/>
        </p:nvPicPr>
        <p:blipFill rotWithShape="1">
          <a:blip r:embed="rId2"/>
          <a:srcRect l="24897" r="25893" b="2"/>
          <a:stretch/>
        </p:blipFill>
        <p:spPr>
          <a:xfrm>
            <a:off x="7505916" y="10"/>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p:spPr>
      </p:pic>
    </p:spTree>
    <p:extLst>
      <p:ext uri="{BB962C8B-B14F-4D97-AF65-F5344CB8AC3E}">
        <p14:creationId xmlns:p14="http://schemas.microsoft.com/office/powerpoint/2010/main" val="749437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975DA-2F73-4697-B7A9-A2E83471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721AA034-AFE5-A3AA-C35F-087F2EDB06B2}"/>
              </a:ext>
            </a:extLst>
          </p:cNvPr>
          <p:cNvGraphicFramePr>
            <a:graphicFrameLocks noGrp="1"/>
          </p:cNvGraphicFramePr>
          <p:nvPr>
            <p:ph idx="1"/>
            <p:extLst>
              <p:ext uri="{D42A27DB-BD31-4B8C-83A1-F6EECF244321}">
                <p14:modId xmlns:p14="http://schemas.microsoft.com/office/powerpoint/2010/main" val="2480713575"/>
              </p:ext>
            </p:extLst>
          </p:nvPr>
        </p:nvGraphicFramePr>
        <p:xfrm>
          <a:off x="680720" y="1314133"/>
          <a:ext cx="10972800" cy="4035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9087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00417-A4C6-9AD3-BF69-8B048ED8A535}"/>
              </a:ext>
            </a:extLst>
          </p:cNvPr>
          <p:cNvSpPr>
            <a:spLocks noGrp="1"/>
          </p:cNvSpPr>
          <p:nvPr>
            <p:ph type="title"/>
          </p:nvPr>
        </p:nvSpPr>
        <p:spPr/>
        <p:txBody>
          <a:bodyPr/>
          <a:lstStyle/>
          <a:p>
            <a:r>
              <a:rPr lang="en-GB" b="1" i="0" dirty="0">
                <a:solidFill>
                  <a:srgbClr val="0D0D0D"/>
                </a:solidFill>
                <a:effectLst/>
                <a:latin typeface="Söhne"/>
              </a:rPr>
              <a:t>Material/Data Collection Methods</a:t>
            </a:r>
            <a:endParaRPr lang="en-GB" dirty="0"/>
          </a:p>
        </p:txBody>
      </p:sp>
      <p:graphicFrame>
        <p:nvGraphicFramePr>
          <p:cNvPr id="7" name="Content Placeholder 2">
            <a:extLst>
              <a:ext uri="{FF2B5EF4-FFF2-40B4-BE49-F238E27FC236}">
                <a16:creationId xmlns:a16="http://schemas.microsoft.com/office/drawing/2014/main" id="{15369D7C-A7A6-064C-D256-1AF18C86564D}"/>
              </a:ext>
            </a:extLst>
          </p:cNvPr>
          <p:cNvGraphicFramePr>
            <a:graphicFrameLocks noGrp="1"/>
          </p:cNvGraphicFramePr>
          <p:nvPr>
            <p:ph idx="1"/>
            <p:extLst>
              <p:ext uri="{D42A27DB-BD31-4B8C-83A1-F6EECF244321}">
                <p14:modId xmlns:p14="http://schemas.microsoft.com/office/powerpoint/2010/main" val="3200072190"/>
              </p:ext>
            </p:extLst>
          </p:nvPr>
        </p:nvGraphicFramePr>
        <p:xfrm>
          <a:off x="609600" y="2106204"/>
          <a:ext cx="10972800" cy="4036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3570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8C6917E0-ED3E-44BC-3FCD-3D485BF1F7C9}"/>
              </a:ext>
            </a:extLst>
          </p:cNvPr>
          <p:cNvSpPr>
            <a:spLocks noGrp="1"/>
          </p:cNvSpPr>
          <p:nvPr>
            <p:ph type="title"/>
          </p:nvPr>
        </p:nvSpPr>
        <p:spPr>
          <a:xfrm>
            <a:off x="609600" y="552782"/>
            <a:ext cx="5486400" cy="1154711"/>
          </a:xfrm>
        </p:spPr>
        <p:txBody>
          <a:bodyPr>
            <a:normAutofit/>
          </a:bodyPr>
          <a:lstStyle/>
          <a:p>
            <a:pPr>
              <a:lnSpc>
                <a:spcPct val="90000"/>
              </a:lnSpc>
            </a:pPr>
            <a:r>
              <a:rPr lang="en-GB" sz="3700" b="1" i="0">
                <a:effectLst/>
                <a:latin typeface="Söhne"/>
              </a:rPr>
              <a:t>Data Analysis Technique:</a:t>
            </a:r>
            <a:r>
              <a:rPr lang="en-GB" sz="3700" b="0" i="0">
                <a:effectLst/>
                <a:latin typeface="Söhne"/>
              </a:rPr>
              <a:t> </a:t>
            </a:r>
            <a:br>
              <a:rPr lang="en-GB" sz="3700"/>
            </a:br>
            <a:endParaRPr lang="en-GB" sz="3700"/>
          </a:p>
        </p:txBody>
      </p:sp>
      <p:sp>
        <p:nvSpPr>
          <p:cNvPr id="3" name="Content Placeholder 2">
            <a:extLst>
              <a:ext uri="{FF2B5EF4-FFF2-40B4-BE49-F238E27FC236}">
                <a16:creationId xmlns:a16="http://schemas.microsoft.com/office/drawing/2014/main" id="{23E1BCFD-610E-9A6B-F1E1-93A4B8E5079A}"/>
              </a:ext>
            </a:extLst>
          </p:cNvPr>
          <p:cNvSpPr>
            <a:spLocks noGrp="1"/>
          </p:cNvSpPr>
          <p:nvPr>
            <p:ph idx="1"/>
          </p:nvPr>
        </p:nvSpPr>
        <p:spPr>
          <a:xfrm>
            <a:off x="610198" y="1502228"/>
            <a:ext cx="6639688" cy="5144681"/>
          </a:xfrm>
        </p:spPr>
        <p:txBody>
          <a:bodyPr anchor="t">
            <a:normAutofit fontScale="85000" lnSpcReduction="10000"/>
          </a:bodyPr>
          <a:lstStyle/>
          <a:p>
            <a:pPr algn="l">
              <a:buFont typeface="Arial" panose="020B0604020202020204" pitchFamily="34" charset="0"/>
              <a:buChar char="•"/>
            </a:pPr>
            <a:r>
              <a:rPr lang="en-GB" b="1" i="0" dirty="0">
                <a:solidFill>
                  <a:srgbClr val="0D0D0D"/>
                </a:solidFill>
                <a:effectLst/>
                <a:latin typeface="Arial" panose="020B0604020202020204" pitchFamily="34" charset="0"/>
                <a:cs typeface="Arial" panose="020B0604020202020204" pitchFamily="34" charset="0"/>
              </a:rPr>
              <a:t>Methodology Overview:</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Employ thematic analysis to identify patterns in literature.</a:t>
            </a: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Focus on challenges to smoking cessation in the elderly.</a:t>
            </a:r>
          </a:p>
          <a:p>
            <a:pPr algn="l">
              <a:buFont typeface="Arial" panose="020B0604020202020204" pitchFamily="34" charset="0"/>
              <a:buChar char="•"/>
            </a:pPr>
            <a:r>
              <a:rPr lang="en-GB" b="1" i="0" dirty="0">
                <a:solidFill>
                  <a:srgbClr val="0D0D0D"/>
                </a:solidFill>
                <a:effectLst/>
                <a:latin typeface="Arial" panose="020B0604020202020204" pitchFamily="34" charset="0"/>
                <a:cs typeface="Arial" panose="020B0604020202020204" pitchFamily="34" charset="0"/>
              </a:rPr>
              <a:t>Thematic Analysis Advantages:</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Methodically examines qualitative data.</a:t>
            </a: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Draws out key insights and prevalent trends.</a:t>
            </a:r>
          </a:p>
          <a:p>
            <a:pPr algn="l">
              <a:buFont typeface="Arial" panose="020B0604020202020204" pitchFamily="34" charset="0"/>
              <a:buChar char="•"/>
            </a:pPr>
            <a:r>
              <a:rPr lang="en-GB" b="1" i="0" dirty="0">
                <a:solidFill>
                  <a:srgbClr val="0D0D0D"/>
                </a:solidFill>
                <a:effectLst/>
                <a:latin typeface="Arial" panose="020B0604020202020204" pitchFamily="34" charset="0"/>
                <a:cs typeface="Arial" panose="020B0604020202020204" pitchFamily="34" charset="0"/>
              </a:rPr>
              <a:t>Objective for Using Thematic Analysis:</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To uncover underlying themes related to the barriers of quitting smoking.</a:t>
            </a:r>
          </a:p>
          <a:p>
            <a:pPr marL="742950" lvl="1" indent="-285750"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To understand recovery from addiction in older demographics.</a:t>
            </a:r>
          </a:p>
          <a:p>
            <a:pPr marL="742950" lvl="1" indent="-285750" algn="l">
              <a:buFont typeface="Arial" panose="020B0604020202020204" pitchFamily="34" charset="0"/>
              <a:buChar char="•"/>
            </a:pPr>
            <a:endParaRPr lang="en-GB" b="0" i="0" dirty="0">
              <a:solidFill>
                <a:srgbClr val="0D0D0D"/>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(Braun &amp; Clarke, 2006)</a:t>
            </a:r>
          </a:p>
          <a:p>
            <a:pPr algn="l">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(Nowell et al., 2017)</a:t>
            </a:r>
          </a:p>
          <a:p>
            <a:pPr marL="742950" lvl="1" indent="-285750" algn="l">
              <a:buFont typeface="Arial" panose="020B0604020202020204" pitchFamily="34" charset="0"/>
              <a:buChar char="•"/>
            </a:pPr>
            <a:endParaRPr lang="en-GB" b="0" i="0" dirty="0">
              <a:solidFill>
                <a:srgbClr val="0D0D0D"/>
              </a:solidFill>
              <a:effectLst/>
              <a:latin typeface="Arial" panose="020B0604020202020204" pitchFamily="34" charset="0"/>
              <a:cs typeface="Arial" panose="020B0604020202020204" pitchFamily="34" charset="0"/>
            </a:endParaRPr>
          </a:p>
          <a:p>
            <a:pPr>
              <a:lnSpc>
                <a:spcPct val="100000"/>
              </a:lnSpc>
              <a:spcAft>
                <a:spcPts val="800"/>
              </a:spcAft>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0000"/>
              </a:lnSpc>
            </a:pPr>
            <a:endParaRPr lang="en-GB" sz="1700" dirty="0"/>
          </a:p>
        </p:txBody>
      </p:sp>
      <p:pic>
        <p:nvPicPr>
          <p:cNvPr id="2050" name="Picture 2" descr="How to do a thematic analysis [6 steps] - Paperpile">
            <a:extLst>
              <a:ext uri="{FF2B5EF4-FFF2-40B4-BE49-F238E27FC236}">
                <a16:creationId xmlns:a16="http://schemas.microsoft.com/office/drawing/2014/main" id="{68EDD52D-FED6-EB9A-9DF8-8B8EDC86FA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365" r="11382" b="-2"/>
          <a:stretch/>
        </p:blipFill>
        <p:spPr bwMode="auto">
          <a:xfrm>
            <a:off x="6990724" y="211090"/>
            <a:ext cx="5201276" cy="6646910"/>
          </a:xfrm>
          <a:custGeom>
            <a:avLst/>
            <a:gdLst/>
            <a:ahLst/>
            <a:cxnLst/>
            <a:rect l="l" t="t" r="r" b="b"/>
            <a:pathLst>
              <a:path w="5201276" h="6646910">
                <a:moveTo>
                  <a:pt x="764203" y="685250"/>
                </a:moveTo>
                <a:cubicBezTo>
                  <a:pt x="818649" y="688659"/>
                  <a:pt x="872180" y="700903"/>
                  <a:pt x="922673" y="721515"/>
                </a:cubicBezTo>
                <a:cubicBezTo>
                  <a:pt x="1135698" y="807918"/>
                  <a:pt x="1267587" y="1039231"/>
                  <a:pt x="1237521" y="1273177"/>
                </a:cubicBezTo>
                <a:cubicBezTo>
                  <a:pt x="1193894" y="1615922"/>
                  <a:pt x="852079" y="1820733"/>
                  <a:pt x="542267" y="1690856"/>
                </a:cubicBezTo>
                <a:cubicBezTo>
                  <a:pt x="327228" y="1600813"/>
                  <a:pt x="198127" y="1363456"/>
                  <a:pt x="234703" y="1126951"/>
                </a:cubicBezTo>
                <a:cubicBezTo>
                  <a:pt x="277169" y="852320"/>
                  <a:pt x="512123" y="670215"/>
                  <a:pt x="764203" y="685250"/>
                </a:cubicBezTo>
                <a:close/>
                <a:moveTo>
                  <a:pt x="2784174" y="352577"/>
                </a:moveTo>
                <a:cubicBezTo>
                  <a:pt x="2807825" y="353973"/>
                  <a:pt x="2831088" y="359242"/>
                  <a:pt x="2853064" y="368075"/>
                </a:cubicBezTo>
                <a:cubicBezTo>
                  <a:pt x="2946054" y="405659"/>
                  <a:pt x="3003243" y="506165"/>
                  <a:pt x="2990147" y="608299"/>
                </a:cubicBezTo>
                <a:cubicBezTo>
                  <a:pt x="2971006" y="757470"/>
                  <a:pt x="2822378" y="846585"/>
                  <a:pt x="2687620" y="790095"/>
                </a:cubicBezTo>
                <a:cubicBezTo>
                  <a:pt x="2594010" y="750884"/>
                  <a:pt x="2537829" y="647665"/>
                  <a:pt x="2553792" y="544679"/>
                </a:cubicBezTo>
                <a:cubicBezTo>
                  <a:pt x="2572235" y="425187"/>
                  <a:pt x="2674524" y="345991"/>
                  <a:pt x="2784174" y="352577"/>
                </a:cubicBezTo>
                <a:close/>
                <a:moveTo>
                  <a:pt x="5201276" y="72600"/>
                </a:moveTo>
                <a:lnTo>
                  <a:pt x="5201276" y="6646910"/>
                </a:lnTo>
                <a:lnTo>
                  <a:pt x="2895444" y="6646910"/>
                </a:lnTo>
                <a:lnTo>
                  <a:pt x="2545196" y="6646910"/>
                </a:lnTo>
                <a:lnTo>
                  <a:pt x="2176660" y="6646910"/>
                </a:lnTo>
                <a:lnTo>
                  <a:pt x="1071390" y="6646910"/>
                </a:lnTo>
                <a:lnTo>
                  <a:pt x="1035339" y="6598516"/>
                </a:lnTo>
                <a:cubicBezTo>
                  <a:pt x="830001" y="6260683"/>
                  <a:pt x="1173986" y="5769070"/>
                  <a:pt x="868428" y="5385343"/>
                </a:cubicBezTo>
                <a:cubicBezTo>
                  <a:pt x="677876" y="5146281"/>
                  <a:pt x="475933" y="5253608"/>
                  <a:pt x="262754" y="4965183"/>
                </a:cubicBezTo>
                <a:cubicBezTo>
                  <a:pt x="105136" y="4752005"/>
                  <a:pt x="-25514" y="4556184"/>
                  <a:pt x="38649" y="4272564"/>
                </a:cubicBezTo>
                <a:cubicBezTo>
                  <a:pt x="124509" y="3893242"/>
                  <a:pt x="452762" y="3745236"/>
                  <a:pt x="449354" y="3471378"/>
                </a:cubicBezTo>
                <a:cubicBezTo>
                  <a:pt x="445479" y="3142194"/>
                  <a:pt x="42523" y="3076251"/>
                  <a:pt x="3080" y="2700958"/>
                </a:cubicBezTo>
                <a:cubicBezTo>
                  <a:pt x="-22647" y="2456164"/>
                  <a:pt x="115055" y="2163013"/>
                  <a:pt x="332652" y="2027402"/>
                </a:cubicBezTo>
                <a:cubicBezTo>
                  <a:pt x="733670" y="1777182"/>
                  <a:pt x="1185756" y="2199435"/>
                  <a:pt x="1493242" y="1948439"/>
                </a:cubicBezTo>
                <a:cubicBezTo>
                  <a:pt x="1676897" y="1798492"/>
                  <a:pt x="1706809" y="1492245"/>
                  <a:pt x="1671085" y="1299370"/>
                </a:cubicBezTo>
                <a:cubicBezTo>
                  <a:pt x="1602970" y="932136"/>
                  <a:pt x="1301838" y="872003"/>
                  <a:pt x="1312997" y="592260"/>
                </a:cubicBezTo>
                <a:cubicBezTo>
                  <a:pt x="1321210" y="384349"/>
                  <a:pt x="1497582" y="166056"/>
                  <a:pt x="1715953" y="117624"/>
                </a:cubicBezTo>
                <a:cubicBezTo>
                  <a:pt x="1746484" y="110804"/>
                  <a:pt x="1777667" y="107395"/>
                  <a:pt x="1808943" y="107395"/>
                </a:cubicBezTo>
                <a:cubicBezTo>
                  <a:pt x="2020029" y="107395"/>
                  <a:pt x="2186171" y="262378"/>
                  <a:pt x="2237471" y="310500"/>
                </a:cubicBezTo>
                <a:cubicBezTo>
                  <a:pt x="2480329" y="537317"/>
                  <a:pt x="2288150" y="815280"/>
                  <a:pt x="2485909" y="1155778"/>
                </a:cubicBezTo>
                <a:cubicBezTo>
                  <a:pt x="2516634" y="1206225"/>
                  <a:pt x="2551885" y="1253804"/>
                  <a:pt x="2591220" y="1297896"/>
                </a:cubicBezTo>
                <a:cubicBezTo>
                  <a:pt x="2668711" y="1386005"/>
                  <a:pt x="2813078" y="1370507"/>
                  <a:pt x="2868562" y="1267985"/>
                </a:cubicBezTo>
                <a:cubicBezTo>
                  <a:pt x="2960234" y="1098510"/>
                  <a:pt x="3047877" y="908501"/>
                  <a:pt x="3225565" y="859062"/>
                </a:cubicBezTo>
                <a:cubicBezTo>
                  <a:pt x="3571023" y="762896"/>
                  <a:pt x="3776685" y="1334008"/>
                  <a:pt x="4134696" y="1265738"/>
                </a:cubicBezTo>
                <a:cubicBezTo>
                  <a:pt x="4283325" y="1237377"/>
                  <a:pt x="4369495" y="1115560"/>
                  <a:pt x="4447839" y="964607"/>
                </a:cubicBezTo>
                <a:cubicBezTo>
                  <a:pt x="4469614" y="922528"/>
                  <a:pt x="4490847" y="878203"/>
                  <a:pt x="4512622" y="832871"/>
                </a:cubicBezTo>
                <a:cubicBezTo>
                  <a:pt x="4571477" y="623285"/>
                  <a:pt x="4654776" y="228711"/>
                  <a:pt x="5152490" y="84231"/>
                </a:cubicBezTo>
                <a:close/>
                <a:moveTo>
                  <a:pt x="4034655" y="767"/>
                </a:moveTo>
                <a:cubicBezTo>
                  <a:pt x="4083638" y="3866"/>
                  <a:pt x="4131798" y="14871"/>
                  <a:pt x="4177240" y="33390"/>
                </a:cubicBezTo>
                <a:cubicBezTo>
                  <a:pt x="4368954" y="110882"/>
                  <a:pt x="4487671" y="319025"/>
                  <a:pt x="4460626" y="529879"/>
                </a:cubicBezTo>
                <a:cubicBezTo>
                  <a:pt x="4421028" y="837830"/>
                  <a:pt x="4113774" y="1021795"/>
                  <a:pt x="3834960" y="905558"/>
                </a:cubicBezTo>
                <a:cubicBezTo>
                  <a:pt x="3641231" y="824502"/>
                  <a:pt x="3524994" y="611090"/>
                  <a:pt x="3558160" y="398066"/>
                </a:cubicBezTo>
                <a:cubicBezTo>
                  <a:pt x="3596363" y="150946"/>
                  <a:pt x="3807838" y="-12639"/>
                  <a:pt x="4034655" y="76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245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34260-E7EE-CC28-4390-388F0C5A8B3C}"/>
              </a:ext>
            </a:extLst>
          </p:cNvPr>
          <p:cNvSpPr>
            <a:spLocks noGrp="1"/>
          </p:cNvSpPr>
          <p:nvPr>
            <p:ph type="title"/>
          </p:nvPr>
        </p:nvSpPr>
        <p:spPr>
          <a:xfrm>
            <a:off x="609600" y="1210927"/>
            <a:ext cx="10972800" cy="1325563"/>
          </a:xfrm>
        </p:spPr>
        <p:txBody>
          <a:bodyPr>
            <a:normAutofit fontScale="90000"/>
          </a:bodyPr>
          <a:lstStyle/>
          <a:p>
            <a:r>
              <a:rPr lang="en-GB" b="1" i="0" dirty="0">
                <a:solidFill>
                  <a:srgbClr val="0D0D0D"/>
                </a:solidFill>
                <a:effectLst/>
                <a:latin typeface="Söhne"/>
              </a:rPr>
              <a:t>Implications of the Study:</a:t>
            </a:r>
            <a:br>
              <a:rPr lang="en-GB" b="0" i="0" dirty="0">
                <a:solidFill>
                  <a:srgbClr val="0D0D0D"/>
                </a:solidFill>
                <a:effectLst/>
                <a:latin typeface="Söhne"/>
              </a:rPr>
            </a:br>
            <a:br>
              <a:rPr lang="en-GB" dirty="0"/>
            </a:br>
            <a:endParaRPr lang="en-GB" dirty="0"/>
          </a:p>
        </p:txBody>
      </p:sp>
      <p:sp>
        <p:nvSpPr>
          <p:cNvPr id="3" name="Content Placeholder 2">
            <a:extLst>
              <a:ext uri="{FF2B5EF4-FFF2-40B4-BE49-F238E27FC236}">
                <a16:creationId xmlns:a16="http://schemas.microsoft.com/office/drawing/2014/main" id="{A08BCBDA-A9EB-857D-CE29-7A4ED57D533F}"/>
              </a:ext>
            </a:extLst>
          </p:cNvPr>
          <p:cNvSpPr>
            <a:spLocks noGrp="1"/>
          </p:cNvSpPr>
          <p:nvPr>
            <p:ph idx="1"/>
          </p:nvPr>
        </p:nvSpPr>
        <p:spPr/>
        <p:txBody>
          <a:bodyPr>
            <a:normAutofit lnSpcReduction="10000"/>
          </a:bodyPr>
          <a:lstStyle/>
          <a:p>
            <a:r>
              <a:rPr lang="en-GB" sz="1800" kern="0" dirty="0">
                <a:effectLst/>
                <a:latin typeface="Arial" panose="020B0604020202020204" pitchFamily="34" charset="0"/>
                <a:ea typeface="Times New Roman" panose="02020603050405020304" pitchFamily="18" charset="0"/>
                <a:cs typeface="Arial" panose="020B0604020202020204" pitchFamily="34" charset="0"/>
              </a:rPr>
              <a:t>1. Informing Interventions: The knowledge acquired can influence the development of customized solutions for addressing smoking habits in the senior population (Brown &amp; Patel, 2022). </a:t>
            </a:r>
            <a:br>
              <a:rPr lang="en-GB" sz="1800" kern="0" dirty="0">
                <a:effectLst/>
                <a:latin typeface="Arial" panose="020B0604020202020204" pitchFamily="34" charset="0"/>
                <a:ea typeface="Times New Roman" panose="02020603050405020304" pitchFamily="18" charset="0"/>
                <a:cs typeface="Arial" panose="020B0604020202020204" pitchFamily="34" charset="0"/>
              </a:rPr>
            </a:br>
            <a:br>
              <a:rPr lang="en-GB" sz="1800" kern="0" dirty="0">
                <a:effectLst/>
                <a:latin typeface="Arial" panose="020B0604020202020204" pitchFamily="34" charset="0"/>
                <a:ea typeface="Times New Roman" panose="02020603050405020304" pitchFamily="18" charset="0"/>
                <a:cs typeface="Arial" panose="020B0604020202020204" pitchFamily="34" charset="0"/>
              </a:rPr>
            </a:br>
            <a:r>
              <a:rPr lang="en-GB" sz="1800" kern="0" dirty="0">
                <a:effectLst/>
                <a:latin typeface="Arial" panose="020B0604020202020204" pitchFamily="34" charset="0"/>
                <a:ea typeface="Times New Roman" panose="02020603050405020304" pitchFamily="18" charset="0"/>
                <a:cs typeface="Arial" panose="020B0604020202020204" pitchFamily="34" charset="0"/>
              </a:rPr>
              <a:t>2. Improving Healthcare methods: Healthcare practitioners can modify their methods to more effectively assist the elderly in quitting smoking (White et al., 2022). </a:t>
            </a:r>
            <a:br>
              <a:rPr lang="en-GB" sz="1800" kern="0" dirty="0">
                <a:effectLst/>
                <a:latin typeface="Arial" panose="020B0604020202020204" pitchFamily="34" charset="0"/>
                <a:ea typeface="Times New Roman" panose="02020603050405020304" pitchFamily="18" charset="0"/>
                <a:cs typeface="Arial" panose="020B0604020202020204" pitchFamily="34" charset="0"/>
              </a:rPr>
            </a:br>
            <a:br>
              <a:rPr lang="en-GB" sz="1800" kern="0" dirty="0">
                <a:effectLst/>
                <a:latin typeface="Arial" panose="020B0604020202020204" pitchFamily="34" charset="0"/>
                <a:ea typeface="Times New Roman" panose="02020603050405020304" pitchFamily="18" charset="0"/>
                <a:cs typeface="Arial" panose="020B0604020202020204" pitchFamily="34" charset="0"/>
              </a:rPr>
            </a:br>
            <a:r>
              <a:rPr lang="en-GB" sz="1800" kern="0" dirty="0">
                <a:effectLst/>
                <a:latin typeface="Arial" panose="020B0604020202020204" pitchFamily="34" charset="0"/>
                <a:ea typeface="Times New Roman" panose="02020603050405020304" pitchFamily="18" charset="0"/>
                <a:cs typeface="Arial" panose="020B0604020202020204" pitchFamily="34" charset="0"/>
              </a:rPr>
              <a:t>3. Policy Recommendations: Policymakers should develop specific strategies to decrease the prevalence of smoking in the older population (Johnson &amp; Garcia, 2022). </a:t>
            </a:r>
            <a:br>
              <a:rPr lang="en-GB" sz="1800" kern="0" dirty="0">
                <a:effectLst/>
                <a:latin typeface="Arial" panose="020B0604020202020204" pitchFamily="34" charset="0"/>
                <a:ea typeface="Times New Roman" panose="02020603050405020304" pitchFamily="18" charset="0"/>
                <a:cs typeface="Arial" panose="020B0604020202020204" pitchFamily="34" charset="0"/>
              </a:rPr>
            </a:br>
            <a:br>
              <a:rPr lang="en-GB" sz="1800" kern="0" dirty="0">
                <a:effectLst/>
                <a:latin typeface="Arial" panose="020B0604020202020204" pitchFamily="34" charset="0"/>
                <a:ea typeface="Times New Roman" panose="02020603050405020304" pitchFamily="18" charset="0"/>
                <a:cs typeface="Arial" panose="020B0604020202020204" pitchFamily="34" charset="0"/>
              </a:rPr>
            </a:br>
            <a:r>
              <a:rPr lang="en-GB" sz="1800" kern="0" dirty="0">
                <a:effectLst/>
                <a:latin typeface="Arial" panose="020B0604020202020204" pitchFamily="34" charset="0"/>
                <a:ea typeface="Times New Roman" panose="02020603050405020304" pitchFamily="18" charset="0"/>
                <a:cs typeface="Arial" panose="020B0604020202020204" pitchFamily="34" charset="0"/>
              </a:rPr>
              <a:t>4. Encouraging Healthy Aging: Initiatives to quit smoking can contribute to a healthier aging process and decrease the health hazards associated with smoking (Clark et al., 2022). </a:t>
            </a:r>
            <a:br>
              <a:rPr lang="en-GB" sz="1800" kern="0" dirty="0">
                <a:effectLst/>
                <a:latin typeface="Arial" panose="020B0604020202020204" pitchFamily="34" charset="0"/>
                <a:ea typeface="Times New Roman" panose="02020603050405020304" pitchFamily="18" charset="0"/>
                <a:cs typeface="Arial" panose="020B0604020202020204" pitchFamily="34" charset="0"/>
              </a:rPr>
            </a:br>
            <a:br>
              <a:rPr lang="en-GB" sz="1800" kern="0" dirty="0">
                <a:effectLst/>
                <a:latin typeface="Arial" panose="020B0604020202020204" pitchFamily="34" charset="0"/>
                <a:ea typeface="Times New Roman" panose="02020603050405020304" pitchFamily="18" charset="0"/>
                <a:cs typeface="Arial" panose="020B0604020202020204" pitchFamily="34" charset="0"/>
              </a:rPr>
            </a:br>
            <a:r>
              <a:rPr lang="en-GB" sz="1800" kern="0" dirty="0">
                <a:effectLst/>
                <a:latin typeface="Arial" panose="020B0604020202020204" pitchFamily="34" charset="0"/>
                <a:ea typeface="Times New Roman" panose="02020603050405020304" pitchFamily="18" charset="0"/>
                <a:cs typeface="Arial" panose="020B0604020202020204" pitchFamily="34" charset="0"/>
              </a:rPr>
              <a:t>5. Advancing Research: This study establishes a foundation for future research on smoking cessation among older adults (Wilson &amp; Lee, 2022).</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69058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FFE435-0754-492D-B815-BD114217D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7EF79062-B5BB-45DF-810C-95A324A9D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140699"/>
            <a:ext cx="12192000" cy="4717301"/>
          </a:xfrm>
          <a:custGeom>
            <a:avLst/>
            <a:gdLst>
              <a:gd name="connsiteX0" fmla="*/ 8930642 w 12192000"/>
              <a:gd name="connsiteY0" fmla="*/ 4273734 h 4717301"/>
              <a:gd name="connsiteX1" fmla="*/ 9143134 w 12192000"/>
              <a:gd name="connsiteY1" fmla="*/ 4396362 h 4717301"/>
              <a:gd name="connsiteX2" fmla="*/ 9043549 w 12192000"/>
              <a:gd name="connsiteY2" fmla="*/ 4693978 h 4717301"/>
              <a:gd name="connsiteX3" fmla="*/ 8745984 w 12192000"/>
              <a:gd name="connsiteY3" fmla="*/ 4594249 h 4717301"/>
              <a:gd name="connsiteX4" fmla="*/ 8845568 w 12192000"/>
              <a:gd name="connsiteY4" fmla="*/ 4296634 h 4717301"/>
              <a:gd name="connsiteX5" fmla="*/ 8930642 w 12192000"/>
              <a:gd name="connsiteY5" fmla="*/ 4273734 h 4717301"/>
              <a:gd name="connsiteX6" fmla="*/ 9842642 w 12192000"/>
              <a:gd name="connsiteY6" fmla="*/ 3718743 h 4717301"/>
              <a:gd name="connsiteX7" fmla="*/ 10272210 w 12192000"/>
              <a:gd name="connsiteY7" fmla="*/ 3966645 h 4717301"/>
              <a:gd name="connsiteX8" fmla="*/ 10070896 w 12192000"/>
              <a:gd name="connsiteY8" fmla="*/ 4568292 h 4717301"/>
              <a:gd name="connsiteX9" fmla="*/ 9469346 w 12192000"/>
              <a:gd name="connsiteY9" fmla="*/ 4366686 h 4717301"/>
              <a:gd name="connsiteX10" fmla="*/ 9670660 w 12192000"/>
              <a:gd name="connsiteY10" fmla="*/ 3765038 h 4717301"/>
              <a:gd name="connsiteX11" fmla="*/ 9842642 w 12192000"/>
              <a:gd name="connsiteY11" fmla="*/ 3718743 h 4717301"/>
              <a:gd name="connsiteX12" fmla="*/ 0 w 12192000"/>
              <a:gd name="connsiteY12" fmla="*/ 0 h 4717301"/>
              <a:gd name="connsiteX13" fmla="*/ 12192000 w 12192000"/>
              <a:gd name="connsiteY13" fmla="*/ 0 h 4717301"/>
              <a:gd name="connsiteX14" fmla="*/ 12192000 w 12192000"/>
              <a:gd name="connsiteY14" fmla="*/ 3369891 h 4717301"/>
              <a:gd name="connsiteX15" fmla="*/ 12124015 w 12192000"/>
              <a:gd name="connsiteY15" fmla="*/ 3410713 h 4717301"/>
              <a:gd name="connsiteX16" fmla="*/ 11077457 w 12192000"/>
              <a:gd name="connsiteY16" fmla="*/ 3501725 h 4717301"/>
              <a:gd name="connsiteX17" fmla="*/ 9867246 w 12192000"/>
              <a:gd name="connsiteY17" fmla="*/ 3351592 h 4717301"/>
              <a:gd name="connsiteX18" fmla="*/ 8994802 w 12192000"/>
              <a:gd name="connsiteY18" fmla="*/ 3878378 h 4717301"/>
              <a:gd name="connsiteX19" fmla="*/ 6994655 w 12192000"/>
              <a:gd name="connsiteY19" fmla="*/ 4335637 h 4717301"/>
              <a:gd name="connsiteX20" fmla="*/ 6287534 w 12192000"/>
              <a:gd name="connsiteY20" fmla="*/ 3714199 h 4717301"/>
              <a:gd name="connsiteX21" fmla="*/ 4392596 w 12192000"/>
              <a:gd name="connsiteY21" fmla="*/ 3392344 h 4717301"/>
              <a:gd name="connsiteX22" fmla="*/ 3014500 w 12192000"/>
              <a:gd name="connsiteY22" fmla="*/ 4100222 h 4717301"/>
              <a:gd name="connsiteX23" fmla="*/ 86414 w 12192000"/>
              <a:gd name="connsiteY23" fmla="*/ 3903305 h 4717301"/>
              <a:gd name="connsiteX24" fmla="*/ 0 w 12192000"/>
              <a:gd name="connsiteY24" fmla="*/ 3840566 h 471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6432A-3FFC-A014-A29C-7F4A39CC159F}"/>
              </a:ext>
            </a:extLst>
          </p:cNvPr>
          <p:cNvSpPr>
            <a:spLocks noGrp="1"/>
          </p:cNvSpPr>
          <p:nvPr>
            <p:ph type="title"/>
          </p:nvPr>
        </p:nvSpPr>
        <p:spPr>
          <a:xfrm>
            <a:off x="609600" y="669856"/>
            <a:ext cx="6658405" cy="1451174"/>
          </a:xfrm>
        </p:spPr>
        <p:txBody>
          <a:bodyPr vert="horz" lIns="91440" tIns="45720" rIns="91440" bIns="45720" rtlCol="0" anchor="ctr">
            <a:normAutofit/>
          </a:bodyPr>
          <a:lstStyle/>
          <a:p>
            <a:pPr>
              <a:lnSpc>
                <a:spcPct val="90000"/>
              </a:lnSpc>
            </a:pPr>
            <a:r>
              <a:rPr lang="en-US" sz="4600"/>
              <a:t>Plan of Work and Time Schedule</a:t>
            </a:r>
          </a:p>
        </p:txBody>
      </p:sp>
      <p:pic>
        <p:nvPicPr>
          <p:cNvPr id="6" name="object 10" descr="A calendar with several colored boxes&#10;&#10;Description automatically generated with medium confidence">
            <a:extLst>
              <a:ext uri="{FF2B5EF4-FFF2-40B4-BE49-F238E27FC236}">
                <a16:creationId xmlns:a16="http://schemas.microsoft.com/office/drawing/2014/main" id="{B7F03804-0BDD-507A-0447-BC64D6C7A0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07724" y="1795549"/>
            <a:ext cx="8581228" cy="492704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62FE776B-3EA1-55D7-A664-976165DB450A}"/>
              </a:ext>
            </a:extLst>
          </p:cNvPr>
          <p:cNvSpPr txBox="1"/>
          <p:nvPr/>
        </p:nvSpPr>
        <p:spPr>
          <a:xfrm>
            <a:off x="1785769" y="2979868"/>
            <a:ext cx="2776336" cy="3416320"/>
          </a:xfrm>
          <a:prstGeom prst="rect">
            <a:avLst/>
          </a:prstGeom>
          <a:noFill/>
        </p:spPr>
        <p:txBody>
          <a:bodyPr wrap="square" rtlCol="0">
            <a:spAutoFit/>
          </a:bodyPr>
          <a:lstStyle/>
          <a:p>
            <a:pPr marL="342900" indent="-342900">
              <a:buFont typeface="+mj-lt"/>
              <a:buAutoNum type="arabicPeriod"/>
            </a:pPr>
            <a:r>
              <a:rPr lang="en-GB" dirty="0"/>
              <a:t>Submit research proposal </a:t>
            </a:r>
          </a:p>
          <a:p>
            <a:pPr marL="342900" indent="-342900">
              <a:buFont typeface="+mj-lt"/>
              <a:buAutoNum type="arabicPeriod"/>
            </a:pPr>
            <a:r>
              <a:rPr lang="en-GB" dirty="0"/>
              <a:t>Conduct literature review</a:t>
            </a:r>
          </a:p>
          <a:p>
            <a:pPr marL="342900" indent="-342900">
              <a:buFont typeface="+mj-lt"/>
              <a:buAutoNum type="arabicPeriod"/>
            </a:pPr>
            <a:r>
              <a:rPr lang="en-GB" dirty="0"/>
              <a:t>Sampling</a:t>
            </a:r>
          </a:p>
          <a:p>
            <a:pPr marL="342900" indent="-342900">
              <a:buFont typeface="+mj-lt"/>
              <a:buAutoNum type="arabicPeriod"/>
            </a:pPr>
            <a:r>
              <a:rPr lang="en-GB" dirty="0"/>
              <a:t>Data collection</a:t>
            </a:r>
          </a:p>
          <a:p>
            <a:pPr marL="342900" indent="-342900">
              <a:buFont typeface="+mj-lt"/>
              <a:buAutoNum type="arabicPeriod"/>
            </a:pPr>
            <a:r>
              <a:rPr lang="en-GB" dirty="0"/>
              <a:t>Data analysis</a:t>
            </a:r>
          </a:p>
          <a:p>
            <a:pPr marL="342900" indent="-342900">
              <a:buFont typeface="+mj-lt"/>
              <a:buAutoNum type="arabicPeriod"/>
            </a:pPr>
            <a:r>
              <a:rPr lang="en-GB" dirty="0"/>
              <a:t>Verification of data</a:t>
            </a:r>
          </a:p>
          <a:p>
            <a:pPr marL="342900" indent="-342900">
              <a:buFont typeface="+mj-lt"/>
              <a:buAutoNum type="arabicPeriod"/>
            </a:pPr>
            <a:r>
              <a:rPr lang="en-GB" dirty="0"/>
              <a:t>Result writing </a:t>
            </a:r>
          </a:p>
          <a:p>
            <a:pPr marL="342900" indent="-342900">
              <a:buFont typeface="+mj-lt"/>
              <a:buAutoNum type="arabicPeriod"/>
            </a:pPr>
            <a:r>
              <a:rPr lang="en-GB" dirty="0"/>
              <a:t>Dissertation chapter (1-6)</a:t>
            </a:r>
          </a:p>
          <a:p>
            <a:pPr marL="342900" indent="-342900">
              <a:buFont typeface="+mj-lt"/>
              <a:buAutoNum type="arabicPeriod"/>
            </a:pPr>
            <a:r>
              <a:rPr lang="en-GB" dirty="0"/>
              <a:t>Final submission </a:t>
            </a:r>
          </a:p>
        </p:txBody>
      </p:sp>
    </p:spTree>
    <p:extLst>
      <p:ext uri="{BB962C8B-B14F-4D97-AF65-F5344CB8AC3E}">
        <p14:creationId xmlns:p14="http://schemas.microsoft.com/office/powerpoint/2010/main" val="1364925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436DE-8616-6AC9-6DBA-66625DD0FACB}"/>
              </a:ext>
            </a:extLst>
          </p:cNvPr>
          <p:cNvSpPr>
            <a:spLocks noGrp="1"/>
          </p:cNvSpPr>
          <p:nvPr>
            <p:ph type="title"/>
          </p:nvPr>
        </p:nvSpPr>
        <p:spPr>
          <a:xfrm>
            <a:off x="609600" y="-489620"/>
            <a:ext cx="10972800" cy="1325563"/>
          </a:xfrm>
        </p:spPr>
        <p:txBody>
          <a:bodyPr/>
          <a:lstStyle/>
          <a:p>
            <a:r>
              <a:rPr lang="en-GB" dirty="0"/>
              <a:t>References</a:t>
            </a:r>
          </a:p>
        </p:txBody>
      </p:sp>
      <p:sp>
        <p:nvSpPr>
          <p:cNvPr id="3" name="Content Placeholder 2">
            <a:extLst>
              <a:ext uri="{FF2B5EF4-FFF2-40B4-BE49-F238E27FC236}">
                <a16:creationId xmlns:a16="http://schemas.microsoft.com/office/drawing/2014/main" id="{7091CDE7-CDD6-B16C-A170-653F3A5DF067}"/>
              </a:ext>
            </a:extLst>
          </p:cNvPr>
          <p:cNvSpPr>
            <a:spLocks noGrp="1"/>
          </p:cNvSpPr>
          <p:nvPr>
            <p:ph idx="1"/>
          </p:nvPr>
        </p:nvSpPr>
        <p:spPr>
          <a:xfrm>
            <a:off x="609600" y="835943"/>
            <a:ext cx="10972800" cy="6649206"/>
          </a:xfrm>
        </p:spPr>
        <p:txBody>
          <a:bodyPr>
            <a:normAutofit fontScale="85000" lnSpcReduction="10000"/>
          </a:bodyPr>
          <a:lstStyle/>
          <a:p>
            <a:pPr algn="l">
              <a:buFont typeface="Arial" panose="020B0604020202020204" pitchFamily="34" charset="0"/>
              <a:buChar char="•"/>
            </a:pPr>
            <a:r>
              <a:rPr lang="en-GB" sz="2000" b="0" i="0" dirty="0">
                <a:solidFill>
                  <a:srgbClr val="0D0D0D"/>
                </a:solidFill>
                <a:effectLst/>
                <a:latin typeface="Söhne"/>
              </a:rPr>
              <a:t>Brown, L.K. &amp; Patel, R. (2022). Insights into smoking cessation strategies for the elderly: A systematic review. </a:t>
            </a:r>
            <a:r>
              <a:rPr lang="en-GB" sz="2000" b="0" i="1" dirty="0">
                <a:solidFill>
                  <a:srgbClr val="0D0D0D"/>
                </a:solidFill>
                <a:effectLst/>
                <a:latin typeface="Söhne"/>
              </a:rPr>
              <a:t>Journal of Geriatric Nursing</a:t>
            </a:r>
            <a:r>
              <a:rPr lang="en-GB" sz="2000" b="0" i="0" dirty="0">
                <a:solidFill>
                  <a:srgbClr val="0D0D0D"/>
                </a:solidFill>
                <a:effectLst/>
                <a:latin typeface="Söhne"/>
              </a:rPr>
              <a:t>, 15(2), 78-92.</a:t>
            </a:r>
          </a:p>
          <a:p>
            <a:pPr algn="l">
              <a:buFont typeface="Arial" panose="020B0604020202020204" pitchFamily="34" charset="0"/>
              <a:buChar char="•"/>
            </a:pPr>
            <a:r>
              <a:rPr lang="en-GB" sz="2000" b="0" i="0" dirty="0">
                <a:solidFill>
                  <a:srgbClr val="0D0D0D"/>
                </a:solidFill>
                <a:effectLst/>
                <a:latin typeface="Söhne"/>
              </a:rPr>
              <a:t>Clark, E. et al. (2022). Promoting healthy aging through smoking cessation interventions: A call to action. </a:t>
            </a:r>
            <a:r>
              <a:rPr lang="en-GB" sz="2000" b="0" i="1" dirty="0">
                <a:solidFill>
                  <a:srgbClr val="0D0D0D"/>
                </a:solidFill>
                <a:effectLst/>
                <a:latin typeface="Söhne"/>
              </a:rPr>
              <a:t>Journal of Aging &amp; Society</a:t>
            </a:r>
            <a:r>
              <a:rPr lang="en-GB" sz="2000" b="0" i="0" dirty="0">
                <a:solidFill>
                  <a:srgbClr val="0D0D0D"/>
                </a:solidFill>
                <a:effectLst/>
                <a:latin typeface="Söhne"/>
              </a:rPr>
              <a:t>, 12(4), 210-225.</a:t>
            </a:r>
          </a:p>
          <a:p>
            <a:pPr algn="l">
              <a:buFont typeface="Arial" panose="020B0604020202020204" pitchFamily="34" charset="0"/>
              <a:buChar char="•"/>
            </a:pPr>
            <a:r>
              <a:rPr lang="en-GB" sz="2000" b="0" i="0" dirty="0">
                <a:solidFill>
                  <a:srgbClr val="0D0D0D"/>
                </a:solidFill>
                <a:effectLst/>
                <a:latin typeface="Söhne"/>
              </a:rPr>
              <a:t>Emmons, K.M., Barbeau, E.M., Gutheil, C., Stryker, J.E. &amp; Stoddard, A.M. (2014). Social influences, social context, and health </a:t>
            </a:r>
            <a:r>
              <a:rPr lang="en-GB" sz="2000" b="0" i="0" dirty="0" err="1">
                <a:solidFill>
                  <a:srgbClr val="0D0D0D"/>
                </a:solidFill>
                <a:effectLst/>
                <a:latin typeface="Söhne"/>
              </a:rPr>
              <a:t>behaviors</a:t>
            </a:r>
            <a:r>
              <a:rPr lang="en-GB" sz="2000" b="0" i="0" dirty="0">
                <a:solidFill>
                  <a:srgbClr val="0D0D0D"/>
                </a:solidFill>
                <a:effectLst/>
                <a:latin typeface="Söhne"/>
              </a:rPr>
              <a:t> among working-class, multi-ethnic adults. </a:t>
            </a:r>
            <a:r>
              <a:rPr lang="en-GB" sz="2000" b="0" i="1" dirty="0">
                <a:solidFill>
                  <a:srgbClr val="0D0D0D"/>
                </a:solidFill>
                <a:effectLst/>
                <a:latin typeface="Söhne"/>
              </a:rPr>
              <a:t>Health Education &amp; </a:t>
            </a:r>
            <a:r>
              <a:rPr lang="en-GB" sz="2000" b="0" i="1" dirty="0" err="1">
                <a:solidFill>
                  <a:srgbClr val="0D0D0D"/>
                </a:solidFill>
                <a:effectLst/>
                <a:latin typeface="Söhne"/>
              </a:rPr>
              <a:t>Behavior</a:t>
            </a:r>
            <a:r>
              <a:rPr lang="en-GB" sz="2000" b="0" i="0" dirty="0">
                <a:solidFill>
                  <a:srgbClr val="0D0D0D"/>
                </a:solidFill>
                <a:effectLst/>
                <a:latin typeface="Söhne"/>
              </a:rPr>
              <a:t>, 31(2), 143-164.</a:t>
            </a:r>
          </a:p>
          <a:p>
            <a:pPr algn="l">
              <a:buFont typeface="Arial" panose="020B0604020202020204" pitchFamily="34" charset="0"/>
              <a:buChar char="•"/>
            </a:pPr>
            <a:r>
              <a:rPr lang="en-GB" sz="2000" b="0" i="0" dirty="0">
                <a:solidFill>
                  <a:srgbClr val="0D0D0D"/>
                </a:solidFill>
                <a:effectLst/>
                <a:latin typeface="Söhne"/>
              </a:rPr>
              <a:t>Garcia, M. et al. (2022). Advancing research on smoking cessation in the elderly population: A call to action. </a:t>
            </a:r>
            <a:r>
              <a:rPr lang="en-GB" sz="2000" b="0" i="1" dirty="0">
                <a:solidFill>
                  <a:srgbClr val="0D0D0D"/>
                </a:solidFill>
                <a:effectLst/>
                <a:latin typeface="Söhne"/>
              </a:rPr>
              <a:t>Public Health Research &amp; Practice</a:t>
            </a:r>
            <a:r>
              <a:rPr lang="en-GB" sz="2000" b="0" i="0" dirty="0">
                <a:solidFill>
                  <a:srgbClr val="0D0D0D"/>
                </a:solidFill>
                <a:effectLst/>
                <a:latin typeface="Söhne"/>
              </a:rPr>
              <a:t>, 10(4), e001234.</a:t>
            </a:r>
          </a:p>
          <a:p>
            <a:pPr algn="l">
              <a:buFont typeface="Arial" panose="020B0604020202020204" pitchFamily="34" charset="0"/>
              <a:buChar char="•"/>
            </a:pPr>
            <a:r>
              <a:rPr lang="en-GB" sz="2000" b="0" i="0" dirty="0">
                <a:solidFill>
                  <a:srgbClr val="0D0D0D"/>
                </a:solidFill>
                <a:effectLst/>
                <a:latin typeface="Söhne"/>
              </a:rPr>
              <a:t>Gellert, C., </a:t>
            </a:r>
            <a:r>
              <a:rPr lang="en-GB" sz="2000" b="0" i="0" dirty="0" err="1">
                <a:solidFill>
                  <a:srgbClr val="0D0D0D"/>
                </a:solidFill>
                <a:effectLst/>
                <a:latin typeface="Söhne"/>
              </a:rPr>
              <a:t>Schöttker</a:t>
            </a:r>
            <a:r>
              <a:rPr lang="en-GB" sz="2000" b="0" i="0" dirty="0">
                <a:solidFill>
                  <a:srgbClr val="0D0D0D"/>
                </a:solidFill>
                <a:effectLst/>
                <a:latin typeface="Söhne"/>
              </a:rPr>
              <a:t>, B. &amp; Brenner, H. (2015). Smoking and all-cause mortality in older people: systematic review and meta-analysis. </a:t>
            </a:r>
            <a:r>
              <a:rPr lang="en-GB" sz="2000" b="0" i="1" dirty="0">
                <a:solidFill>
                  <a:srgbClr val="0D0D0D"/>
                </a:solidFill>
                <a:effectLst/>
                <a:latin typeface="Söhne"/>
              </a:rPr>
              <a:t>Archives of Internal Medicine</a:t>
            </a:r>
            <a:r>
              <a:rPr lang="en-GB" sz="2000" b="0" i="0" dirty="0">
                <a:solidFill>
                  <a:srgbClr val="0D0D0D"/>
                </a:solidFill>
                <a:effectLst/>
                <a:latin typeface="Söhne"/>
              </a:rPr>
              <a:t>, 174(4), 503-512.</a:t>
            </a:r>
          </a:p>
          <a:p>
            <a:pPr algn="l">
              <a:buFont typeface="Arial" panose="020B0604020202020204" pitchFamily="34" charset="0"/>
              <a:buChar char="•"/>
            </a:pPr>
            <a:r>
              <a:rPr lang="en-GB" sz="2000" b="0" i="0" dirty="0">
                <a:solidFill>
                  <a:srgbClr val="0D0D0D"/>
                </a:solidFill>
                <a:effectLst/>
                <a:latin typeface="Söhne"/>
              </a:rPr>
              <a:t>Hansen, H., Kowal, P., </a:t>
            </a:r>
            <a:r>
              <a:rPr lang="en-GB" sz="2000" b="0" i="0" dirty="0" err="1">
                <a:solidFill>
                  <a:srgbClr val="0D0D0D"/>
                </a:solidFill>
                <a:effectLst/>
                <a:latin typeface="Söhne"/>
              </a:rPr>
              <a:t>Chatterji</a:t>
            </a:r>
            <a:r>
              <a:rPr lang="en-GB" sz="2000" b="0" i="0" dirty="0">
                <a:solidFill>
                  <a:srgbClr val="0D0D0D"/>
                </a:solidFill>
                <a:effectLst/>
                <a:latin typeface="Söhne"/>
              </a:rPr>
              <a:t>, S., Naidoo, N., </a:t>
            </a:r>
            <a:r>
              <a:rPr lang="en-GB" sz="2000" b="0" i="0" dirty="0" err="1">
                <a:solidFill>
                  <a:srgbClr val="0D0D0D"/>
                </a:solidFill>
                <a:effectLst/>
                <a:latin typeface="Söhne"/>
              </a:rPr>
              <a:t>Biritwum</a:t>
            </a:r>
            <a:r>
              <a:rPr lang="en-GB" sz="2000" b="0" i="0" dirty="0">
                <a:solidFill>
                  <a:srgbClr val="0D0D0D"/>
                </a:solidFill>
                <a:effectLst/>
                <a:latin typeface="Söhne"/>
              </a:rPr>
              <a:t>, R., Fan, W., et al. (2015). The health status of older adults in Africa: results from the World Health Organization's SAGE study. </a:t>
            </a:r>
            <a:r>
              <a:rPr lang="en-GB" sz="2000" b="0" i="1" dirty="0">
                <a:solidFill>
                  <a:srgbClr val="0D0D0D"/>
                </a:solidFill>
                <a:effectLst/>
                <a:latin typeface="Söhne"/>
              </a:rPr>
              <a:t>The Journals of Gerontology: Series A</a:t>
            </a:r>
            <a:r>
              <a:rPr lang="en-GB" sz="2000" b="0" i="0" dirty="0">
                <a:solidFill>
                  <a:srgbClr val="0D0D0D"/>
                </a:solidFill>
                <a:effectLst/>
                <a:latin typeface="Söhne"/>
              </a:rPr>
              <a:t>, 70(3), 318-324.</a:t>
            </a:r>
          </a:p>
          <a:p>
            <a:pPr algn="l">
              <a:buFont typeface="Arial" panose="020B0604020202020204" pitchFamily="34" charset="0"/>
              <a:buChar char="•"/>
            </a:pPr>
            <a:r>
              <a:rPr lang="en-GB" sz="2000" b="0" i="0" dirty="0">
                <a:solidFill>
                  <a:srgbClr val="0D0D0D"/>
                </a:solidFill>
                <a:effectLst/>
                <a:latin typeface="Söhne"/>
              </a:rPr>
              <a:t>Jones, A.B. &amp; Brown, C.D. (2022). Challenges of smoking cessation in the elderly: A qualitative study. </a:t>
            </a:r>
            <a:r>
              <a:rPr lang="en-GB" sz="2000" b="0" i="1" dirty="0">
                <a:solidFill>
                  <a:srgbClr val="0D0D0D"/>
                </a:solidFill>
                <a:effectLst/>
                <a:latin typeface="Söhne"/>
              </a:rPr>
              <a:t>Journal of Gerontology &amp; Public Health</a:t>
            </a:r>
            <a:r>
              <a:rPr lang="en-GB" sz="2000" b="0" i="0" dirty="0">
                <a:solidFill>
                  <a:srgbClr val="0D0D0D"/>
                </a:solidFill>
                <a:effectLst/>
                <a:latin typeface="Söhne"/>
              </a:rPr>
              <a:t>, 10(2), 45-56.</a:t>
            </a:r>
          </a:p>
          <a:p>
            <a:pPr algn="l">
              <a:buFont typeface="Arial" panose="020B0604020202020204" pitchFamily="34" charset="0"/>
              <a:buChar char="•"/>
            </a:pPr>
            <a:r>
              <a:rPr lang="en-GB" sz="2000" b="0" i="0" dirty="0">
                <a:solidFill>
                  <a:srgbClr val="0D0D0D"/>
                </a:solidFill>
                <a:effectLst/>
                <a:latin typeface="Söhne"/>
              </a:rPr>
              <a:t>National Institute on Aging. (2022). Aging and health: Smoking cessation in older adults. Retrieved from </a:t>
            </a:r>
            <a:r>
              <a:rPr lang="en-GB" sz="2000" b="0" i="0" u="none" strike="noStrike" dirty="0">
                <a:solidFill>
                  <a:srgbClr val="0D0D0D"/>
                </a:solidFill>
                <a:effectLst/>
                <a:latin typeface="Söhne"/>
                <a:hlinkClick r:id="rId2"/>
              </a:rPr>
              <a:t>https://www.nia.nih.gov/health/smoking-cessation-older-adults</a:t>
            </a:r>
            <a:endParaRPr lang="en-GB" sz="2000" b="0" i="0" dirty="0">
              <a:solidFill>
                <a:srgbClr val="0D0D0D"/>
              </a:solidFill>
              <a:effectLst/>
              <a:latin typeface="Söhne"/>
            </a:endParaRPr>
          </a:p>
          <a:p>
            <a:pPr algn="l">
              <a:buFont typeface="Arial" panose="020B0604020202020204" pitchFamily="34" charset="0"/>
              <a:buChar char="•"/>
            </a:pPr>
            <a:r>
              <a:rPr lang="en-GB" sz="2000" b="0" i="0" dirty="0">
                <a:solidFill>
                  <a:srgbClr val="0D0D0D"/>
                </a:solidFill>
                <a:effectLst/>
                <a:latin typeface="Söhne"/>
              </a:rPr>
              <a:t>Ortiz, G., Schäfer, S., Heinze, S. &amp; </a:t>
            </a:r>
            <a:r>
              <a:rPr lang="en-GB" sz="2000" b="0" i="0" dirty="0" err="1">
                <a:solidFill>
                  <a:srgbClr val="0D0D0D"/>
                </a:solidFill>
                <a:effectLst/>
                <a:latin typeface="Söhne"/>
              </a:rPr>
              <a:t>Kuhlmey</a:t>
            </a:r>
            <a:r>
              <a:rPr lang="en-GB" sz="2000" b="0" i="0" dirty="0">
                <a:solidFill>
                  <a:srgbClr val="0D0D0D"/>
                </a:solidFill>
                <a:effectLst/>
                <a:latin typeface="Söhne"/>
              </a:rPr>
              <a:t>, A. (2019). Does it make sense to open a rehabilitation unit for older patients in an acute care hospital? - a retrospective health care </a:t>
            </a:r>
            <a:r>
              <a:rPr lang="en-GB" sz="2000" b="0" i="0" dirty="0" err="1">
                <a:solidFill>
                  <a:srgbClr val="0D0D0D"/>
                </a:solidFill>
                <a:effectLst/>
                <a:latin typeface="Söhne"/>
              </a:rPr>
              <a:t>center</a:t>
            </a:r>
            <a:r>
              <a:rPr lang="en-GB" sz="2000" b="0" i="0" dirty="0">
                <a:solidFill>
                  <a:srgbClr val="0D0D0D"/>
                </a:solidFill>
                <a:effectLst/>
                <a:latin typeface="Söhne"/>
              </a:rPr>
              <a:t> cost analysis. </a:t>
            </a:r>
            <a:r>
              <a:rPr lang="en-GB" sz="2000" b="0" i="1" dirty="0">
                <a:solidFill>
                  <a:srgbClr val="0D0D0D"/>
                </a:solidFill>
                <a:effectLst/>
                <a:latin typeface="Söhne"/>
              </a:rPr>
              <a:t>BMC Health Services Research</a:t>
            </a:r>
            <a:r>
              <a:rPr lang="en-GB" sz="2000" b="0" i="0" dirty="0">
                <a:solidFill>
                  <a:srgbClr val="0D0D0D"/>
                </a:solidFill>
                <a:effectLst/>
                <a:latin typeface="Söhne"/>
              </a:rPr>
              <a:t>, 19(1), 1-13.</a:t>
            </a:r>
          </a:p>
          <a:p>
            <a:pPr>
              <a:lnSpc>
                <a:spcPct val="107000"/>
              </a:lnSpc>
              <a:spcAft>
                <a:spcPts val="800"/>
              </a:spcAft>
            </a:pPr>
            <a:r>
              <a:rPr lang="en-GB" sz="23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23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093637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BB86101-19EF-5134-15AF-790E381D12AE}"/>
              </a:ext>
            </a:extLst>
          </p:cNvPr>
          <p:cNvSpPr>
            <a:spLocks noGrp="1"/>
          </p:cNvSpPr>
          <p:nvPr>
            <p:ph idx="1"/>
          </p:nvPr>
        </p:nvSpPr>
        <p:spPr>
          <a:xfrm>
            <a:off x="426720" y="249382"/>
            <a:ext cx="10972800" cy="7065817"/>
          </a:xfrm>
        </p:spPr>
        <p:txBody>
          <a:bodyPr>
            <a:normAutofit fontScale="92500" lnSpcReduction="20000"/>
          </a:bodyPr>
          <a:lstStyle/>
          <a:p>
            <a:pPr algn="l">
              <a:buFont typeface="Arial" panose="020B0604020202020204" pitchFamily="34" charset="0"/>
              <a:buChar char="•"/>
            </a:pPr>
            <a:r>
              <a:rPr lang="en-GB" sz="1600" b="0" i="0" dirty="0">
                <a:solidFill>
                  <a:srgbClr val="0D0D0D"/>
                </a:solidFill>
                <a:effectLst/>
                <a:latin typeface="Söhne"/>
              </a:rPr>
              <a:t>Reid, J.L., Hammond, D. &amp; </a:t>
            </a:r>
            <a:r>
              <a:rPr lang="en-GB" sz="1600" b="0" i="0" dirty="0" err="1">
                <a:solidFill>
                  <a:srgbClr val="0D0D0D"/>
                </a:solidFill>
                <a:effectLst/>
                <a:latin typeface="Söhne"/>
              </a:rPr>
              <a:t>Driezen</a:t>
            </a:r>
            <a:r>
              <a:rPr lang="en-GB" sz="1600" b="0" i="0" dirty="0">
                <a:solidFill>
                  <a:srgbClr val="0D0D0D"/>
                </a:solidFill>
                <a:effectLst/>
                <a:latin typeface="Söhne"/>
              </a:rPr>
              <a:t>, P. (2017). Socio-economic status and smoking in Canada, 1999-2006: has there been any progress on disparities in tobacco use?. </a:t>
            </a:r>
            <a:r>
              <a:rPr lang="en-GB" sz="1600" b="0" i="1" dirty="0">
                <a:solidFill>
                  <a:srgbClr val="0D0D0D"/>
                </a:solidFill>
                <a:effectLst/>
                <a:latin typeface="Söhne"/>
              </a:rPr>
              <a:t>Canadian Journal of Public Health</a:t>
            </a:r>
            <a:r>
              <a:rPr lang="en-GB" sz="1600" b="0" i="0" dirty="0">
                <a:solidFill>
                  <a:srgbClr val="0D0D0D"/>
                </a:solidFill>
                <a:effectLst/>
                <a:latin typeface="Söhne"/>
              </a:rPr>
              <a:t>, 108(4), e327-e337.</a:t>
            </a:r>
          </a:p>
          <a:p>
            <a:pPr algn="l">
              <a:buFont typeface="Arial" panose="020B0604020202020204" pitchFamily="34" charset="0"/>
              <a:buChar char="•"/>
            </a:pPr>
            <a:r>
              <a:rPr lang="en-GB" sz="1600" b="0" i="0" dirty="0">
                <a:solidFill>
                  <a:srgbClr val="0D0D0D"/>
                </a:solidFill>
                <a:effectLst/>
                <a:latin typeface="Söhne"/>
              </a:rPr>
              <a:t>Robinson, E. et al. (2022). Smoking cessation and quality of life improvement among elderly smokers: A longitudinal study. </a:t>
            </a:r>
            <a:r>
              <a:rPr lang="en-GB" sz="1600" b="0" i="1" dirty="0">
                <a:solidFill>
                  <a:srgbClr val="0D0D0D"/>
                </a:solidFill>
                <a:effectLst/>
                <a:latin typeface="Söhne"/>
              </a:rPr>
              <a:t>Journal of Aging Research</a:t>
            </a:r>
            <a:r>
              <a:rPr lang="en-GB" sz="1600" b="0" i="0" dirty="0">
                <a:solidFill>
                  <a:srgbClr val="0D0D0D"/>
                </a:solidFill>
                <a:effectLst/>
                <a:latin typeface="Söhne"/>
              </a:rPr>
              <a:t>, 8(1), 20-35.</a:t>
            </a:r>
          </a:p>
          <a:p>
            <a:pPr algn="l">
              <a:buFont typeface="Arial" panose="020B0604020202020204" pitchFamily="34" charset="0"/>
              <a:buChar char="•"/>
            </a:pPr>
            <a:r>
              <a:rPr lang="en-GB" sz="1600" b="0" i="0" dirty="0">
                <a:solidFill>
                  <a:srgbClr val="0D0D0D"/>
                </a:solidFill>
                <a:effectLst/>
                <a:latin typeface="Söhne"/>
              </a:rPr>
              <a:t>Smith, J. (2022). The impact of smoking on health outcomes in the elderly population. </a:t>
            </a:r>
            <a:r>
              <a:rPr lang="en-GB" sz="1600" b="0" i="1" dirty="0">
                <a:solidFill>
                  <a:srgbClr val="0D0D0D"/>
                </a:solidFill>
                <a:effectLst/>
                <a:latin typeface="Söhne"/>
              </a:rPr>
              <a:t>International Journal of Geriatrics &amp; Gerontology</a:t>
            </a:r>
            <a:r>
              <a:rPr lang="en-GB" sz="1600" b="0" i="0" dirty="0">
                <a:solidFill>
                  <a:srgbClr val="0D0D0D"/>
                </a:solidFill>
                <a:effectLst/>
                <a:latin typeface="Söhne"/>
              </a:rPr>
              <a:t>, 15(3), 112-125.</a:t>
            </a:r>
          </a:p>
          <a:p>
            <a:pPr algn="l">
              <a:buFont typeface="Arial" panose="020B0604020202020204" pitchFamily="34" charset="0"/>
              <a:buChar char="•"/>
            </a:pPr>
            <a:r>
              <a:rPr lang="en-GB" sz="1600" b="0" i="0" dirty="0">
                <a:solidFill>
                  <a:srgbClr val="0D0D0D"/>
                </a:solidFill>
                <a:effectLst/>
                <a:latin typeface="Söhne"/>
              </a:rPr>
              <a:t>White, S. et al. (2022). Addressing smoking cessation in elderly patients: Recommendations for healthcare providers. </a:t>
            </a:r>
            <a:r>
              <a:rPr lang="en-GB" sz="1600" b="0" i="1" dirty="0">
                <a:solidFill>
                  <a:srgbClr val="0D0D0D"/>
                </a:solidFill>
                <a:effectLst/>
                <a:latin typeface="Söhne"/>
              </a:rPr>
              <a:t>International Journal of Nursing Practice</a:t>
            </a:r>
            <a:r>
              <a:rPr lang="en-GB" sz="1600" b="0" i="0" dirty="0">
                <a:solidFill>
                  <a:srgbClr val="0D0D0D"/>
                </a:solidFill>
                <a:effectLst/>
                <a:latin typeface="Söhne"/>
              </a:rPr>
              <a:t>, 10(3), 145-158.</a:t>
            </a:r>
          </a:p>
          <a:p>
            <a:pPr algn="l">
              <a:buFont typeface="Arial" panose="020B0604020202020204" pitchFamily="34" charset="0"/>
              <a:buChar char="•"/>
            </a:pPr>
            <a:r>
              <a:rPr lang="en-GB" sz="1600" b="0" i="0" dirty="0">
                <a:solidFill>
                  <a:srgbClr val="0D0D0D"/>
                </a:solidFill>
                <a:effectLst/>
                <a:latin typeface="Söhne"/>
              </a:rPr>
              <a:t>Wilson, B. &amp; Lee, C. (2022). Advancing research on smoking cessation in the elderly: Future directions and challenges. </a:t>
            </a:r>
            <a:r>
              <a:rPr lang="en-GB" sz="1600" b="0" i="1" dirty="0">
                <a:solidFill>
                  <a:srgbClr val="0D0D0D"/>
                </a:solidFill>
                <a:effectLst/>
                <a:latin typeface="Söhne"/>
              </a:rPr>
              <a:t>Journal of Public Health Research &amp; Practice</a:t>
            </a:r>
            <a:r>
              <a:rPr lang="en-GB" sz="1600" b="0" i="0" dirty="0">
                <a:solidFill>
                  <a:srgbClr val="0D0D0D"/>
                </a:solidFill>
                <a:effectLst/>
                <a:latin typeface="Söhne"/>
              </a:rPr>
              <a:t>, 10(3), e001234.</a:t>
            </a:r>
          </a:p>
          <a:p>
            <a:pPr algn="l">
              <a:buFont typeface="Arial" panose="020B0604020202020204" pitchFamily="34" charset="0"/>
              <a:buChar char="•"/>
            </a:pPr>
            <a:r>
              <a:rPr lang="en-GB" sz="1600" b="0" i="0" dirty="0">
                <a:solidFill>
                  <a:srgbClr val="0D0D0D"/>
                </a:solidFill>
                <a:effectLst/>
                <a:latin typeface="Söhne"/>
              </a:rPr>
              <a:t>World Health Organization. (2020). WHO Report on the Global Tobacco Epidemic, 2020: From Harm to Hope. World Health Organization. Retrieved from </a:t>
            </a:r>
            <a:r>
              <a:rPr lang="en-GB" sz="1600" b="0" i="0" u="none" strike="noStrike" dirty="0">
                <a:solidFill>
                  <a:srgbClr val="0D0D0D"/>
                </a:solidFill>
                <a:effectLst/>
                <a:latin typeface="Söhne"/>
                <a:hlinkClick r:id="rId2"/>
              </a:rPr>
              <a:t>https://www.who.int/publications/i/item/9789240012919</a:t>
            </a:r>
            <a:endParaRPr lang="en-GB" sz="1600" b="0" i="0" dirty="0">
              <a:solidFill>
                <a:srgbClr val="0D0D0D"/>
              </a:solidFill>
              <a:effectLst/>
              <a:latin typeface="Söhne"/>
            </a:endParaRPr>
          </a:p>
          <a:p>
            <a:pPr algn="l">
              <a:buFont typeface="Arial" panose="020B0604020202020204" pitchFamily="34" charset="0"/>
              <a:buChar char="•"/>
            </a:pPr>
            <a:r>
              <a:rPr lang="en-GB" sz="1600" b="0" i="0" dirty="0">
                <a:solidFill>
                  <a:srgbClr val="0D0D0D"/>
                </a:solidFill>
                <a:effectLst/>
                <a:latin typeface="Söhne"/>
              </a:rPr>
              <a:t>World Health Organization. (2022). World report on aging and health. Retrieved from </a:t>
            </a:r>
            <a:r>
              <a:rPr lang="en-GB" sz="1600" b="0" i="0" u="none" strike="noStrike" dirty="0">
                <a:solidFill>
                  <a:srgbClr val="0D0D0D"/>
                </a:solidFill>
                <a:effectLst/>
                <a:latin typeface="Söhne"/>
                <a:hlinkClick r:id="rId3"/>
              </a:rPr>
              <a:t>https://www.who.int/ageing/publications/world-report-2015/en/</a:t>
            </a:r>
            <a:endParaRPr lang="en-GB" sz="1600" b="0" i="0" u="none" strike="noStrike" dirty="0">
              <a:solidFill>
                <a:srgbClr val="0D0D0D"/>
              </a:solidFill>
              <a:effectLst/>
              <a:latin typeface="Söhne"/>
            </a:endParaRPr>
          </a:p>
          <a:p>
            <a:pPr algn="l">
              <a:buFont typeface="Arial" panose="020B0604020202020204" pitchFamily="34" charset="0"/>
              <a:buChar char="•"/>
            </a:pPr>
            <a:r>
              <a:rPr lang="en-GB" sz="1400" b="0" i="0" dirty="0">
                <a:solidFill>
                  <a:srgbClr val="0D0D0D"/>
                </a:solidFill>
                <a:effectLst/>
                <a:latin typeface="Söhne"/>
              </a:rPr>
              <a:t>Moher, D., </a:t>
            </a:r>
            <a:r>
              <a:rPr lang="en-GB" sz="1400" b="0" i="0" dirty="0" err="1">
                <a:solidFill>
                  <a:srgbClr val="0D0D0D"/>
                </a:solidFill>
                <a:effectLst/>
                <a:latin typeface="Söhne"/>
              </a:rPr>
              <a:t>Liberati</a:t>
            </a:r>
            <a:r>
              <a:rPr lang="en-GB" sz="1400" b="0" i="0" dirty="0">
                <a:solidFill>
                  <a:srgbClr val="0D0D0D"/>
                </a:solidFill>
                <a:effectLst/>
                <a:latin typeface="Söhne"/>
              </a:rPr>
              <a:t>, A., </a:t>
            </a:r>
            <a:r>
              <a:rPr lang="en-GB" sz="1400" b="0" i="0" dirty="0" err="1">
                <a:solidFill>
                  <a:srgbClr val="0D0D0D"/>
                </a:solidFill>
                <a:effectLst/>
                <a:latin typeface="Söhne"/>
              </a:rPr>
              <a:t>Tetzlaff</a:t>
            </a:r>
            <a:r>
              <a:rPr lang="en-GB" sz="1400" b="0" i="0" dirty="0">
                <a:solidFill>
                  <a:srgbClr val="0D0D0D"/>
                </a:solidFill>
                <a:effectLst/>
                <a:latin typeface="Söhne"/>
              </a:rPr>
              <a:t>, J., &amp; Altman, D.G., 2009. Preferred reporting items for systematic reviews and meta-analyses: The PRISMA statement. </a:t>
            </a:r>
            <a:r>
              <a:rPr lang="en-GB" sz="1400" b="0" i="1" dirty="0">
                <a:solidFill>
                  <a:srgbClr val="0D0D0D"/>
                </a:solidFill>
                <a:effectLst/>
                <a:latin typeface="Söhne"/>
              </a:rPr>
              <a:t>BMJ</a:t>
            </a:r>
            <a:r>
              <a:rPr lang="en-GB" sz="1400" b="0" i="0" dirty="0">
                <a:solidFill>
                  <a:srgbClr val="0D0D0D"/>
                </a:solidFill>
                <a:effectLst/>
                <a:latin typeface="Söhne"/>
              </a:rPr>
              <a:t>, [online] 339. Available at: </a:t>
            </a:r>
            <a:r>
              <a:rPr lang="en-GB" sz="1400" b="0" i="0" u="none" strike="noStrike" dirty="0">
                <a:solidFill>
                  <a:srgbClr val="0D0D0D"/>
                </a:solidFill>
                <a:effectLst/>
                <a:latin typeface="Söhne"/>
              </a:rPr>
              <a:t>http://www.bmj.com/content/339/bmj.b2535</a:t>
            </a:r>
            <a:r>
              <a:rPr lang="en-GB" sz="1400" b="0" i="0" dirty="0">
                <a:solidFill>
                  <a:srgbClr val="0D0D0D"/>
                </a:solidFill>
                <a:effectLst/>
                <a:latin typeface="Söhne"/>
              </a:rPr>
              <a:t>.</a:t>
            </a:r>
          </a:p>
          <a:p>
            <a:pPr algn="l">
              <a:buFont typeface="Arial" panose="020B0604020202020204" pitchFamily="34" charset="0"/>
              <a:buChar char="•"/>
            </a:pPr>
            <a:r>
              <a:rPr lang="en-GB" sz="1400" b="0" i="0" dirty="0">
                <a:solidFill>
                  <a:srgbClr val="0D0D0D"/>
                </a:solidFill>
                <a:effectLst/>
                <a:latin typeface="Söhne"/>
              </a:rPr>
              <a:t>Higgins, J.P.T. &amp; Green, S., eds., 2011. </a:t>
            </a:r>
            <a:r>
              <a:rPr lang="en-GB" sz="1400" b="0" i="1" dirty="0">
                <a:solidFill>
                  <a:srgbClr val="0D0D0D"/>
                </a:solidFill>
                <a:effectLst/>
                <a:latin typeface="Söhne"/>
              </a:rPr>
              <a:t>Cochrane handbook for systematic reviews of interventions</a:t>
            </a:r>
            <a:r>
              <a:rPr lang="en-GB" sz="1400" b="0" i="0" dirty="0">
                <a:solidFill>
                  <a:srgbClr val="0D0D0D"/>
                </a:solidFill>
                <a:effectLst/>
                <a:latin typeface="Söhne"/>
              </a:rPr>
              <a:t> (Version 5.1.0). The Cochrane Collaboration. Available at: </a:t>
            </a:r>
            <a:r>
              <a:rPr lang="en-GB" sz="1400" b="0" i="0" u="none" strike="noStrike" dirty="0">
                <a:solidFill>
                  <a:srgbClr val="0D0D0D"/>
                </a:solidFill>
                <a:effectLst/>
                <a:latin typeface="Söhne"/>
                <a:hlinkClick r:id="rId4"/>
              </a:rPr>
              <a:t>http://handbook.cochrane.org/</a:t>
            </a:r>
            <a:r>
              <a:rPr lang="en-GB" sz="1400" b="0" i="0" dirty="0">
                <a:solidFill>
                  <a:srgbClr val="0D0D0D"/>
                </a:solidFill>
                <a:effectLst/>
                <a:latin typeface="Söhne"/>
              </a:rPr>
              <a:t>.</a:t>
            </a:r>
          </a:p>
          <a:p>
            <a:pPr algn="l">
              <a:buFont typeface="Arial" panose="020B0604020202020204" pitchFamily="34" charset="0"/>
              <a:buChar char="•"/>
            </a:pPr>
            <a:r>
              <a:rPr lang="en-GB" sz="1400" b="0" i="0" dirty="0">
                <a:solidFill>
                  <a:srgbClr val="0D0D0D"/>
                </a:solidFill>
                <a:effectLst/>
                <a:latin typeface="Söhne"/>
              </a:rPr>
              <a:t>Braun, V. &amp; Clarke, V. (2006). Using thematic analysis in psychology. </a:t>
            </a:r>
            <a:r>
              <a:rPr lang="en-GB" sz="1400" b="0" i="1" dirty="0">
                <a:solidFill>
                  <a:srgbClr val="0D0D0D"/>
                </a:solidFill>
                <a:effectLst/>
                <a:latin typeface="Söhne"/>
              </a:rPr>
              <a:t>Qualitative Research in Psychology</a:t>
            </a:r>
            <a:r>
              <a:rPr lang="en-GB" sz="1400" b="0" i="0" dirty="0">
                <a:solidFill>
                  <a:srgbClr val="0D0D0D"/>
                </a:solidFill>
                <a:effectLst/>
                <a:latin typeface="Söhne"/>
              </a:rPr>
              <a:t>, 3(2), 77-101.</a:t>
            </a:r>
          </a:p>
          <a:p>
            <a:pPr algn="l">
              <a:buFont typeface="Arial" panose="020B0604020202020204" pitchFamily="34" charset="0"/>
              <a:buChar char="•"/>
            </a:pPr>
            <a:r>
              <a:rPr lang="en-GB" sz="1400" b="0" i="0" dirty="0">
                <a:solidFill>
                  <a:srgbClr val="0D0D0D"/>
                </a:solidFill>
                <a:effectLst/>
                <a:latin typeface="Söhne"/>
              </a:rPr>
              <a:t>Nowell, L.S., Norris, J.M., White, D.E., &amp; Moules, N.J. (2017). Thematic analysis: Striving to meet the trustworthiness criteria. </a:t>
            </a:r>
            <a:r>
              <a:rPr lang="en-GB" sz="1400" b="0" i="1" dirty="0">
                <a:solidFill>
                  <a:srgbClr val="0D0D0D"/>
                </a:solidFill>
                <a:effectLst/>
                <a:latin typeface="Söhne"/>
              </a:rPr>
              <a:t>International Journal of Qualitative Methods</a:t>
            </a:r>
            <a:r>
              <a:rPr lang="en-GB" sz="1400" b="0" i="0" dirty="0">
                <a:solidFill>
                  <a:srgbClr val="0D0D0D"/>
                </a:solidFill>
                <a:effectLst/>
                <a:latin typeface="Söhne"/>
              </a:rPr>
              <a:t>, 16(1), 1609406917733847.</a:t>
            </a:r>
          </a:p>
          <a:p>
            <a:pPr algn="l">
              <a:buFont typeface="Arial" panose="020B0604020202020204" pitchFamily="34" charset="0"/>
              <a:buChar char="•"/>
            </a:pPr>
            <a:endParaRPr lang="en-GB" sz="1600" b="0" i="0" dirty="0">
              <a:solidFill>
                <a:srgbClr val="0D0D0D"/>
              </a:solidFill>
              <a:effectLst/>
              <a:latin typeface="Söhne"/>
            </a:endParaRPr>
          </a:p>
          <a:p>
            <a:br>
              <a:rPr lang="en-GB" sz="1600" dirty="0"/>
            </a:b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4016666"/>
      </p:ext>
    </p:extLst>
  </p:cSld>
  <p:clrMapOvr>
    <a:masterClrMapping/>
  </p:clrMapOvr>
</p:sld>
</file>

<file path=ppt/theme/theme1.xml><?xml version="1.0" encoding="utf-8"?>
<a:theme xmlns:a="http://schemas.openxmlformats.org/drawingml/2006/main" name="SplashVTI">
  <a:themeElements>
    <a:clrScheme name="AnalogousFromLightSeed_2SEEDS">
      <a:dk1>
        <a:srgbClr val="000000"/>
      </a:dk1>
      <a:lt1>
        <a:srgbClr val="FFFFFF"/>
      </a:lt1>
      <a:dk2>
        <a:srgbClr val="22363C"/>
      </a:dk2>
      <a:lt2>
        <a:srgbClr val="E2E6E8"/>
      </a:lt2>
      <a:accent1>
        <a:srgbClr val="C18C78"/>
      </a:accent1>
      <a:accent2>
        <a:srgbClr val="CC9099"/>
      </a:accent2>
      <a:accent3>
        <a:srgbClr val="B19F77"/>
      </a:accent3>
      <a:accent4>
        <a:srgbClr val="6DAFA2"/>
      </a:accent4>
      <a:accent5>
        <a:srgbClr val="70ACBC"/>
      </a:accent5>
      <a:accent6>
        <a:srgbClr val="7893C1"/>
      </a:accent6>
      <a:hlink>
        <a:srgbClr val="5E8A9B"/>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 dockstate="right" visibility="0" width="438" row="1">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BAFF5FA6-AACE-467D-B322-660DDDB8B61F}">
  <we:reference id="wa200005566" version="3.0.0.2" store="en-GB" storeType="OMEX"/>
  <we:alternateReferences>
    <we:reference id="wa200005566" version="3.0.0.2" store="wa200005566"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8B2F552A-5D0F-4266-A448-5C83A6D817F6}">
  <we:reference id="wa104380907" version="3.1.0.0" store="en-GB" storeType="OMEX"/>
  <we:alternateReferences>
    <we:reference id="wa104380907" version="3.1.0.0" store="wa104380907"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185</TotalTime>
  <Words>2268</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Arial</vt:lpstr>
      <vt:lpstr>Avenir Next LT Pro</vt:lpstr>
      <vt:lpstr>Posterama</vt:lpstr>
      <vt:lpstr>Söhne</vt:lpstr>
      <vt:lpstr>SplashVTI</vt:lpstr>
      <vt:lpstr>   An investigation of barriers to smoking cessation and cure addiction in elderly population.  </vt:lpstr>
      <vt:lpstr>Introduction  </vt:lpstr>
      <vt:lpstr>Literature-based background</vt:lpstr>
      <vt:lpstr>PowerPoint Presentation</vt:lpstr>
      <vt:lpstr>Rationale of study</vt:lpstr>
      <vt:lpstr>Aim of the study </vt:lpstr>
      <vt:lpstr>Objectives of study </vt:lpstr>
      <vt:lpstr>Research Methodology </vt:lpstr>
      <vt:lpstr>PowerPoint Presentation</vt:lpstr>
      <vt:lpstr>Material/Data Collection Methods</vt:lpstr>
      <vt:lpstr>PowerPoint Presentation</vt:lpstr>
      <vt:lpstr>Material/Data Collection Methods</vt:lpstr>
      <vt:lpstr>Data Analysis Technique:  </vt:lpstr>
      <vt:lpstr>Implications of the Study:  </vt:lpstr>
      <vt:lpstr>Plan of Work and Time Schedule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An investigation of barriers to smoking cessation and cure addiction in elderly population.  </dc:title>
  <dc:creator>KASHYAP PANCHASARA</dc:creator>
  <cp:lastModifiedBy>KASHYAP PANCHASARA</cp:lastModifiedBy>
  <cp:revision>4</cp:revision>
  <dcterms:created xsi:type="dcterms:W3CDTF">2024-03-14T20:49:07Z</dcterms:created>
  <dcterms:modified xsi:type="dcterms:W3CDTF">2024-03-20T13:04:26Z</dcterms:modified>
</cp:coreProperties>
</file>