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sldIdLst>
    <p:sldId id="256" r:id="rId2"/>
    <p:sldId id="257" r:id="rId3"/>
    <p:sldId id="260" r:id="rId4"/>
    <p:sldId id="258" r:id="rId5"/>
    <p:sldId id="261"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FBFB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67" d="100"/>
          <a:sy n="67" d="100"/>
        </p:scale>
        <p:origin x="10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BE54C68-1DA1-4FEF-A6E3-485BFBFABF30}"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224889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spTree>
    <p:extLst>
      <p:ext uri="{BB962C8B-B14F-4D97-AF65-F5344CB8AC3E}">
        <p14:creationId xmlns:p14="http://schemas.microsoft.com/office/powerpoint/2010/main" val="749330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3575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050D8B-FEA7-468C-A17D-7FE968DA4715}"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54C68-1DA1-4FEF-A6E3-485BFBFABF30}"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6463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50D8B-FEA7-468C-A17D-7FE968DA4715}" type="datetimeFigureOut">
              <a:rPr lang="en-GB" smtClean="0"/>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E54C68-1DA1-4FEF-A6E3-485BFBFABF30}"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02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050D8B-FEA7-468C-A17D-7FE968DA4715}" type="datetimeFigureOut">
              <a:rPr lang="en-GB" smtClean="0"/>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E54C68-1DA1-4FEF-A6E3-485BFBFABF3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991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050D8B-FEA7-468C-A17D-7FE968DA4715}" type="datetimeFigureOut">
              <a:rPr lang="en-GB" smtClean="0"/>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E54C68-1DA1-4FEF-A6E3-485BFBFABF30}" type="slidenum">
              <a:rPr lang="en-GB" smtClean="0"/>
              <a:t>‹#›</a:t>
            </a:fld>
            <a:endParaRPr lang="en-GB"/>
          </a:p>
        </p:txBody>
      </p:sp>
    </p:spTree>
    <p:extLst>
      <p:ext uri="{BB962C8B-B14F-4D97-AF65-F5344CB8AC3E}">
        <p14:creationId xmlns:p14="http://schemas.microsoft.com/office/powerpoint/2010/main" val="237176600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50D8B-FEA7-468C-A17D-7FE968DA4715}"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54C68-1DA1-4FEF-A6E3-485BFBFABF30}"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91322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50D8B-FEA7-468C-A17D-7FE968DA4715}"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54C68-1DA1-4FEF-A6E3-485BFBFABF30}" type="slidenum">
              <a:rPr lang="en-GB" smtClean="0"/>
              <a:t>‹#›</a:t>
            </a:fld>
            <a:endParaRPr lang="en-GB"/>
          </a:p>
        </p:txBody>
      </p:sp>
    </p:spTree>
    <p:extLst>
      <p:ext uri="{BB962C8B-B14F-4D97-AF65-F5344CB8AC3E}">
        <p14:creationId xmlns:p14="http://schemas.microsoft.com/office/powerpoint/2010/main" val="896111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50D8B-FEA7-468C-A17D-7FE968DA4715}" type="datetimeFigureOut">
              <a:rPr lang="en-GB" smtClean="0"/>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54C68-1DA1-4FEF-A6E3-485BFBFABF30}" type="slidenum">
              <a:rPr lang="en-GB" smtClean="0"/>
              <a:t>‹#›</a:t>
            </a:fld>
            <a:endParaRPr lang="en-GB"/>
          </a:p>
        </p:txBody>
      </p:sp>
    </p:spTree>
    <p:extLst>
      <p:ext uri="{BB962C8B-B14F-4D97-AF65-F5344CB8AC3E}">
        <p14:creationId xmlns:p14="http://schemas.microsoft.com/office/powerpoint/2010/main" val="4148158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1881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3059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spTree>
    <p:extLst>
      <p:ext uri="{BB962C8B-B14F-4D97-AF65-F5344CB8AC3E}">
        <p14:creationId xmlns:p14="http://schemas.microsoft.com/office/powerpoint/2010/main" val="1048536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1531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2606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2840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50D8B-FEA7-468C-A17D-7FE968DA4715}" type="datetimeFigureOut">
              <a:rPr lang="en-GB" smtClean="0"/>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54C68-1DA1-4FEF-A6E3-485BFBFABF30}"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9391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050D8B-FEA7-468C-A17D-7FE968DA4715}" type="datetimeFigureOut">
              <a:rPr lang="en-GB" smtClean="0"/>
              <a:t>05/02/2019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BE54C68-1DA1-4FEF-A6E3-485BFBFABF30}" type="slidenum">
              <a:rPr lang="en-GB" smtClean="0"/>
              <a:t>‹#›</a:t>
            </a:fld>
            <a:endParaRPr lang="en-GB"/>
          </a:p>
        </p:txBody>
      </p:sp>
    </p:spTree>
    <p:extLst>
      <p:ext uri="{BB962C8B-B14F-4D97-AF65-F5344CB8AC3E}">
        <p14:creationId xmlns:p14="http://schemas.microsoft.com/office/powerpoint/2010/main" val="2488038975"/>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 id="21474839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11/j.1467-9655.2010.01666.x" TargetMode="External"/><Relationship Id="rId2" Type="http://schemas.openxmlformats.org/officeDocument/2006/relationships/hyperlink" Target="https://doi.org/10.1002/cd.154" TargetMode="External"/><Relationship Id="rId1" Type="http://schemas.openxmlformats.org/officeDocument/2006/relationships/slideLayout" Target="../slideLayouts/slideLayout2.xml"/><Relationship Id="rId6" Type="http://schemas.openxmlformats.org/officeDocument/2006/relationships/hyperlink" Target="https://www.frugallancaster.com/event/community-potluck-for-families/" TargetMode="External"/><Relationship Id="rId5" Type="http://schemas.openxmlformats.org/officeDocument/2006/relationships/hyperlink" Target="https://phys.org/news/2015-12-bread-colleagues-boosts-productivity.html" TargetMode="External"/><Relationship Id="rId4" Type="http://schemas.openxmlformats.org/officeDocument/2006/relationships/hyperlink" Target="https://doi.org/10.1177/1609406908007001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ED86C-AF64-43EB-9728-EA722D7D1B81}"/>
              </a:ext>
            </a:extLst>
          </p:cNvPr>
          <p:cNvSpPr>
            <a:spLocks noGrp="1"/>
          </p:cNvSpPr>
          <p:nvPr>
            <p:ph type="ctrTitle"/>
          </p:nvPr>
        </p:nvSpPr>
        <p:spPr>
          <a:xfrm>
            <a:off x="2050256" y="1041400"/>
            <a:ext cx="8091488" cy="2387600"/>
          </a:xfrm>
        </p:spPr>
        <p:txBody>
          <a:bodyPr>
            <a:normAutofit/>
          </a:bodyPr>
          <a:lstStyle/>
          <a:p>
            <a:r>
              <a:rPr lang="en-GB" dirty="0">
                <a:latin typeface="Californian FB" panose="0207040306080B030204" pitchFamily="18" charset="0"/>
              </a:rPr>
              <a:t>Kinship and food-sharing practices amongst students</a:t>
            </a:r>
          </a:p>
        </p:txBody>
      </p:sp>
      <p:sp>
        <p:nvSpPr>
          <p:cNvPr id="3" name="Subtitle 2">
            <a:extLst>
              <a:ext uri="{FF2B5EF4-FFF2-40B4-BE49-F238E27FC236}">
                <a16:creationId xmlns:a16="http://schemas.microsoft.com/office/drawing/2014/main" id="{8AEFE7A4-A390-49B7-B991-2B1A3550E9A1}"/>
              </a:ext>
            </a:extLst>
          </p:cNvPr>
          <p:cNvSpPr>
            <a:spLocks noGrp="1"/>
          </p:cNvSpPr>
          <p:nvPr>
            <p:ph type="subTitle" idx="1"/>
          </p:nvPr>
        </p:nvSpPr>
        <p:spPr>
          <a:xfrm>
            <a:off x="1524000" y="4273550"/>
            <a:ext cx="9144000" cy="1655762"/>
          </a:xfrm>
        </p:spPr>
        <p:txBody>
          <a:bodyPr/>
          <a:lstStyle/>
          <a:p>
            <a:r>
              <a:rPr lang="en-GB" dirty="0"/>
              <a:t>Daegan Simpson</a:t>
            </a:r>
          </a:p>
          <a:p>
            <a:r>
              <a:rPr lang="en-GB" dirty="0"/>
              <a:t>1003107</a:t>
            </a:r>
          </a:p>
        </p:txBody>
      </p:sp>
    </p:spTree>
    <p:extLst>
      <p:ext uri="{BB962C8B-B14F-4D97-AF65-F5344CB8AC3E}">
        <p14:creationId xmlns:p14="http://schemas.microsoft.com/office/powerpoint/2010/main" val="368478668"/>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6F847-2056-405B-BCBB-2BE57EA98D9D}"/>
              </a:ext>
            </a:extLst>
          </p:cNvPr>
          <p:cNvSpPr>
            <a:spLocks noGrp="1"/>
          </p:cNvSpPr>
          <p:nvPr>
            <p:ph type="title"/>
          </p:nvPr>
        </p:nvSpPr>
        <p:spPr/>
        <p:txBody>
          <a:bodyPr/>
          <a:lstStyle/>
          <a:p>
            <a:r>
              <a:rPr lang="en-GB" b="1" dirty="0">
                <a:latin typeface="Californian FB" panose="0207040306080B030204" pitchFamily="18" charset="0"/>
              </a:rPr>
              <a:t>Aims</a:t>
            </a:r>
          </a:p>
        </p:txBody>
      </p:sp>
      <p:sp>
        <p:nvSpPr>
          <p:cNvPr id="3" name="Content Placeholder 2">
            <a:extLst>
              <a:ext uri="{FF2B5EF4-FFF2-40B4-BE49-F238E27FC236}">
                <a16:creationId xmlns:a16="http://schemas.microsoft.com/office/drawing/2014/main" id="{8B6761CF-D275-4639-B2A7-5923015C2799}"/>
              </a:ext>
            </a:extLst>
          </p:cNvPr>
          <p:cNvSpPr>
            <a:spLocks noGrp="1"/>
          </p:cNvSpPr>
          <p:nvPr>
            <p:ph idx="1"/>
          </p:nvPr>
        </p:nvSpPr>
        <p:spPr/>
        <p:txBody>
          <a:bodyPr/>
          <a:lstStyle/>
          <a:p>
            <a:r>
              <a:rPr lang="en-GB" dirty="0"/>
              <a:t>The aim of my research is to establish what the food-sharing practices of students in shared accommodation are, and how they relate to the formation and/or negotiation of kinship-like relationships and friendships. </a:t>
            </a:r>
          </a:p>
          <a:p>
            <a:r>
              <a:rPr lang="en-GB" dirty="0"/>
              <a:t>Research will focus on experiences of first-year students, as many have relocated away from their homes for the first time, and away from their established kinship bonds. </a:t>
            </a:r>
          </a:p>
        </p:txBody>
      </p:sp>
    </p:spTree>
    <p:extLst>
      <p:ext uri="{BB962C8B-B14F-4D97-AF65-F5344CB8AC3E}">
        <p14:creationId xmlns:p14="http://schemas.microsoft.com/office/powerpoint/2010/main" val="40160274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06F7F-29B7-4227-B7BB-1B51B702CD87}"/>
              </a:ext>
            </a:extLst>
          </p:cNvPr>
          <p:cNvSpPr>
            <a:spLocks noGrp="1"/>
          </p:cNvSpPr>
          <p:nvPr>
            <p:ph type="title"/>
          </p:nvPr>
        </p:nvSpPr>
        <p:spPr/>
        <p:txBody>
          <a:bodyPr/>
          <a:lstStyle/>
          <a:p>
            <a:r>
              <a:rPr lang="en-GB" b="1" dirty="0">
                <a:latin typeface="Californian FB" panose="0207040306080B030204" pitchFamily="18" charset="0"/>
              </a:rPr>
              <a:t>Methodology</a:t>
            </a:r>
          </a:p>
        </p:txBody>
      </p:sp>
      <p:sp>
        <p:nvSpPr>
          <p:cNvPr id="3" name="Content Placeholder 2">
            <a:extLst>
              <a:ext uri="{FF2B5EF4-FFF2-40B4-BE49-F238E27FC236}">
                <a16:creationId xmlns:a16="http://schemas.microsoft.com/office/drawing/2014/main" id="{5E7A8156-E34D-409C-8584-92CEC1796E72}"/>
              </a:ext>
            </a:extLst>
          </p:cNvPr>
          <p:cNvSpPr>
            <a:spLocks noGrp="1"/>
          </p:cNvSpPr>
          <p:nvPr>
            <p:ph idx="1"/>
          </p:nvPr>
        </p:nvSpPr>
        <p:spPr/>
        <p:txBody>
          <a:bodyPr/>
          <a:lstStyle/>
          <a:p>
            <a:r>
              <a:rPr lang="en-GB" dirty="0"/>
              <a:t>Small-scale qualitative research project</a:t>
            </a:r>
          </a:p>
          <a:p>
            <a:r>
              <a:rPr lang="en-GB" dirty="0"/>
              <a:t>Participant observation</a:t>
            </a:r>
          </a:p>
          <a:p>
            <a:r>
              <a:rPr lang="en-GB" dirty="0"/>
              <a:t>Auto-ethnography – My own experiences of food-sharing practices in student accommodation</a:t>
            </a:r>
          </a:p>
          <a:p>
            <a:r>
              <a:rPr lang="en-GB" dirty="0"/>
              <a:t>Interviews with students in person and via e-mail</a:t>
            </a:r>
          </a:p>
          <a:p>
            <a:r>
              <a:rPr lang="en-GB" dirty="0"/>
              <a:t>Possible use of questionnaires</a:t>
            </a:r>
          </a:p>
          <a:p>
            <a:endParaRPr lang="en-GB" dirty="0"/>
          </a:p>
        </p:txBody>
      </p:sp>
    </p:spTree>
    <p:extLst>
      <p:ext uri="{BB962C8B-B14F-4D97-AF65-F5344CB8AC3E}">
        <p14:creationId xmlns:p14="http://schemas.microsoft.com/office/powerpoint/2010/main" val="1982632207"/>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9EE1-9009-4641-B91F-60293D98FD06}"/>
              </a:ext>
            </a:extLst>
          </p:cNvPr>
          <p:cNvSpPr>
            <a:spLocks noGrp="1"/>
          </p:cNvSpPr>
          <p:nvPr>
            <p:ph type="title"/>
          </p:nvPr>
        </p:nvSpPr>
        <p:spPr>
          <a:xfrm>
            <a:off x="838199" y="342901"/>
            <a:ext cx="10515600" cy="1325563"/>
          </a:xfrm>
        </p:spPr>
        <p:txBody>
          <a:bodyPr/>
          <a:lstStyle/>
          <a:p>
            <a:r>
              <a:rPr lang="en-GB" b="1" dirty="0">
                <a:latin typeface="Californian FB" panose="0207040306080B030204" pitchFamily="18" charset="0"/>
              </a:rPr>
              <a:t>Literature </a:t>
            </a:r>
          </a:p>
        </p:txBody>
      </p:sp>
      <p:sp>
        <p:nvSpPr>
          <p:cNvPr id="7" name="Rectangle 6">
            <a:extLst>
              <a:ext uri="{FF2B5EF4-FFF2-40B4-BE49-F238E27FC236}">
                <a16:creationId xmlns:a16="http://schemas.microsoft.com/office/drawing/2014/main" id="{CA949107-AD68-4027-94FC-728E5A84610B}"/>
              </a:ext>
            </a:extLst>
          </p:cNvPr>
          <p:cNvSpPr/>
          <p:nvPr/>
        </p:nvSpPr>
        <p:spPr>
          <a:xfrm>
            <a:off x="1070043" y="2334638"/>
            <a:ext cx="10019489" cy="175098"/>
          </a:xfrm>
          <a:prstGeom prst="rect">
            <a:avLst/>
          </a:prstGeom>
          <a:solidFill>
            <a:srgbClr val="FBFB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18E8AD49-8B9E-4BEA-8291-DDDAD4F71EE8}"/>
              </a:ext>
            </a:extLst>
          </p:cNvPr>
          <p:cNvSpPr>
            <a:spLocks noGrp="1"/>
          </p:cNvSpPr>
          <p:nvPr>
            <p:ph idx="1"/>
          </p:nvPr>
        </p:nvSpPr>
        <p:spPr>
          <a:xfrm>
            <a:off x="611981" y="1271587"/>
            <a:ext cx="10968037" cy="5586413"/>
          </a:xfrm>
        </p:spPr>
        <p:txBody>
          <a:bodyPr>
            <a:normAutofit/>
          </a:bodyPr>
          <a:lstStyle/>
          <a:p>
            <a:r>
              <a:rPr lang="en-GB" sz="2000" dirty="0" err="1"/>
              <a:t>Sahlins</a:t>
            </a:r>
            <a:r>
              <a:rPr lang="en-GB" sz="2000" dirty="0"/>
              <a:t> - current studies in kinship seem to agree on the idea that relationships created through blood ties, such as procreation, can also be performed or created postnatally by ‘culturally appropriate action’ (</a:t>
            </a:r>
            <a:r>
              <a:rPr lang="en-GB" sz="2000" dirty="0" err="1"/>
              <a:t>Sahlins</a:t>
            </a:r>
            <a:r>
              <a:rPr lang="en-GB" sz="2000" dirty="0"/>
              <a:t>, 2011 p.3,)</a:t>
            </a:r>
          </a:p>
          <a:p>
            <a:pPr marL="0" indent="0">
              <a:buNone/>
            </a:pPr>
            <a:r>
              <a:rPr lang="en-GB" sz="2000" dirty="0"/>
              <a:t>	 - </a:t>
            </a:r>
            <a:r>
              <a:rPr lang="en-GB" sz="2000" i="1" dirty="0" err="1"/>
              <a:t>kopong</a:t>
            </a:r>
            <a:r>
              <a:rPr lang="en-GB" sz="2000" i="1" dirty="0"/>
              <a:t> </a:t>
            </a:r>
            <a:r>
              <a:rPr lang="en-GB" sz="2000" dirty="0"/>
              <a:t>(grease)</a:t>
            </a:r>
            <a:br>
              <a:rPr lang="en-GB" sz="2000" dirty="0"/>
            </a:br>
            <a:r>
              <a:rPr lang="en-GB" sz="2000" dirty="0"/>
              <a:t>	Kinship bonds produced through </a:t>
            </a:r>
            <a:r>
              <a:rPr lang="en-GB" sz="2000" i="1" dirty="0" err="1"/>
              <a:t>kopong</a:t>
            </a:r>
            <a:r>
              <a:rPr lang="en-GB" sz="2000" i="1" dirty="0"/>
              <a:t>, </a:t>
            </a:r>
            <a:r>
              <a:rPr lang="en-GB" sz="2000" dirty="0"/>
              <a:t>found in semen and breast milk, also in meat and sweet 		potatoes – the substance of procreational kinship and constructed kinship are the same – food 			sharing, eating from the same land, giving birth. </a:t>
            </a:r>
          </a:p>
          <a:p>
            <a:r>
              <a:rPr lang="en-GB" sz="2000" dirty="0"/>
              <a:t>Van </a:t>
            </a:r>
            <a:r>
              <a:rPr lang="en-GB" sz="2000" dirty="0" err="1"/>
              <a:t>Vleet</a:t>
            </a:r>
            <a:r>
              <a:rPr lang="en-GB" sz="2000" dirty="0"/>
              <a:t> - ‘Daily practices are imbued with meaning for the </a:t>
            </a:r>
            <a:r>
              <a:rPr lang="en-GB" sz="2000" dirty="0" err="1"/>
              <a:t>Sullk’atas</a:t>
            </a:r>
            <a:r>
              <a:rPr lang="en-GB" sz="2000" dirty="0"/>
              <a:t>: the food one eats, the water one drinks, the people with whom one works all have material, social, political, and spiritual impact on one’s body and one’s network of relationships’. (Van </a:t>
            </a:r>
            <a:r>
              <a:rPr lang="en-GB" sz="2000" dirty="0" err="1"/>
              <a:t>Vleet</a:t>
            </a:r>
            <a:r>
              <a:rPr lang="en-GB" sz="2000" dirty="0"/>
              <a:t>, 2009, p.19)</a:t>
            </a:r>
            <a:endParaRPr lang="en-GB" sz="2000" dirty="0">
              <a:solidFill>
                <a:srgbClr val="FF0000"/>
              </a:solidFill>
            </a:endParaRPr>
          </a:p>
          <a:p>
            <a:r>
              <a:rPr lang="en-GB" sz="2000" dirty="0"/>
              <a:t>Carsten – ‘It is through living and consuming together in houses that people become complete persons-that is, kin. The core substance of kinship in local perceptions is blood, and the major contribution to blood is food. Blood is always mutable and fluid-as is kinship itself.’ (Carsten, 1995, p.19)</a:t>
            </a:r>
          </a:p>
          <a:p>
            <a:r>
              <a:rPr lang="en-GB" sz="2000" dirty="0"/>
              <a:t>Kopytoff and Appadurai – Biographical objects and meaning ascribed through use (Appadurai, 1986)</a:t>
            </a:r>
          </a:p>
        </p:txBody>
      </p:sp>
    </p:spTree>
    <p:extLst>
      <p:ext uri="{BB962C8B-B14F-4D97-AF65-F5344CB8AC3E}">
        <p14:creationId xmlns:p14="http://schemas.microsoft.com/office/powerpoint/2010/main" val="2497664625"/>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1672F-E014-4353-8F41-2F41D189D2C5}"/>
              </a:ext>
            </a:extLst>
          </p:cNvPr>
          <p:cNvSpPr>
            <a:spLocks noGrp="1"/>
          </p:cNvSpPr>
          <p:nvPr>
            <p:ph type="title"/>
          </p:nvPr>
        </p:nvSpPr>
        <p:spPr/>
        <p:txBody>
          <a:bodyPr/>
          <a:lstStyle/>
          <a:p>
            <a:r>
              <a:rPr lang="en-GB" b="1" dirty="0">
                <a:latin typeface="Californian FB" panose="0207040306080B030204" pitchFamily="18" charset="0"/>
              </a:rPr>
              <a:t>Expected Results/Data</a:t>
            </a:r>
          </a:p>
        </p:txBody>
      </p:sp>
      <p:sp>
        <p:nvSpPr>
          <p:cNvPr id="3" name="Content Placeholder 2">
            <a:extLst>
              <a:ext uri="{FF2B5EF4-FFF2-40B4-BE49-F238E27FC236}">
                <a16:creationId xmlns:a16="http://schemas.microsoft.com/office/drawing/2014/main" id="{27B58E2D-2CDD-4631-998D-C8BC7BF3D129}"/>
              </a:ext>
            </a:extLst>
          </p:cNvPr>
          <p:cNvSpPr>
            <a:spLocks noGrp="1"/>
          </p:cNvSpPr>
          <p:nvPr>
            <p:ph idx="1"/>
          </p:nvPr>
        </p:nvSpPr>
        <p:spPr/>
        <p:txBody>
          <a:bodyPr>
            <a:normAutofit fontScale="92500"/>
          </a:bodyPr>
          <a:lstStyle/>
          <a:p>
            <a:r>
              <a:rPr lang="en-GB" dirty="0"/>
              <a:t>Variety of food sharing practices + experiences</a:t>
            </a:r>
          </a:p>
          <a:p>
            <a:pPr lvl="1"/>
            <a:r>
              <a:rPr lang="en-GB" dirty="0"/>
              <a:t>Flat meals shared</a:t>
            </a:r>
          </a:p>
          <a:p>
            <a:pPr lvl="1"/>
            <a:r>
              <a:rPr lang="en-GB" dirty="0"/>
              <a:t>Couples shopping, cooking, eating together</a:t>
            </a:r>
          </a:p>
          <a:p>
            <a:r>
              <a:rPr lang="en-GB" dirty="0"/>
              <a:t>Avoidance of food sharing</a:t>
            </a:r>
          </a:p>
          <a:p>
            <a:r>
              <a:rPr lang="en-GB" dirty="0"/>
              <a:t>Possible scale of food-sharing/kinship – </a:t>
            </a:r>
            <a:r>
              <a:rPr lang="en-GB" dirty="0">
                <a:solidFill>
                  <a:srgbClr val="FF0000"/>
                </a:solidFill>
                <a:latin typeface="Chiller" panose="04020404031007020602" pitchFamily="82" charset="0"/>
              </a:rPr>
              <a:t>forbidden foods </a:t>
            </a:r>
            <a:r>
              <a:rPr lang="en-GB" dirty="0"/>
              <a:t>to </a:t>
            </a:r>
            <a:r>
              <a:rPr lang="en-GB" dirty="0">
                <a:solidFill>
                  <a:srgbClr val="00B050"/>
                </a:solidFill>
                <a:latin typeface="Bahnschrift" panose="020B0502040204020203" pitchFamily="34" charset="0"/>
              </a:rPr>
              <a:t>help yourself</a:t>
            </a:r>
            <a:r>
              <a:rPr lang="en-GB" dirty="0">
                <a:solidFill>
                  <a:srgbClr val="00B050"/>
                </a:solidFill>
              </a:rPr>
              <a:t> </a:t>
            </a:r>
            <a:r>
              <a:rPr lang="en-GB" dirty="0">
                <a:solidFill>
                  <a:srgbClr val="00B050"/>
                </a:solidFill>
                <a:latin typeface="Bahnschrift" panose="020B0502040204020203" pitchFamily="34" charset="0"/>
              </a:rPr>
              <a:t>foods</a:t>
            </a:r>
          </a:p>
          <a:p>
            <a:r>
              <a:rPr lang="en-GB" dirty="0"/>
              <a:t>Food-sharing kinship building strategies should become evident</a:t>
            </a:r>
          </a:p>
          <a:p>
            <a:r>
              <a:rPr lang="en-GB" dirty="0"/>
              <a:t>Expecting to see that food sharing + kinship are related</a:t>
            </a:r>
          </a:p>
          <a:p>
            <a:endParaRPr lang="en-GB" dirty="0"/>
          </a:p>
        </p:txBody>
      </p:sp>
    </p:spTree>
    <p:extLst>
      <p:ext uri="{BB962C8B-B14F-4D97-AF65-F5344CB8AC3E}">
        <p14:creationId xmlns:p14="http://schemas.microsoft.com/office/powerpoint/2010/main" val="30115256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50129-EA89-4BD5-9DC3-0DE0BD35B2C3}"/>
              </a:ext>
            </a:extLst>
          </p:cNvPr>
          <p:cNvSpPr>
            <a:spLocks noGrp="1"/>
          </p:cNvSpPr>
          <p:nvPr>
            <p:ph type="title"/>
          </p:nvPr>
        </p:nvSpPr>
        <p:spPr/>
        <p:txBody>
          <a:bodyPr/>
          <a:lstStyle/>
          <a:p>
            <a:r>
              <a:rPr lang="en-GB" b="1" dirty="0">
                <a:latin typeface="Californian FB" panose="0207040306080B030204" pitchFamily="18" charset="0"/>
              </a:rPr>
              <a:t>Possible conclusions</a:t>
            </a:r>
          </a:p>
        </p:txBody>
      </p:sp>
      <p:sp>
        <p:nvSpPr>
          <p:cNvPr id="7" name="Content Placeholder 6">
            <a:extLst>
              <a:ext uri="{FF2B5EF4-FFF2-40B4-BE49-F238E27FC236}">
                <a16:creationId xmlns:a16="http://schemas.microsoft.com/office/drawing/2014/main" id="{3BD75794-9DDB-4BA0-BD82-324D733ECE77}"/>
              </a:ext>
            </a:extLst>
          </p:cNvPr>
          <p:cNvSpPr>
            <a:spLocks noGrp="1"/>
          </p:cNvSpPr>
          <p:nvPr>
            <p:ph idx="1"/>
          </p:nvPr>
        </p:nvSpPr>
        <p:spPr/>
        <p:txBody>
          <a:bodyPr/>
          <a:lstStyle/>
          <a:p>
            <a:r>
              <a:rPr lang="en-GB" dirty="0"/>
              <a:t>Some possible outcomes that I would expect to discover are:</a:t>
            </a:r>
          </a:p>
          <a:p>
            <a:pPr lvl="1"/>
            <a:r>
              <a:rPr lang="en-GB" dirty="0"/>
              <a:t>Lasting friendships and acquaintanceships formed through food-sharing strategies.</a:t>
            </a:r>
          </a:p>
          <a:p>
            <a:pPr lvl="1"/>
            <a:r>
              <a:rPr lang="en-GB" dirty="0"/>
              <a:t>Specific dietary requirements may include or exclude one from food-sharing, therefore could adversely affect kin-building. </a:t>
            </a:r>
          </a:p>
          <a:p>
            <a:pPr lvl="1"/>
            <a:r>
              <a:rPr lang="en-GB" dirty="0"/>
              <a:t>Conversely, flats where members refuse to share food in most or any form inevitably result in limited relation or frictions.</a:t>
            </a:r>
          </a:p>
          <a:p>
            <a:pPr lvl="1"/>
            <a:endParaRPr lang="en-GB" dirty="0"/>
          </a:p>
        </p:txBody>
      </p:sp>
    </p:spTree>
    <p:extLst>
      <p:ext uri="{BB962C8B-B14F-4D97-AF65-F5344CB8AC3E}">
        <p14:creationId xmlns:p14="http://schemas.microsoft.com/office/powerpoint/2010/main" val="1218785438"/>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409DF5E-2962-487D-B529-584FA222B9D3}"/>
              </a:ext>
            </a:extLst>
          </p:cNvPr>
          <p:cNvSpPr/>
          <p:nvPr/>
        </p:nvSpPr>
        <p:spPr>
          <a:xfrm>
            <a:off x="1171573" y="3598403"/>
            <a:ext cx="4614864" cy="2554545"/>
          </a:xfrm>
          <a:prstGeom prst="rect">
            <a:avLst/>
          </a:prstGeom>
          <a:solidFill>
            <a:srgbClr val="FBFBFB"/>
          </a:solidFill>
        </p:spPr>
        <p:txBody>
          <a:bodyPr wrap="square">
            <a:spAutoFit/>
          </a:bodyPr>
          <a:lstStyle/>
          <a:p>
            <a:endParaRPr lang="en-GB" sz="1600" b="0" i="0" u="none" strike="noStrike" dirty="0">
              <a:solidFill>
                <a:srgbClr val="000000"/>
              </a:solidFill>
              <a:effectLst/>
              <a:latin typeface="Arial" panose="020B0604020202020204" pitchFamily="34" charset="0"/>
            </a:endParaRPr>
          </a:p>
          <a:p>
            <a:r>
              <a:rPr lang="en-GB" sz="1600" b="0" i="0" u="none" strike="noStrike" dirty="0">
                <a:solidFill>
                  <a:srgbClr val="000000"/>
                </a:solidFill>
                <a:effectLst/>
                <a:latin typeface="Arial" panose="020B0604020202020204" pitchFamily="34" charset="0"/>
              </a:rPr>
              <a:t>Some firefighters who worked a shift that started at 6 p.m. often ate two dinners, one at home and a second at the firehouse. One firefighter said, in the company of his co-workers, "you don't want to dis the wife" by turning down the food she prepared - implying that it was just as important to avoid disrespecting his co-workers. </a:t>
            </a:r>
          </a:p>
          <a:p>
            <a:r>
              <a:rPr lang="en-GB" sz="1600" b="0" i="0" u="none" strike="noStrike" dirty="0">
                <a:solidFill>
                  <a:srgbClr val="000000"/>
                </a:solidFill>
                <a:effectLst/>
                <a:latin typeface="Arial" panose="020B0604020202020204" pitchFamily="34" charset="0"/>
              </a:rPr>
              <a:t>"To me, that's a good example of the importance of the group. It's comparable to his family,"</a:t>
            </a:r>
            <a:endParaRPr lang="en-GB" sz="1600" dirty="0"/>
          </a:p>
        </p:txBody>
      </p:sp>
      <p:pic>
        <p:nvPicPr>
          <p:cNvPr id="8" name="Picture 7">
            <a:extLst>
              <a:ext uri="{FF2B5EF4-FFF2-40B4-BE49-F238E27FC236}">
                <a16:creationId xmlns:a16="http://schemas.microsoft.com/office/drawing/2014/main" id="{C69EF7D9-3384-48B0-B21B-D843BEDC71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543602"/>
            <a:ext cx="5301092" cy="3528461"/>
          </a:xfrm>
          <a:prstGeom prst="rect">
            <a:avLst/>
          </a:prstGeom>
        </p:spPr>
      </p:pic>
      <p:pic>
        <p:nvPicPr>
          <p:cNvPr id="5" name="Content Placeholder 4">
            <a:extLst>
              <a:ext uri="{FF2B5EF4-FFF2-40B4-BE49-F238E27FC236}">
                <a16:creationId xmlns:a16="http://schemas.microsoft.com/office/drawing/2014/main" id="{843DC825-CBD0-43EE-9277-0C44311A1E3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616" b="4012"/>
          <a:stretch/>
        </p:blipFill>
        <p:spPr>
          <a:xfrm>
            <a:off x="1214435" y="889718"/>
            <a:ext cx="3971927" cy="2849418"/>
          </a:xfrm>
        </p:spPr>
      </p:pic>
      <p:sp>
        <p:nvSpPr>
          <p:cNvPr id="2" name="TextBox 1">
            <a:extLst>
              <a:ext uri="{FF2B5EF4-FFF2-40B4-BE49-F238E27FC236}">
                <a16:creationId xmlns:a16="http://schemas.microsoft.com/office/drawing/2014/main" id="{F96B53A6-D71A-461C-900B-C0AF7DB56E9E}"/>
              </a:ext>
            </a:extLst>
          </p:cNvPr>
          <p:cNvSpPr txBox="1"/>
          <p:nvPr/>
        </p:nvSpPr>
        <p:spPr>
          <a:xfrm>
            <a:off x="2700335" y="538566"/>
            <a:ext cx="1000125" cy="369332"/>
          </a:xfrm>
          <a:prstGeom prst="rect">
            <a:avLst/>
          </a:prstGeom>
          <a:noFill/>
        </p:spPr>
        <p:txBody>
          <a:bodyPr wrap="square" rtlCol="0">
            <a:spAutoFit/>
          </a:bodyPr>
          <a:lstStyle/>
          <a:p>
            <a:r>
              <a:rPr lang="en-GB" dirty="0"/>
              <a:t>Figure 1</a:t>
            </a:r>
          </a:p>
        </p:txBody>
      </p:sp>
      <p:sp>
        <p:nvSpPr>
          <p:cNvPr id="3" name="TextBox 2">
            <a:extLst>
              <a:ext uri="{FF2B5EF4-FFF2-40B4-BE49-F238E27FC236}">
                <a16:creationId xmlns:a16="http://schemas.microsoft.com/office/drawing/2014/main" id="{FBEF5A12-95C9-401A-84FD-AC3C19C56700}"/>
              </a:ext>
            </a:extLst>
          </p:cNvPr>
          <p:cNvSpPr txBox="1"/>
          <p:nvPr/>
        </p:nvSpPr>
        <p:spPr>
          <a:xfrm>
            <a:off x="8272463" y="1174270"/>
            <a:ext cx="1157288" cy="369332"/>
          </a:xfrm>
          <a:prstGeom prst="rect">
            <a:avLst/>
          </a:prstGeom>
          <a:noFill/>
        </p:spPr>
        <p:txBody>
          <a:bodyPr wrap="square" rtlCol="0">
            <a:spAutoFit/>
          </a:bodyPr>
          <a:lstStyle/>
          <a:p>
            <a:r>
              <a:rPr lang="en-GB" dirty="0"/>
              <a:t>Figure 2</a:t>
            </a:r>
          </a:p>
        </p:txBody>
      </p:sp>
    </p:spTree>
    <p:extLst>
      <p:ext uri="{BB962C8B-B14F-4D97-AF65-F5344CB8AC3E}">
        <p14:creationId xmlns:p14="http://schemas.microsoft.com/office/powerpoint/2010/main" val="20095198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0884-56CE-430E-8B90-04A114A295A2}"/>
              </a:ext>
            </a:extLst>
          </p:cNvPr>
          <p:cNvSpPr>
            <a:spLocks noGrp="1"/>
          </p:cNvSpPr>
          <p:nvPr>
            <p:ph type="title"/>
          </p:nvPr>
        </p:nvSpPr>
        <p:spPr>
          <a:xfrm>
            <a:off x="1295402" y="839256"/>
            <a:ext cx="9601196" cy="1303867"/>
          </a:xfrm>
        </p:spPr>
        <p:txBody>
          <a:bodyPr/>
          <a:lstStyle/>
          <a:p>
            <a:r>
              <a:rPr lang="en-GB" b="1" dirty="0">
                <a:latin typeface="Californian FB" panose="0207040306080B030204" pitchFamily="18" charset="0"/>
              </a:rPr>
              <a:t>Bibliography</a:t>
            </a:r>
          </a:p>
        </p:txBody>
      </p:sp>
      <p:sp>
        <p:nvSpPr>
          <p:cNvPr id="4" name="Rectangle 3">
            <a:extLst>
              <a:ext uri="{FF2B5EF4-FFF2-40B4-BE49-F238E27FC236}">
                <a16:creationId xmlns:a16="http://schemas.microsoft.com/office/drawing/2014/main" id="{285DC651-84D7-457A-8C7A-6F6EC0142593}"/>
              </a:ext>
            </a:extLst>
          </p:cNvPr>
          <p:cNvSpPr/>
          <p:nvPr/>
        </p:nvSpPr>
        <p:spPr>
          <a:xfrm>
            <a:off x="1295402" y="2285999"/>
            <a:ext cx="9705973" cy="357189"/>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EDDF79C-DC77-4144-B562-19EDE447F7D1}"/>
              </a:ext>
            </a:extLst>
          </p:cNvPr>
          <p:cNvSpPr>
            <a:spLocks noGrp="1"/>
          </p:cNvSpPr>
          <p:nvPr>
            <p:ph idx="1"/>
          </p:nvPr>
        </p:nvSpPr>
        <p:spPr>
          <a:xfrm>
            <a:off x="614363" y="1885951"/>
            <a:ext cx="11015662" cy="4343400"/>
          </a:xfrm>
        </p:spPr>
        <p:txBody>
          <a:bodyPr>
            <a:normAutofit lnSpcReduction="10000"/>
          </a:bodyPr>
          <a:lstStyle/>
          <a:p>
            <a:r>
              <a:rPr lang="en-GB" sz="1000" dirty="0">
                <a:effectLst/>
              </a:rPr>
              <a:t>Abbots, E.., </a:t>
            </a:r>
            <a:r>
              <a:rPr lang="en-GB" sz="1000" dirty="0" err="1">
                <a:effectLst/>
              </a:rPr>
              <a:t>Lavis</a:t>
            </a:r>
            <a:r>
              <a:rPr lang="en-GB" sz="1000" dirty="0">
                <a:effectLst/>
              </a:rPr>
              <a:t>, A., 2016. Why We Eat, How We Eat: Contemporary Encounters Between Foods and Bodies. Routledge.</a:t>
            </a:r>
          </a:p>
          <a:p>
            <a:r>
              <a:rPr lang="en-GB" sz="1000" dirty="0">
                <a:effectLst/>
              </a:rPr>
              <a:t>Abbots, E.., </a:t>
            </a:r>
            <a:r>
              <a:rPr lang="en-GB" sz="1000" dirty="0" err="1">
                <a:effectLst/>
              </a:rPr>
              <a:t>Lavis</a:t>
            </a:r>
            <a:r>
              <a:rPr lang="en-GB" sz="1000" dirty="0">
                <a:effectLst/>
              </a:rPr>
              <a:t>, A., 2013. Negotiating Foreign Bodies: Migration, Trust and the Risky Business of Eating in Highland Ecuador, in: Why We Eat, How We Eat: Contemporary Encounters Between Foods and Bodies. Ashgate, Aldershot, pp. 119–138.</a:t>
            </a:r>
          </a:p>
          <a:p>
            <a:r>
              <a:rPr lang="en-GB" sz="1000" dirty="0">
                <a:effectLst/>
              </a:rPr>
              <a:t>Appadurai, A., 1986. The Social Life of Things. Cambridge University Press, Cambridge.</a:t>
            </a:r>
          </a:p>
          <a:p>
            <a:r>
              <a:rPr lang="en-GB" sz="1000" dirty="0">
                <a:effectLst/>
              </a:rPr>
              <a:t>Carsten, J., 2013. What kinship does - and how. HAU - Journal of Ethnographic Theory 3, 281–84.</a:t>
            </a:r>
          </a:p>
          <a:p>
            <a:r>
              <a:rPr lang="en-GB" sz="1000" dirty="0">
                <a:effectLst/>
              </a:rPr>
              <a:t>Carsten, J., 1995. The Substance of Kinship and the Heat of the Hearth: Feeding, Personhood, and Relatedness among Malays in </a:t>
            </a:r>
            <a:r>
              <a:rPr lang="en-GB" sz="1000" dirty="0" err="1">
                <a:effectLst/>
              </a:rPr>
              <a:t>Pulau</a:t>
            </a:r>
            <a:r>
              <a:rPr lang="en-GB" sz="1000" dirty="0">
                <a:effectLst/>
              </a:rPr>
              <a:t> Langkawi. American Ethnologist 22, 223–241.</a:t>
            </a:r>
          </a:p>
          <a:p>
            <a:r>
              <a:rPr lang="en-GB" sz="1000" dirty="0">
                <a:effectLst/>
              </a:rPr>
              <a:t>Ellis, C., Adams, T.E., </a:t>
            </a:r>
            <a:r>
              <a:rPr lang="en-GB" sz="1000" dirty="0" err="1">
                <a:effectLst/>
              </a:rPr>
              <a:t>Bochner</a:t>
            </a:r>
            <a:r>
              <a:rPr lang="en-GB" sz="1000" dirty="0">
                <a:effectLst/>
              </a:rPr>
              <a:t>, A.P., 2010. Autoethnography: An Overview. Forum Qualitative </a:t>
            </a:r>
            <a:r>
              <a:rPr lang="en-GB" sz="1000" dirty="0" err="1">
                <a:effectLst/>
              </a:rPr>
              <a:t>Sozialforschung</a:t>
            </a:r>
            <a:r>
              <a:rPr lang="en-GB" sz="1000" dirty="0">
                <a:effectLst/>
              </a:rPr>
              <a:t> / Forum: Qualitative Social Research 12.</a:t>
            </a:r>
          </a:p>
          <a:p>
            <a:r>
              <a:rPr lang="en-GB" sz="1000" dirty="0">
                <a:effectLst/>
              </a:rPr>
              <a:t>Esquivel, L., 1992. Like Water for Chocolate. Doubleday, New York.</a:t>
            </a:r>
          </a:p>
          <a:p>
            <a:r>
              <a:rPr lang="en-GB" sz="1000" dirty="0" err="1">
                <a:effectLst/>
              </a:rPr>
              <a:t>Feuchtwang</a:t>
            </a:r>
            <a:r>
              <a:rPr lang="en-GB" sz="1000" dirty="0">
                <a:effectLst/>
              </a:rPr>
              <a:t>, S., 2013. What is Kinship? HAU - Journal of Ethnographic Theory 3, 281–284.</a:t>
            </a:r>
          </a:p>
          <a:p>
            <a:r>
              <a:rPr lang="en-GB" sz="1000" dirty="0">
                <a:effectLst/>
              </a:rPr>
              <a:t>Jenkins, R., Molesworth, M., Scullion, R., 2014. The messy social lives of objects: Inter‐personal borrowing and the ambiguity of possession and ownership. Journal of Consumer Behaviour 13, 131–139.</a:t>
            </a:r>
          </a:p>
          <a:p>
            <a:r>
              <a:rPr lang="en-GB" sz="1000" dirty="0">
                <a:effectLst/>
              </a:rPr>
              <a:t>Kopytoff, I., 1986. The Cultural Biography of Things: Commoditization as process., in: The Social Life of Things: </a:t>
            </a:r>
            <a:r>
              <a:rPr lang="en-GB" sz="1000" dirty="0" err="1">
                <a:effectLst/>
              </a:rPr>
              <a:t>Commmodities</a:t>
            </a:r>
            <a:r>
              <a:rPr lang="en-GB" sz="1000" dirty="0">
                <a:effectLst/>
              </a:rPr>
              <a:t> in Cultural Perspective. Cambridge University Press, pp. 64–91.</a:t>
            </a:r>
          </a:p>
          <a:p>
            <a:r>
              <a:rPr lang="en-GB" sz="1000" dirty="0">
                <a:effectLst/>
              </a:rPr>
              <a:t>Ochs, E., </a:t>
            </a:r>
            <a:r>
              <a:rPr lang="en-GB" sz="1000" dirty="0" err="1">
                <a:effectLst/>
              </a:rPr>
              <a:t>Shohet</a:t>
            </a:r>
            <a:r>
              <a:rPr lang="en-GB" sz="1000" dirty="0">
                <a:effectLst/>
              </a:rPr>
              <a:t>, M., 2006. The cultural structuring of mealtime socialization. New Directions for Child and Adolescent Development 2006, 35–49. </a:t>
            </a:r>
            <a:r>
              <a:rPr lang="en-GB" sz="1000" dirty="0">
                <a:effectLst/>
                <a:hlinkClick r:id="rId2"/>
              </a:rPr>
              <a:t>https://doi.org/10.1002/cd.154</a:t>
            </a:r>
            <a:endParaRPr lang="en-GB" sz="1000" dirty="0"/>
          </a:p>
          <a:p>
            <a:r>
              <a:rPr lang="en-GB" sz="1000" dirty="0" err="1">
                <a:effectLst/>
              </a:rPr>
              <a:t>Sahlins</a:t>
            </a:r>
            <a:r>
              <a:rPr lang="en-GB" sz="1000" dirty="0">
                <a:effectLst/>
              </a:rPr>
              <a:t>, M., 2013. What Kinship Is-And Is Not. University of Chicago Press.</a:t>
            </a:r>
          </a:p>
          <a:p>
            <a:r>
              <a:rPr lang="en-GB" sz="1000" dirty="0" err="1">
                <a:effectLst/>
              </a:rPr>
              <a:t>Sahlins</a:t>
            </a:r>
            <a:r>
              <a:rPr lang="en-GB" sz="1000" dirty="0">
                <a:effectLst/>
              </a:rPr>
              <a:t>, M., 2011. What kinship is (part one): What kinship is (part one). Journal of the Royal Anthropological Institute 17, 2–19. </a:t>
            </a:r>
            <a:r>
              <a:rPr lang="en-GB" sz="1000" dirty="0">
                <a:effectLst/>
                <a:hlinkClick r:id="rId3"/>
              </a:rPr>
              <a:t>https://doi.org/10.1111/j.1467-9655.2010.01666.x</a:t>
            </a:r>
            <a:endParaRPr lang="en-GB" sz="1000" dirty="0">
              <a:effectLst/>
            </a:endParaRPr>
          </a:p>
          <a:p>
            <a:r>
              <a:rPr lang="en-GB" sz="1000" dirty="0">
                <a:effectLst/>
              </a:rPr>
              <a:t>Van </a:t>
            </a:r>
            <a:r>
              <a:rPr lang="en-GB" sz="1000" dirty="0" err="1">
                <a:effectLst/>
              </a:rPr>
              <a:t>Vleet</a:t>
            </a:r>
            <a:r>
              <a:rPr lang="en-GB" sz="1000" dirty="0">
                <a:effectLst/>
              </a:rPr>
              <a:t>, K.E., 2009. Performing Kinship: Narrative, Gender, and the Intimacies of Power in the Andes. University of Texas Press, Austin.</a:t>
            </a:r>
          </a:p>
          <a:p>
            <a:r>
              <a:rPr lang="en-GB" sz="1000" dirty="0">
                <a:effectLst/>
              </a:rPr>
              <a:t>Wall, S., 2008. Easier Said than Done: Writing an Autoethnography. International Journal of Qualitative Methods 7, 38–53. </a:t>
            </a:r>
            <a:r>
              <a:rPr lang="en-GB" sz="1000" dirty="0">
                <a:effectLst/>
                <a:hlinkClick r:id="rId4"/>
              </a:rPr>
              <a:t>https://doi.org/10.1177/160940690800700103</a:t>
            </a:r>
            <a:endParaRPr lang="en-GB" sz="1000" dirty="0">
              <a:effectLst/>
            </a:endParaRPr>
          </a:p>
          <a:p>
            <a:r>
              <a:rPr lang="en-GB" sz="1000" dirty="0"/>
              <a:t>Fig 1 from Osgood, M., 2015, Breaking bread with colleagues boosts productivity [WWW Document]. URL </a:t>
            </a:r>
            <a:r>
              <a:rPr lang="en-GB" sz="1000" dirty="0">
                <a:hlinkClick r:id="rId5"/>
              </a:rPr>
              <a:t>https://phys.org/news/2015-12-bread-colleagues-boosts-productivity.html</a:t>
            </a:r>
            <a:r>
              <a:rPr lang="en-GB" sz="1000" dirty="0"/>
              <a:t> (accessed 2.5.19).</a:t>
            </a:r>
          </a:p>
          <a:p>
            <a:r>
              <a:rPr lang="en-GB" sz="1000" dirty="0"/>
              <a:t>Fig 2 from Community Potluck for Families, 2018. . Frugal Lancaster. URL </a:t>
            </a:r>
            <a:r>
              <a:rPr lang="en-GB" sz="1000" dirty="0">
                <a:hlinkClick r:id="rId6"/>
              </a:rPr>
              <a:t>https://www.frugallancaster.com/event/community-potluck-for-families/</a:t>
            </a:r>
            <a:r>
              <a:rPr lang="en-GB" sz="1000" dirty="0"/>
              <a:t> (accessed 2.5.19).</a:t>
            </a:r>
            <a:endParaRPr lang="en-GB" sz="1000" dirty="0">
              <a:effectLst/>
            </a:endParaRPr>
          </a:p>
          <a:p>
            <a:endParaRPr lang="en-GB" sz="1000" dirty="0">
              <a:effectLst/>
            </a:endParaRPr>
          </a:p>
        </p:txBody>
      </p:sp>
    </p:spTree>
    <p:extLst>
      <p:ext uri="{BB962C8B-B14F-4D97-AF65-F5344CB8AC3E}">
        <p14:creationId xmlns:p14="http://schemas.microsoft.com/office/powerpoint/2010/main" val="11307155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TM02900743[[fn=Organic]]</Template>
  <TotalTime>4619</TotalTime>
  <Words>894</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Bahnschrift</vt:lpstr>
      <vt:lpstr>Californian FB</vt:lpstr>
      <vt:lpstr>Chiller</vt:lpstr>
      <vt:lpstr>Garamond</vt:lpstr>
      <vt:lpstr>Organic</vt:lpstr>
      <vt:lpstr>Kinship and food-sharing practices amongst students</vt:lpstr>
      <vt:lpstr>Aims</vt:lpstr>
      <vt:lpstr>Methodology</vt:lpstr>
      <vt:lpstr>Literature </vt:lpstr>
      <vt:lpstr>Expected Results/Data</vt:lpstr>
      <vt:lpstr>Possible conclusions</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Kinship and food-sharing practices amongst students</dc:title>
  <dc:creator>Daegan Simpson (1003107)</dc:creator>
  <cp:lastModifiedBy>Daegan Simpson (1003107)</cp:lastModifiedBy>
  <cp:revision>32</cp:revision>
  <dcterms:created xsi:type="dcterms:W3CDTF">2019-02-01T14:48:25Z</dcterms:created>
  <dcterms:modified xsi:type="dcterms:W3CDTF">2019-02-05T14:08:09Z</dcterms:modified>
</cp:coreProperties>
</file>