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4630400" cy="8229600"/>
  <p:notesSz cx="8229600" cy="14630400"/>
  <p:embeddedFontLst>
    <p:embeddedFont>
      <p:font typeface="Syne" panose="020B0604020202020204" charset="0"/>
      <p:regular r:id="rId15"/>
    </p:embeddedFont>
    <p:embeddedFont>
      <p:font typeface="Syne Extra Bold" panose="020B0604020202020204" charset="0"/>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49" d="100"/>
          <a:sy n="49" d="100"/>
        </p:scale>
        <p:origin x="292"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00881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52025">
              <a:alpha val="95000"/>
            </a:srgbClr>
          </a:solidFill>
          <a:ln/>
        </p:spPr>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52025">
              <a:alpha val="95000"/>
            </a:srgbClr>
          </a:solidFill>
          <a:ln/>
        </p:spPr>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52025">
              <a:alpha val="95000"/>
            </a:srgbClr>
          </a:solidFill>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52025">
              <a:alpha val="95000"/>
            </a:srgbClr>
          </a:solidFill>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52025">
              <a:alpha val="95000"/>
            </a:srgbClr>
          </a:solidFill>
          <a:ln/>
        </p:spPr>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52025">
              <a:alpha val="95000"/>
            </a:srgbClr>
          </a:solidFill>
          <a:ln/>
        </p:spPr>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52025">
              <a:alpha val="95000"/>
            </a:srgbClr>
          </a:solidFill>
          <a:ln/>
        </p:spPr>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52025">
              <a:alpha val="95000"/>
            </a:srgbClr>
          </a:solid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52025">
              <a:alpha val="95000"/>
            </a:srgbClr>
          </a:solidFill>
          <a:ln/>
        </p:spPr>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52025">
              <a:alpha val="95000"/>
            </a:srgbClr>
          </a:solidFill>
          <a:ln/>
        </p:spPr>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1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52025">
              <a:alpha val="95000"/>
            </a:srgbClr>
          </a:solidFill>
          <a:ln/>
        </p:spPr>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12 master">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4630400" cy="8229600"/>
          </a:xfrm>
          <a:prstGeom prst="rect">
            <a:avLst/>
          </a:prstGeom>
        </p:spPr>
      </p:pic>
      <p:sp>
        <p:nvSpPr>
          <p:cNvPr id="3" name="Shape 0"/>
          <p:cNvSpPr/>
          <p:nvPr/>
        </p:nvSpPr>
        <p:spPr>
          <a:xfrm>
            <a:off x="0" y="0"/>
            <a:ext cx="14630400" cy="8229600"/>
          </a:xfrm>
          <a:prstGeom prst="rect">
            <a:avLst/>
          </a:prstGeom>
          <a:solidFill>
            <a:srgbClr val="152025">
              <a:alpha val="95000"/>
            </a:srgbClr>
          </a:solidFill>
          <a:ln/>
        </p:spPr>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20090" y="788432"/>
            <a:ext cx="7703820" cy="4436269"/>
          </a:xfrm>
          <a:prstGeom prst="rect">
            <a:avLst/>
          </a:prstGeom>
          <a:noFill/>
          <a:ln/>
        </p:spPr>
        <p:txBody>
          <a:bodyPr wrap="square" lIns="0" tIns="0" rIns="0" bIns="0" rtlCol="0" anchor="t"/>
          <a:lstStyle/>
          <a:p>
            <a:pPr marL="0" indent="0">
              <a:lnSpc>
                <a:spcPts val="6950"/>
              </a:lnSpc>
              <a:buNone/>
            </a:pPr>
            <a:r>
              <a:rPr lang="en-US" sz="5550" b="1" dirty="0">
                <a:solidFill>
                  <a:srgbClr val="F0F4F1"/>
                </a:solidFill>
                <a:latin typeface="Syne Extra Bold" pitchFamily="34" charset="0"/>
                <a:ea typeface="Syne Extra Bold" pitchFamily="34" charset="-122"/>
                <a:cs typeface="Syne Extra Bold" pitchFamily="34" charset="-120"/>
              </a:rPr>
              <a:t>Writing a Literature Review: Synthesizing Information</a:t>
            </a:r>
            <a:endParaRPr lang="en-US" sz="5550" dirty="0"/>
          </a:p>
        </p:txBody>
      </p:sp>
      <p:sp>
        <p:nvSpPr>
          <p:cNvPr id="4" name="Text 1"/>
          <p:cNvSpPr/>
          <p:nvPr/>
        </p:nvSpPr>
        <p:spPr>
          <a:xfrm>
            <a:off x="720090" y="5533311"/>
            <a:ext cx="7703820" cy="1316355"/>
          </a:xfrm>
          <a:prstGeom prst="rect">
            <a:avLst/>
          </a:prstGeom>
          <a:noFill/>
          <a:ln/>
        </p:spPr>
        <p:txBody>
          <a:bodyPr wrap="square" lIns="0" tIns="0" rIns="0" bIns="0" rtlCol="0" anchor="t"/>
          <a:lstStyle/>
          <a:p>
            <a:pPr marL="0" indent="0">
              <a:lnSpc>
                <a:spcPts val="2550"/>
              </a:lnSpc>
              <a:buNone/>
            </a:pPr>
            <a:r>
              <a:rPr lang="en-US" sz="1600" dirty="0">
                <a:solidFill>
                  <a:srgbClr val="D7E5D8"/>
                </a:solidFill>
                <a:latin typeface="Syne" pitchFamily="34" charset="0"/>
                <a:ea typeface="Syne" pitchFamily="34" charset="-122"/>
                <a:cs typeface="Syne" pitchFamily="34" charset="-120"/>
              </a:rPr>
              <a:t>Learn to structure an organized literature review, synthesize information from multiple sources, and identify research gaps and trends. This guide will help you summarize relevant studies and contextualize your research within the broader academic field.</a:t>
            </a:r>
            <a:endParaRPr lang="en-US" sz="1600" dirty="0"/>
          </a:p>
        </p:txBody>
      </p:sp>
      <p:sp>
        <p:nvSpPr>
          <p:cNvPr id="5" name="Shape 2"/>
          <p:cNvSpPr/>
          <p:nvPr/>
        </p:nvSpPr>
        <p:spPr>
          <a:xfrm>
            <a:off x="720090" y="7096601"/>
            <a:ext cx="329089" cy="329089"/>
          </a:xfrm>
          <a:prstGeom prst="roundRect">
            <a:avLst>
              <a:gd name="adj" fmla="val 27783018"/>
            </a:avLst>
          </a:prstGeom>
          <a:noFill/>
          <a:ln w="7620">
            <a:solidFill>
              <a:srgbClr val="FFFFFF"/>
            </a:solidFill>
            <a:prstDash val="solid"/>
          </a:ln>
        </p:spPr>
        <p:txBody>
          <a:bodyPr/>
          <a:lstStyle/>
          <a:p>
            <a:endParaRPr lang="en-GB"/>
          </a:p>
        </p:txBody>
      </p:sp>
      <p:pic>
        <p:nvPicPr>
          <p:cNvPr id="6" name="Image 1" descr="preencoded.png"/>
          <p:cNvPicPr>
            <a:picLocks noChangeAspect="1"/>
          </p:cNvPicPr>
          <p:nvPr/>
        </p:nvPicPr>
        <p:blipFill>
          <a:blip r:embed="rId4"/>
          <a:stretch>
            <a:fillRect/>
          </a:stretch>
        </p:blipFill>
        <p:spPr>
          <a:xfrm>
            <a:off x="727710" y="7104221"/>
            <a:ext cx="313849" cy="313849"/>
          </a:xfrm>
          <a:prstGeom prst="rect">
            <a:avLst/>
          </a:prstGeom>
        </p:spPr>
      </p:pic>
      <p:sp>
        <p:nvSpPr>
          <p:cNvPr id="7" name="Text 3"/>
          <p:cNvSpPr/>
          <p:nvPr/>
        </p:nvSpPr>
        <p:spPr>
          <a:xfrm>
            <a:off x="1152049" y="7081123"/>
            <a:ext cx="3759756" cy="360045"/>
          </a:xfrm>
          <a:prstGeom prst="rect">
            <a:avLst/>
          </a:prstGeom>
          <a:noFill/>
          <a:ln/>
        </p:spPr>
        <p:txBody>
          <a:bodyPr wrap="none" lIns="0" tIns="0" rIns="0" bIns="0" rtlCol="0" anchor="t"/>
          <a:lstStyle/>
          <a:p>
            <a:pPr marL="0" indent="0" algn="l">
              <a:lnSpc>
                <a:spcPts val="2800"/>
              </a:lnSpc>
              <a:buNone/>
            </a:pPr>
            <a:endParaRPr lang="en-US" sz="2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39378" y="752475"/>
            <a:ext cx="7665244" cy="1320403"/>
          </a:xfrm>
          <a:prstGeom prst="rect">
            <a:avLst/>
          </a:prstGeom>
          <a:noFill/>
          <a:ln/>
        </p:spPr>
        <p:txBody>
          <a:bodyPr wrap="square" lIns="0" tIns="0" rIns="0" bIns="0" rtlCol="0" anchor="t"/>
          <a:lstStyle/>
          <a:p>
            <a:pPr marL="0" indent="0">
              <a:lnSpc>
                <a:spcPts val="5150"/>
              </a:lnSpc>
              <a:buNone/>
            </a:pPr>
            <a:r>
              <a:rPr lang="en-US" sz="4150" b="1" dirty="0">
                <a:solidFill>
                  <a:srgbClr val="F0F4F1"/>
                </a:solidFill>
                <a:latin typeface="Syne Extra Bold" pitchFamily="34" charset="0"/>
                <a:ea typeface="Syne Extra Bold" pitchFamily="34" charset="-122"/>
                <a:cs typeface="Syne Extra Bold" pitchFamily="34" charset="-120"/>
              </a:rPr>
              <a:t>Structuring a Literature Review</a:t>
            </a:r>
            <a:endParaRPr lang="en-US" sz="4150" dirty="0"/>
          </a:p>
        </p:txBody>
      </p:sp>
      <p:sp>
        <p:nvSpPr>
          <p:cNvPr id="4" name="Shape 1"/>
          <p:cNvSpPr/>
          <p:nvPr/>
        </p:nvSpPr>
        <p:spPr>
          <a:xfrm>
            <a:off x="1044773" y="2389703"/>
            <a:ext cx="22860" cy="5087303"/>
          </a:xfrm>
          <a:prstGeom prst="roundRect">
            <a:avLst>
              <a:gd name="adj" fmla="val 388130"/>
            </a:avLst>
          </a:prstGeom>
          <a:solidFill>
            <a:srgbClr val="6D9121"/>
          </a:solidFill>
          <a:ln/>
        </p:spPr>
        <p:txBody>
          <a:bodyPr/>
          <a:lstStyle/>
          <a:p>
            <a:endParaRPr lang="en-GB"/>
          </a:p>
        </p:txBody>
      </p:sp>
      <p:sp>
        <p:nvSpPr>
          <p:cNvPr id="5" name="Shape 2"/>
          <p:cNvSpPr/>
          <p:nvPr/>
        </p:nvSpPr>
        <p:spPr>
          <a:xfrm>
            <a:off x="1270992" y="2853571"/>
            <a:ext cx="739378" cy="22860"/>
          </a:xfrm>
          <a:prstGeom prst="roundRect">
            <a:avLst>
              <a:gd name="adj" fmla="val 388130"/>
            </a:avLst>
          </a:prstGeom>
          <a:solidFill>
            <a:srgbClr val="6D9121"/>
          </a:solidFill>
          <a:ln/>
        </p:spPr>
        <p:txBody>
          <a:bodyPr/>
          <a:lstStyle/>
          <a:p>
            <a:endParaRPr lang="en-GB"/>
          </a:p>
        </p:txBody>
      </p:sp>
      <p:sp>
        <p:nvSpPr>
          <p:cNvPr id="6" name="Shape 3"/>
          <p:cNvSpPr/>
          <p:nvPr/>
        </p:nvSpPr>
        <p:spPr>
          <a:xfrm>
            <a:off x="818555" y="2627352"/>
            <a:ext cx="475298" cy="475298"/>
          </a:xfrm>
          <a:prstGeom prst="roundRect">
            <a:avLst>
              <a:gd name="adj" fmla="val 18668"/>
            </a:avLst>
          </a:prstGeom>
          <a:solidFill>
            <a:srgbClr val="547808"/>
          </a:solidFill>
          <a:ln w="7620">
            <a:solidFill>
              <a:srgbClr val="6D9121"/>
            </a:solidFill>
            <a:prstDash val="solid"/>
          </a:ln>
        </p:spPr>
        <p:txBody>
          <a:bodyPr/>
          <a:lstStyle/>
          <a:p>
            <a:endParaRPr lang="en-GB"/>
          </a:p>
        </p:txBody>
      </p:sp>
      <p:sp>
        <p:nvSpPr>
          <p:cNvPr id="7" name="Text 4"/>
          <p:cNvSpPr/>
          <p:nvPr/>
        </p:nvSpPr>
        <p:spPr>
          <a:xfrm>
            <a:off x="972383" y="2706529"/>
            <a:ext cx="167640" cy="316825"/>
          </a:xfrm>
          <a:prstGeom prst="rect">
            <a:avLst/>
          </a:prstGeom>
          <a:noFill/>
          <a:ln/>
        </p:spPr>
        <p:txBody>
          <a:bodyPr wrap="none" lIns="0" tIns="0" rIns="0" bIns="0" rtlCol="0" anchor="t"/>
          <a:lstStyle/>
          <a:p>
            <a:pPr marL="0" indent="0" algn="ctr">
              <a:lnSpc>
                <a:spcPts val="2450"/>
              </a:lnSpc>
              <a:buNone/>
            </a:pPr>
            <a:r>
              <a:rPr lang="en-US" sz="2450" b="1" dirty="0">
                <a:solidFill>
                  <a:srgbClr val="FFFFFF"/>
                </a:solidFill>
                <a:latin typeface="Syne Extra Bold" pitchFamily="34" charset="0"/>
                <a:ea typeface="Syne Extra Bold" pitchFamily="34" charset="-122"/>
                <a:cs typeface="Syne Extra Bold" pitchFamily="34" charset="-120"/>
              </a:rPr>
              <a:t>1</a:t>
            </a:r>
            <a:endParaRPr lang="en-US" sz="2450" dirty="0"/>
          </a:p>
        </p:txBody>
      </p:sp>
      <p:sp>
        <p:nvSpPr>
          <p:cNvPr id="8" name="Text 5"/>
          <p:cNvSpPr/>
          <p:nvPr/>
        </p:nvSpPr>
        <p:spPr>
          <a:xfrm>
            <a:off x="2218015" y="2600920"/>
            <a:ext cx="2640568" cy="330041"/>
          </a:xfrm>
          <a:prstGeom prst="rect">
            <a:avLst/>
          </a:prstGeom>
          <a:noFill/>
          <a:ln/>
        </p:spPr>
        <p:txBody>
          <a:bodyPr wrap="none" lIns="0" tIns="0" rIns="0" bIns="0" rtlCol="0" anchor="t"/>
          <a:lstStyle/>
          <a:p>
            <a:pPr marL="0" indent="0" algn="l">
              <a:lnSpc>
                <a:spcPts val="2550"/>
              </a:lnSpc>
              <a:buNone/>
            </a:pPr>
            <a:r>
              <a:rPr lang="en-US" sz="2050" b="1" dirty="0">
                <a:solidFill>
                  <a:srgbClr val="D7E5D8"/>
                </a:solidFill>
                <a:latin typeface="Syne Extra Bold" pitchFamily="34" charset="0"/>
                <a:ea typeface="Syne Extra Bold" pitchFamily="34" charset="-122"/>
                <a:cs typeface="Syne Extra Bold" pitchFamily="34" charset="-120"/>
              </a:rPr>
              <a:t>Introduction</a:t>
            </a:r>
            <a:endParaRPr lang="en-US" sz="2050" dirty="0"/>
          </a:p>
        </p:txBody>
      </p:sp>
      <p:sp>
        <p:nvSpPr>
          <p:cNvPr id="9" name="Text 6"/>
          <p:cNvSpPr/>
          <p:nvPr/>
        </p:nvSpPr>
        <p:spPr>
          <a:xfrm>
            <a:off x="2218015" y="3057644"/>
            <a:ext cx="6186607" cy="675799"/>
          </a:xfrm>
          <a:prstGeom prst="rect">
            <a:avLst/>
          </a:prstGeom>
          <a:noFill/>
          <a:ln/>
        </p:spPr>
        <p:txBody>
          <a:bodyPr wrap="square" lIns="0" tIns="0" rIns="0" bIns="0" rtlCol="0" anchor="t"/>
          <a:lstStyle/>
          <a:p>
            <a:pPr marL="0" indent="0" algn="l">
              <a:lnSpc>
                <a:spcPts val="2650"/>
              </a:lnSpc>
              <a:buNone/>
            </a:pPr>
            <a:r>
              <a:rPr lang="en-US" sz="1650" dirty="0">
                <a:solidFill>
                  <a:srgbClr val="D7E5D8"/>
                </a:solidFill>
                <a:latin typeface="Syne" pitchFamily="34" charset="0"/>
                <a:ea typeface="Syne" pitchFamily="34" charset="-122"/>
                <a:cs typeface="Syne" pitchFamily="34" charset="-120"/>
              </a:rPr>
              <a:t>Outline the scope and purpose of the review. Briefly describe the topic and explain criteria for including sources.</a:t>
            </a:r>
            <a:endParaRPr lang="en-US" sz="1650" dirty="0"/>
          </a:p>
        </p:txBody>
      </p:sp>
      <p:sp>
        <p:nvSpPr>
          <p:cNvPr id="10" name="Shape 7"/>
          <p:cNvSpPr/>
          <p:nvPr/>
        </p:nvSpPr>
        <p:spPr>
          <a:xfrm>
            <a:off x="1270992" y="4619744"/>
            <a:ext cx="739378" cy="22860"/>
          </a:xfrm>
          <a:prstGeom prst="roundRect">
            <a:avLst>
              <a:gd name="adj" fmla="val 388130"/>
            </a:avLst>
          </a:prstGeom>
          <a:solidFill>
            <a:srgbClr val="6D9121"/>
          </a:solidFill>
          <a:ln/>
        </p:spPr>
        <p:txBody>
          <a:bodyPr/>
          <a:lstStyle/>
          <a:p>
            <a:endParaRPr lang="en-GB"/>
          </a:p>
        </p:txBody>
      </p:sp>
      <p:sp>
        <p:nvSpPr>
          <p:cNvPr id="11" name="Shape 8"/>
          <p:cNvSpPr/>
          <p:nvPr/>
        </p:nvSpPr>
        <p:spPr>
          <a:xfrm>
            <a:off x="818555" y="4393525"/>
            <a:ext cx="475298" cy="475298"/>
          </a:xfrm>
          <a:prstGeom prst="roundRect">
            <a:avLst>
              <a:gd name="adj" fmla="val 18668"/>
            </a:avLst>
          </a:prstGeom>
          <a:solidFill>
            <a:srgbClr val="547808"/>
          </a:solidFill>
          <a:ln w="7620">
            <a:solidFill>
              <a:srgbClr val="6D9121"/>
            </a:solidFill>
            <a:prstDash val="solid"/>
          </a:ln>
        </p:spPr>
        <p:txBody>
          <a:bodyPr/>
          <a:lstStyle/>
          <a:p>
            <a:endParaRPr lang="en-GB"/>
          </a:p>
        </p:txBody>
      </p:sp>
      <p:sp>
        <p:nvSpPr>
          <p:cNvPr id="12" name="Text 9"/>
          <p:cNvSpPr/>
          <p:nvPr/>
        </p:nvSpPr>
        <p:spPr>
          <a:xfrm>
            <a:off x="897255" y="4472702"/>
            <a:ext cx="317778" cy="316825"/>
          </a:xfrm>
          <a:prstGeom prst="rect">
            <a:avLst/>
          </a:prstGeom>
          <a:noFill/>
          <a:ln/>
        </p:spPr>
        <p:txBody>
          <a:bodyPr wrap="none" lIns="0" tIns="0" rIns="0" bIns="0" rtlCol="0" anchor="t"/>
          <a:lstStyle/>
          <a:p>
            <a:pPr marL="0" indent="0" algn="ctr">
              <a:lnSpc>
                <a:spcPts val="2450"/>
              </a:lnSpc>
              <a:buNone/>
            </a:pPr>
            <a:r>
              <a:rPr lang="en-US" sz="2450" b="1" dirty="0">
                <a:solidFill>
                  <a:srgbClr val="FFFFFF"/>
                </a:solidFill>
                <a:latin typeface="Syne Extra Bold" pitchFamily="34" charset="0"/>
                <a:ea typeface="Syne Extra Bold" pitchFamily="34" charset="-122"/>
                <a:cs typeface="Syne Extra Bold" pitchFamily="34" charset="-120"/>
              </a:rPr>
              <a:t>2</a:t>
            </a:r>
            <a:endParaRPr lang="en-US" sz="2450" dirty="0"/>
          </a:p>
        </p:txBody>
      </p:sp>
      <p:sp>
        <p:nvSpPr>
          <p:cNvPr id="13" name="Text 10"/>
          <p:cNvSpPr/>
          <p:nvPr/>
        </p:nvSpPr>
        <p:spPr>
          <a:xfrm>
            <a:off x="2218015" y="4367093"/>
            <a:ext cx="3961328" cy="330041"/>
          </a:xfrm>
          <a:prstGeom prst="rect">
            <a:avLst/>
          </a:prstGeom>
          <a:noFill/>
          <a:ln/>
        </p:spPr>
        <p:txBody>
          <a:bodyPr wrap="none" lIns="0" tIns="0" rIns="0" bIns="0" rtlCol="0" anchor="t"/>
          <a:lstStyle/>
          <a:p>
            <a:pPr marL="0" indent="0" algn="l">
              <a:lnSpc>
                <a:spcPts val="2550"/>
              </a:lnSpc>
              <a:buNone/>
            </a:pPr>
            <a:r>
              <a:rPr lang="en-US" sz="2050" b="1" dirty="0">
                <a:solidFill>
                  <a:srgbClr val="D7E5D8"/>
                </a:solidFill>
                <a:latin typeface="Syne Extra Bold" pitchFamily="34" charset="0"/>
                <a:ea typeface="Syne Extra Bold" pitchFamily="34" charset="-122"/>
                <a:cs typeface="Syne Extra Bold" pitchFamily="34" charset="-120"/>
              </a:rPr>
              <a:t>Thematic Sections</a:t>
            </a:r>
            <a:endParaRPr lang="en-US" sz="2050" dirty="0"/>
          </a:p>
        </p:txBody>
      </p:sp>
      <p:sp>
        <p:nvSpPr>
          <p:cNvPr id="14" name="Text 11"/>
          <p:cNvSpPr/>
          <p:nvPr/>
        </p:nvSpPr>
        <p:spPr>
          <a:xfrm>
            <a:off x="2218015" y="4823817"/>
            <a:ext cx="6186607" cy="675799"/>
          </a:xfrm>
          <a:prstGeom prst="rect">
            <a:avLst/>
          </a:prstGeom>
          <a:noFill/>
          <a:ln/>
        </p:spPr>
        <p:txBody>
          <a:bodyPr wrap="square" lIns="0" tIns="0" rIns="0" bIns="0" rtlCol="0" anchor="t"/>
          <a:lstStyle/>
          <a:p>
            <a:pPr marL="0" indent="0" algn="l">
              <a:lnSpc>
                <a:spcPts val="2650"/>
              </a:lnSpc>
              <a:buNone/>
            </a:pPr>
            <a:r>
              <a:rPr lang="en-US" sz="1650" dirty="0">
                <a:solidFill>
                  <a:srgbClr val="D7E5D8"/>
                </a:solidFill>
                <a:latin typeface="Syne" pitchFamily="34" charset="0"/>
                <a:ea typeface="Syne" pitchFamily="34" charset="-122"/>
                <a:cs typeface="Syne" pitchFamily="34" charset="-120"/>
              </a:rPr>
              <a:t>Organize studies based on common themes or patterns. Connect each theme back to the main topic.</a:t>
            </a:r>
            <a:endParaRPr lang="en-US" sz="1650" dirty="0"/>
          </a:p>
        </p:txBody>
      </p:sp>
      <p:sp>
        <p:nvSpPr>
          <p:cNvPr id="15" name="Shape 12"/>
          <p:cNvSpPr/>
          <p:nvPr/>
        </p:nvSpPr>
        <p:spPr>
          <a:xfrm>
            <a:off x="1270992" y="6385917"/>
            <a:ext cx="739378" cy="22860"/>
          </a:xfrm>
          <a:prstGeom prst="roundRect">
            <a:avLst>
              <a:gd name="adj" fmla="val 388130"/>
            </a:avLst>
          </a:prstGeom>
          <a:solidFill>
            <a:srgbClr val="6D9121"/>
          </a:solidFill>
          <a:ln/>
        </p:spPr>
        <p:txBody>
          <a:bodyPr/>
          <a:lstStyle/>
          <a:p>
            <a:endParaRPr lang="en-GB"/>
          </a:p>
        </p:txBody>
      </p:sp>
      <p:sp>
        <p:nvSpPr>
          <p:cNvPr id="16" name="Shape 13"/>
          <p:cNvSpPr/>
          <p:nvPr/>
        </p:nvSpPr>
        <p:spPr>
          <a:xfrm>
            <a:off x="818555" y="6159698"/>
            <a:ext cx="475298" cy="475298"/>
          </a:xfrm>
          <a:prstGeom prst="roundRect">
            <a:avLst>
              <a:gd name="adj" fmla="val 18668"/>
            </a:avLst>
          </a:prstGeom>
          <a:solidFill>
            <a:srgbClr val="547808"/>
          </a:solidFill>
          <a:ln w="7620">
            <a:solidFill>
              <a:srgbClr val="6D9121"/>
            </a:solidFill>
            <a:prstDash val="solid"/>
          </a:ln>
        </p:spPr>
        <p:txBody>
          <a:bodyPr/>
          <a:lstStyle/>
          <a:p>
            <a:endParaRPr lang="en-GB"/>
          </a:p>
        </p:txBody>
      </p:sp>
      <p:sp>
        <p:nvSpPr>
          <p:cNvPr id="17" name="Text 14"/>
          <p:cNvSpPr/>
          <p:nvPr/>
        </p:nvSpPr>
        <p:spPr>
          <a:xfrm>
            <a:off x="889040" y="6238875"/>
            <a:ext cx="334328" cy="316825"/>
          </a:xfrm>
          <a:prstGeom prst="rect">
            <a:avLst/>
          </a:prstGeom>
          <a:noFill/>
          <a:ln/>
        </p:spPr>
        <p:txBody>
          <a:bodyPr wrap="none" lIns="0" tIns="0" rIns="0" bIns="0" rtlCol="0" anchor="t"/>
          <a:lstStyle/>
          <a:p>
            <a:pPr marL="0" indent="0" algn="ctr">
              <a:lnSpc>
                <a:spcPts val="2450"/>
              </a:lnSpc>
              <a:buNone/>
            </a:pPr>
            <a:r>
              <a:rPr lang="en-US" sz="2450" b="1" dirty="0">
                <a:solidFill>
                  <a:srgbClr val="FFFFFF"/>
                </a:solidFill>
                <a:latin typeface="Syne Extra Bold" pitchFamily="34" charset="0"/>
                <a:ea typeface="Syne Extra Bold" pitchFamily="34" charset="-122"/>
                <a:cs typeface="Syne Extra Bold" pitchFamily="34" charset="-120"/>
              </a:rPr>
              <a:t>3</a:t>
            </a:r>
            <a:endParaRPr lang="en-US" sz="2450" dirty="0"/>
          </a:p>
        </p:txBody>
      </p:sp>
      <p:sp>
        <p:nvSpPr>
          <p:cNvPr id="18" name="Text 15"/>
          <p:cNvSpPr/>
          <p:nvPr/>
        </p:nvSpPr>
        <p:spPr>
          <a:xfrm>
            <a:off x="2218015" y="6133267"/>
            <a:ext cx="2640568" cy="330041"/>
          </a:xfrm>
          <a:prstGeom prst="rect">
            <a:avLst/>
          </a:prstGeom>
          <a:noFill/>
          <a:ln/>
        </p:spPr>
        <p:txBody>
          <a:bodyPr wrap="none" lIns="0" tIns="0" rIns="0" bIns="0" rtlCol="0" anchor="t"/>
          <a:lstStyle/>
          <a:p>
            <a:pPr marL="0" indent="0" algn="l">
              <a:lnSpc>
                <a:spcPts val="2550"/>
              </a:lnSpc>
              <a:buNone/>
            </a:pPr>
            <a:r>
              <a:rPr lang="en-US" sz="2050" b="1" dirty="0">
                <a:solidFill>
                  <a:srgbClr val="D7E5D8"/>
                </a:solidFill>
                <a:latin typeface="Syne Extra Bold" pitchFamily="34" charset="0"/>
                <a:ea typeface="Syne Extra Bold" pitchFamily="34" charset="-122"/>
                <a:cs typeface="Syne Extra Bold" pitchFamily="34" charset="-120"/>
              </a:rPr>
              <a:t>Conclusion</a:t>
            </a:r>
            <a:endParaRPr lang="en-US" sz="2050" dirty="0"/>
          </a:p>
        </p:txBody>
      </p:sp>
      <p:sp>
        <p:nvSpPr>
          <p:cNvPr id="19" name="Text 16"/>
          <p:cNvSpPr/>
          <p:nvPr/>
        </p:nvSpPr>
        <p:spPr>
          <a:xfrm>
            <a:off x="2218015" y="6589990"/>
            <a:ext cx="6186607" cy="675799"/>
          </a:xfrm>
          <a:prstGeom prst="rect">
            <a:avLst/>
          </a:prstGeom>
          <a:noFill/>
          <a:ln/>
        </p:spPr>
        <p:txBody>
          <a:bodyPr wrap="square" lIns="0" tIns="0" rIns="0" bIns="0" rtlCol="0" anchor="t"/>
          <a:lstStyle/>
          <a:p>
            <a:pPr marL="0" indent="0" algn="l">
              <a:lnSpc>
                <a:spcPts val="2650"/>
              </a:lnSpc>
              <a:buNone/>
            </a:pPr>
            <a:r>
              <a:rPr lang="en-US" sz="1650" dirty="0">
                <a:solidFill>
                  <a:srgbClr val="D7E5D8"/>
                </a:solidFill>
                <a:latin typeface="Syne" pitchFamily="34" charset="0"/>
                <a:ea typeface="Syne" pitchFamily="34" charset="-122"/>
                <a:cs typeface="Syne" pitchFamily="34" charset="-120"/>
              </a:rPr>
              <a:t>Summarize main findings, highlight research gaps, and show where your research fits in.</a:t>
            </a:r>
            <a:endParaRPr lang="en-US" sz="16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1300996"/>
            <a:ext cx="7556421" cy="2126337"/>
          </a:xfrm>
          <a:prstGeom prst="rect">
            <a:avLst/>
          </a:prstGeom>
          <a:noFill/>
          <a:ln/>
        </p:spPr>
        <p:txBody>
          <a:bodyPr wrap="square" lIns="0" tIns="0" rIns="0" bIns="0" rtlCol="0" anchor="t"/>
          <a:lstStyle/>
          <a:p>
            <a:pPr marL="0" indent="0">
              <a:lnSpc>
                <a:spcPts val="5550"/>
              </a:lnSpc>
              <a:buNone/>
            </a:pPr>
            <a:r>
              <a:rPr lang="en-US" sz="4450" b="1" dirty="0">
                <a:solidFill>
                  <a:srgbClr val="F0F4F1"/>
                </a:solidFill>
                <a:latin typeface="Syne Extra Bold" pitchFamily="34" charset="0"/>
                <a:ea typeface="Syne Extra Bold" pitchFamily="34" charset="-122"/>
                <a:cs typeface="Syne Extra Bold" pitchFamily="34" charset="-120"/>
              </a:rPr>
              <a:t>Purpose of a Literature Review</a:t>
            </a:r>
            <a:endParaRPr lang="en-US" sz="4450" dirty="0"/>
          </a:p>
        </p:txBody>
      </p:sp>
      <p:sp>
        <p:nvSpPr>
          <p:cNvPr id="4" name="Shape 1"/>
          <p:cNvSpPr/>
          <p:nvPr/>
        </p:nvSpPr>
        <p:spPr>
          <a:xfrm>
            <a:off x="793790" y="4022646"/>
            <a:ext cx="510302" cy="510302"/>
          </a:xfrm>
          <a:prstGeom prst="roundRect">
            <a:avLst>
              <a:gd name="adj" fmla="val 18669"/>
            </a:avLst>
          </a:prstGeom>
          <a:solidFill>
            <a:srgbClr val="547808"/>
          </a:solidFill>
          <a:ln w="7620">
            <a:solidFill>
              <a:srgbClr val="6D9121"/>
            </a:solidFill>
            <a:prstDash val="solid"/>
          </a:ln>
        </p:spPr>
        <p:txBody>
          <a:bodyPr/>
          <a:lstStyle/>
          <a:p>
            <a:endParaRPr lang="en-GB"/>
          </a:p>
        </p:txBody>
      </p:sp>
      <p:sp>
        <p:nvSpPr>
          <p:cNvPr id="5" name="Text 2"/>
          <p:cNvSpPr/>
          <p:nvPr/>
        </p:nvSpPr>
        <p:spPr>
          <a:xfrm>
            <a:off x="958929" y="4107656"/>
            <a:ext cx="180023" cy="340281"/>
          </a:xfrm>
          <a:prstGeom prst="rect">
            <a:avLst/>
          </a:prstGeom>
          <a:noFill/>
          <a:ln/>
        </p:spPr>
        <p:txBody>
          <a:bodyPr wrap="none" lIns="0" tIns="0" rIns="0" bIns="0" rtlCol="0" anchor="t"/>
          <a:lstStyle/>
          <a:p>
            <a:pPr marL="0" indent="0" algn="ctr">
              <a:lnSpc>
                <a:spcPts val="2650"/>
              </a:lnSpc>
              <a:buNone/>
            </a:pPr>
            <a:r>
              <a:rPr lang="en-US" sz="2650" b="1" dirty="0">
                <a:solidFill>
                  <a:srgbClr val="FFFFFF"/>
                </a:solidFill>
                <a:latin typeface="Syne Extra Bold" pitchFamily="34" charset="0"/>
                <a:ea typeface="Syne Extra Bold" pitchFamily="34" charset="-122"/>
                <a:cs typeface="Syne Extra Bold" pitchFamily="34" charset="-120"/>
              </a:rPr>
              <a:t>1</a:t>
            </a:r>
            <a:endParaRPr lang="en-US" sz="2650" dirty="0"/>
          </a:p>
        </p:txBody>
      </p:sp>
      <p:sp>
        <p:nvSpPr>
          <p:cNvPr id="6" name="Text 3"/>
          <p:cNvSpPr/>
          <p:nvPr/>
        </p:nvSpPr>
        <p:spPr>
          <a:xfrm>
            <a:off x="1530906" y="4022646"/>
            <a:ext cx="2927747" cy="708660"/>
          </a:xfrm>
          <a:prstGeom prst="rect">
            <a:avLst/>
          </a:prstGeom>
          <a:noFill/>
          <a:ln/>
        </p:spPr>
        <p:txBody>
          <a:bodyPr wrap="square" lIns="0" tIns="0" rIns="0" bIns="0" rtlCol="0" anchor="t"/>
          <a:lstStyle/>
          <a:p>
            <a:pPr marL="0" indent="0">
              <a:lnSpc>
                <a:spcPts val="2750"/>
              </a:lnSpc>
              <a:buNone/>
            </a:pPr>
            <a:r>
              <a:rPr lang="en-US" sz="2200" b="1" dirty="0">
                <a:solidFill>
                  <a:srgbClr val="D7E5D8"/>
                </a:solidFill>
                <a:latin typeface="Syne Extra Bold" pitchFamily="34" charset="0"/>
                <a:ea typeface="Syne Extra Bold" pitchFamily="34" charset="-122"/>
                <a:cs typeface="Syne Extra Bold" pitchFamily="34" charset="-120"/>
              </a:rPr>
              <a:t>Contextualize Research</a:t>
            </a:r>
            <a:endParaRPr lang="en-US" sz="2200" dirty="0"/>
          </a:p>
        </p:txBody>
      </p:sp>
      <p:sp>
        <p:nvSpPr>
          <p:cNvPr id="7" name="Text 4"/>
          <p:cNvSpPr/>
          <p:nvPr/>
        </p:nvSpPr>
        <p:spPr>
          <a:xfrm>
            <a:off x="1530906" y="4867394"/>
            <a:ext cx="2927747" cy="725805"/>
          </a:xfrm>
          <a:prstGeom prst="rect">
            <a:avLst/>
          </a:prstGeom>
          <a:noFill/>
          <a:ln/>
        </p:spPr>
        <p:txBody>
          <a:bodyPr wrap="square" lIns="0" tIns="0" rIns="0" bIns="0" rtlCol="0" anchor="t"/>
          <a:lstStyle/>
          <a:p>
            <a:pPr marL="0" indent="0">
              <a:lnSpc>
                <a:spcPts val="2850"/>
              </a:lnSpc>
              <a:buNone/>
            </a:pPr>
            <a:r>
              <a:rPr lang="en-US" sz="1750" dirty="0">
                <a:solidFill>
                  <a:srgbClr val="D7E5D8"/>
                </a:solidFill>
                <a:latin typeface="Syne" pitchFamily="34" charset="0"/>
                <a:ea typeface="Syne" pitchFamily="34" charset="-122"/>
                <a:cs typeface="Syne" pitchFamily="34" charset="-120"/>
              </a:rPr>
              <a:t>Place your study within the broader academic field.</a:t>
            </a:r>
            <a:endParaRPr lang="en-US" sz="1750" dirty="0"/>
          </a:p>
        </p:txBody>
      </p:sp>
      <p:sp>
        <p:nvSpPr>
          <p:cNvPr id="8" name="Shape 5"/>
          <p:cNvSpPr/>
          <p:nvPr/>
        </p:nvSpPr>
        <p:spPr>
          <a:xfrm>
            <a:off x="4685467" y="4022646"/>
            <a:ext cx="510302" cy="510302"/>
          </a:xfrm>
          <a:prstGeom prst="roundRect">
            <a:avLst>
              <a:gd name="adj" fmla="val 18669"/>
            </a:avLst>
          </a:prstGeom>
          <a:solidFill>
            <a:srgbClr val="547808"/>
          </a:solidFill>
          <a:ln w="7620">
            <a:solidFill>
              <a:srgbClr val="6D9121"/>
            </a:solidFill>
            <a:prstDash val="solid"/>
          </a:ln>
        </p:spPr>
        <p:txBody>
          <a:bodyPr/>
          <a:lstStyle/>
          <a:p>
            <a:endParaRPr lang="en-GB"/>
          </a:p>
        </p:txBody>
      </p:sp>
      <p:sp>
        <p:nvSpPr>
          <p:cNvPr id="9" name="Text 6"/>
          <p:cNvSpPr/>
          <p:nvPr/>
        </p:nvSpPr>
        <p:spPr>
          <a:xfrm>
            <a:off x="4770001" y="4107656"/>
            <a:ext cx="341233" cy="340281"/>
          </a:xfrm>
          <a:prstGeom prst="rect">
            <a:avLst/>
          </a:prstGeom>
          <a:noFill/>
          <a:ln/>
        </p:spPr>
        <p:txBody>
          <a:bodyPr wrap="none" lIns="0" tIns="0" rIns="0" bIns="0" rtlCol="0" anchor="t"/>
          <a:lstStyle/>
          <a:p>
            <a:pPr marL="0" indent="0" algn="ctr">
              <a:lnSpc>
                <a:spcPts val="2650"/>
              </a:lnSpc>
              <a:buNone/>
            </a:pPr>
            <a:r>
              <a:rPr lang="en-US" sz="2650" b="1" dirty="0">
                <a:solidFill>
                  <a:srgbClr val="FFFFFF"/>
                </a:solidFill>
                <a:latin typeface="Syne Extra Bold" pitchFamily="34" charset="0"/>
                <a:ea typeface="Syne Extra Bold" pitchFamily="34" charset="-122"/>
                <a:cs typeface="Syne Extra Bold" pitchFamily="34" charset="-120"/>
              </a:rPr>
              <a:t>2</a:t>
            </a:r>
            <a:endParaRPr lang="en-US" sz="2650" dirty="0"/>
          </a:p>
        </p:txBody>
      </p:sp>
      <p:sp>
        <p:nvSpPr>
          <p:cNvPr id="10" name="Text 7"/>
          <p:cNvSpPr/>
          <p:nvPr/>
        </p:nvSpPr>
        <p:spPr>
          <a:xfrm>
            <a:off x="5422583" y="4022646"/>
            <a:ext cx="2927747" cy="708660"/>
          </a:xfrm>
          <a:prstGeom prst="rect">
            <a:avLst/>
          </a:prstGeom>
          <a:noFill/>
          <a:ln/>
        </p:spPr>
        <p:txBody>
          <a:bodyPr wrap="square" lIns="0" tIns="0" rIns="0" bIns="0" rtlCol="0" anchor="t"/>
          <a:lstStyle/>
          <a:p>
            <a:pPr marL="0" indent="0">
              <a:lnSpc>
                <a:spcPts val="2750"/>
              </a:lnSpc>
              <a:buNone/>
            </a:pPr>
            <a:r>
              <a:rPr lang="en-US" sz="2200" b="1" dirty="0">
                <a:solidFill>
                  <a:srgbClr val="D7E5D8"/>
                </a:solidFill>
                <a:latin typeface="Syne Extra Bold" pitchFamily="34" charset="0"/>
                <a:ea typeface="Syne Extra Bold" pitchFamily="34" charset="-122"/>
                <a:cs typeface="Syne Extra Bold" pitchFamily="34" charset="-120"/>
              </a:rPr>
              <a:t>Identify Gaps</a:t>
            </a:r>
            <a:endParaRPr lang="en-US" sz="2200" dirty="0"/>
          </a:p>
        </p:txBody>
      </p:sp>
      <p:sp>
        <p:nvSpPr>
          <p:cNvPr id="11" name="Text 8"/>
          <p:cNvSpPr/>
          <p:nvPr/>
        </p:nvSpPr>
        <p:spPr>
          <a:xfrm>
            <a:off x="5422583" y="4867394"/>
            <a:ext cx="2927747" cy="725805"/>
          </a:xfrm>
          <a:prstGeom prst="rect">
            <a:avLst/>
          </a:prstGeom>
          <a:noFill/>
          <a:ln/>
        </p:spPr>
        <p:txBody>
          <a:bodyPr wrap="square" lIns="0" tIns="0" rIns="0" bIns="0" rtlCol="0" anchor="t"/>
          <a:lstStyle/>
          <a:p>
            <a:pPr marL="0" indent="0">
              <a:lnSpc>
                <a:spcPts val="2850"/>
              </a:lnSpc>
              <a:buNone/>
            </a:pPr>
            <a:r>
              <a:rPr lang="en-US" sz="1750" dirty="0">
                <a:solidFill>
                  <a:srgbClr val="D7E5D8"/>
                </a:solidFill>
                <a:latin typeface="Syne" pitchFamily="34" charset="0"/>
                <a:ea typeface="Syne" pitchFamily="34" charset="-122"/>
                <a:cs typeface="Syne" pitchFamily="34" charset="-120"/>
              </a:rPr>
              <a:t>Highlight areas that need further exploration.</a:t>
            </a:r>
            <a:endParaRPr lang="en-US" sz="1750" dirty="0"/>
          </a:p>
        </p:txBody>
      </p:sp>
      <p:sp>
        <p:nvSpPr>
          <p:cNvPr id="12" name="Shape 9"/>
          <p:cNvSpPr/>
          <p:nvPr/>
        </p:nvSpPr>
        <p:spPr>
          <a:xfrm>
            <a:off x="793790" y="6075164"/>
            <a:ext cx="510302" cy="510302"/>
          </a:xfrm>
          <a:prstGeom prst="roundRect">
            <a:avLst>
              <a:gd name="adj" fmla="val 18669"/>
            </a:avLst>
          </a:prstGeom>
          <a:solidFill>
            <a:srgbClr val="547808"/>
          </a:solidFill>
          <a:ln w="7620">
            <a:solidFill>
              <a:srgbClr val="6D9121"/>
            </a:solidFill>
            <a:prstDash val="solid"/>
          </a:ln>
        </p:spPr>
        <p:txBody>
          <a:bodyPr/>
          <a:lstStyle/>
          <a:p>
            <a:endParaRPr lang="en-GB"/>
          </a:p>
        </p:txBody>
      </p:sp>
      <p:sp>
        <p:nvSpPr>
          <p:cNvPr id="13" name="Text 10"/>
          <p:cNvSpPr/>
          <p:nvPr/>
        </p:nvSpPr>
        <p:spPr>
          <a:xfrm>
            <a:off x="869394" y="6160175"/>
            <a:ext cx="358973" cy="340281"/>
          </a:xfrm>
          <a:prstGeom prst="rect">
            <a:avLst/>
          </a:prstGeom>
          <a:noFill/>
          <a:ln/>
        </p:spPr>
        <p:txBody>
          <a:bodyPr wrap="none" lIns="0" tIns="0" rIns="0" bIns="0" rtlCol="0" anchor="t"/>
          <a:lstStyle/>
          <a:p>
            <a:pPr marL="0" indent="0" algn="ctr">
              <a:lnSpc>
                <a:spcPts val="2650"/>
              </a:lnSpc>
              <a:buNone/>
            </a:pPr>
            <a:r>
              <a:rPr lang="en-US" sz="2650" b="1" dirty="0">
                <a:solidFill>
                  <a:srgbClr val="FFFFFF"/>
                </a:solidFill>
                <a:latin typeface="Syne Extra Bold" pitchFamily="34" charset="0"/>
                <a:ea typeface="Syne Extra Bold" pitchFamily="34" charset="-122"/>
                <a:cs typeface="Syne Extra Bold" pitchFamily="34" charset="-120"/>
              </a:rPr>
              <a:t>3</a:t>
            </a:r>
            <a:endParaRPr lang="en-US" sz="2650" dirty="0"/>
          </a:p>
        </p:txBody>
      </p:sp>
      <p:sp>
        <p:nvSpPr>
          <p:cNvPr id="14" name="Text 11"/>
          <p:cNvSpPr/>
          <p:nvPr/>
        </p:nvSpPr>
        <p:spPr>
          <a:xfrm>
            <a:off x="1530906" y="6075164"/>
            <a:ext cx="4246602" cy="354330"/>
          </a:xfrm>
          <a:prstGeom prst="rect">
            <a:avLst/>
          </a:prstGeom>
          <a:noFill/>
          <a:ln/>
        </p:spPr>
        <p:txBody>
          <a:bodyPr wrap="none" lIns="0" tIns="0" rIns="0" bIns="0" rtlCol="0" anchor="t"/>
          <a:lstStyle/>
          <a:p>
            <a:pPr marL="0" indent="0">
              <a:lnSpc>
                <a:spcPts val="2750"/>
              </a:lnSpc>
              <a:buNone/>
            </a:pPr>
            <a:r>
              <a:rPr lang="en-US" sz="2200" b="1" dirty="0">
                <a:solidFill>
                  <a:srgbClr val="D7E5D8"/>
                </a:solidFill>
                <a:latin typeface="Syne Extra Bold" pitchFamily="34" charset="0"/>
                <a:ea typeface="Syne Extra Bold" pitchFamily="34" charset="-122"/>
                <a:cs typeface="Syne Extra Bold" pitchFamily="34" charset="-120"/>
              </a:rPr>
              <a:t>Show Connections</a:t>
            </a:r>
            <a:endParaRPr lang="en-US" sz="2200" dirty="0"/>
          </a:p>
        </p:txBody>
      </p:sp>
      <p:sp>
        <p:nvSpPr>
          <p:cNvPr id="15" name="Text 12"/>
          <p:cNvSpPr/>
          <p:nvPr/>
        </p:nvSpPr>
        <p:spPr>
          <a:xfrm>
            <a:off x="1530906" y="6565583"/>
            <a:ext cx="6819305" cy="362903"/>
          </a:xfrm>
          <a:prstGeom prst="rect">
            <a:avLst/>
          </a:prstGeom>
          <a:noFill/>
          <a:ln/>
        </p:spPr>
        <p:txBody>
          <a:bodyPr wrap="none" lIns="0" tIns="0" rIns="0" bIns="0" rtlCol="0" anchor="t"/>
          <a:lstStyle/>
          <a:p>
            <a:pPr marL="0" indent="0">
              <a:lnSpc>
                <a:spcPts val="2850"/>
              </a:lnSpc>
              <a:buNone/>
            </a:pPr>
            <a:r>
              <a:rPr lang="en-US" sz="1750" dirty="0">
                <a:solidFill>
                  <a:srgbClr val="D7E5D8"/>
                </a:solidFill>
                <a:latin typeface="Syne" pitchFamily="34" charset="0"/>
                <a:ea typeface="Syne" pitchFamily="34" charset="-122"/>
                <a:cs typeface="Syne" pitchFamily="34" charset="-120"/>
              </a:rPr>
              <a:t>Demonstrate relationships between existing studies and your work.</a:t>
            </a:r>
            <a:endParaRPr lang="en-US" sz="17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793790" y="2544247"/>
            <a:ext cx="12433221" cy="708779"/>
          </a:xfrm>
          <a:prstGeom prst="rect">
            <a:avLst/>
          </a:prstGeom>
          <a:noFill/>
          <a:ln/>
        </p:spPr>
        <p:txBody>
          <a:bodyPr wrap="none" lIns="0" tIns="0" rIns="0" bIns="0" rtlCol="0" anchor="t"/>
          <a:lstStyle/>
          <a:p>
            <a:pPr marL="0" indent="0">
              <a:lnSpc>
                <a:spcPts val="5550"/>
              </a:lnSpc>
              <a:buNone/>
            </a:pPr>
            <a:r>
              <a:rPr lang="en-US" sz="4450" b="1" dirty="0">
                <a:solidFill>
                  <a:srgbClr val="F0F4F1"/>
                </a:solidFill>
                <a:latin typeface="Syne Extra Bold" pitchFamily="34" charset="0"/>
                <a:ea typeface="Syne Extra Bold" pitchFamily="34" charset="-122"/>
                <a:cs typeface="Syne Extra Bold" pitchFamily="34" charset="-120"/>
              </a:rPr>
              <a:t>Grouping Studies by Theme</a:t>
            </a:r>
            <a:endParaRPr lang="en-US" sz="4450" dirty="0"/>
          </a:p>
        </p:txBody>
      </p:sp>
      <p:sp>
        <p:nvSpPr>
          <p:cNvPr id="3" name="Text 1"/>
          <p:cNvSpPr/>
          <p:nvPr/>
        </p:nvSpPr>
        <p:spPr>
          <a:xfrm>
            <a:off x="793790" y="3820001"/>
            <a:ext cx="3978116" cy="708660"/>
          </a:xfrm>
          <a:prstGeom prst="rect">
            <a:avLst/>
          </a:prstGeom>
          <a:noFill/>
          <a:ln/>
        </p:spPr>
        <p:txBody>
          <a:bodyPr wrap="square" lIns="0" tIns="0" rIns="0" bIns="0" rtlCol="0" anchor="t"/>
          <a:lstStyle/>
          <a:p>
            <a:pPr marL="0" indent="0">
              <a:lnSpc>
                <a:spcPts val="2750"/>
              </a:lnSpc>
              <a:buNone/>
            </a:pPr>
            <a:r>
              <a:rPr lang="en-US" sz="2200" b="1" dirty="0">
                <a:solidFill>
                  <a:srgbClr val="F0F4F1"/>
                </a:solidFill>
                <a:latin typeface="Syne Extra Bold" pitchFamily="34" charset="0"/>
                <a:ea typeface="Syne Extra Bold" pitchFamily="34" charset="-122"/>
                <a:cs typeface="Syne Extra Bold" pitchFamily="34" charset="-120"/>
              </a:rPr>
              <a:t>Thematic Grouping</a:t>
            </a:r>
            <a:endParaRPr lang="en-US" sz="2200" dirty="0"/>
          </a:p>
        </p:txBody>
      </p:sp>
      <p:sp>
        <p:nvSpPr>
          <p:cNvPr id="4" name="Text 2"/>
          <p:cNvSpPr/>
          <p:nvPr/>
        </p:nvSpPr>
        <p:spPr>
          <a:xfrm>
            <a:off x="793790" y="4755475"/>
            <a:ext cx="3978116" cy="725805"/>
          </a:xfrm>
          <a:prstGeom prst="rect">
            <a:avLst/>
          </a:prstGeom>
          <a:noFill/>
          <a:ln/>
        </p:spPr>
        <p:txBody>
          <a:bodyPr wrap="square" lIns="0" tIns="0" rIns="0" bIns="0" rtlCol="0" anchor="t"/>
          <a:lstStyle/>
          <a:p>
            <a:pPr marL="0" indent="0">
              <a:lnSpc>
                <a:spcPts val="2850"/>
              </a:lnSpc>
              <a:buNone/>
            </a:pPr>
            <a:r>
              <a:rPr lang="en-US" sz="1750" dirty="0">
                <a:solidFill>
                  <a:srgbClr val="D7E5D8"/>
                </a:solidFill>
                <a:latin typeface="Syne" pitchFamily="34" charset="0"/>
                <a:ea typeface="Syne" pitchFamily="34" charset="-122"/>
                <a:cs typeface="Syne" pitchFamily="34" charset="-120"/>
              </a:rPr>
              <a:t>Organize articles around common themes or findings.</a:t>
            </a:r>
            <a:endParaRPr lang="en-US" sz="1750" dirty="0"/>
          </a:p>
        </p:txBody>
      </p:sp>
      <p:sp>
        <p:nvSpPr>
          <p:cNvPr id="5" name="Text 3"/>
          <p:cNvSpPr/>
          <p:nvPr/>
        </p:nvSpPr>
        <p:spPr>
          <a:xfrm>
            <a:off x="5332928" y="3820001"/>
            <a:ext cx="3978116" cy="708660"/>
          </a:xfrm>
          <a:prstGeom prst="rect">
            <a:avLst/>
          </a:prstGeom>
          <a:noFill/>
          <a:ln/>
        </p:spPr>
        <p:txBody>
          <a:bodyPr wrap="square" lIns="0" tIns="0" rIns="0" bIns="0" rtlCol="0" anchor="t"/>
          <a:lstStyle/>
          <a:p>
            <a:pPr marL="0" indent="0">
              <a:lnSpc>
                <a:spcPts val="2750"/>
              </a:lnSpc>
              <a:buNone/>
            </a:pPr>
            <a:r>
              <a:rPr lang="en-US" sz="2200" b="1" dirty="0">
                <a:solidFill>
                  <a:srgbClr val="F0F4F1"/>
                </a:solidFill>
                <a:latin typeface="Syne Extra Bold" pitchFamily="34" charset="0"/>
                <a:ea typeface="Syne Extra Bold" pitchFamily="34" charset="-122"/>
                <a:cs typeface="Syne Extra Bold" pitchFamily="34" charset="-120"/>
              </a:rPr>
              <a:t>Chronological Grouping</a:t>
            </a:r>
            <a:endParaRPr lang="en-US" sz="2200" dirty="0"/>
          </a:p>
        </p:txBody>
      </p:sp>
      <p:sp>
        <p:nvSpPr>
          <p:cNvPr id="6" name="Text 4"/>
          <p:cNvSpPr/>
          <p:nvPr/>
        </p:nvSpPr>
        <p:spPr>
          <a:xfrm>
            <a:off x="5332928" y="4755475"/>
            <a:ext cx="3978116" cy="725805"/>
          </a:xfrm>
          <a:prstGeom prst="rect">
            <a:avLst/>
          </a:prstGeom>
          <a:noFill/>
          <a:ln/>
        </p:spPr>
        <p:txBody>
          <a:bodyPr wrap="square" lIns="0" tIns="0" rIns="0" bIns="0" rtlCol="0" anchor="t"/>
          <a:lstStyle/>
          <a:p>
            <a:pPr marL="0" indent="0">
              <a:lnSpc>
                <a:spcPts val="2850"/>
              </a:lnSpc>
              <a:buNone/>
            </a:pPr>
            <a:r>
              <a:rPr lang="en-US" sz="1750" dirty="0">
                <a:solidFill>
                  <a:srgbClr val="D7E5D8"/>
                </a:solidFill>
                <a:latin typeface="Syne" pitchFamily="34" charset="0"/>
                <a:ea typeface="Syne" pitchFamily="34" charset="-122"/>
                <a:cs typeface="Syne" pitchFamily="34" charset="-120"/>
              </a:rPr>
              <a:t>Show how research developed over time.</a:t>
            </a:r>
            <a:endParaRPr lang="en-US" sz="1750" dirty="0"/>
          </a:p>
        </p:txBody>
      </p:sp>
      <p:sp>
        <p:nvSpPr>
          <p:cNvPr id="7" name="Text 5"/>
          <p:cNvSpPr/>
          <p:nvPr/>
        </p:nvSpPr>
        <p:spPr>
          <a:xfrm>
            <a:off x="9872067" y="3820001"/>
            <a:ext cx="3978116" cy="708660"/>
          </a:xfrm>
          <a:prstGeom prst="rect">
            <a:avLst/>
          </a:prstGeom>
          <a:noFill/>
          <a:ln/>
        </p:spPr>
        <p:txBody>
          <a:bodyPr wrap="square" lIns="0" tIns="0" rIns="0" bIns="0" rtlCol="0" anchor="t"/>
          <a:lstStyle/>
          <a:p>
            <a:pPr marL="0" indent="0">
              <a:lnSpc>
                <a:spcPts val="2750"/>
              </a:lnSpc>
              <a:buNone/>
            </a:pPr>
            <a:r>
              <a:rPr lang="en-US" sz="2200" b="1" dirty="0">
                <a:solidFill>
                  <a:srgbClr val="F0F4F1"/>
                </a:solidFill>
                <a:latin typeface="Syne Extra Bold" pitchFamily="34" charset="0"/>
                <a:ea typeface="Syne Extra Bold" pitchFamily="34" charset="-122"/>
                <a:cs typeface="Syne Extra Bold" pitchFamily="34" charset="-120"/>
              </a:rPr>
              <a:t>Methodological Grouping</a:t>
            </a:r>
            <a:endParaRPr lang="en-US" sz="2200" dirty="0"/>
          </a:p>
        </p:txBody>
      </p:sp>
      <p:sp>
        <p:nvSpPr>
          <p:cNvPr id="8" name="Text 6"/>
          <p:cNvSpPr/>
          <p:nvPr/>
        </p:nvSpPr>
        <p:spPr>
          <a:xfrm>
            <a:off x="9872067" y="4755475"/>
            <a:ext cx="3978116" cy="725805"/>
          </a:xfrm>
          <a:prstGeom prst="rect">
            <a:avLst/>
          </a:prstGeom>
          <a:noFill/>
          <a:ln/>
        </p:spPr>
        <p:txBody>
          <a:bodyPr wrap="square" lIns="0" tIns="0" rIns="0" bIns="0" rtlCol="0" anchor="t"/>
          <a:lstStyle/>
          <a:p>
            <a:pPr marL="0" indent="0">
              <a:lnSpc>
                <a:spcPts val="2850"/>
              </a:lnSpc>
              <a:buNone/>
            </a:pPr>
            <a:r>
              <a:rPr lang="en-US" sz="1750" dirty="0">
                <a:solidFill>
                  <a:srgbClr val="D7E5D8"/>
                </a:solidFill>
                <a:latin typeface="Syne" pitchFamily="34" charset="0"/>
                <a:ea typeface="Syne" pitchFamily="34" charset="-122"/>
                <a:cs typeface="Syne" pitchFamily="34" charset="-120"/>
              </a:rPr>
              <a:t>Compare and contrast different research approaches.</a:t>
            </a:r>
            <a:endParaRPr lang="en-US" sz="17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26493" y="757595"/>
            <a:ext cx="7663815" cy="1321832"/>
          </a:xfrm>
          <a:prstGeom prst="rect">
            <a:avLst/>
          </a:prstGeom>
          <a:noFill/>
          <a:ln/>
        </p:spPr>
        <p:txBody>
          <a:bodyPr wrap="square" lIns="0" tIns="0" rIns="0" bIns="0" rtlCol="0" anchor="t"/>
          <a:lstStyle/>
          <a:p>
            <a:pPr marL="0" indent="0">
              <a:lnSpc>
                <a:spcPts val="5200"/>
              </a:lnSpc>
              <a:buNone/>
            </a:pPr>
            <a:r>
              <a:rPr lang="en-US" sz="4150" b="1" dirty="0">
                <a:solidFill>
                  <a:srgbClr val="F0F4F1"/>
                </a:solidFill>
                <a:latin typeface="Syne Extra Bold" pitchFamily="34" charset="0"/>
                <a:ea typeface="Syne Extra Bold" pitchFamily="34" charset="-122"/>
                <a:cs typeface="Syne Extra Bold" pitchFamily="34" charset="-120"/>
              </a:rPr>
              <a:t>Creating a Thematic Outline</a:t>
            </a:r>
            <a:endParaRPr lang="en-US" sz="4150" dirty="0"/>
          </a:p>
        </p:txBody>
      </p:sp>
      <p:pic>
        <p:nvPicPr>
          <p:cNvPr id="4" name="Image 1" descr="preencoded.png"/>
          <p:cNvPicPr>
            <a:picLocks noChangeAspect="1"/>
          </p:cNvPicPr>
          <p:nvPr/>
        </p:nvPicPr>
        <p:blipFill>
          <a:blip r:embed="rId4"/>
          <a:stretch>
            <a:fillRect/>
          </a:stretch>
        </p:blipFill>
        <p:spPr>
          <a:xfrm>
            <a:off x="6226493" y="2396609"/>
            <a:ext cx="1057394" cy="1691759"/>
          </a:xfrm>
          <a:prstGeom prst="rect">
            <a:avLst/>
          </a:prstGeom>
        </p:spPr>
      </p:pic>
      <p:sp>
        <p:nvSpPr>
          <p:cNvPr id="5" name="Text 1"/>
          <p:cNvSpPr/>
          <p:nvPr/>
        </p:nvSpPr>
        <p:spPr>
          <a:xfrm>
            <a:off x="7601069" y="2608064"/>
            <a:ext cx="4003953" cy="330398"/>
          </a:xfrm>
          <a:prstGeom prst="rect">
            <a:avLst/>
          </a:prstGeom>
          <a:noFill/>
          <a:ln/>
        </p:spPr>
        <p:txBody>
          <a:bodyPr wrap="none" lIns="0" tIns="0" rIns="0" bIns="0" rtlCol="0" anchor="t"/>
          <a:lstStyle/>
          <a:p>
            <a:pPr marL="0" indent="0" algn="l">
              <a:lnSpc>
                <a:spcPts val="2600"/>
              </a:lnSpc>
              <a:buNone/>
            </a:pPr>
            <a:r>
              <a:rPr lang="en-US" sz="2050" b="1" dirty="0">
                <a:solidFill>
                  <a:srgbClr val="D7E5D8"/>
                </a:solidFill>
                <a:latin typeface="Syne Extra Bold" pitchFamily="34" charset="0"/>
                <a:ea typeface="Syne Extra Bold" pitchFamily="34" charset="-122"/>
                <a:cs typeface="Syne Extra Bold" pitchFamily="34" charset="-120"/>
              </a:rPr>
              <a:t>Identify Main Ideas</a:t>
            </a:r>
            <a:endParaRPr lang="en-US" sz="2050" dirty="0"/>
          </a:p>
        </p:txBody>
      </p:sp>
      <p:sp>
        <p:nvSpPr>
          <p:cNvPr id="6" name="Text 2"/>
          <p:cNvSpPr/>
          <p:nvPr/>
        </p:nvSpPr>
        <p:spPr>
          <a:xfrm>
            <a:off x="7601069" y="3065264"/>
            <a:ext cx="6289238" cy="338257"/>
          </a:xfrm>
          <a:prstGeom prst="rect">
            <a:avLst/>
          </a:prstGeom>
          <a:noFill/>
          <a:ln/>
        </p:spPr>
        <p:txBody>
          <a:bodyPr wrap="none" lIns="0" tIns="0" rIns="0" bIns="0" rtlCol="0" anchor="t"/>
          <a:lstStyle/>
          <a:p>
            <a:pPr marL="0" indent="0" algn="l">
              <a:lnSpc>
                <a:spcPts val="2650"/>
              </a:lnSpc>
              <a:buNone/>
            </a:pPr>
            <a:r>
              <a:rPr lang="en-US" sz="1650" dirty="0">
                <a:solidFill>
                  <a:srgbClr val="D7E5D8"/>
                </a:solidFill>
                <a:latin typeface="Syne" pitchFamily="34" charset="0"/>
                <a:ea typeface="Syne" pitchFamily="34" charset="-122"/>
                <a:cs typeface="Syne" pitchFamily="34" charset="-120"/>
              </a:rPr>
              <a:t>Read through articles and note key concepts.</a:t>
            </a:r>
            <a:endParaRPr lang="en-US" sz="1650" dirty="0"/>
          </a:p>
        </p:txBody>
      </p:sp>
      <p:pic>
        <p:nvPicPr>
          <p:cNvPr id="7" name="Image 2" descr="preencoded.png"/>
          <p:cNvPicPr>
            <a:picLocks noChangeAspect="1"/>
          </p:cNvPicPr>
          <p:nvPr/>
        </p:nvPicPr>
        <p:blipFill>
          <a:blip r:embed="rId5"/>
          <a:stretch>
            <a:fillRect/>
          </a:stretch>
        </p:blipFill>
        <p:spPr>
          <a:xfrm>
            <a:off x="6226493" y="4088368"/>
            <a:ext cx="1057394" cy="1691759"/>
          </a:xfrm>
          <a:prstGeom prst="rect">
            <a:avLst/>
          </a:prstGeom>
        </p:spPr>
      </p:pic>
      <p:sp>
        <p:nvSpPr>
          <p:cNvPr id="8" name="Text 3"/>
          <p:cNvSpPr/>
          <p:nvPr/>
        </p:nvSpPr>
        <p:spPr>
          <a:xfrm>
            <a:off x="7601069" y="4299823"/>
            <a:ext cx="4867275" cy="330398"/>
          </a:xfrm>
          <a:prstGeom prst="rect">
            <a:avLst/>
          </a:prstGeom>
          <a:noFill/>
          <a:ln/>
        </p:spPr>
        <p:txBody>
          <a:bodyPr wrap="none" lIns="0" tIns="0" rIns="0" bIns="0" rtlCol="0" anchor="t"/>
          <a:lstStyle/>
          <a:p>
            <a:pPr marL="0" indent="0" algn="l">
              <a:lnSpc>
                <a:spcPts val="2600"/>
              </a:lnSpc>
              <a:buNone/>
            </a:pPr>
            <a:r>
              <a:rPr lang="en-US" sz="2050" b="1" dirty="0">
                <a:solidFill>
                  <a:srgbClr val="D7E5D8"/>
                </a:solidFill>
                <a:latin typeface="Syne Extra Bold" pitchFamily="34" charset="0"/>
                <a:ea typeface="Syne Extra Bold" pitchFamily="34" charset="-122"/>
                <a:cs typeface="Syne Extra Bold" pitchFamily="34" charset="-120"/>
              </a:rPr>
              <a:t>Find Common Themes</a:t>
            </a:r>
            <a:endParaRPr lang="en-US" sz="2050" dirty="0"/>
          </a:p>
        </p:txBody>
      </p:sp>
      <p:sp>
        <p:nvSpPr>
          <p:cNvPr id="9" name="Text 4"/>
          <p:cNvSpPr/>
          <p:nvPr/>
        </p:nvSpPr>
        <p:spPr>
          <a:xfrm>
            <a:off x="7601069" y="4757023"/>
            <a:ext cx="6289238" cy="338257"/>
          </a:xfrm>
          <a:prstGeom prst="rect">
            <a:avLst/>
          </a:prstGeom>
          <a:noFill/>
          <a:ln/>
        </p:spPr>
        <p:txBody>
          <a:bodyPr wrap="none" lIns="0" tIns="0" rIns="0" bIns="0" rtlCol="0" anchor="t"/>
          <a:lstStyle/>
          <a:p>
            <a:pPr marL="0" indent="0" algn="l">
              <a:lnSpc>
                <a:spcPts val="2650"/>
              </a:lnSpc>
              <a:buNone/>
            </a:pPr>
            <a:r>
              <a:rPr lang="en-US" sz="1650" dirty="0">
                <a:solidFill>
                  <a:srgbClr val="D7E5D8"/>
                </a:solidFill>
                <a:latin typeface="Syne" pitchFamily="34" charset="0"/>
                <a:ea typeface="Syne" pitchFamily="34" charset="-122"/>
                <a:cs typeface="Syne" pitchFamily="34" charset="-120"/>
              </a:rPr>
              <a:t>Look for overlapping ideas across multiple sources.</a:t>
            </a:r>
            <a:endParaRPr lang="en-US" sz="1650" dirty="0"/>
          </a:p>
        </p:txBody>
      </p:sp>
      <p:pic>
        <p:nvPicPr>
          <p:cNvPr id="10" name="Image 3" descr="preencoded.png"/>
          <p:cNvPicPr>
            <a:picLocks noChangeAspect="1"/>
          </p:cNvPicPr>
          <p:nvPr/>
        </p:nvPicPr>
        <p:blipFill>
          <a:blip r:embed="rId6"/>
          <a:stretch>
            <a:fillRect/>
          </a:stretch>
        </p:blipFill>
        <p:spPr>
          <a:xfrm>
            <a:off x="6226493" y="5780127"/>
            <a:ext cx="1057394" cy="1691759"/>
          </a:xfrm>
          <a:prstGeom prst="rect">
            <a:avLst/>
          </a:prstGeom>
        </p:spPr>
      </p:pic>
      <p:sp>
        <p:nvSpPr>
          <p:cNvPr id="11" name="Text 5"/>
          <p:cNvSpPr/>
          <p:nvPr/>
        </p:nvSpPr>
        <p:spPr>
          <a:xfrm>
            <a:off x="7601069" y="5991582"/>
            <a:ext cx="3702844" cy="330398"/>
          </a:xfrm>
          <a:prstGeom prst="rect">
            <a:avLst/>
          </a:prstGeom>
          <a:noFill/>
          <a:ln/>
        </p:spPr>
        <p:txBody>
          <a:bodyPr wrap="none" lIns="0" tIns="0" rIns="0" bIns="0" rtlCol="0" anchor="t"/>
          <a:lstStyle/>
          <a:p>
            <a:pPr marL="0" indent="0" algn="l">
              <a:lnSpc>
                <a:spcPts val="2600"/>
              </a:lnSpc>
              <a:buNone/>
            </a:pPr>
            <a:r>
              <a:rPr lang="en-US" sz="2050" b="1" dirty="0">
                <a:solidFill>
                  <a:srgbClr val="D7E5D8"/>
                </a:solidFill>
                <a:latin typeface="Syne Extra Bold" pitchFamily="34" charset="0"/>
                <a:ea typeface="Syne Extra Bold" pitchFamily="34" charset="-122"/>
                <a:cs typeface="Syne Extra Bold" pitchFamily="34" charset="-120"/>
              </a:rPr>
              <a:t>Organize Themes</a:t>
            </a:r>
            <a:endParaRPr lang="en-US" sz="2050" dirty="0"/>
          </a:p>
        </p:txBody>
      </p:sp>
      <p:sp>
        <p:nvSpPr>
          <p:cNvPr id="12" name="Text 6"/>
          <p:cNvSpPr/>
          <p:nvPr/>
        </p:nvSpPr>
        <p:spPr>
          <a:xfrm>
            <a:off x="7601069" y="6448782"/>
            <a:ext cx="6289238" cy="338257"/>
          </a:xfrm>
          <a:prstGeom prst="rect">
            <a:avLst/>
          </a:prstGeom>
          <a:noFill/>
          <a:ln/>
        </p:spPr>
        <p:txBody>
          <a:bodyPr wrap="none" lIns="0" tIns="0" rIns="0" bIns="0" rtlCol="0" anchor="t"/>
          <a:lstStyle/>
          <a:p>
            <a:pPr marL="0" indent="0" algn="l">
              <a:lnSpc>
                <a:spcPts val="2650"/>
              </a:lnSpc>
              <a:buNone/>
            </a:pPr>
            <a:r>
              <a:rPr lang="en-US" sz="1650" dirty="0">
                <a:solidFill>
                  <a:srgbClr val="D7E5D8"/>
                </a:solidFill>
                <a:latin typeface="Syne" pitchFamily="34" charset="0"/>
                <a:ea typeface="Syne" pitchFamily="34" charset="-122"/>
                <a:cs typeface="Syne" pitchFamily="34" charset="-120"/>
              </a:rPr>
              <a:t>Group related ideas and create a structured outline.</a:t>
            </a:r>
            <a:endParaRPr lang="en-US" sz="16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1441728"/>
            <a:ext cx="7556421" cy="1417558"/>
          </a:xfrm>
          <a:prstGeom prst="rect">
            <a:avLst/>
          </a:prstGeom>
          <a:noFill/>
          <a:ln/>
        </p:spPr>
        <p:txBody>
          <a:bodyPr wrap="square" lIns="0" tIns="0" rIns="0" bIns="0" rtlCol="0" anchor="t"/>
          <a:lstStyle/>
          <a:p>
            <a:pPr marL="0" indent="0">
              <a:lnSpc>
                <a:spcPts val="5550"/>
              </a:lnSpc>
              <a:buNone/>
            </a:pPr>
            <a:r>
              <a:rPr lang="en-US" sz="4450" b="1" dirty="0">
                <a:solidFill>
                  <a:srgbClr val="F0F4F1"/>
                </a:solidFill>
                <a:latin typeface="Syne Extra Bold" pitchFamily="34" charset="0"/>
                <a:ea typeface="Syne Extra Bold" pitchFamily="34" charset="-122"/>
                <a:cs typeface="Syne Extra Bold" pitchFamily="34" charset="-120"/>
              </a:rPr>
              <a:t>Highlighting Research Gaps</a:t>
            </a:r>
            <a:endParaRPr lang="en-US" sz="4450" dirty="0"/>
          </a:p>
        </p:txBody>
      </p:sp>
      <p:sp>
        <p:nvSpPr>
          <p:cNvPr id="4" name="Shape 1"/>
          <p:cNvSpPr/>
          <p:nvPr/>
        </p:nvSpPr>
        <p:spPr>
          <a:xfrm>
            <a:off x="793790" y="3199448"/>
            <a:ext cx="3664863" cy="2039422"/>
          </a:xfrm>
          <a:prstGeom prst="roundRect">
            <a:avLst>
              <a:gd name="adj" fmla="val 4671"/>
            </a:avLst>
          </a:prstGeom>
          <a:solidFill>
            <a:srgbClr val="547808"/>
          </a:solidFill>
          <a:ln w="7620">
            <a:solidFill>
              <a:srgbClr val="6D9121"/>
            </a:solidFill>
            <a:prstDash val="solid"/>
          </a:ln>
        </p:spPr>
        <p:txBody>
          <a:bodyPr/>
          <a:lstStyle/>
          <a:p>
            <a:endParaRPr lang="en-GB"/>
          </a:p>
        </p:txBody>
      </p:sp>
      <p:sp>
        <p:nvSpPr>
          <p:cNvPr id="5" name="Text 2"/>
          <p:cNvSpPr/>
          <p:nvPr/>
        </p:nvSpPr>
        <p:spPr>
          <a:xfrm>
            <a:off x="1028224" y="3433882"/>
            <a:ext cx="3195995" cy="708660"/>
          </a:xfrm>
          <a:prstGeom prst="rect">
            <a:avLst/>
          </a:prstGeom>
          <a:noFill/>
          <a:ln/>
        </p:spPr>
        <p:txBody>
          <a:bodyPr wrap="square" lIns="0" tIns="0" rIns="0" bIns="0" rtlCol="0" anchor="t"/>
          <a:lstStyle/>
          <a:p>
            <a:pPr marL="0" indent="0">
              <a:lnSpc>
                <a:spcPts val="2750"/>
              </a:lnSpc>
              <a:buNone/>
            </a:pPr>
            <a:r>
              <a:rPr lang="en-US" sz="2200" b="1" dirty="0">
                <a:solidFill>
                  <a:srgbClr val="FFFFFF"/>
                </a:solidFill>
                <a:latin typeface="Syne Extra Bold" pitchFamily="34" charset="0"/>
                <a:ea typeface="Syne Extra Bold" pitchFamily="34" charset="-122"/>
                <a:cs typeface="Syne Extra Bold" pitchFamily="34" charset="-120"/>
              </a:rPr>
              <a:t>Unanswered Questions</a:t>
            </a:r>
            <a:endParaRPr lang="en-US" sz="2200" dirty="0"/>
          </a:p>
        </p:txBody>
      </p:sp>
      <p:sp>
        <p:nvSpPr>
          <p:cNvPr id="6" name="Text 3"/>
          <p:cNvSpPr/>
          <p:nvPr/>
        </p:nvSpPr>
        <p:spPr>
          <a:xfrm>
            <a:off x="1028224" y="4278630"/>
            <a:ext cx="3195995" cy="725805"/>
          </a:xfrm>
          <a:prstGeom prst="rect">
            <a:avLst/>
          </a:prstGeom>
          <a:noFill/>
          <a:ln/>
        </p:spPr>
        <p:txBody>
          <a:bodyPr wrap="square" lIns="0" tIns="0" rIns="0" bIns="0" rtlCol="0" anchor="t"/>
          <a:lstStyle/>
          <a:p>
            <a:pPr marL="0" indent="0">
              <a:lnSpc>
                <a:spcPts val="2850"/>
              </a:lnSpc>
              <a:buNone/>
            </a:pPr>
            <a:r>
              <a:rPr lang="en-US" sz="1750" dirty="0">
                <a:solidFill>
                  <a:srgbClr val="FFFFFF"/>
                </a:solidFill>
                <a:latin typeface="Syne" pitchFamily="34" charset="0"/>
                <a:ea typeface="Syne" pitchFamily="34" charset="-122"/>
                <a:cs typeface="Syne" pitchFamily="34" charset="-120"/>
              </a:rPr>
              <a:t>Identify aspects that previous research hasn't addressed.</a:t>
            </a:r>
            <a:endParaRPr lang="en-US" sz="1750" dirty="0"/>
          </a:p>
        </p:txBody>
      </p:sp>
      <p:sp>
        <p:nvSpPr>
          <p:cNvPr id="7" name="Shape 4"/>
          <p:cNvSpPr/>
          <p:nvPr/>
        </p:nvSpPr>
        <p:spPr>
          <a:xfrm>
            <a:off x="4685467" y="3199448"/>
            <a:ext cx="3664863" cy="2039422"/>
          </a:xfrm>
          <a:prstGeom prst="roundRect">
            <a:avLst>
              <a:gd name="adj" fmla="val 4671"/>
            </a:avLst>
          </a:prstGeom>
          <a:solidFill>
            <a:srgbClr val="547808"/>
          </a:solidFill>
          <a:ln w="7620">
            <a:solidFill>
              <a:srgbClr val="6D9121"/>
            </a:solidFill>
            <a:prstDash val="solid"/>
          </a:ln>
        </p:spPr>
        <p:txBody>
          <a:bodyPr/>
          <a:lstStyle/>
          <a:p>
            <a:endParaRPr lang="en-GB"/>
          </a:p>
        </p:txBody>
      </p:sp>
      <p:sp>
        <p:nvSpPr>
          <p:cNvPr id="8" name="Text 5"/>
          <p:cNvSpPr/>
          <p:nvPr/>
        </p:nvSpPr>
        <p:spPr>
          <a:xfrm>
            <a:off x="4919901" y="3433882"/>
            <a:ext cx="3195995" cy="708660"/>
          </a:xfrm>
          <a:prstGeom prst="rect">
            <a:avLst/>
          </a:prstGeom>
          <a:noFill/>
          <a:ln/>
        </p:spPr>
        <p:txBody>
          <a:bodyPr wrap="square" lIns="0" tIns="0" rIns="0" bIns="0" rtlCol="0" anchor="t"/>
          <a:lstStyle/>
          <a:p>
            <a:pPr marL="0" indent="0">
              <a:lnSpc>
                <a:spcPts val="2750"/>
              </a:lnSpc>
              <a:buNone/>
            </a:pPr>
            <a:r>
              <a:rPr lang="en-US" sz="2200" b="1" dirty="0">
                <a:solidFill>
                  <a:srgbClr val="FFFFFF"/>
                </a:solidFill>
                <a:latin typeface="Syne Extra Bold" pitchFamily="34" charset="0"/>
                <a:ea typeface="Syne Extra Bold" pitchFamily="34" charset="-122"/>
                <a:cs typeface="Syne Extra Bold" pitchFamily="34" charset="-120"/>
              </a:rPr>
              <a:t>Underexplored Areas</a:t>
            </a:r>
            <a:endParaRPr lang="en-US" sz="2200" dirty="0"/>
          </a:p>
        </p:txBody>
      </p:sp>
      <p:sp>
        <p:nvSpPr>
          <p:cNvPr id="9" name="Text 6"/>
          <p:cNvSpPr/>
          <p:nvPr/>
        </p:nvSpPr>
        <p:spPr>
          <a:xfrm>
            <a:off x="4919901" y="4278630"/>
            <a:ext cx="3195995" cy="725805"/>
          </a:xfrm>
          <a:prstGeom prst="rect">
            <a:avLst/>
          </a:prstGeom>
          <a:noFill/>
          <a:ln/>
        </p:spPr>
        <p:txBody>
          <a:bodyPr wrap="square" lIns="0" tIns="0" rIns="0" bIns="0" rtlCol="0" anchor="t"/>
          <a:lstStyle/>
          <a:p>
            <a:pPr marL="0" indent="0">
              <a:lnSpc>
                <a:spcPts val="2850"/>
              </a:lnSpc>
              <a:buNone/>
            </a:pPr>
            <a:r>
              <a:rPr lang="en-US" sz="1750" dirty="0">
                <a:solidFill>
                  <a:srgbClr val="FFFFFF"/>
                </a:solidFill>
                <a:latin typeface="Syne" pitchFamily="34" charset="0"/>
                <a:ea typeface="Syne" pitchFamily="34" charset="-122"/>
                <a:cs typeface="Syne" pitchFamily="34" charset="-120"/>
              </a:rPr>
              <a:t>Note topics that lack comprehensive study.</a:t>
            </a:r>
            <a:endParaRPr lang="en-US" sz="1750" dirty="0"/>
          </a:p>
        </p:txBody>
      </p:sp>
      <p:sp>
        <p:nvSpPr>
          <p:cNvPr id="10" name="Shape 7"/>
          <p:cNvSpPr/>
          <p:nvPr/>
        </p:nvSpPr>
        <p:spPr>
          <a:xfrm>
            <a:off x="793790" y="5465683"/>
            <a:ext cx="7556421" cy="1322189"/>
          </a:xfrm>
          <a:prstGeom prst="roundRect">
            <a:avLst>
              <a:gd name="adj" fmla="val 7205"/>
            </a:avLst>
          </a:prstGeom>
          <a:solidFill>
            <a:srgbClr val="547808"/>
          </a:solidFill>
          <a:ln w="7620">
            <a:solidFill>
              <a:srgbClr val="6D9121"/>
            </a:solidFill>
            <a:prstDash val="solid"/>
          </a:ln>
        </p:spPr>
        <p:txBody>
          <a:bodyPr/>
          <a:lstStyle/>
          <a:p>
            <a:endParaRPr lang="en-GB"/>
          </a:p>
        </p:txBody>
      </p:sp>
      <p:sp>
        <p:nvSpPr>
          <p:cNvPr id="11" name="Text 8"/>
          <p:cNvSpPr/>
          <p:nvPr/>
        </p:nvSpPr>
        <p:spPr>
          <a:xfrm>
            <a:off x="1028224" y="5700117"/>
            <a:ext cx="3223974" cy="354330"/>
          </a:xfrm>
          <a:prstGeom prst="rect">
            <a:avLst/>
          </a:prstGeom>
          <a:noFill/>
          <a:ln/>
        </p:spPr>
        <p:txBody>
          <a:bodyPr wrap="none" lIns="0" tIns="0" rIns="0" bIns="0" rtlCol="0" anchor="t"/>
          <a:lstStyle/>
          <a:p>
            <a:pPr marL="0" indent="0">
              <a:lnSpc>
                <a:spcPts val="2750"/>
              </a:lnSpc>
              <a:buNone/>
            </a:pPr>
            <a:r>
              <a:rPr lang="en-US" sz="2200" b="1" dirty="0">
                <a:solidFill>
                  <a:srgbClr val="FFFFFF"/>
                </a:solidFill>
                <a:latin typeface="Syne Extra Bold" pitchFamily="34" charset="0"/>
                <a:ea typeface="Syne Extra Bold" pitchFamily="34" charset="-122"/>
                <a:cs typeface="Syne Extra Bold" pitchFamily="34" charset="-120"/>
              </a:rPr>
              <a:t>Discrepancies</a:t>
            </a:r>
            <a:endParaRPr lang="en-US" sz="2200" dirty="0"/>
          </a:p>
        </p:txBody>
      </p:sp>
      <p:sp>
        <p:nvSpPr>
          <p:cNvPr id="12" name="Text 9"/>
          <p:cNvSpPr/>
          <p:nvPr/>
        </p:nvSpPr>
        <p:spPr>
          <a:xfrm>
            <a:off x="1028224" y="6190536"/>
            <a:ext cx="7087553" cy="362903"/>
          </a:xfrm>
          <a:prstGeom prst="rect">
            <a:avLst/>
          </a:prstGeom>
          <a:noFill/>
          <a:ln/>
        </p:spPr>
        <p:txBody>
          <a:bodyPr wrap="none" lIns="0" tIns="0" rIns="0" bIns="0" rtlCol="0" anchor="t"/>
          <a:lstStyle/>
          <a:p>
            <a:pPr marL="0" indent="0">
              <a:lnSpc>
                <a:spcPts val="2850"/>
              </a:lnSpc>
              <a:buNone/>
            </a:pPr>
            <a:r>
              <a:rPr lang="en-US" sz="1750" dirty="0">
                <a:solidFill>
                  <a:srgbClr val="FFFFFF"/>
                </a:solidFill>
                <a:latin typeface="Syne" pitchFamily="34" charset="0"/>
                <a:ea typeface="Syne" pitchFamily="34" charset="-122"/>
                <a:cs typeface="Syne" pitchFamily="34" charset="-120"/>
              </a:rPr>
              <a:t>Highlight conflicting findings that suggest potential research avenues.</a:t>
            </a:r>
            <a:endParaRPr lang="en-US" sz="17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699611" y="563404"/>
            <a:ext cx="7744777" cy="1249204"/>
          </a:xfrm>
          <a:prstGeom prst="rect">
            <a:avLst/>
          </a:prstGeom>
          <a:noFill/>
          <a:ln/>
        </p:spPr>
        <p:txBody>
          <a:bodyPr wrap="square" lIns="0" tIns="0" rIns="0" bIns="0" rtlCol="0" anchor="t"/>
          <a:lstStyle/>
          <a:p>
            <a:pPr marL="0" indent="0">
              <a:lnSpc>
                <a:spcPts val="4900"/>
              </a:lnSpc>
              <a:buNone/>
            </a:pPr>
            <a:r>
              <a:rPr lang="en-US" sz="3900" b="1" dirty="0">
                <a:solidFill>
                  <a:srgbClr val="F0F4F1"/>
                </a:solidFill>
                <a:latin typeface="Syne Extra Bold" pitchFamily="34" charset="0"/>
                <a:ea typeface="Syne Extra Bold" pitchFamily="34" charset="-122"/>
                <a:cs typeface="Syne Extra Bold" pitchFamily="34" charset="-120"/>
              </a:rPr>
              <a:t>Identifying Trends in Research</a:t>
            </a:r>
            <a:endParaRPr lang="en-US" sz="3900" dirty="0"/>
          </a:p>
        </p:txBody>
      </p:sp>
      <p:pic>
        <p:nvPicPr>
          <p:cNvPr id="4" name="Image 1" descr="preencoded.png"/>
          <p:cNvPicPr>
            <a:picLocks noChangeAspect="1"/>
          </p:cNvPicPr>
          <p:nvPr/>
        </p:nvPicPr>
        <p:blipFill>
          <a:blip r:embed="rId4"/>
          <a:stretch>
            <a:fillRect/>
          </a:stretch>
        </p:blipFill>
        <p:spPr>
          <a:xfrm>
            <a:off x="699611" y="2112407"/>
            <a:ext cx="499705" cy="499705"/>
          </a:xfrm>
          <a:prstGeom prst="rect">
            <a:avLst/>
          </a:prstGeom>
        </p:spPr>
      </p:pic>
      <p:sp>
        <p:nvSpPr>
          <p:cNvPr id="5" name="Text 1"/>
          <p:cNvSpPr/>
          <p:nvPr/>
        </p:nvSpPr>
        <p:spPr>
          <a:xfrm>
            <a:off x="699611" y="2811899"/>
            <a:ext cx="2498646" cy="312301"/>
          </a:xfrm>
          <a:prstGeom prst="rect">
            <a:avLst/>
          </a:prstGeom>
          <a:noFill/>
          <a:ln/>
        </p:spPr>
        <p:txBody>
          <a:bodyPr wrap="none" lIns="0" tIns="0" rIns="0" bIns="0" rtlCol="0" anchor="t"/>
          <a:lstStyle/>
          <a:p>
            <a:pPr marL="0" indent="0" algn="l">
              <a:lnSpc>
                <a:spcPts val="2450"/>
              </a:lnSpc>
              <a:buNone/>
            </a:pPr>
            <a:r>
              <a:rPr lang="en-US" sz="1950" b="1" dirty="0">
                <a:solidFill>
                  <a:srgbClr val="D7E5D8"/>
                </a:solidFill>
                <a:latin typeface="Syne Extra Bold" pitchFamily="34" charset="0"/>
                <a:ea typeface="Syne Extra Bold" pitchFamily="34" charset="-122"/>
                <a:cs typeface="Syne Extra Bold" pitchFamily="34" charset="-120"/>
              </a:rPr>
              <a:t>Patterns</a:t>
            </a:r>
            <a:endParaRPr lang="en-US" sz="1950" dirty="0"/>
          </a:p>
        </p:txBody>
      </p:sp>
      <p:sp>
        <p:nvSpPr>
          <p:cNvPr id="6" name="Text 2"/>
          <p:cNvSpPr/>
          <p:nvPr/>
        </p:nvSpPr>
        <p:spPr>
          <a:xfrm>
            <a:off x="699611" y="3244096"/>
            <a:ext cx="7744777" cy="319802"/>
          </a:xfrm>
          <a:prstGeom prst="rect">
            <a:avLst/>
          </a:prstGeom>
          <a:noFill/>
          <a:ln/>
        </p:spPr>
        <p:txBody>
          <a:bodyPr wrap="none" lIns="0" tIns="0" rIns="0" bIns="0" rtlCol="0" anchor="t"/>
          <a:lstStyle/>
          <a:p>
            <a:pPr marL="0" indent="0" algn="l">
              <a:lnSpc>
                <a:spcPts val="2500"/>
              </a:lnSpc>
              <a:buNone/>
            </a:pPr>
            <a:r>
              <a:rPr lang="en-US" sz="1550" dirty="0">
                <a:solidFill>
                  <a:srgbClr val="D7E5D8"/>
                </a:solidFill>
                <a:latin typeface="Syne" pitchFamily="34" charset="0"/>
                <a:ea typeface="Syne" pitchFamily="34" charset="-122"/>
                <a:cs typeface="Syne" pitchFamily="34" charset="-120"/>
              </a:rPr>
              <a:t>Look for recurring findings across multiple studies.</a:t>
            </a:r>
            <a:endParaRPr lang="en-US" sz="1550" dirty="0"/>
          </a:p>
        </p:txBody>
      </p:sp>
      <p:pic>
        <p:nvPicPr>
          <p:cNvPr id="7" name="Image 2" descr="preencoded.png"/>
          <p:cNvPicPr>
            <a:picLocks noChangeAspect="1"/>
          </p:cNvPicPr>
          <p:nvPr/>
        </p:nvPicPr>
        <p:blipFill>
          <a:blip r:embed="rId5"/>
          <a:stretch>
            <a:fillRect/>
          </a:stretch>
        </p:blipFill>
        <p:spPr>
          <a:xfrm>
            <a:off x="699611" y="4163497"/>
            <a:ext cx="499705" cy="499705"/>
          </a:xfrm>
          <a:prstGeom prst="rect">
            <a:avLst/>
          </a:prstGeom>
        </p:spPr>
      </p:pic>
      <p:sp>
        <p:nvSpPr>
          <p:cNvPr id="8" name="Text 3"/>
          <p:cNvSpPr/>
          <p:nvPr/>
        </p:nvSpPr>
        <p:spPr>
          <a:xfrm>
            <a:off x="699611" y="4862989"/>
            <a:ext cx="3307318" cy="312301"/>
          </a:xfrm>
          <a:prstGeom prst="rect">
            <a:avLst/>
          </a:prstGeom>
          <a:noFill/>
          <a:ln/>
        </p:spPr>
        <p:txBody>
          <a:bodyPr wrap="none" lIns="0" tIns="0" rIns="0" bIns="0" rtlCol="0" anchor="t"/>
          <a:lstStyle/>
          <a:p>
            <a:pPr marL="0" indent="0" algn="l">
              <a:lnSpc>
                <a:spcPts val="2450"/>
              </a:lnSpc>
              <a:buNone/>
            </a:pPr>
            <a:r>
              <a:rPr lang="en-US" sz="1950" b="1" dirty="0">
                <a:solidFill>
                  <a:srgbClr val="D7E5D8"/>
                </a:solidFill>
                <a:latin typeface="Syne Extra Bold" pitchFamily="34" charset="0"/>
                <a:ea typeface="Syne Extra Bold" pitchFamily="34" charset="-122"/>
                <a:cs typeface="Syne Extra Bold" pitchFamily="34" charset="-120"/>
              </a:rPr>
              <a:t>Emerging Topics</a:t>
            </a:r>
            <a:endParaRPr lang="en-US" sz="1950" dirty="0"/>
          </a:p>
        </p:txBody>
      </p:sp>
      <p:sp>
        <p:nvSpPr>
          <p:cNvPr id="9" name="Text 4"/>
          <p:cNvSpPr/>
          <p:nvPr/>
        </p:nvSpPr>
        <p:spPr>
          <a:xfrm>
            <a:off x="699611" y="5295186"/>
            <a:ext cx="7744777" cy="319802"/>
          </a:xfrm>
          <a:prstGeom prst="rect">
            <a:avLst/>
          </a:prstGeom>
          <a:noFill/>
          <a:ln/>
        </p:spPr>
        <p:txBody>
          <a:bodyPr wrap="none" lIns="0" tIns="0" rIns="0" bIns="0" rtlCol="0" anchor="t"/>
          <a:lstStyle/>
          <a:p>
            <a:pPr marL="0" indent="0" algn="l">
              <a:lnSpc>
                <a:spcPts val="2500"/>
              </a:lnSpc>
              <a:buNone/>
            </a:pPr>
            <a:r>
              <a:rPr lang="en-US" sz="1550" dirty="0">
                <a:solidFill>
                  <a:srgbClr val="D7E5D8"/>
                </a:solidFill>
                <a:latin typeface="Syne" pitchFamily="34" charset="0"/>
                <a:ea typeface="Syne" pitchFamily="34" charset="-122"/>
                <a:cs typeface="Syne" pitchFamily="34" charset="-120"/>
              </a:rPr>
              <a:t>Note areas gaining increased attention in recent literature.</a:t>
            </a:r>
            <a:endParaRPr lang="en-US" sz="1550" dirty="0"/>
          </a:p>
        </p:txBody>
      </p:sp>
      <p:pic>
        <p:nvPicPr>
          <p:cNvPr id="10" name="Image 3" descr="preencoded.png"/>
          <p:cNvPicPr>
            <a:picLocks noChangeAspect="1"/>
          </p:cNvPicPr>
          <p:nvPr/>
        </p:nvPicPr>
        <p:blipFill>
          <a:blip r:embed="rId6"/>
          <a:stretch>
            <a:fillRect/>
          </a:stretch>
        </p:blipFill>
        <p:spPr>
          <a:xfrm>
            <a:off x="699611" y="6214586"/>
            <a:ext cx="499705" cy="499705"/>
          </a:xfrm>
          <a:prstGeom prst="rect">
            <a:avLst/>
          </a:prstGeom>
        </p:spPr>
      </p:pic>
      <p:sp>
        <p:nvSpPr>
          <p:cNvPr id="11" name="Text 5"/>
          <p:cNvSpPr/>
          <p:nvPr/>
        </p:nvSpPr>
        <p:spPr>
          <a:xfrm>
            <a:off x="699611" y="6914078"/>
            <a:ext cx="2817495" cy="312301"/>
          </a:xfrm>
          <a:prstGeom prst="rect">
            <a:avLst/>
          </a:prstGeom>
          <a:noFill/>
          <a:ln/>
        </p:spPr>
        <p:txBody>
          <a:bodyPr wrap="none" lIns="0" tIns="0" rIns="0" bIns="0" rtlCol="0" anchor="t"/>
          <a:lstStyle/>
          <a:p>
            <a:pPr marL="0" indent="0" algn="l">
              <a:lnSpc>
                <a:spcPts val="2450"/>
              </a:lnSpc>
              <a:buNone/>
            </a:pPr>
            <a:r>
              <a:rPr lang="en-US" sz="1950" b="1" dirty="0">
                <a:solidFill>
                  <a:srgbClr val="D7E5D8"/>
                </a:solidFill>
                <a:latin typeface="Syne Extra Bold" pitchFamily="34" charset="0"/>
                <a:ea typeface="Syne Extra Bold" pitchFamily="34" charset="-122"/>
                <a:cs typeface="Syne Extra Bold" pitchFamily="34" charset="-120"/>
              </a:rPr>
              <a:t>Shifting Focus</a:t>
            </a:r>
            <a:endParaRPr lang="en-US" sz="1950" dirty="0"/>
          </a:p>
        </p:txBody>
      </p:sp>
      <p:sp>
        <p:nvSpPr>
          <p:cNvPr id="12" name="Text 6"/>
          <p:cNvSpPr/>
          <p:nvPr/>
        </p:nvSpPr>
        <p:spPr>
          <a:xfrm>
            <a:off x="699611" y="7346275"/>
            <a:ext cx="7744777" cy="319802"/>
          </a:xfrm>
          <a:prstGeom prst="rect">
            <a:avLst/>
          </a:prstGeom>
          <a:noFill/>
          <a:ln/>
        </p:spPr>
        <p:txBody>
          <a:bodyPr wrap="none" lIns="0" tIns="0" rIns="0" bIns="0" rtlCol="0" anchor="t"/>
          <a:lstStyle/>
          <a:p>
            <a:pPr marL="0" indent="0" algn="l">
              <a:lnSpc>
                <a:spcPts val="2500"/>
              </a:lnSpc>
              <a:buNone/>
            </a:pPr>
            <a:r>
              <a:rPr lang="en-US" sz="1550" dirty="0">
                <a:solidFill>
                  <a:srgbClr val="D7E5D8"/>
                </a:solidFill>
                <a:latin typeface="Syne" pitchFamily="34" charset="0"/>
                <a:ea typeface="Syne" pitchFamily="34" charset="-122"/>
                <a:cs typeface="Syne" pitchFamily="34" charset="-120"/>
              </a:rPr>
              <a:t>Observe changes in research priorities over time.</a:t>
            </a:r>
            <a:endParaRPr lang="en-US" sz="15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991195"/>
            <a:ext cx="7556421" cy="2126337"/>
          </a:xfrm>
          <a:prstGeom prst="rect">
            <a:avLst/>
          </a:prstGeom>
          <a:noFill/>
          <a:ln/>
        </p:spPr>
        <p:txBody>
          <a:bodyPr wrap="square" lIns="0" tIns="0" rIns="0" bIns="0" rtlCol="0" anchor="t"/>
          <a:lstStyle/>
          <a:p>
            <a:pPr marL="0" indent="0">
              <a:lnSpc>
                <a:spcPts val="5550"/>
              </a:lnSpc>
              <a:buNone/>
            </a:pPr>
            <a:r>
              <a:rPr lang="en-US" sz="4450" b="1" dirty="0">
                <a:solidFill>
                  <a:srgbClr val="F0F4F1"/>
                </a:solidFill>
                <a:latin typeface="Syne Extra Bold" pitchFamily="34" charset="0"/>
                <a:ea typeface="Syne Extra Bold" pitchFamily="34" charset="-122"/>
                <a:cs typeface="Syne Extra Bold" pitchFamily="34" charset="-120"/>
              </a:rPr>
              <a:t>Example: Digital Marketing Impact</a:t>
            </a:r>
            <a:endParaRPr lang="en-US" sz="4450" dirty="0"/>
          </a:p>
        </p:txBody>
      </p:sp>
      <p:sp>
        <p:nvSpPr>
          <p:cNvPr id="4" name="Shape 1"/>
          <p:cNvSpPr/>
          <p:nvPr/>
        </p:nvSpPr>
        <p:spPr>
          <a:xfrm>
            <a:off x="6280190" y="3457694"/>
            <a:ext cx="7556421" cy="3780711"/>
          </a:xfrm>
          <a:prstGeom prst="roundRect">
            <a:avLst>
              <a:gd name="adj" fmla="val 2520"/>
            </a:avLst>
          </a:prstGeom>
          <a:noFill/>
          <a:ln w="7620">
            <a:solidFill>
              <a:srgbClr val="FFFFFF">
                <a:alpha val="24000"/>
              </a:srgbClr>
            </a:solidFill>
            <a:prstDash val="solid"/>
          </a:ln>
        </p:spPr>
        <p:txBody>
          <a:bodyPr/>
          <a:lstStyle/>
          <a:p>
            <a:endParaRPr lang="en-GB"/>
          </a:p>
        </p:txBody>
      </p:sp>
      <p:sp>
        <p:nvSpPr>
          <p:cNvPr id="5" name="Shape 2"/>
          <p:cNvSpPr/>
          <p:nvPr/>
        </p:nvSpPr>
        <p:spPr>
          <a:xfrm>
            <a:off x="6287810" y="3465314"/>
            <a:ext cx="7541181" cy="1376124"/>
          </a:xfrm>
          <a:prstGeom prst="rect">
            <a:avLst/>
          </a:prstGeom>
          <a:solidFill>
            <a:srgbClr val="FFFFFF">
              <a:alpha val="4000"/>
            </a:srgbClr>
          </a:solidFill>
          <a:ln/>
        </p:spPr>
        <p:txBody>
          <a:bodyPr/>
          <a:lstStyle/>
          <a:p>
            <a:endParaRPr lang="en-GB"/>
          </a:p>
        </p:txBody>
      </p:sp>
      <p:sp>
        <p:nvSpPr>
          <p:cNvPr id="6" name="Text 3"/>
          <p:cNvSpPr/>
          <p:nvPr/>
        </p:nvSpPr>
        <p:spPr>
          <a:xfrm>
            <a:off x="6514624" y="3609023"/>
            <a:ext cx="3313152" cy="362903"/>
          </a:xfrm>
          <a:prstGeom prst="rect">
            <a:avLst/>
          </a:prstGeom>
          <a:noFill/>
          <a:ln/>
        </p:spPr>
        <p:txBody>
          <a:bodyPr wrap="none" lIns="0" tIns="0" rIns="0" bIns="0" rtlCol="0" anchor="t"/>
          <a:lstStyle/>
          <a:p>
            <a:pPr marL="0" indent="0">
              <a:lnSpc>
                <a:spcPts val="2850"/>
              </a:lnSpc>
              <a:buNone/>
            </a:pPr>
            <a:r>
              <a:rPr lang="en-US" sz="1750" dirty="0">
                <a:solidFill>
                  <a:srgbClr val="D7E5D8"/>
                </a:solidFill>
                <a:latin typeface="Syne" pitchFamily="34" charset="0"/>
                <a:ea typeface="Syne" pitchFamily="34" charset="-122"/>
                <a:cs typeface="Syne" pitchFamily="34" charset="-120"/>
              </a:rPr>
              <a:t>Trend</a:t>
            </a:r>
            <a:endParaRPr lang="en-US" sz="1750" dirty="0"/>
          </a:p>
        </p:txBody>
      </p:sp>
      <p:sp>
        <p:nvSpPr>
          <p:cNvPr id="7" name="Text 4"/>
          <p:cNvSpPr/>
          <p:nvPr/>
        </p:nvSpPr>
        <p:spPr>
          <a:xfrm>
            <a:off x="10289024" y="3609023"/>
            <a:ext cx="3313152" cy="1088708"/>
          </a:xfrm>
          <a:prstGeom prst="rect">
            <a:avLst/>
          </a:prstGeom>
          <a:noFill/>
          <a:ln/>
        </p:spPr>
        <p:txBody>
          <a:bodyPr wrap="square" lIns="0" tIns="0" rIns="0" bIns="0" rtlCol="0" anchor="t"/>
          <a:lstStyle/>
          <a:p>
            <a:pPr marL="0" indent="0">
              <a:lnSpc>
                <a:spcPts val="2850"/>
              </a:lnSpc>
              <a:buNone/>
            </a:pPr>
            <a:r>
              <a:rPr lang="en-US" sz="1750" dirty="0">
                <a:solidFill>
                  <a:srgbClr val="D7E5D8"/>
                </a:solidFill>
                <a:latin typeface="Syne" pitchFamily="34" charset="0"/>
                <a:ea typeface="Syne" pitchFamily="34" charset="-122"/>
                <a:cs typeface="Syne" pitchFamily="34" charset="-120"/>
              </a:rPr>
              <a:t>Increasing emphasis on personalization in digital marketing</a:t>
            </a:r>
            <a:endParaRPr lang="en-US" sz="1750" dirty="0"/>
          </a:p>
        </p:txBody>
      </p:sp>
      <p:sp>
        <p:nvSpPr>
          <p:cNvPr id="8" name="Shape 5"/>
          <p:cNvSpPr/>
          <p:nvPr/>
        </p:nvSpPr>
        <p:spPr>
          <a:xfrm>
            <a:off x="6287810" y="4841438"/>
            <a:ext cx="7541181" cy="1376124"/>
          </a:xfrm>
          <a:prstGeom prst="rect">
            <a:avLst/>
          </a:prstGeom>
          <a:solidFill>
            <a:srgbClr val="000000">
              <a:alpha val="4000"/>
            </a:srgbClr>
          </a:solidFill>
          <a:ln/>
        </p:spPr>
        <p:txBody>
          <a:bodyPr/>
          <a:lstStyle/>
          <a:p>
            <a:endParaRPr lang="en-GB"/>
          </a:p>
        </p:txBody>
      </p:sp>
      <p:sp>
        <p:nvSpPr>
          <p:cNvPr id="9" name="Text 6"/>
          <p:cNvSpPr/>
          <p:nvPr/>
        </p:nvSpPr>
        <p:spPr>
          <a:xfrm>
            <a:off x="6514624" y="4985147"/>
            <a:ext cx="3313152" cy="362903"/>
          </a:xfrm>
          <a:prstGeom prst="rect">
            <a:avLst/>
          </a:prstGeom>
          <a:noFill/>
          <a:ln/>
        </p:spPr>
        <p:txBody>
          <a:bodyPr wrap="none" lIns="0" tIns="0" rIns="0" bIns="0" rtlCol="0" anchor="t"/>
          <a:lstStyle/>
          <a:p>
            <a:pPr marL="0" indent="0">
              <a:lnSpc>
                <a:spcPts val="2850"/>
              </a:lnSpc>
              <a:buNone/>
            </a:pPr>
            <a:r>
              <a:rPr lang="en-US" sz="1750" dirty="0">
                <a:solidFill>
                  <a:srgbClr val="D7E5D8"/>
                </a:solidFill>
                <a:latin typeface="Syne" pitchFamily="34" charset="0"/>
                <a:ea typeface="Syne" pitchFamily="34" charset="-122"/>
                <a:cs typeface="Syne" pitchFamily="34" charset="-120"/>
              </a:rPr>
              <a:t>Gap</a:t>
            </a:r>
            <a:endParaRPr lang="en-US" sz="1750" dirty="0"/>
          </a:p>
        </p:txBody>
      </p:sp>
      <p:sp>
        <p:nvSpPr>
          <p:cNvPr id="10" name="Text 7"/>
          <p:cNvSpPr/>
          <p:nvPr/>
        </p:nvSpPr>
        <p:spPr>
          <a:xfrm>
            <a:off x="10289024" y="4985147"/>
            <a:ext cx="3313152" cy="1088708"/>
          </a:xfrm>
          <a:prstGeom prst="rect">
            <a:avLst/>
          </a:prstGeom>
          <a:noFill/>
          <a:ln/>
        </p:spPr>
        <p:txBody>
          <a:bodyPr wrap="square" lIns="0" tIns="0" rIns="0" bIns="0" rtlCol="0" anchor="t"/>
          <a:lstStyle/>
          <a:p>
            <a:pPr marL="0" indent="0">
              <a:lnSpc>
                <a:spcPts val="2850"/>
              </a:lnSpc>
              <a:buNone/>
            </a:pPr>
            <a:r>
              <a:rPr lang="en-US" sz="1750" dirty="0">
                <a:solidFill>
                  <a:srgbClr val="D7E5D8"/>
                </a:solidFill>
                <a:latin typeface="Syne" pitchFamily="34" charset="0"/>
                <a:ea typeface="Syne" pitchFamily="34" charset="-122"/>
                <a:cs typeface="Syne" pitchFamily="34" charset="-120"/>
              </a:rPr>
              <a:t>Limited studies on digital marketing effects in developing countries</a:t>
            </a:r>
            <a:endParaRPr lang="en-US" sz="1750" dirty="0"/>
          </a:p>
        </p:txBody>
      </p:sp>
      <p:sp>
        <p:nvSpPr>
          <p:cNvPr id="11" name="Shape 8"/>
          <p:cNvSpPr/>
          <p:nvPr/>
        </p:nvSpPr>
        <p:spPr>
          <a:xfrm>
            <a:off x="6287810" y="6217563"/>
            <a:ext cx="7541181" cy="1013222"/>
          </a:xfrm>
          <a:prstGeom prst="rect">
            <a:avLst/>
          </a:prstGeom>
          <a:solidFill>
            <a:srgbClr val="FFFFFF">
              <a:alpha val="4000"/>
            </a:srgbClr>
          </a:solidFill>
          <a:ln/>
        </p:spPr>
        <p:txBody>
          <a:bodyPr/>
          <a:lstStyle/>
          <a:p>
            <a:endParaRPr lang="en-GB"/>
          </a:p>
        </p:txBody>
      </p:sp>
      <p:sp>
        <p:nvSpPr>
          <p:cNvPr id="12" name="Text 9"/>
          <p:cNvSpPr/>
          <p:nvPr/>
        </p:nvSpPr>
        <p:spPr>
          <a:xfrm>
            <a:off x="6514624" y="6361271"/>
            <a:ext cx="3313152" cy="362903"/>
          </a:xfrm>
          <a:prstGeom prst="rect">
            <a:avLst/>
          </a:prstGeom>
          <a:noFill/>
          <a:ln/>
        </p:spPr>
        <p:txBody>
          <a:bodyPr wrap="none" lIns="0" tIns="0" rIns="0" bIns="0" rtlCol="0" anchor="t"/>
          <a:lstStyle/>
          <a:p>
            <a:pPr marL="0" indent="0">
              <a:lnSpc>
                <a:spcPts val="2850"/>
              </a:lnSpc>
              <a:buNone/>
            </a:pPr>
            <a:r>
              <a:rPr lang="en-US" sz="1750" dirty="0">
                <a:solidFill>
                  <a:srgbClr val="D7E5D8"/>
                </a:solidFill>
                <a:latin typeface="Syne" pitchFamily="34" charset="0"/>
                <a:ea typeface="Syne" pitchFamily="34" charset="-122"/>
                <a:cs typeface="Syne" pitchFamily="34" charset="-120"/>
              </a:rPr>
              <a:t>Theme</a:t>
            </a:r>
            <a:endParaRPr lang="en-US" sz="1750" dirty="0"/>
          </a:p>
        </p:txBody>
      </p:sp>
      <p:sp>
        <p:nvSpPr>
          <p:cNvPr id="13" name="Text 10"/>
          <p:cNvSpPr/>
          <p:nvPr/>
        </p:nvSpPr>
        <p:spPr>
          <a:xfrm>
            <a:off x="10289024" y="6361271"/>
            <a:ext cx="3313152" cy="725805"/>
          </a:xfrm>
          <a:prstGeom prst="rect">
            <a:avLst/>
          </a:prstGeom>
          <a:noFill/>
          <a:ln/>
        </p:spPr>
        <p:txBody>
          <a:bodyPr wrap="square" lIns="0" tIns="0" rIns="0" bIns="0" rtlCol="0" anchor="t"/>
          <a:lstStyle/>
          <a:p>
            <a:pPr marL="0" indent="0">
              <a:lnSpc>
                <a:spcPts val="2850"/>
              </a:lnSpc>
              <a:buNone/>
            </a:pPr>
            <a:r>
              <a:rPr lang="en-US" sz="1750" dirty="0">
                <a:solidFill>
                  <a:srgbClr val="D7E5D8"/>
                </a:solidFill>
                <a:latin typeface="Syne" pitchFamily="34" charset="0"/>
                <a:ea typeface="Syne" pitchFamily="34" charset="-122"/>
                <a:cs typeface="Syne" pitchFamily="34" charset="-120"/>
              </a:rPr>
              <a:t>Consumer behavior changes due to digital marketing strategies</a:t>
            </a:r>
            <a:endParaRPr lang="en-US" sz="17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678775" y="534114"/>
            <a:ext cx="7786449" cy="1818442"/>
          </a:xfrm>
          <a:prstGeom prst="rect">
            <a:avLst/>
          </a:prstGeom>
          <a:noFill/>
          <a:ln/>
        </p:spPr>
        <p:txBody>
          <a:bodyPr wrap="square" lIns="0" tIns="0" rIns="0" bIns="0" rtlCol="0" anchor="t"/>
          <a:lstStyle/>
          <a:p>
            <a:pPr marL="0" indent="0">
              <a:lnSpc>
                <a:spcPts val="4750"/>
              </a:lnSpc>
              <a:buNone/>
            </a:pPr>
            <a:r>
              <a:rPr lang="en-US" sz="3800" b="1" dirty="0">
                <a:solidFill>
                  <a:srgbClr val="F0F4F1"/>
                </a:solidFill>
                <a:latin typeface="Syne Extra Bold" pitchFamily="34" charset="0"/>
                <a:ea typeface="Syne Extra Bold" pitchFamily="34" charset="-122"/>
                <a:cs typeface="Syne Extra Bold" pitchFamily="34" charset="-120"/>
              </a:rPr>
              <a:t>Writing Exercise: Brief Literature Review</a:t>
            </a:r>
            <a:endParaRPr lang="en-US" sz="3800" dirty="0"/>
          </a:p>
        </p:txBody>
      </p:sp>
      <p:sp>
        <p:nvSpPr>
          <p:cNvPr id="4" name="Shape 1"/>
          <p:cNvSpPr/>
          <p:nvPr/>
        </p:nvSpPr>
        <p:spPr>
          <a:xfrm>
            <a:off x="958215" y="2643426"/>
            <a:ext cx="22860" cy="5051941"/>
          </a:xfrm>
          <a:prstGeom prst="roundRect">
            <a:avLst>
              <a:gd name="adj" fmla="val 356361"/>
            </a:avLst>
          </a:prstGeom>
          <a:solidFill>
            <a:srgbClr val="6D9121"/>
          </a:solidFill>
          <a:ln/>
        </p:spPr>
        <p:txBody>
          <a:bodyPr/>
          <a:lstStyle/>
          <a:p>
            <a:endParaRPr lang="en-GB"/>
          </a:p>
        </p:txBody>
      </p:sp>
      <p:sp>
        <p:nvSpPr>
          <p:cNvPr id="5" name="Shape 2"/>
          <p:cNvSpPr/>
          <p:nvPr/>
        </p:nvSpPr>
        <p:spPr>
          <a:xfrm>
            <a:off x="1164967" y="3068241"/>
            <a:ext cx="678775" cy="22860"/>
          </a:xfrm>
          <a:prstGeom prst="roundRect">
            <a:avLst>
              <a:gd name="adj" fmla="val 356361"/>
            </a:avLst>
          </a:prstGeom>
          <a:solidFill>
            <a:srgbClr val="6D9121"/>
          </a:solidFill>
          <a:ln/>
        </p:spPr>
        <p:txBody>
          <a:bodyPr/>
          <a:lstStyle/>
          <a:p>
            <a:endParaRPr lang="en-GB"/>
          </a:p>
        </p:txBody>
      </p:sp>
      <p:sp>
        <p:nvSpPr>
          <p:cNvPr id="6" name="Shape 3"/>
          <p:cNvSpPr/>
          <p:nvPr/>
        </p:nvSpPr>
        <p:spPr>
          <a:xfrm>
            <a:off x="751463" y="2861548"/>
            <a:ext cx="436364" cy="436364"/>
          </a:xfrm>
          <a:prstGeom prst="roundRect">
            <a:avLst>
              <a:gd name="adj" fmla="val 18669"/>
            </a:avLst>
          </a:prstGeom>
          <a:solidFill>
            <a:srgbClr val="547808"/>
          </a:solidFill>
          <a:ln w="7620">
            <a:solidFill>
              <a:srgbClr val="6D9121"/>
            </a:solidFill>
            <a:prstDash val="solid"/>
          </a:ln>
        </p:spPr>
        <p:txBody>
          <a:bodyPr/>
          <a:lstStyle/>
          <a:p>
            <a:endParaRPr lang="en-GB"/>
          </a:p>
        </p:txBody>
      </p:sp>
      <p:sp>
        <p:nvSpPr>
          <p:cNvPr id="7" name="Text 4"/>
          <p:cNvSpPr/>
          <p:nvPr/>
        </p:nvSpPr>
        <p:spPr>
          <a:xfrm>
            <a:off x="892671" y="2934176"/>
            <a:ext cx="153948" cy="290989"/>
          </a:xfrm>
          <a:prstGeom prst="rect">
            <a:avLst/>
          </a:prstGeom>
          <a:noFill/>
          <a:ln/>
        </p:spPr>
        <p:txBody>
          <a:bodyPr wrap="none" lIns="0" tIns="0" rIns="0" bIns="0" rtlCol="0" anchor="t"/>
          <a:lstStyle/>
          <a:p>
            <a:pPr marL="0" indent="0" algn="ctr">
              <a:lnSpc>
                <a:spcPts val="2250"/>
              </a:lnSpc>
              <a:buNone/>
            </a:pPr>
            <a:r>
              <a:rPr lang="en-US" sz="2250" b="1" dirty="0">
                <a:solidFill>
                  <a:srgbClr val="FFFFFF"/>
                </a:solidFill>
                <a:latin typeface="Syne Extra Bold" pitchFamily="34" charset="0"/>
                <a:ea typeface="Syne Extra Bold" pitchFamily="34" charset="-122"/>
                <a:cs typeface="Syne Extra Bold" pitchFamily="34" charset="-120"/>
              </a:rPr>
              <a:t>1</a:t>
            </a:r>
            <a:endParaRPr lang="en-US" sz="2250" dirty="0"/>
          </a:p>
        </p:txBody>
      </p:sp>
      <p:sp>
        <p:nvSpPr>
          <p:cNvPr id="8" name="Text 5"/>
          <p:cNvSpPr/>
          <p:nvPr/>
        </p:nvSpPr>
        <p:spPr>
          <a:xfrm>
            <a:off x="2036326" y="2837378"/>
            <a:ext cx="2726055" cy="303014"/>
          </a:xfrm>
          <a:prstGeom prst="rect">
            <a:avLst/>
          </a:prstGeom>
          <a:noFill/>
          <a:ln/>
        </p:spPr>
        <p:txBody>
          <a:bodyPr wrap="none" lIns="0" tIns="0" rIns="0" bIns="0" rtlCol="0" anchor="t"/>
          <a:lstStyle/>
          <a:p>
            <a:pPr marL="0" indent="0" algn="l">
              <a:lnSpc>
                <a:spcPts val="2350"/>
              </a:lnSpc>
              <a:buNone/>
            </a:pPr>
            <a:r>
              <a:rPr lang="en-US" sz="1900" b="1" dirty="0">
                <a:solidFill>
                  <a:srgbClr val="D7E5D8"/>
                </a:solidFill>
                <a:latin typeface="Syne Extra Bold" pitchFamily="34" charset="0"/>
                <a:ea typeface="Syne Extra Bold" pitchFamily="34" charset="-122"/>
                <a:cs typeface="Syne Extra Bold" pitchFamily="34" charset="-120"/>
              </a:rPr>
              <a:t>Select Articles</a:t>
            </a:r>
            <a:endParaRPr lang="en-US" sz="1900" dirty="0"/>
          </a:p>
        </p:txBody>
      </p:sp>
      <p:sp>
        <p:nvSpPr>
          <p:cNvPr id="9" name="Text 6"/>
          <p:cNvSpPr/>
          <p:nvPr/>
        </p:nvSpPr>
        <p:spPr>
          <a:xfrm>
            <a:off x="2036326" y="3256717"/>
            <a:ext cx="6428899" cy="310277"/>
          </a:xfrm>
          <a:prstGeom prst="rect">
            <a:avLst/>
          </a:prstGeom>
          <a:noFill/>
          <a:ln/>
        </p:spPr>
        <p:txBody>
          <a:bodyPr wrap="none" lIns="0" tIns="0" rIns="0" bIns="0" rtlCol="0" anchor="t"/>
          <a:lstStyle/>
          <a:p>
            <a:pPr marL="0" indent="0" algn="l">
              <a:lnSpc>
                <a:spcPts val="2400"/>
              </a:lnSpc>
              <a:buNone/>
            </a:pPr>
            <a:r>
              <a:rPr lang="en-US" sz="1500" dirty="0">
                <a:solidFill>
                  <a:srgbClr val="D7E5D8"/>
                </a:solidFill>
                <a:latin typeface="Syne" pitchFamily="34" charset="0"/>
                <a:ea typeface="Syne" pitchFamily="34" charset="-122"/>
                <a:cs typeface="Syne" pitchFamily="34" charset="-120"/>
              </a:rPr>
              <a:t>Choose three articles related to your dissertation topic.</a:t>
            </a:r>
            <a:endParaRPr lang="en-US" sz="1500" dirty="0"/>
          </a:p>
        </p:txBody>
      </p:sp>
      <p:sp>
        <p:nvSpPr>
          <p:cNvPr id="10" name="Shape 7"/>
          <p:cNvSpPr/>
          <p:nvPr/>
        </p:nvSpPr>
        <p:spPr>
          <a:xfrm>
            <a:off x="1164967" y="4379714"/>
            <a:ext cx="678775" cy="22860"/>
          </a:xfrm>
          <a:prstGeom prst="roundRect">
            <a:avLst>
              <a:gd name="adj" fmla="val 356361"/>
            </a:avLst>
          </a:prstGeom>
          <a:solidFill>
            <a:srgbClr val="6D9121"/>
          </a:solidFill>
          <a:ln/>
        </p:spPr>
        <p:txBody>
          <a:bodyPr/>
          <a:lstStyle/>
          <a:p>
            <a:endParaRPr lang="en-GB"/>
          </a:p>
        </p:txBody>
      </p:sp>
      <p:sp>
        <p:nvSpPr>
          <p:cNvPr id="11" name="Shape 8"/>
          <p:cNvSpPr/>
          <p:nvPr/>
        </p:nvSpPr>
        <p:spPr>
          <a:xfrm>
            <a:off x="751463" y="4173022"/>
            <a:ext cx="436364" cy="436364"/>
          </a:xfrm>
          <a:prstGeom prst="roundRect">
            <a:avLst>
              <a:gd name="adj" fmla="val 18669"/>
            </a:avLst>
          </a:prstGeom>
          <a:solidFill>
            <a:srgbClr val="547808"/>
          </a:solidFill>
          <a:ln w="7620">
            <a:solidFill>
              <a:srgbClr val="6D9121"/>
            </a:solidFill>
            <a:prstDash val="solid"/>
          </a:ln>
        </p:spPr>
        <p:txBody>
          <a:bodyPr/>
          <a:lstStyle/>
          <a:p>
            <a:endParaRPr lang="en-GB"/>
          </a:p>
        </p:txBody>
      </p:sp>
      <p:sp>
        <p:nvSpPr>
          <p:cNvPr id="12" name="Text 9"/>
          <p:cNvSpPr/>
          <p:nvPr/>
        </p:nvSpPr>
        <p:spPr>
          <a:xfrm>
            <a:off x="823734" y="4245650"/>
            <a:ext cx="291822" cy="290989"/>
          </a:xfrm>
          <a:prstGeom prst="rect">
            <a:avLst/>
          </a:prstGeom>
          <a:noFill/>
          <a:ln/>
        </p:spPr>
        <p:txBody>
          <a:bodyPr wrap="none" lIns="0" tIns="0" rIns="0" bIns="0" rtlCol="0" anchor="t"/>
          <a:lstStyle/>
          <a:p>
            <a:pPr marL="0" indent="0" algn="ctr">
              <a:lnSpc>
                <a:spcPts val="2250"/>
              </a:lnSpc>
              <a:buNone/>
            </a:pPr>
            <a:r>
              <a:rPr lang="en-US" sz="2250" b="1" dirty="0">
                <a:solidFill>
                  <a:srgbClr val="FFFFFF"/>
                </a:solidFill>
                <a:latin typeface="Syne Extra Bold" pitchFamily="34" charset="0"/>
                <a:ea typeface="Syne Extra Bold" pitchFamily="34" charset="-122"/>
                <a:cs typeface="Syne Extra Bold" pitchFamily="34" charset="-120"/>
              </a:rPr>
              <a:t>2</a:t>
            </a:r>
            <a:endParaRPr lang="en-US" sz="2250" dirty="0"/>
          </a:p>
        </p:txBody>
      </p:sp>
      <p:sp>
        <p:nvSpPr>
          <p:cNvPr id="13" name="Text 10"/>
          <p:cNvSpPr/>
          <p:nvPr/>
        </p:nvSpPr>
        <p:spPr>
          <a:xfrm>
            <a:off x="2036326" y="4148852"/>
            <a:ext cx="3504128" cy="303014"/>
          </a:xfrm>
          <a:prstGeom prst="rect">
            <a:avLst/>
          </a:prstGeom>
          <a:noFill/>
          <a:ln/>
        </p:spPr>
        <p:txBody>
          <a:bodyPr wrap="none" lIns="0" tIns="0" rIns="0" bIns="0" rtlCol="0" anchor="t"/>
          <a:lstStyle/>
          <a:p>
            <a:pPr marL="0" indent="0" algn="l">
              <a:lnSpc>
                <a:spcPts val="2350"/>
              </a:lnSpc>
              <a:buNone/>
            </a:pPr>
            <a:r>
              <a:rPr lang="en-US" sz="1900" b="1" dirty="0">
                <a:solidFill>
                  <a:srgbClr val="D7E5D8"/>
                </a:solidFill>
                <a:latin typeface="Syne Extra Bold" pitchFamily="34" charset="0"/>
                <a:ea typeface="Syne Extra Bold" pitchFamily="34" charset="-122"/>
                <a:cs typeface="Syne Extra Bold" pitchFamily="34" charset="-120"/>
              </a:rPr>
              <a:t>Write Introduction</a:t>
            </a:r>
            <a:endParaRPr lang="en-US" sz="1900" dirty="0"/>
          </a:p>
        </p:txBody>
      </p:sp>
      <p:sp>
        <p:nvSpPr>
          <p:cNvPr id="14" name="Text 11"/>
          <p:cNvSpPr/>
          <p:nvPr/>
        </p:nvSpPr>
        <p:spPr>
          <a:xfrm>
            <a:off x="2036326" y="4568190"/>
            <a:ext cx="6428899" cy="310277"/>
          </a:xfrm>
          <a:prstGeom prst="rect">
            <a:avLst/>
          </a:prstGeom>
          <a:noFill/>
          <a:ln/>
        </p:spPr>
        <p:txBody>
          <a:bodyPr wrap="none" lIns="0" tIns="0" rIns="0" bIns="0" rtlCol="0" anchor="t"/>
          <a:lstStyle/>
          <a:p>
            <a:pPr marL="0" indent="0" algn="l">
              <a:lnSpc>
                <a:spcPts val="2400"/>
              </a:lnSpc>
              <a:buNone/>
            </a:pPr>
            <a:r>
              <a:rPr lang="en-US" sz="1500" dirty="0">
                <a:solidFill>
                  <a:srgbClr val="D7E5D8"/>
                </a:solidFill>
                <a:latin typeface="Syne" pitchFamily="34" charset="0"/>
                <a:ea typeface="Syne" pitchFamily="34" charset="-122"/>
                <a:cs typeface="Syne" pitchFamily="34" charset="-120"/>
              </a:rPr>
              <a:t>Define the topic and scope of your review.</a:t>
            </a:r>
            <a:endParaRPr lang="en-US" sz="1500" dirty="0"/>
          </a:p>
        </p:txBody>
      </p:sp>
      <p:sp>
        <p:nvSpPr>
          <p:cNvPr id="15" name="Shape 12"/>
          <p:cNvSpPr/>
          <p:nvPr/>
        </p:nvSpPr>
        <p:spPr>
          <a:xfrm>
            <a:off x="1164967" y="5691188"/>
            <a:ext cx="678775" cy="22860"/>
          </a:xfrm>
          <a:prstGeom prst="roundRect">
            <a:avLst>
              <a:gd name="adj" fmla="val 356361"/>
            </a:avLst>
          </a:prstGeom>
          <a:solidFill>
            <a:srgbClr val="6D9121"/>
          </a:solidFill>
          <a:ln/>
        </p:spPr>
        <p:txBody>
          <a:bodyPr/>
          <a:lstStyle/>
          <a:p>
            <a:endParaRPr lang="en-GB"/>
          </a:p>
        </p:txBody>
      </p:sp>
      <p:sp>
        <p:nvSpPr>
          <p:cNvPr id="16" name="Shape 13"/>
          <p:cNvSpPr/>
          <p:nvPr/>
        </p:nvSpPr>
        <p:spPr>
          <a:xfrm>
            <a:off x="751463" y="5484495"/>
            <a:ext cx="436364" cy="436364"/>
          </a:xfrm>
          <a:prstGeom prst="roundRect">
            <a:avLst>
              <a:gd name="adj" fmla="val 18669"/>
            </a:avLst>
          </a:prstGeom>
          <a:solidFill>
            <a:srgbClr val="547808"/>
          </a:solidFill>
          <a:ln w="7620">
            <a:solidFill>
              <a:srgbClr val="6D9121"/>
            </a:solidFill>
            <a:prstDash val="solid"/>
          </a:ln>
        </p:spPr>
        <p:txBody>
          <a:bodyPr/>
          <a:lstStyle/>
          <a:p>
            <a:endParaRPr lang="en-GB"/>
          </a:p>
        </p:txBody>
      </p:sp>
      <p:sp>
        <p:nvSpPr>
          <p:cNvPr id="17" name="Text 14"/>
          <p:cNvSpPr/>
          <p:nvPr/>
        </p:nvSpPr>
        <p:spPr>
          <a:xfrm>
            <a:off x="816114" y="5557123"/>
            <a:ext cx="306943" cy="290989"/>
          </a:xfrm>
          <a:prstGeom prst="rect">
            <a:avLst/>
          </a:prstGeom>
          <a:noFill/>
          <a:ln/>
        </p:spPr>
        <p:txBody>
          <a:bodyPr wrap="none" lIns="0" tIns="0" rIns="0" bIns="0" rtlCol="0" anchor="t"/>
          <a:lstStyle/>
          <a:p>
            <a:pPr marL="0" indent="0" algn="ctr">
              <a:lnSpc>
                <a:spcPts val="2250"/>
              </a:lnSpc>
              <a:buNone/>
            </a:pPr>
            <a:r>
              <a:rPr lang="en-US" sz="2250" b="1" dirty="0">
                <a:solidFill>
                  <a:srgbClr val="FFFFFF"/>
                </a:solidFill>
                <a:latin typeface="Syne Extra Bold" pitchFamily="34" charset="0"/>
                <a:ea typeface="Syne Extra Bold" pitchFamily="34" charset="-122"/>
                <a:cs typeface="Syne Extra Bold" pitchFamily="34" charset="-120"/>
              </a:rPr>
              <a:t>3</a:t>
            </a:r>
            <a:endParaRPr lang="en-US" sz="2250" dirty="0"/>
          </a:p>
        </p:txBody>
      </p:sp>
      <p:sp>
        <p:nvSpPr>
          <p:cNvPr id="18" name="Text 15"/>
          <p:cNvSpPr/>
          <p:nvPr/>
        </p:nvSpPr>
        <p:spPr>
          <a:xfrm>
            <a:off x="2036326" y="5460325"/>
            <a:ext cx="3747611" cy="303014"/>
          </a:xfrm>
          <a:prstGeom prst="rect">
            <a:avLst/>
          </a:prstGeom>
          <a:noFill/>
          <a:ln/>
        </p:spPr>
        <p:txBody>
          <a:bodyPr wrap="none" lIns="0" tIns="0" rIns="0" bIns="0" rtlCol="0" anchor="t"/>
          <a:lstStyle/>
          <a:p>
            <a:pPr marL="0" indent="0" algn="l">
              <a:lnSpc>
                <a:spcPts val="2350"/>
              </a:lnSpc>
              <a:buNone/>
            </a:pPr>
            <a:r>
              <a:rPr lang="en-US" sz="1900" b="1" dirty="0">
                <a:solidFill>
                  <a:srgbClr val="D7E5D8"/>
                </a:solidFill>
                <a:latin typeface="Syne Extra Bold" pitchFamily="34" charset="0"/>
                <a:ea typeface="Syne Extra Bold" pitchFamily="34" charset="-122"/>
                <a:cs typeface="Syne Extra Bold" pitchFamily="34" charset="-120"/>
              </a:rPr>
              <a:t>Summarize Articles</a:t>
            </a:r>
            <a:endParaRPr lang="en-US" sz="1900" dirty="0"/>
          </a:p>
        </p:txBody>
      </p:sp>
      <p:sp>
        <p:nvSpPr>
          <p:cNvPr id="19" name="Text 16"/>
          <p:cNvSpPr/>
          <p:nvPr/>
        </p:nvSpPr>
        <p:spPr>
          <a:xfrm>
            <a:off x="2036326" y="5879663"/>
            <a:ext cx="6428899" cy="310277"/>
          </a:xfrm>
          <a:prstGeom prst="rect">
            <a:avLst/>
          </a:prstGeom>
          <a:noFill/>
          <a:ln/>
        </p:spPr>
        <p:txBody>
          <a:bodyPr wrap="none" lIns="0" tIns="0" rIns="0" bIns="0" rtlCol="0" anchor="t"/>
          <a:lstStyle/>
          <a:p>
            <a:pPr marL="0" indent="0" algn="l">
              <a:lnSpc>
                <a:spcPts val="2400"/>
              </a:lnSpc>
              <a:buNone/>
            </a:pPr>
            <a:r>
              <a:rPr lang="en-US" sz="1500" dirty="0">
                <a:solidFill>
                  <a:srgbClr val="D7E5D8"/>
                </a:solidFill>
                <a:latin typeface="Syne" pitchFamily="34" charset="0"/>
                <a:ea typeface="Syne" pitchFamily="34" charset="-122"/>
                <a:cs typeface="Syne" pitchFamily="34" charset="-120"/>
              </a:rPr>
              <a:t>Group main points by theme in the body section.</a:t>
            </a:r>
            <a:endParaRPr lang="en-US" sz="1500" dirty="0"/>
          </a:p>
        </p:txBody>
      </p:sp>
      <p:sp>
        <p:nvSpPr>
          <p:cNvPr id="20" name="Shape 17"/>
          <p:cNvSpPr/>
          <p:nvPr/>
        </p:nvSpPr>
        <p:spPr>
          <a:xfrm>
            <a:off x="1164967" y="7002661"/>
            <a:ext cx="678775" cy="22860"/>
          </a:xfrm>
          <a:prstGeom prst="roundRect">
            <a:avLst>
              <a:gd name="adj" fmla="val 356361"/>
            </a:avLst>
          </a:prstGeom>
          <a:solidFill>
            <a:srgbClr val="6D9121"/>
          </a:solidFill>
          <a:ln/>
        </p:spPr>
        <p:txBody>
          <a:bodyPr/>
          <a:lstStyle/>
          <a:p>
            <a:endParaRPr lang="en-GB"/>
          </a:p>
        </p:txBody>
      </p:sp>
      <p:sp>
        <p:nvSpPr>
          <p:cNvPr id="21" name="Shape 18"/>
          <p:cNvSpPr/>
          <p:nvPr/>
        </p:nvSpPr>
        <p:spPr>
          <a:xfrm>
            <a:off x="751463" y="6795968"/>
            <a:ext cx="436364" cy="436364"/>
          </a:xfrm>
          <a:prstGeom prst="roundRect">
            <a:avLst>
              <a:gd name="adj" fmla="val 18669"/>
            </a:avLst>
          </a:prstGeom>
          <a:solidFill>
            <a:srgbClr val="547808"/>
          </a:solidFill>
          <a:ln w="7620">
            <a:solidFill>
              <a:srgbClr val="6D9121"/>
            </a:solidFill>
            <a:prstDash val="solid"/>
          </a:ln>
        </p:spPr>
        <p:txBody>
          <a:bodyPr/>
          <a:lstStyle/>
          <a:p>
            <a:endParaRPr lang="en-GB"/>
          </a:p>
        </p:txBody>
      </p:sp>
      <p:sp>
        <p:nvSpPr>
          <p:cNvPr id="22" name="Text 19"/>
          <p:cNvSpPr/>
          <p:nvPr/>
        </p:nvSpPr>
        <p:spPr>
          <a:xfrm>
            <a:off x="810518" y="6868597"/>
            <a:ext cx="318254" cy="290989"/>
          </a:xfrm>
          <a:prstGeom prst="rect">
            <a:avLst/>
          </a:prstGeom>
          <a:noFill/>
          <a:ln/>
        </p:spPr>
        <p:txBody>
          <a:bodyPr wrap="none" lIns="0" tIns="0" rIns="0" bIns="0" rtlCol="0" anchor="t"/>
          <a:lstStyle/>
          <a:p>
            <a:pPr marL="0" indent="0" algn="ctr">
              <a:lnSpc>
                <a:spcPts val="2250"/>
              </a:lnSpc>
              <a:buNone/>
            </a:pPr>
            <a:r>
              <a:rPr lang="en-US" sz="2250" b="1" dirty="0">
                <a:solidFill>
                  <a:srgbClr val="FFFFFF"/>
                </a:solidFill>
                <a:latin typeface="Syne Extra Bold" pitchFamily="34" charset="0"/>
                <a:ea typeface="Syne Extra Bold" pitchFamily="34" charset="-122"/>
                <a:cs typeface="Syne Extra Bold" pitchFamily="34" charset="-120"/>
              </a:rPr>
              <a:t>4</a:t>
            </a:r>
            <a:endParaRPr lang="en-US" sz="2250" dirty="0"/>
          </a:p>
        </p:txBody>
      </p:sp>
      <p:sp>
        <p:nvSpPr>
          <p:cNvPr id="23" name="Text 20"/>
          <p:cNvSpPr/>
          <p:nvPr/>
        </p:nvSpPr>
        <p:spPr>
          <a:xfrm>
            <a:off x="2036326" y="6771799"/>
            <a:ext cx="2424470" cy="303014"/>
          </a:xfrm>
          <a:prstGeom prst="rect">
            <a:avLst/>
          </a:prstGeom>
          <a:noFill/>
          <a:ln/>
        </p:spPr>
        <p:txBody>
          <a:bodyPr wrap="none" lIns="0" tIns="0" rIns="0" bIns="0" rtlCol="0" anchor="t"/>
          <a:lstStyle/>
          <a:p>
            <a:pPr marL="0" indent="0" algn="l">
              <a:lnSpc>
                <a:spcPts val="2350"/>
              </a:lnSpc>
              <a:buNone/>
            </a:pPr>
            <a:r>
              <a:rPr lang="en-US" sz="1900" b="1" dirty="0">
                <a:solidFill>
                  <a:srgbClr val="D7E5D8"/>
                </a:solidFill>
                <a:latin typeface="Syne Extra Bold" pitchFamily="34" charset="0"/>
                <a:ea typeface="Syne Extra Bold" pitchFamily="34" charset="-122"/>
                <a:cs typeface="Syne Extra Bold" pitchFamily="34" charset="-120"/>
              </a:rPr>
              <a:t>Conclude</a:t>
            </a:r>
            <a:endParaRPr lang="en-US" sz="1900" dirty="0"/>
          </a:p>
        </p:txBody>
      </p:sp>
      <p:sp>
        <p:nvSpPr>
          <p:cNvPr id="24" name="Text 21"/>
          <p:cNvSpPr/>
          <p:nvPr/>
        </p:nvSpPr>
        <p:spPr>
          <a:xfrm>
            <a:off x="2036326" y="7191137"/>
            <a:ext cx="6428899" cy="310277"/>
          </a:xfrm>
          <a:prstGeom prst="rect">
            <a:avLst/>
          </a:prstGeom>
          <a:noFill/>
          <a:ln/>
        </p:spPr>
        <p:txBody>
          <a:bodyPr wrap="none" lIns="0" tIns="0" rIns="0" bIns="0" rtlCol="0" anchor="t"/>
          <a:lstStyle/>
          <a:p>
            <a:pPr marL="0" indent="0" algn="l">
              <a:lnSpc>
                <a:spcPts val="2400"/>
              </a:lnSpc>
              <a:buNone/>
            </a:pPr>
            <a:r>
              <a:rPr lang="en-US" sz="1500" dirty="0">
                <a:solidFill>
                  <a:srgbClr val="D7E5D8"/>
                </a:solidFill>
                <a:latin typeface="Syne" pitchFamily="34" charset="0"/>
                <a:ea typeface="Syne" pitchFamily="34" charset="-122"/>
                <a:cs typeface="Syne" pitchFamily="34" charset="-120"/>
              </a:rPr>
              <a:t>Mention a trend or gap identified across the articles.</a:t>
            </a:r>
            <a:endParaRPr lang="en-US" sz="15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793790" y="760928"/>
            <a:ext cx="7556421" cy="2126337"/>
          </a:xfrm>
          <a:prstGeom prst="rect">
            <a:avLst/>
          </a:prstGeom>
          <a:noFill/>
          <a:ln/>
        </p:spPr>
        <p:txBody>
          <a:bodyPr wrap="square" lIns="0" tIns="0" rIns="0" bIns="0" rtlCol="0" anchor="t"/>
          <a:lstStyle/>
          <a:p>
            <a:pPr marL="0" indent="0">
              <a:lnSpc>
                <a:spcPts val="5550"/>
              </a:lnSpc>
              <a:buNone/>
            </a:pPr>
            <a:r>
              <a:rPr lang="en-US" sz="4450" b="1" dirty="0">
                <a:solidFill>
                  <a:srgbClr val="F0F4F1"/>
                </a:solidFill>
                <a:latin typeface="Syne Extra Bold" pitchFamily="34" charset="0"/>
                <a:ea typeface="Syne Extra Bold" pitchFamily="34" charset="-122"/>
                <a:cs typeface="Syne Extra Bold" pitchFamily="34" charset="-120"/>
              </a:rPr>
              <a:t>Tips for Effective Synthesis</a:t>
            </a:r>
            <a:endParaRPr lang="en-US" sz="4450" dirty="0"/>
          </a:p>
        </p:txBody>
      </p:sp>
      <p:sp>
        <p:nvSpPr>
          <p:cNvPr id="4" name="Shape 1"/>
          <p:cNvSpPr/>
          <p:nvPr/>
        </p:nvSpPr>
        <p:spPr>
          <a:xfrm>
            <a:off x="793790" y="3482578"/>
            <a:ext cx="510302" cy="510302"/>
          </a:xfrm>
          <a:prstGeom prst="roundRect">
            <a:avLst>
              <a:gd name="adj" fmla="val 18669"/>
            </a:avLst>
          </a:prstGeom>
          <a:solidFill>
            <a:srgbClr val="547808"/>
          </a:solidFill>
          <a:ln w="7620">
            <a:solidFill>
              <a:srgbClr val="6D9121"/>
            </a:solidFill>
            <a:prstDash val="solid"/>
          </a:ln>
        </p:spPr>
        <p:txBody>
          <a:bodyPr/>
          <a:lstStyle/>
          <a:p>
            <a:endParaRPr lang="en-GB"/>
          </a:p>
        </p:txBody>
      </p:sp>
      <p:sp>
        <p:nvSpPr>
          <p:cNvPr id="5" name="Text 2"/>
          <p:cNvSpPr/>
          <p:nvPr/>
        </p:nvSpPr>
        <p:spPr>
          <a:xfrm>
            <a:off x="958929" y="3567589"/>
            <a:ext cx="180023" cy="340281"/>
          </a:xfrm>
          <a:prstGeom prst="rect">
            <a:avLst/>
          </a:prstGeom>
          <a:noFill/>
          <a:ln/>
        </p:spPr>
        <p:txBody>
          <a:bodyPr wrap="none" lIns="0" tIns="0" rIns="0" bIns="0" rtlCol="0" anchor="t"/>
          <a:lstStyle/>
          <a:p>
            <a:pPr marL="0" indent="0" algn="ctr">
              <a:lnSpc>
                <a:spcPts val="2650"/>
              </a:lnSpc>
              <a:buNone/>
            </a:pPr>
            <a:r>
              <a:rPr lang="en-US" sz="2650" b="1" dirty="0">
                <a:solidFill>
                  <a:srgbClr val="FFFFFF"/>
                </a:solidFill>
                <a:latin typeface="Syne Extra Bold" pitchFamily="34" charset="0"/>
                <a:ea typeface="Syne Extra Bold" pitchFamily="34" charset="-122"/>
                <a:cs typeface="Syne Extra Bold" pitchFamily="34" charset="-120"/>
              </a:rPr>
              <a:t>1</a:t>
            </a:r>
            <a:endParaRPr lang="en-US" sz="2650" dirty="0"/>
          </a:p>
        </p:txBody>
      </p:sp>
      <p:sp>
        <p:nvSpPr>
          <p:cNvPr id="6" name="Text 3"/>
          <p:cNvSpPr/>
          <p:nvPr/>
        </p:nvSpPr>
        <p:spPr>
          <a:xfrm>
            <a:off x="1530906" y="3482578"/>
            <a:ext cx="2927747" cy="708660"/>
          </a:xfrm>
          <a:prstGeom prst="rect">
            <a:avLst/>
          </a:prstGeom>
          <a:noFill/>
          <a:ln/>
        </p:spPr>
        <p:txBody>
          <a:bodyPr wrap="square" lIns="0" tIns="0" rIns="0" bIns="0" rtlCol="0" anchor="t"/>
          <a:lstStyle/>
          <a:p>
            <a:pPr marL="0" indent="0">
              <a:lnSpc>
                <a:spcPts val="2750"/>
              </a:lnSpc>
              <a:buNone/>
            </a:pPr>
            <a:r>
              <a:rPr lang="en-US" sz="2200" b="1" dirty="0">
                <a:solidFill>
                  <a:srgbClr val="D7E5D8"/>
                </a:solidFill>
                <a:latin typeface="Syne Extra Bold" pitchFamily="34" charset="0"/>
                <a:ea typeface="Syne Extra Bold" pitchFamily="34" charset="-122"/>
                <a:cs typeface="Syne Extra Bold" pitchFamily="34" charset="-120"/>
              </a:rPr>
              <a:t>Use an Outline</a:t>
            </a:r>
            <a:endParaRPr lang="en-US" sz="2200" dirty="0"/>
          </a:p>
        </p:txBody>
      </p:sp>
      <p:sp>
        <p:nvSpPr>
          <p:cNvPr id="7" name="Text 4"/>
          <p:cNvSpPr/>
          <p:nvPr/>
        </p:nvSpPr>
        <p:spPr>
          <a:xfrm>
            <a:off x="1530906" y="4327327"/>
            <a:ext cx="2927747" cy="725805"/>
          </a:xfrm>
          <a:prstGeom prst="rect">
            <a:avLst/>
          </a:prstGeom>
          <a:noFill/>
          <a:ln/>
        </p:spPr>
        <p:txBody>
          <a:bodyPr wrap="square" lIns="0" tIns="0" rIns="0" bIns="0" rtlCol="0" anchor="t"/>
          <a:lstStyle/>
          <a:p>
            <a:pPr marL="0" indent="0">
              <a:lnSpc>
                <a:spcPts val="2850"/>
              </a:lnSpc>
              <a:buNone/>
            </a:pPr>
            <a:r>
              <a:rPr lang="en-US" sz="1750" dirty="0">
                <a:solidFill>
                  <a:srgbClr val="D7E5D8"/>
                </a:solidFill>
                <a:latin typeface="Syne" pitchFamily="34" charset="0"/>
                <a:ea typeface="Syne" pitchFamily="34" charset="-122"/>
                <a:cs typeface="Syne" pitchFamily="34" charset="-120"/>
              </a:rPr>
              <a:t>Organize ideas quickly with a structured format.</a:t>
            </a:r>
            <a:endParaRPr lang="en-US" sz="1750" dirty="0"/>
          </a:p>
        </p:txBody>
      </p:sp>
      <p:sp>
        <p:nvSpPr>
          <p:cNvPr id="8" name="Shape 5"/>
          <p:cNvSpPr/>
          <p:nvPr/>
        </p:nvSpPr>
        <p:spPr>
          <a:xfrm>
            <a:off x="4685467" y="3482578"/>
            <a:ext cx="510302" cy="510302"/>
          </a:xfrm>
          <a:prstGeom prst="roundRect">
            <a:avLst>
              <a:gd name="adj" fmla="val 18669"/>
            </a:avLst>
          </a:prstGeom>
          <a:solidFill>
            <a:srgbClr val="547808"/>
          </a:solidFill>
          <a:ln w="7620">
            <a:solidFill>
              <a:srgbClr val="6D9121"/>
            </a:solidFill>
            <a:prstDash val="solid"/>
          </a:ln>
        </p:spPr>
        <p:txBody>
          <a:bodyPr/>
          <a:lstStyle/>
          <a:p>
            <a:endParaRPr lang="en-GB"/>
          </a:p>
        </p:txBody>
      </p:sp>
      <p:sp>
        <p:nvSpPr>
          <p:cNvPr id="9" name="Text 6"/>
          <p:cNvSpPr/>
          <p:nvPr/>
        </p:nvSpPr>
        <p:spPr>
          <a:xfrm>
            <a:off x="4770001" y="3567589"/>
            <a:ext cx="341233" cy="340281"/>
          </a:xfrm>
          <a:prstGeom prst="rect">
            <a:avLst/>
          </a:prstGeom>
          <a:noFill/>
          <a:ln/>
        </p:spPr>
        <p:txBody>
          <a:bodyPr wrap="none" lIns="0" tIns="0" rIns="0" bIns="0" rtlCol="0" anchor="t"/>
          <a:lstStyle/>
          <a:p>
            <a:pPr marL="0" indent="0" algn="ctr">
              <a:lnSpc>
                <a:spcPts val="2650"/>
              </a:lnSpc>
              <a:buNone/>
            </a:pPr>
            <a:r>
              <a:rPr lang="en-US" sz="2650" b="1" dirty="0">
                <a:solidFill>
                  <a:srgbClr val="FFFFFF"/>
                </a:solidFill>
                <a:latin typeface="Syne Extra Bold" pitchFamily="34" charset="0"/>
                <a:ea typeface="Syne Extra Bold" pitchFamily="34" charset="-122"/>
                <a:cs typeface="Syne Extra Bold" pitchFamily="34" charset="-120"/>
              </a:rPr>
              <a:t>2</a:t>
            </a:r>
            <a:endParaRPr lang="en-US" sz="2650" dirty="0"/>
          </a:p>
        </p:txBody>
      </p:sp>
      <p:sp>
        <p:nvSpPr>
          <p:cNvPr id="10" name="Text 7"/>
          <p:cNvSpPr/>
          <p:nvPr/>
        </p:nvSpPr>
        <p:spPr>
          <a:xfrm>
            <a:off x="5422583" y="3482578"/>
            <a:ext cx="2927747" cy="708660"/>
          </a:xfrm>
          <a:prstGeom prst="rect">
            <a:avLst/>
          </a:prstGeom>
          <a:noFill/>
          <a:ln/>
        </p:spPr>
        <p:txBody>
          <a:bodyPr wrap="square" lIns="0" tIns="0" rIns="0" bIns="0" rtlCol="0" anchor="t"/>
          <a:lstStyle/>
          <a:p>
            <a:pPr marL="0" indent="0">
              <a:lnSpc>
                <a:spcPts val="2750"/>
              </a:lnSpc>
              <a:buNone/>
            </a:pPr>
            <a:r>
              <a:rPr lang="en-US" sz="2200" b="1" dirty="0">
                <a:solidFill>
                  <a:srgbClr val="D7E5D8"/>
                </a:solidFill>
                <a:latin typeface="Syne Extra Bold" pitchFamily="34" charset="0"/>
                <a:ea typeface="Syne Extra Bold" pitchFamily="34" charset="-122"/>
                <a:cs typeface="Syne Extra Bold" pitchFamily="34" charset="-120"/>
              </a:rPr>
              <a:t>Link Sections</a:t>
            </a:r>
            <a:endParaRPr lang="en-US" sz="2200" dirty="0"/>
          </a:p>
        </p:txBody>
      </p:sp>
      <p:sp>
        <p:nvSpPr>
          <p:cNvPr id="11" name="Text 8"/>
          <p:cNvSpPr/>
          <p:nvPr/>
        </p:nvSpPr>
        <p:spPr>
          <a:xfrm>
            <a:off x="5422583" y="4327327"/>
            <a:ext cx="2927747" cy="725805"/>
          </a:xfrm>
          <a:prstGeom prst="rect">
            <a:avLst/>
          </a:prstGeom>
          <a:noFill/>
          <a:ln/>
        </p:spPr>
        <p:txBody>
          <a:bodyPr wrap="square" lIns="0" tIns="0" rIns="0" bIns="0" rtlCol="0" anchor="t"/>
          <a:lstStyle/>
          <a:p>
            <a:pPr marL="0" indent="0">
              <a:lnSpc>
                <a:spcPts val="2850"/>
              </a:lnSpc>
              <a:buNone/>
            </a:pPr>
            <a:r>
              <a:rPr lang="en-US" sz="1750" dirty="0">
                <a:solidFill>
                  <a:srgbClr val="D7E5D8"/>
                </a:solidFill>
                <a:latin typeface="Syne" pitchFamily="34" charset="0"/>
                <a:ea typeface="Syne" pitchFamily="34" charset="-122"/>
                <a:cs typeface="Syne" pitchFamily="34" charset="-120"/>
              </a:rPr>
              <a:t>Ensure smooth transitions between themes and ideas.</a:t>
            </a:r>
            <a:endParaRPr lang="en-US" sz="1750" dirty="0"/>
          </a:p>
        </p:txBody>
      </p:sp>
      <p:sp>
        <p:nvSpPr>
          <p:cNvPr id="12" name="Shape 9"/>
          <p:cNvSpPr/>
          <p:nvPr/>
        </p:nvSpPr>
        <p:spPr>
          <a:xfrm>
            <a:off x="793790" y="5535097"/>
            <a:ext cx="510302" cy="510302"/>
          </a:xfrm>
          <a:prstGeom prst="roundRect">
            <a:avLst>
              <a:gd name="adj" fmla="val 18669"/>
            </a:avLst>
          </a:prstGeom>
          <a:solidFill>
            <a:srgbClr val="547808"/>
          </a:solidFill>
          <a:ln w="7620">
            <a:solidFill>
              <a:srgbClr val="6D9121"/>
            </a:solidFill>
            <a:prstDash val="solid"/>
          </a:ln>
        </p:spPr>
        <p:txBody>
          <a:bodyPr/>
          <a:lstStyle/>
          <a:p>
            <a:endParaRPr lang="en-GB"/>
          </a:p>
        </p:txBody>
      </p:sp>
      <p:sp>
        <p:nvSpPr>
          <p:cNvPr id="13" name="Text 10"/>
          <p:cNvSpPr/>
          <p:nvPr/>
        </p:nvSpPr>
        <p:spPr>
          <a:xfrm>
            <a:off x="869394" y="5620107"/>
            <a:ext cx="358973" cy="340281"/>
          </a:xfrm>
          <a:prstGeom prst="rect">
            <a:avLst/>
          </a:prstGeom>
          <a:noFill/>
          <a:ln/>
        </p:spPr>
        <p:txBody>
          <a:bodyPr wrap="none" lIns="0" tIns="0" rIns="0" bIns="0" rtlCol="0" anchor="t"/>
          <a:lstStyle/>
          <a:p>
            <a:pPr marL="0" indent="0" algn="ctr">
              <a:lnSpc>
                <a:spcPts val="2650"/>
              </a:lnSpc>
              <a:buNone/>
            </a:pPr>
            <a:r>
              <a:rPr lang="en-US" sz="2650" b="1" dirty="0">
                <a:solidFill>
                  <a:srgbClr val="FFFFFF"/>
                </a:solidFill>
                <a:latin typeface="Syne Extra Bold" pitchFamily="34" charset="0"/>
                <a:ea typeface="Syne Extra Bold" pitchFamily="34" charset="-122"/>
                <a:cs typeface="Syne Extra Bold" pitchFamily="34" charset="-120"/>
              </a:rPr>
              <a:t>3</a:t>
            </a:r>
            <a:endParaRPr lang="en-US" sz="2650" dirty="0"/>
          </a:p>
        </p:txBody>
      </p:sp>
      <p:sp>
        <p:nvSpPr>
          <p:cNvPr id="14" name="Text 11"/>
          <p:cNvSpPr/>
          <p:nvPr/>
        </p:nvSpPr>
        <p:spPr>
          <a:xfrm>
            <a:off x="1530906" y="5535097"/>
            <a:ext cx="2927747" cy="708660"/>
          </a:xfrm>
          <a:prstGeom prst="rect">
            <a:avLst/>
          </a:prstGeom>
          <a:noFill/>
          <a:ln/>
        </p:spPr>
        <p:txBody>
          <a:bodyPr wrap="square" lIns="0" tIns="0" rIns="0" bIns="0" rtlCol="0" anchor="t"/>
          <a:lstStyle/>
          <a:p>
            <a:pPr marL="0" indent="0">
              <a:lnSpc>
                <a:spcPts val="2750"/>
              </a:lnSpc>
              <a:buNone/>
            </a:pPr>
            <a:r>
              <a:rPr lang="en-US" sz="2200" b="1" dirty="0">
                <a:solidFill>
                  <a:srgbClr val="D7E5D8"/>
                </a:solidFill>
                <a:latin typeface="Syne Extra Bold" pitchFamily="34" charset="0"/>
                <a:ea typeface="Syne Extra Bold" pitchFamily="34" charset="-122"/>
                <a:cs typeface="Syne Extra Bold" pitchFamily="34" charset="-120"/>
              </a:rPr>
              <a:t>Critical Analysis</a:t>
            </a:r>
            <a:endParaRPr lang="en-US" sz="2200" dirty="0"/>
          </a:p>
        </p:txBody>
      </p:sp>
      <p:sp>
        <p:nvSpPr>
          <p:cNvPr id="15" name="Text 12"/>
          <p:cNvSpPr/>
          <p:nvPr/>
        </p:nvSpPr>
        <p:spPr>
          <a:xfrm>
            <a:off x="1530906" y="6379845"/>
            <a:ext cx="2927747" cy="1088708"/>
          </a:xfrm>
          <a:prstGeom prst="rect">
            <a:avLst/>
          </a:prstGeom>
          <a:noFill/>
          <a:ln/>
        </p:spPr>
        <p:txBody>
          <a:bodyPr wrap="square" lIns="0" tIns="0" rIns="0" bIns="0" rtlCol="0" anchor="t"/>
          <a:lstStyle/>
          <a:p>
            <a:pPr marL="0" indent="0">
              <a:lnSpc>
                <a:spcPts val="2850"/>
              </a:lnSpc>
              <a:buNone/>
            </a:pPr>
            <a:r>
              <a:rPr lang="en-US" sz="1750" dirty="0">
                <a:solidFill>
                  <a:srgbClr val="D7E5D8"/>
                </a:solidFill>
                <a:latin typeface="Syne" pitchFamily="34" charset="0"/>
                <a:ea typeface="Syne" pitchFamily="34" charset="-122"/>
                <a:cs typeface="Syne" pitchFamily="34" charset="-120"/>
              </a:rPr>
              <a:t>Don't just summarize; analyze and compare findings.</a:t>
            </a:r>
            <a:endParaRPr lang="en-US" sz="1750" dirty="0"/>
          </a:p>
        </p:txBody>
      </p:sp>
      <p:sp>
        <p:nvSpPr>
          <p:cNvPr id="16" name="Shape 13"/>
          <p:cNvSpPr/>
          <p:nvPr/>
        </p:nvSpPr>
        <p:spPr>
          <a:xfrm>
            <a:off x="4685467" y="5535097"/>
            <a:ext cx="510302" cy="510302"/>
          </a:xfrm>
          <a:prstGeom prst="roundRect">
            <a:avLst>
              <a:gd name="adj" fmla="val 18669"/>
            </a:avLst>
          </a:prstGeom>
          <a:solidFill>
            <a:srgbClr val="547808"/>
          </a:solidFill>
          <a:ln w="7620">
            <a:solidFill>
              <a:srgbClr val="6D9121"/>
            </a:solidFill>
            <a:prstDash val="solid"/>
          </a:ln>
        </p:spPr>
        <p:txBody>
          <a:bodyPr/>
          <a:lstStyle/>
          <a:p>
            <a:endParaRPr lang="en-GB"/>
          </a:p>
        </p:txBody>
      </p:sp>
      <p:sp>
        <p:nvSpPr>
          <p:cNvPr id="17" name="Text 14"/>
          <p:cNvSpPr/>
          <p:nvPr/>
        </p:nvSpPr>
        <p:spPr>
          <a:xfrm>
            <a:off x="4754523" y="5620107"/>
            <a:ext cx="372189" cy="340281"/>
          </a:xfrm>
          <a:prstGeom prst="rect">
            <a:avLst/>
          </a:prstGeom>
          <a:noFill/>
          <a:ln/>
        </p:spPr>
        <p:txBody>
          <a:bodyPr wrap="none" lIns="0" tIns="0" rIns="0" bIns="0" rtlCol="0" anchor="t"/>
          <a:lstStyle/>
          <a:p>
            <a:pPr marL="0" indent="0" algn="ctr">
              <a:lnSpc>
                <a:spcPts val="2650"/>
              </a:lnSpc>
              <a:buNone/>
            </a:pPr>
            <a:r>
              <a:rPr lang="en-US" sz="2650" b="1" dirty="0">
                <a:solidFill>
                  <a:srgbClr val="FFFFFF"/>
                </a:solidFill>
                <a:latin typeface="Syne Extra Bold" pitchFamily="34" charset="0"/>
                <a:ea typeface="Syne Extra Bold" pitchFamily="34" charset="-122"/>
                <a:cs typeface="Syne Extra Bold" pitchFamily="34" charset="-120"/>
              </a:rPr>
              <a:t>4</a:t>
            </a:r>
            <a:endParaRPr lang="en-US" sz="2650" dirty="0"/>
          </a:p>
        </p:txBody>
      </p:sp>
      <p:sp>
        <p:nvSpPr>
          <p:cNvPr id="18" name="Text 15"/>
          <p:cNvSpPr/>
          <p:nvPr/>
        </p:nvSpPr>
        <p:spPr>
          <a:xfrm>
            <a:off x="5422583" y="5535097"/>
            <a:ext cx="2927747" cy="708660"/>
          </a:xfrm>
          <a:prstGeom prst="rect">
            <a:avLst/>
          </a:prstGeom>
          <a:noFill/>
          <a:ln/>
        </p:spPr>
        <p:txBody>
          <a:bodyPr wrap="square" lIns="0" tIns="0" rIns="0" bIns="0" rtlCol="0" anchor="t"/>
          <a:lstStyle/>
          <a:p>
            <a:pPr marL="0" indent="0">
              <a:lnSpc>
                <a:spcPts val="2750"/>
              </a:lnSpc>
              <a:buNone/>
            </a:pPr>
            <a:r>
              <a:rPr lang="en-US" sz="2200" b="1" dirty="0">
                <a:solidFill>
                  <a:srgbClr val="D7E5D8"/>
                </a:solidFill>
                <a:latin typeface="Syne Extra Bold" pitchFamily="34" charset="0"/>
                <a:ea typeface="Syne Extra Bold" pitchFamily="34" charset="-122"/>
                <a:cs typeface="Syne Extra Bold" pitchFamily="34" charset="-120"/>
              </a:rPr>
              <a:t>Stay Focused</a:t>
            </a:r>
            <a:endParaRPr lang="en-US" sz="2200" dirty="0"/>
          </a:p>
        </p:txBody>
      </p:sp>
      <p:sp>
        <p:nvSpPr>
          <p:cNvPr id="19" name="Text 16"/>
          <p:cNvSpPr/>
          <p:nvPr/>
        </p:nvSpPr>
        <p:spPr>
          <a:xfrm>
            <a:off x="5422583" y="6379845"/>
            <a:ext cx="2927747" cy="1088708"/>
          </a:xfrm>
          <a:prstGeom prst="rect">
            <a:avLst/>
          </a:prstGeom>
          <a:noFill/>
          <a:ln/>
        </p:spPr>
        <p:txBody>
          <a:bodyPr wrap="square" lIns="0" tIns="0" rIns="0" bIns="0" rtlCol="0" anchor="t"/>
          <a:lstStyle/>
          <a:p>
            <a:pPr marL="0" indent="0">
              <a:lnSpc>
                <a:spcPts val="2850"/>
              </a:lnSpc>
              <a:buNone/>
            </a:pPr>
            <a:r>
              <a:rPr lang="en-US" sz="1750" dirty="0">
                <a:solidFill>
                  <a:srgbClr val="D7E5D8"/>
                </a:solidFill>
                <a:latin typeface="Syne" pitchFamily="34" charset="0"/>
                <a:ea typeface="Syne" pitchFamily="34" charset="-122"/>
                <a:cs typeface="Syne" pitchFamily="34" charset="-120"/>
              </a:rPr>
              <a:t>Keep your main research question in mind throughout the review.</a:t>
            </a:r>
            <a:endParaRPr lang="en-US" sz="17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714625"/>
          </a:xfrm>
          <a:prstGeom prst="rect">
            <a:avLst/>
          </a:prstGeom>
        </p:spPr>
      </p:pic>
      <p:sp>
        <p:nvSpPr>
          <p:cNvPr id="3" name="Text 0"/>
          <p:cNvSpPr/>
          <p:nvPr/>
        </p:nvSpPr>
        <p:spPr>
          <a:xfrm>
            <a:off x="760095" y="3484245"/>
            <a:ext cx="13110210" cy="1357313"/>
          </a:xfrm>
          <a:prstGeom prst="rect">
            <a:avLst/>
          </a:prstGeom>
          <a:noFill/>
          <a:ln/>
        </p:spPr>
        <p:txBody>
          <a:bodyPr wrap="square" lIns="0" tIns="0" rIns="0" bIns="0" rtlCol="0" anchor="t"/>
          <a:lstStyle/>
          <a:p>
            <a:pPr marL="0" indent="0">
              <a:lnSpc>
                <a:spcPts val="5300"/>
              </a:lnSpc>
              <a:buNone/>
            </a:pPr>
            <a:r>
              <a:rPr lang="en-US" sz="4250" b="1" dirty="0">
                <a:solidFill>
                  <a:srgbClr val="F0F4F1"/>
                </a:solidFill>
                <a:latin typeface="Syne Extra Bold" pitchFamily="34" charset="0"/>
                <a:ea typeface="Syne Extra Bold" pitchFamily="34" charset="-122"/>
                <a:cs typeface="Syne Extra Bold" pitchFamily="34" charset="-120"/>
              </a:rPr>
              <a:t>Common Challenges in Literature Reviews</a:t>
            </a:r>
            <a:endParaRPr lang="en-US" sz="4250" dirty="0"/>
          </a:p>
        </p:txBody>
      </p:sp>
      <p:sp>
        <p:nvSpPr>
          <p:cNvPr id="4" name="Shape 1"/>
          <p:cNvSpPr/>
          <p:nvPr/>
        </p:nvSpPr>
        <p:spPr>
          <a:xfrm>
            <a:off x="760095" y="5167313"/>
            <a:ext cx="4225290" cy="2292668"/>
          </a:xfrm>
          <a:prstGeom prst="roundRect">
            <a:avLst>
              <a:gd name="adj" fmla="val 3978"/>
            </a:avLst>
          </a:prstGeom>
          <a:solidFill>
            <a:srgbClr val="547808"/>
          </a:solidFill>
          <a:ln w="7620">
            <a:solidFill>
              <a:srgbClr val="6D9121"/>
            </a:solidFill>
            <a:prstDash val="solid"/>
          </a:ln>
        </p:spPr>
        <p:txBody>
          <a:bodyPr/>
          <a:lstStyle/>
          <a:p>
            <a:endParaRPr lang="en-GB"/>
          </a:p>
        </p:txBody>
      </p:sp>
      <p:sp>
        <p:nvSpPr>
          <p:cNvPr id="5" name="Text 2"/>
          <p:cNvSpPr/>
          <p:nvPr/>
        </p:nvSpPr>
        <p:spPr>
          <a:xfrm>
            <a:off x="984885" y="5392103"/>
            <a:ext cx="3775710" cy="678656"/>
          </a:xfrm>
          <a:prstGeom prst="rect">
            <a:avLst/>
          </a:prstGeom>
          <a:noFill/>
          <a:ln/>
        </p:spPr>
        <p:txBody>
          <a:bodyPr wrap="square" lIns="0" tIns="0" rIns="0" bIns="0" rtlCol="0" anchor="t"/>
          <a:lstStyle/>
          <a:p>
            <a:pPr marL="0" indent="0">
              <a:lnSpc>
                <a:spcPts val="2650"/>
              </a:lnSpc>
              <a:buNone/>
            </a:pPr>
            <a:r>
              <a:rPr lang="en-US" sz="2100" b="1" dirty="0">
                <a:solidFill>
                  <a:srgbClr val="FFFFFF"/>
                </a:solidFill>
                <a:latin typeface="Syne Extra Bold" pitchFamily="34" charset="0"/>
                <a:ea typeface="Syne Extra Bold" pitchFamily="34" charset="-122"/>
                <a:cs typeface="Syne Extra Bold" pitchFamily="34" charset="-120"/>
              </a:rPr>
              <a:t>Information Overload</a:t>
            </a:r>
            <a:endParaRPr lang="en-US" sz="2100" dirty="0"/>
          </a:p>
        </p:txBody>
      </p:sp>
      <p:sp>
        <p:nvSpPr>
          <p:cNvPr id="6" name="Text 3"/>
          <p:cNvSpPr/>
          <p:nvPr/>
        </p:nvSpPr>
        <p:spPr>
          <a:xfrm>
            <a:off x="984885" y="6201013"/>
            <a:ext cx="3775710" cy="694849"/>
          </a:xfrm>
          <a:prstGeom prst="rect">
            <a:avLst/>
          </a:prstGeom>
          <a:noFill/>
          <a:ln/>
        </p:spPr>
        <p:txBody>
          <a:bodyPr wrap="square" lIns="0" tIns="0" rIns="0" bIns="0" rtlCol="0" anchor="t"/>
          <a:lstStyle/>
          <a:p>
            <a:pPr marL="0" indent="0">
              <a:lnSpc>
                <a:spcPts val="2700"/>
              </a:lnSpc>
              <a:buNone/>
            </a:pPr>
            <a:r>
              <a:rPr lang="en-US" sz="1700" dirty="0">
                <a:solidFill>
                  <a:srgbClr val="FFFFFF"/>
                </a:solidFill>
                <a:latin typeface="Syne" pitchFamily="34" charset="0"/>
                <a:ea typeface="Syne" pitchFamily="34" charset="-122"/>
                <a:cs typeface="Syne" pitchFamily="34" charset="-120"/>
              </a:rPr>
              <a:t>Struggle to manage large amounts of information from multiple sources.</a:t>
            </a:r>
            <a:endParaRPr lang="en-US" sz="1700" dirty="0"/>
          </a:p>
        </p:txBody>
      </p:sp>
      <p:sp>
        <p:nvSpPr>
          <p:cNvPr id="7" name="Shape 4"/>
          <p:cNvSpPr/>
          <p:nvPr/>
        </p:nvSpPr>
        <p:spPr>
          <a:xfrm>
            <a:off x="5202555" y="5167313"/>
            <a:ext cx="4225290" cy="2292668"/>
          </a:xfrm>
          <a:prstGeom prst="roundRect">
            <a:avLst>
              <a:gd name="adj" fmla="val 3978"/>
            </a:avLst>
          </a:prstGeom>
          <a:solidFill>
            <a:srgbClr val="547808"/>
          </a:solidFill>
          <a:ln w="7620">
            <a:solidFill>
              <a:srgbClr val="6D9121"/>
            </a:solidFill>
            <a:prstDash val="solid"/>
          </a:ln>
        </p:spPr>
        <p:txBody>
          <a:bodyPr/>
          <a:lstStyle/>
          <a:p>
            <a:endParaRPr lang="en-GB"/>
          </a:p>
        </p:txBody>
      </p:sp>
      <p:sp>
        <p:nvSpPr>
          <p:cNvPr id="8" name="Text 5"/>
          <p:cNvSpPr/>
          <p:nvPr/>
        </p:nvSpPr>
        <p:spPr>
          <a:xfrm>
            <a:off x="5427345" y="5392103"/>
            <a:ext cx="3468053" cy="339328"/>
          </a:xfrm>
          <a:prstGeom prst="rect">
            <a:avLst/>
          </a:prstGeom>
          <a:noFill/>
          <a:ln/>
        </p:spPr>
        <p:txBody>
          <a:bodyPr wrap="none" lIns="0" tIns="0" rIns="0" bIns="0" rtlCol="0" anchor="t"/>
          <a:lstStyle/>
          <a:p>
            <a:pPr marL="0" indent="0">
              <a:lnSpc>
                <a:spcPts val="2650"/>
              </a:lnSpc>
              <a:buNone/>
            </a:pPr>
            <a:r>
              <a:rPr lang="en-US" sz="2100" b="1" dirty="0">
                <a:solidFill>
                  <a:srgbClr val="FFFFFF"/>
                </a:solidFill>
                <a:latin typeface="Syne Extra Bold" pitchFamily="34" charset="0"/>
                <a:ea typeface="Syne Extra Bold" pitchFamily="34" charset="-122"/>
                <a:cs typeface="Syne Extra Bold" pitchFamily="34" charset="-120"/>
              </a:rPr>
              <a:t>Finding Themes</a:t>
            </a:r>
            <a:endParaRPr lang="en-US" sz="2100" dirty="0"/>
          </a:p>
        </p:txBody>
      </p:sp>
      <p:sp>
        <p:nvSpPr>
          <p:cNvPr id="9" name="Text 6"/>
          <p:cNvSpPr/>
          <p:nvPr/>
        </p:nvSpPr>
        <p:spPr>
          <a:xfrm>
            <a:off x="5427345" y="5861685"/>
            <a:ext cx="3775710" cy="694849"/>
          </a:xfrm>
          <a:prstGeom prst="rect">
            <a:avLst/>
          </a:prstGeom>
          <a:noFill/>
          <a:ln/>
        </p:spPr>
        <p:txBody>
          <a:bodyPr wrap="square" lIns="0" tIns="0" rIns="0" bIns="0" rtlCol="0" anchor="t"/>
          <a:lstStyle/>
          <a:p>
            <a:pPr marL="0" indent="0">
              <a:lnSpc>
                <a:spcPts val="2700"/>
              </a:lnSpc>
              <a:buNone/>
            </a:pPr>
            <a:r>
              <a:rPr lang="en-US" sz="1700" dirty="0">
                <a:solidFill>
                  <a:srgbClr val="FFFFFF"/>
                </a:solidFill>
                <a:latin typeface="Syne" pitchFamily="34" charset="0"/>
                <a:ea typeface="Syne" pitchFamily="34" charset="-122"/>
                <a:cs typeface="Syne" pitchFamily="34" charset="-120"/>
              </a:rPr>
              <a:t>Difficulty identifying common threads across diverse studies.</a:t>
            </a:r>
            <a:endParaRPr lang="en-US" sz="1700" dirty="0"/>
          </a:p>
        </p:txBody>
      </p:sp>
      <p:sp>
        <p:nvSpPr>
          <p:cNvPr id="10" name="Shape 7"/>
          <p:cNvSpPr/>
          <p:nvPr/>
        </p:nvSpPr>
        <p:spPr>
          <a:xfrm>
            <a:off x="9645015" y="5167313"/>
            <a:ext cx="4225290" cy="2292668"/>
          </a:xfrm>
          <a:prstGeom prst="roundRect">
            <a:avLst>
              <a:gd name="adj" fmla="val 3978"/>
            </a:avLst>
          </a:prstGeom>
          <a:solidFill>
            <a:srgbClr val="547808"/>
          </a:solidFill>
          <a:ln w="7620">
            <a:solidFill>
              <a:srgbClr val="6D9121"/>
            </a:solidFill>
            <a:prstDash val="solid"/>
          </a:ln>
        </p:spPr>
        <p:txBody>
          <a:bodyPr/>
          <a:lstStyle/>
          <a:p>
            <a:endParaRPr lang="en-GB"/>
          </a:p>
        </p:txBody>
      </p:sp>
      <p:sp>
        <p:nvSpPr>
          <p:cNvPr id="11" name="Text 8"/>
          <p:cNvSpPr/>
          <p:nvPr/>
        </p:nvSpPr>
        <p:spPr>
          <a:xfrm>
            <a:off x="9869805" y="5392103"/>
            <a:ext cx="3775710" cy="1017984"/>
          </a:xfrm>
          <a:prstGeom prst="rect">
            <a:avLst/>
          </a:prstGeom>
          <a:noFill/>
          <a:ln/>
        </p:spPr>
        <p:txBody>
          <a:bodyPr wrap="square" lIns="0" tIns="0" rIns="0" bIns="0" rtlCol="0" anchor="t"/>
          <a:lstStyle/>
          <a:p>
            <a:pPr marL="0" indent="0">
              <a:lnSpc>
                <a:spcPts val="2650"/>
              </a:lnSpc>
              <a:buNone/>
            </a:pPr>
            <a:r>
              <a:rPr lang="en-US" sz="2100" b="1" dirty="0">
                <a:solidFill>
                  <a:srgbClr val="FFFFFF"/>
                </a:solidFill>
                <a:latin typeface="Syne Extra Bold" pitchFamily="34" charset="0"/>
                <a:ea typeface="Syne Extra Bold" pitchFamily="34" charset="-122"/>
                <a:cs typeface="Syne Extra Bold" pitchFamily="34" charset="-120"/>
              </a:rPr>
              <a:t>Balancing Breadth and Depth</a:t>
            </a:r>
            <a:endParaRPr lang="en-US" sz="2100" dirty="0"/>
          </a:p>
        </p:txBody>
      </p:sp>
      <p:sp>
        <p:nvSpPr>
          <p:cNvPr id="12" name="Text 9"/>
          <p:cNvSpPr/>
          <p:nvPr/>
        </p:nvSpPr>
        <p:spPr>
          <a:xfrm>
            <a:off x="9869805" y="6540341"/>
            <a:ext cx="3775710" cy="694849"/>
          </a:xfrm>
          <a:prstGeom prst="rect">
            <a:avLst/>
          </a:prstGeom>
          <a:noFill/>
          <a:ln/>
        </p:spPr>
        <p:txBody>
          <a:bodyPr wrap="square" lIns="0" tIns="0" rIns="0" bIns="0" rtlCol="0" anchor="t"/>
          <a:lstStyle/>
          <a:p>
            <a:pPr marL="0" indent="0">
              <a:lnSpc>
                <a:spcPts val="2700"/>
              </a:lnSpc>
              <a:buNone/>
            </a:pPr>
            <a:r>
              <a:rPr lang="en-US" sz="1700" dirty="0">
                <a:solidFill>
                  <a:srgbClr val="FFFFFF"/>
                </a:solidFill>
                <a:latin typeface="Syne" pitchFamily="34" charset="0"/>
                <a:ea typeface="Syne" pitchFamily="34" charset="-122"/>
                <a:cs typeface="Syne" pitchFamily="34" charset="-120"/>
              </a:rPr>
              <a:t>Covering enough ground while providing sufficient detail on key points.</a:t>
            </a:r>
            <a:endParaRPr lang="en-US" sz="17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835235"/>
          </a:xfrm>
          <a:prstGeom prst="rect">
            <a:avLst/>
          </a:prstGeom>
        </p:spPr>
      </p:pic>
      <p:sp>
        <p:nvSpPr>
          <p:cNvPr id="3" name="Text 0"/>
          <p:cNvSpPr/>
          <p:nvPr/>
        </p:nvSpPr>
        <p:spPr>
          <a:xfrm>
            <a:off x="793790" y="3825716"/>
            <a:ext cx="7108746" cy="708779"/>
          </a:xfrm>
          <a:prstGeom prst="rect">
            <a:avLst/>
          </a:prstGeom>
          <a:noFill/>
          <a:ln/>
        </p:spPr>
        <p:txBody>
          <a:bodyPr wrap="none" lIns="0" tIns="0" rIns="0" bIns="0" rtlCol="0" anchor="t"/>
          <a:lstStyle/>
          <a:p>
            <a:pPr marL="0" indent="0">
              <a:lnSpc>
                <a:spcPts val="5550"/>
              </a:lnSpc>
              <a:buNone/>
            </a:pPr>
            <a:r>
              <a:rPr lang="en-US" sz="4450" b="1" dirty="0">
                <a:solidFill>
                  <a:srgbClr val="F0F4F1"/>
                </a:solidFill>
                <a:latin typeface="Syne Extra Bold" pitchFamily="34" charset="0"/>
                <a:ea typeface="Syne Extra Bold" pitchFamily="34" charset="-122"/>
                <a:cs typeface="Syne Extra Bold" pitchFamily="34" charset="-120"/>
              </a:rPr>
              <a:t>Key Takeaways</a:t>
            </a:r>
            <a:endParaRPr lang="en-US" sz="4450" dirty="0"/>
          </a:p>
        </p:txBody>
      </p:sp>
      <p:pic>
        <p:nvPicPr>
          <p:cNvPr id="4" name="Image 1" descr="preencoded.png"/>
          <p:cNvPicPr>
            <a:picLocks noChangeAspect="1"/>
          </p:cNvPicPr>
          <p:nvPr/>
        </p:nvPicPr>
        <p:blipFill>
          <a:blip r:embed="rId4"/>
          <a:stretch>
            <a:fillRect/>
          </a:stretch>
        </p:blipFill>
        <p:spPr>
          <a:xfrm>
            <a:off x="793790" y="4874657"/>
            <a:ext cx="566976" cy="566976"/>
          </a:xfrm>
          <a:prstGeom prst="rect">
            <a:avLst/>
          </a:prstGeom>
        </p:spPr>
      </p:pic>
      <p:sp>
        <p:nvSpPr>
          <p:cNvPr id="5" name="Text 1"/>
          <p:cNvSpPr/>
          <p:nvPr/>
        </p:nvSpPr>
        <p:spPr>
          <a:xfrm>
            <a:off x="793790" y="5668447"/>
            <a:ext cx="4120753" cy="708660"/>
          </a:xfrm>
          <a:prstGeom prst="rect">
            <a:avLst/>
          </a:prstGeom>
          <a:noFill/>
          <a:ln/>
        </p:spPr>
        <p:txBody>
          <a:bodyPr wrap="square" lIns="0" tIns="0" rIns="0" bIns="0" rtlCol="0" anchor="t"/>
          <a:lstStyle/>
          <a:p>
            <a:pPr marL="0" indent="0" algn="l">
              <a:lnSpc>
                <a:spcPts val="2750"/>
              </a:lnSpc>
              <a:buNone/>
            </a:pPr>
            <a:r>
              <a:rPr lang="en-US" sz="2200" b="1" dirty="0">
                <a:solidFill>
                  <a:srgbClr val="D7E5D8"/>
                </a:solidFill>
                <a:latin typeface="Syne Extra Bold" pitchFamily="34" charset="0"/>
                <a:ea typeface="Syne Extra Bold" pitchFamily="34" charset="-122"/>
                <a:cs typeface="Syne Extra Bold" pitchFamily="34" charset="-120"/>
              </a:rPr>
              <a:t>Structured Approach</a:t>
            </a:r>
            <a:endParaRPr lang="en-US" sz="2200" dirty="0"/>
          </a:p>
        </p:txBody>
      </p:sp>
      <p:sp>
        <p:nvSpPr>
          <p:cNvPr id="6" name="Text 2"/>
          <p:cNvSpPr/>
          <p:nvPr/>
        </p:nvSpPr>
        <p:spPr>
          <a:xfrm>
            <a:off x="793790" y="6513195"/>
            <a:ext cx="4120753" cy="725805"/>
          </a:xfrm>
          <a:prstGeom prst="rect">
            <a:avLst/>
          </a:prstGeom>
          <a:noFill/>
          <a:ln/>
        </p:spPr>
        <p:txBody>
          <a:bodyPr wrap="square" lIns="0" tIns="0" rIns="0" bIns="0" rtlCol="0" anchor="t"/>
          <a:lstStyle/>
          <a:p>
            <a:pPr marL="0" indent="0" algn="l">
              <a:lnSpc>
                <a:spcPts val="2850"/>
              </a:lnSpc>
              <a:buNone/>
            </a:pPr>
            <a:r>
              <a:rPr lang="en-US" sz="1750" dirty="0">
                <a:solidFill>
                  <a:srgbClr val="D7E5D8"/>
                </a:solidFill>
                <a:latin typeface="Syne" pitchFamily="34" charset="0"/>
                <a:ea typeface="Syne" pitchFamily="34" charset="-122"/>
                <a:cs typeface="Syne" pitchFamily="34" charset="-120"/>
              </a:rPr>
              <a:t>Organize your review with clear sections and themes.</a:t>
            </a:r>
            <a:endParaRPr lang="en-US" sz="1750" dirty="0"/>
          </a:p>
        </p:txBody>
      </p:sp>
      <p:pic>
        <p:nvPicPr>
          <p:cNvPr id="7" name="Image 2" descr="preencoded.png"/>
          <p:cNvPicPr>
            <a:picLocks noChangeAspect="1"/>
          </p:cNvPicPr>
          <p:nvPr/>
        </p:nvPicPr>
        <p:blipFill>
          <a:blip r:embed="rId5"/>
          <a:stretch>
            <a:fillRect/>
          </a:stretch>
        </p:blipFill>
        <p:spPr>
          <a:xfrm>
            <a:off x="5254704" y="4874657"/>
            <a:ext cx="566976" cy="566976"/>
          </a:xfrm>
          <a:prstGeom prst="rect">
            <a:avLst/>
          </a:prstGeom>
        </p:spPr>
      </p:pic>
      <p:sp>
        <p:nvSpPr>
          <p:cNvPr id="8" name="Text 3"/>
          <p:cNvSpPr/>
          <p:nvPr/>
        </p:nvSpPr>
        <p:spPr>
          <a:xfrm>
            <a:off x="5254704" y="5668447"/>
            <a:ext cx="2835235" cy="354330"/>
          </a:xfrm>
          <a:prstGeom prst="rect">
            <a:avLst/>
          </a:prstGeom>
          <a:noFill/>
          <a:ln/>
        </p:spPr>
        <p:txBody>
          <a:bodyPr wrap="none" lIns="0" tIns="0" rIns="0" bIns="0" rtlCol="0" anchor="t"/>
          <a:lstStyle/>
          <a:p>
            <a:pPr marL="0" indent="0" algn="l">
              <a:lnSpc>
                <a:spcPts val="2750"/>
              </a:lnSpc>
              <a:buNone/>
            </a:pPr>
            <a:r>
              <a:rPr lang="en-US" sz="2200" b="1" dirty="0">
                <a:solidFill>
                  <a:srgbClr val="D7E5D8"/>
                </a:solidFill>
                <a:latin typeface="Syne Extra Bold" pitchFamily="34" charset="0"/>
                <a:ea typeface="Syne Extra Bold" pitchFamily="34" charset="-122"/>
                <a:cs typeface="Syne Extra Bold" pitchFamily="34" charset="-120"/>
              </a:rPr>
              <a:t>Synthesis</a:t>
            </a:r>
            <a:endParaRPr lang="en-US" sz="2200" dirty="0"/>
          </a:p>
        </p:txBody>
      </p:sp>
      <p:sp>
        <p:nvSpPr>
          <p:cNvPr id="9" name="Text 4"/>
          <p:cNvSpPr/>
          <p:nvPr/>
        </p:nvSpPr>
        <p:spPr>
          <a:xfrm>
            <a:off x="5254704" y="6158865"/>
            <a:ext cx="4120872" cy="725805"/>
          </a:xfrm>
          <a:prstGeom prst="rect">
            <a:avLst/>
          </a:prstGeom>
          <a:noFill/>
          <a:ln/>
        </p:spPr>
        <p:txBody>
          <a:bodyPr wrap="square" lIns="0" tIns="0" rIns="0" bIns="0" rtlCol="0" anchor="t"/>
          <a:lstStyle/>
          <a:p>
            <a:pPr marL="0" indent="0" algn="l">
              <a:lnSpc>
                <a:spcPts val="2850"/>
              </a:lnSpc>
              <a:buNone/>
            </a:pPr>
            <a:r>
              <a:rPr lang="en-US" sz="1750" dirty="0">
                <a:solidFill>
                  <a:srgbClr val="D7E5D8"/>
                </a:solidFill>
                <a:latin typeface="Syne" pitchFamily="34" charset="0"/>
                <a:ea typeface="Syne" pitchFamily="34" charset="-122"/>
                <a:cs typeface="Syne" pitchFamily="34" charset="-120"/>
              </a:rPr>
              <a:t>Connect ideas across sources rather than summarizing individually.</a:t>
            </a:r>
            <a:endParaRPr lang="en-US" sz="1750" dirty="0"/>
          </a:p>
        </p:txBody>
      </p:sp>
      <p:pic>
        <p:nvPicPr>
          <p:cNvPr id="10" name="Image 3" descr="preencoded.png"/>
          <p:cNvPicPr>
            <a:picLocks noChangeAspect="1"/>
          </p:cNvPicPr>
          <p:nvPr/>
        </p:nvPicPr>
        <p:blipFill>
          <a:blip r:embed="rId6"/>
          <a:stretch>
            <a:fillRect/>
          </a:stretch>
        </p:blipFill>
        <p:spPr>
          <a:xfrm>
            <a:off x="9715738" y="4874657"/>
            <a:ext cx="566976" cy="566976"/>
          </a:xfrm>
          <a:prstGeom prst="rect">
            <a:avLst/>
          </a:prstGeom>
        </p:spPr>
      </p:pic>
      <p:sp>
        <p:nvSpPr>
          <p:cNvPr id="11" name="Text 5"/>
          <p:cNvSpPr/>
          <p:nvPr/>
        </p:nvSpPr>
        <p:spPr>
          <a:xfrm>
            <a:off x="9715738" y="5668447"/>
            <a:ext cx="3536752" cy="354330"/>
          </a:xfrm>
          <a:prstGeom prst="rect">
            <a:avLst/>
          </a:prstGeom>
          <a:noFill/>
          <a:ln/>
        </p:spPr>
        <p:txBody>
          <a:bodyPr wrap="none" lIns="0" tIns="0" rIns="0" bIns="0" rtlCol="0" anchor="t"/>
          <a:lstStyle/>
          <a:p>
            <a:pPr marL="0" indent="0" algn="l">
              <a:lnSpc>
                <a:spcPts val="2750"/>
              </a:lnSpc>
              <a:buNone/>
            </a:pPr>
            <a:r>
              <a:rPr lang="en-US" sz="2200" b="1" dirty="0">
                <a:solidFill>
                  <a:srgbClr val="D7E5D8"/>
                </a:solidFill>
                <a:latin typeface="Syne Extra Bold" pitchFamily="34" charset="0"/>
                <a:ea typeface="Syne Extra Bold" pitchFamily="34" charset="-122"/>
                <a:cs typeface="Syne Extra Bold" pitchFamily="34" charset="-120"/>
              </a:rPr>
              <a:t>Critical Analysis</a:t>
            </a:r>
            <a:endParaRPr lang="en-US" sz="2200" dirty="0"/>
          </a:p>
        </p:txBody>
      </p:sp>
      <p:sp>
        <p:nvSpPr>
          <p:cNvPr id="12" name="Text 6"/>
          <p:cNvSpPr/>
          <p:nvPr/>
        </p:nvSpPr>
        <p:spPr>
          <a:xfrm>
            <a:off x="9715738" y="6158865"/>
            <a:ext cx="4120753" cy="725805"/>
          </a:xfrm>
          <a:prstGeom prst="rect">
            <a:avLst/>
          </a:prstGeom>
          <a:noFill/>
          <a:ln/>
        </p:spPr>
        <p:txBody>
          <a:bodyPr wrap="square" lIns="0" tIns="0" rIns="0" bIns="0" rtlCol="0" anchor="t"/>
          <a:lstStyle/>
          <a:p>
            <a:pPr marL="0" indent="0" algn="l">
              <a:lnSpc>
                <a:spcPts val="2850"/>
              </a:lnSpc>
              <a:buNone/>
            </a:pPr>
            <a:r>
              <a:rPr lang="en-US" sz="1750" dirty="0">
                <a:solidFill>
                  <a:srgbClr val="D7E5D8"/>
                </a:solidFill>
                <a:latin typeface="Syne" pitchFamily="34" charset="0"/>
                <a:ea typeface="Syne" pitchFamily="34" charset="-122"/>
                <a:cs typeface="Syne" pitchFamily="34" charset="-120"/>
              </a:rPr>
              <a:t>Identify gaps and trends to show understanding of the field.</a:t>
            </a:r>
            <a:endParaRPr lang="en-US" sz="17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516</Words>
  <Application>Microsoft Office PowerPoint</Application>
  <PresentationFormat>Custom</PresentationFormat>
  <Paragraphs>109</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Gladius David Kulothungan</cp:lastModifiedBy>
  <cp:revision>3</cp:revision>
  <dcterms:created xsi:type="dcterms:W3CDTF">2024-11-02T11:27:03Z</dcterms:created>
  <dcterms:modified xsi:type="dcterms:W3CDTF">2024-11-16T13:17:05Z</dcterms:modified>
</cp:coreProperties>
</file>