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22" autoAdjust="0"/>
    <p:restoredTop sz="93447" autoAdjust="0"/>
  </p:normalViewPr>
  <p:slideViewPr>
    <p:cSldViewPr>
      <p:cViewPr>
        <p:scale>
          <a:sx n="55" d="100"/>
          <a:sy n="55" d="100"/>
        </p:scale>
        <p:origin x="2656" y="-10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FE32DA-8AC3-45C3-B0F1-B55CC5B6E169}" type="datetimeFigureOut">
              <a:rPr lang="en-IN" smtClean="0"/>
              <a:t>26/11/25</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4AABDD-8529-48E8-A490-AAB5C5CDAFE4}" type="slidenum">
              <a:rPr lang="en-IN" smtClean="0"/>
              <a:t>‹#›</a:t>
            </a:fld>
            <a:endParaRPr lang="en-IN"/>
          </a:p>
        </p:txBody>
      </p:sp>
    </p:spTree>
    <p:extLst>
      <p:ext uri="{BB962C8B-B14F-4D97-AF65-F5344CB8AC3E}">
        <p14:creationId xmlns:p14="http://schemas.microsoft.com/office/powerpoint/2010/main" val="853730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sz="1200" b="1" noProof="0" dirty="0">
                <a:solidFill>
                  <a:srgbClr val="14344B"/>
                </a:solidFill>
                <a:latin typeface="Times New Roman" panose="02020603050405020304" pitchFamily="18" charset="0"/>
                <a:ea typeface="Open Sans"/>
                <a:cs typeface="Times New Roman" panose="02020603050405020304" pitchFamily="18" charset="0"/>
                <a:sym typeface="Open Sans"/>
              </a:rPr>
              <a:t>Why COM-B is a Good Fit for Digital Interventions.</a:t>
            </a:r>
          </a:p>
          <a:p>
            <a:pPr algn="just"/>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The holistic nature of COM-B perfectly fits the AI-based systems, such as </a:t>
            </a:r>
            <a:r>
              <a:rPr lang="en-GB" sz="12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 which customise digital nudges and contextualise feedback, as well as adjust interventions based on user behaviour. A study by He and Li (2025) emphasises that diabetes management systems based on AI can be successful when they enhance competence, increase opportunities, and support motivation, which are exactly the active processes that </a:t>
            </a:r>
            <a:r>
              <a:rPr lang="en-GB" sz="12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 focuses 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Healthcare professionals need to be trained in order to integrate AI-based tools into their standard care pathways in clinical practice. Secure system integration enhances the clinician's confidence and care coordination as noted by Lucky et al. (2025). In the case of research, the effectiveness of AI-driven interventions should be continuously evaluated to determine the long-term effectiveness, behavioural effect, cost-efficiency, and digital inclusion (Meng et al. 2025). </a:t>
            </a:r>
          </a:p>
          <a:p>
            <a:endParaRPr lang="en-IN" dirty="0"/>
          </a:p>
          <a:p>
            <a:pPr marL="285750" indent="-285750" algn="just">
              <a:buSzPct val="200000"/>
              <a:buFont typeface="Arial" panose="020B0604020202020204" pitchFamily="34" charset="0"/>
              <a:buChar char="•"/>
            </a:pPr>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Its personalisation is based on AI, which can be noted in line with the holistic approach that Arshad et al. (2025) recommend in digital diabetes care; personalised nutritional guidance, in particular, should be considered essential. </a:t>
            </a:r>
            <a:r>
              <a:rPr lang="en-GB" sz="12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 allows engagement in behaviour tracking, goal-setting, and decision-making through active participation of the users. </a:t>
            </a:r>
          </a:p>
          <a:p>
            <a:pPr marL="285750" indent="-285750" algn="just">
              <a:buSzPct val="200000"/>
              <a:buFont typeface="Arial" panose="020B0604020202020204" pitchFamily="34" charset="0"/>
              <a:buChar char="•"/>
            </a:pPr>
            <a:r>
              <a:rPr lang="en-GB" sz="1200" noProof="0" dirty="0">
                <a:solidFill>
                  <a:srgbClr val="14344B"/>
                </a:solidFill>
                <a:latin typeface="Times New Roman" panose="02020603050405020304" pitchFamily="18" charset="0"/>
                <a:ea typeface="Open Sans"/>
                <a:cs typeface="Times New Roman" panose="02020603050405020304" pitchFamily="18" charset="0"/>
                <a:sym typeface="Open Sans"/>
              </a:rPr>
              <a:t>Its adaptive model of learning complies with evidence-based practice, which is justified by the results of Li et al. (2025), who found AI-based health education tools effective in enhancing user engagement and the acquisition of knowledge. Altogether, the intervention reflects the fundamental health promotion values by endorsing individualised, accessible, and socially accountable digital care.</a:t>
            </a:r>
          </a:p>
          <a:p>
            <a:endParaRPr lang="en-IN" dirty="0"/>
          </a:p>
        </p:txBody>
      </p:sp>
      <p:sp>
        <p:nvSpPr>
          <p:cNvPr id="4" name="Slide Number Placeholder 3"/>
          <p:cNvSpPr>
            <a:spLocks noGrp="1"/>
          </p:cNvSpPr>
          <p:nvPr>
            <p:ph type="sldNum" sz="quarter" idx="5"/>
          </p:nvPr>
        </p:nvSpPr>
        <p:spPr/>
        <p:txBody>
          <a:bodyPr/>
          <a:lstStyle/>
          <a:p>
            <a:fld id="{064AABDD-8529-48E8-A490-AAB5C5CDAFE4}" type="slidenum">
              <a:rPr lang="en-IN" smtClean="0"/>
              <a:t>1</a:t>
            </a:fld>
            <a:endParaRPr lang="en-IN"/>
          </a:p>
        </p:txBody>
      </p:sp>
    </p:spTree>
    <p:extLst>
      <p:ext uri="{BB962C8B-B14F-4D97-AF65-F5344CB8AC3E}">
        <p14:creationId xmlns:p14="http://schemas.microsoft.com/office/powerpoint/2010/main" val="321017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iabetesatlas.org/resources/idf-diabetes-atlas-2025/" TargetMode="External"/><Relationship Id="rId13" Type="http://schemas.openxmlformats.org/officeDocument/2006/relationships/hyperlink" Target="https://arxiv.org/abs/2511.12952" TargetMode="External"/><Relationship Id="rId18" Type="http://schemas.openxmlformats.org/officeDocument/2006/relationships/hyperlink" Target="https://link.springer.com/article/10.1007/s42000-025-00644-4" TargetMode="External"/><Relationship Id="rId3" Type="http://schemas.openxmlformats.org/officeDocument/2006/relationships/image" Target="../media/image1.png"/><Relationship Id="rId21" Type="http://schemas.openxmlformats.org/officeDocument/2006/relationships/hyperlink" Target="https://diabetesatlas.org/media/uploads/sites/3/2025/04/IDF_Atlas_11th_Edition_2025.pdf" TargetMode="External"/><Relationship Id="rId7" Type="http://schemas.openxmlformats.org/officeDocument/2006/relationships/hyperlink" Target="https://www.nature.com/articles/s41598-025-24172-8" TargetMode="External"/><Relationship Id="rId12" Type="http://schemas.openxmlformats.org/officeDocument/2006/relationships/hyperlink" Target="https://verjournal.com/index.php/ver/article/view/905" TargetMode="External"/><Relationship Id="rId17" Type="http://schemas.openxmlformats.org/officeDocument/2006/relationships/hyperlink" Target="http://galaxiauniverse.com/index.php/DHTA/article/view/23" TargetMode="External"/><Relationship Id="rId2" Type="http://schemas.openxmlformats.org/officeDocument/2006/relationships/notesSlide" Target="../notesSlides/notesSlide1.xml"/><Relationship Id="rId16" Type="http://schemas.openxmlformats.org/officeDocument/2006/relationships/hyperlink" Target="https://www.researchgate.net/profile/Emma-Oye/publication/395380431_Scoping_Review_of_AI-Powered_mHealth_Solutions_for_Personalized_Type_2_Diabetes_Care_at_Home/links/68c013026fe8e57ec8e43ed9/Scoping-Review-of-AI-Powered-mHealth-Solutions-for-Personalized-Type-2-Diabetes-Care-at-Home.pdf" TargetMode="External"/><Relationship Id="rId20" Type="http://schemas.openxmlformats.org/officeDocument/2006/relationships/hyperlink" Target="https://diabetesatlas.org/media/uploads/sites/3/2025/04/IDF_Atlas_11th_Edition_2025_Global-Factsheet.pdf" TargetMode="External"/><Relationship Id="rId1" Type="http://schemas.openxmlformats.org/officeDocument/2006/relationships/slideLayout" Target="../slideLayouts/slideLayout7.xml"/><Relationship Id="rId6" Type="http://schemas.openxmlformats.org/officeDocument/2006/relationships/hyperlink" Target="https://onlinelibrary.wiley.com/doi/abs/10.1002/fsn3.71006" TargetMode="External"/><Relationship Id="rId11" Type="http://schemas.openxmlformats.org/officeDocument/2006/relationships/hyperlink" Target="https://www.tandfonline.com/doi/abs/10.2147/DMSO.S541515" TargetMode="External"/><Relationship Id="rId5" Type="http://schemas.openxmlformats.org/officeDocument/2006/relationships/image" Target="../media/image3.svg"/><Relationship Id="rId15" Type="http://schemas.openxmlformats.org/officeDocument/2006/relationships/hyperlink" Target="https://academic.oup.com/ndt/advance-article/doi/10.1093/ndt/gfaf177/8242620" TargetMode="External"/><Relationship Id="rId23" Type="http://schemas.openxmlformats.org/officeDocument/2006/relationships/image" Target="../media/image5.png"/><Relationship Id="rId10" Type="http://schemas.openxmlformats.org/officeDocument/2006/relationships/hyperlink" Target="https://idf.org/about-diabetes/diabetes-facts-figures/" TargetMode="External"/><Relationship Id="rId19" Type="http://schemas.openxmlformats.org/officeDocument/2006/relationships/hyperlink" Target="https://www.who.int/health-topics/diabetes" TargetMode="External"/><Relationship Id="rId4" Type="http://schemas.openxmlformats.org/officeDocument/2006/relationships/image" Target="../media/image2.png"/><Relationship Id="rId9" Type="http://schemas.openxmlformats.org/officeDocument/2006/relationships/hyperlink" Target="https://www.tandfonline.com/doi/abs/10.2147/DMSO.S495364" TargetMode="External"/><Relationship Id="rId14" Type="http://schemas.openxmlformats.org/officeDocument/2006/relationships/hyperlink" Target="https://journals.sagepub.com/doi/abs/10.1177/20101058251389342" TargetMode="External"/><Relationship Id="rId22"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69ECC9CF-95C6-67F3-EF39-F1A1465A3325}"/>
              </a:ext>
            </a:extLst>
          </p:cNvPr>
          <p:cNvPicPr>
            <a:picLocks noChangeAspect="1"/>
          </p:cNvPicPr>
          <p:nvPr/>
        </p:nvPicPr>
        <p:blipFill>
          <a:blip r:embed="rId3"/>
          <a:stretch>
            <a:fillRect/>
          </a:stretch>
        </p:blipFill>
        <p:spPr>
          <a:xfrm>
            <a:off x="4051300" y="15128736"/>
            <a:ext cx="5557751" cy="2676472"/>
          </a:xfrm>
          <a:prstGeom prst="rect">
            <a:avLst/>
          </a:prstGeom>
        </p:spPr>
      </p:pic>
      <p:grpSp>
        <p:nvGrpSpPr>
          <p:cNvPr id="2" name="Group 2"/>
          <p:cNvGrpSpPr/>
          <p:nvPr/>
        </p:nvGrpSpPr>
        <p:grpSpPr>
          <a:xfrm>
            <a:off x="-46237" y="0"/>
            <a:ext cx="15159238" cy="2889570"/>
            <a:chOff x="0" y="0"/>
            <a:chExt cx="2850444" cy="492236"/>
          </a:xfrm>
        </p:grpSpPr>
        <p:sp>
          <p:nvSpPr>
            <p:cNvPr id="3" name="Freeform 3"/>
            <p:cNvSpPr/>
            <p:nvPr/>
          </p:nvSpPr>
          <p:spPr>
            <a:xfrm>
              <a:off x="0" y="0"/>
              <a:ext cx="2850444" cy="492236"/>
            </a:xfrm>
            <a:custGeom>
              <a:avLst/>
              <a:gdLst/>
              <a:ahLst/>
              <a:cxnLst/>
              <a:rect l="l" t="t" r="r" b="b"/>
              <a:pathLst>
                <a:path w="2850444" h="492236">
                  <a:moveTo>
                    <a:pt x="0" y="0"/>
                  </a:moveTo>
                  <a:lnTo>
                    <a:pt x="2850444" y="0"/>
                  </a:lnTo>
                  <a:lnTo>
                    <a:pt x="2850444" y="492236"/>
                  </a:lnTo>
                  <a:lnTo>
                    <a:pt x="0" y="492236"/>
                  </a:lnTo>
                  <a:close/>
                </a:path>
              </a:pathLst>
            </a:custGeom>
            <a:solidFill>
              <a:srgbClr val="37A8B8"/>
            </a:solidFill>
          </p:spPr>
          <p:txBody>
            <a:bodyPr/>
            <a:lstStyle/>
            <a:p>
              <a:endParaRPr lang="en-IN"/>
            </a:p>
          </p:txBody>
        </p:sp>
        <p:sp>
          <p:nvSpPr>
            <p:cNvPr id="4" name="TextBox 4"/>
            <p:cNvSpPr txBox="1"/>
            <p:nvPr/>
          </p:nvSpPr>
          <p:spPr>
            <a:xfrm>
              <a:off x="0" y="-47625"/>
              <a:ext cx="2850444" cy="539861"/>
            </a:xfrm>
            <a:prstGeom prst="rect">
              <a:avLst/>
            </a:prstGeom>
          </p:spPr>
          <p:txBody>
            <a:bodyPr lIns="46667" tIns="46667" rIns="46667" bIns="46667" rtlCol="0" anchor="ctr"/>
            <a:lstStyle/>
            <a:p>
              <a:pPr algn="ctr">
                <a:lnSpc>
                  <a:spcPts val="3986"/>
                </a:lnSpc>
                <a:spcBef>
                  <a:spcPct val="0"/>
                </a:spcBef>
              </a:pPr>
              <a:endParaRPr lang="en-GB" noProof="0" dirty="0">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35243" y="21237654"/>
            <a:ext cx="15113000" cy="136446"/>
            <a:chOff x="0" y="0"/>
            <a:chExt cx="2850444" cy="261526"/>
          </a:xfrm>
        </p:grpSpPr>
        <p:sp>
          <p:nvSpPr>
            <p:cNvPr id="6" name="Freeform 6"/>
            <p:cNvSpPr/>
            <p:nvPr/>
          </p:nvSpPr>
          <p:spPr>
            <a:xfrm>
              <a:off x="0" y="0"/>
              <a:ext cx="2850444" cy="261526"/>
            </a:xfrm>
            <a:custGeom>
              <a:avLst/>
              <a:gdLst/>
              <a:ahLst/>
              <a:cxnLst/>
              <a:rect l="l" t="t" r="r" b="b"/>
              <a:pathLst>
                <a:path w="2850444" h="261526">
                  <a:moveTo>
                    <a:pt x="0" y="0"/>
                  </a:moveTo>
                  <a:lnTo>
                    <a:pt x="2850444" y="0"/>
                  </a:lnTo>
                  <a:lnTo>
                    <a:pt x="2850444" y="261526"/>
                  </a:lnTo>
                  <a:lnTo>
                    <a:pt x="0" y="261526"/>
                  </a:lnTo>
                  <a:close/>
                </a:path>
              </a:pathLst>
            </a:custGeom>
            <a:solidFill>
              <a:srgbClr val="14344B"/>
            </a:solidFill>
          </p:spPr>
          <p:txBody>
            <a:bodyPr/>
            <a:lstStyle/>
            <a:p>
              <a:endParaRPr lang="en-IN"/>
            </a:p>
          </p:txBody>
        </p:sp>
        <p:sp>
          <p:nvSpPr>
            <p:cNvPr id="7" name="TextBox 7"/>
            <p:cNvSpPr txBox="1"/>
            <p:nvPr/>
          </p:nvSpPr>
          <p:spPr>
            <a:xfrm>
              <a:off x="0" y="-47625"/>
              <a:ext cx="2850444" cy="309151"/>
            </a:xfrm>
            <a:prstGeom prst="rect">
              <a:avLst/>
            </a:prstGeom>
          </p:spPr>
          <p:txBody>
            <a:bodyPr lIns="46667" tIns="46667" rIns="46667" bIns="46667" rtlCol="0" anchor="ctr"/>
            <a:lstStyle/>
            <a:p>
              <a:pPr algn="ctr">
                <a:lnSpc>
                  <a:spcPts val="3986"/>
                </a:lnSpc>
                <a:spcBef>
                  <a:spcPct val="0"/>
                </a:spcBef>
              </a:pPr>
              <a:endParaRPr lang="en-GB" noProof="0" dirty="0">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272450" y="3144727"/>
            <a:ext cx="14305703" cy="3395974"/>
            <a:chOff x="0" y="0"/>
            <a:chExt cx="2444044" cy="531648"/>
          </a:xfrm>
        </p:grpSpPr>
        <p:sp>
          <p:nvSpPr>
            <p:cNvPr id="9" name="Freeform 9"/>
            <p:cNvSpPr/>
            <p:nvPr/>
          </p:nvSpPr>
          <p:spPr>
            <a:xfrm>
              <a:off x="0" y="0"/>
              <a:ext cx="2444044" cy="531648"/>
            </a:xfrm>
            <a:custGeom>
              <a:avLst/>
              <a:gdLst/>
              <a:ahLst/>
              <a:cxnLst/>
              <a:rect l="l" t="t" r="r" b="b"/>
              <a:pathLst>
                <a:path w="2444044" h="531648">
                  <a:moveTo>
                    <a:pt x="21002" y="0"/>
                  </a:moveTo>
                  <a:lnTo>
                    <a:pt x="2423043" y="0"/>
                  </a:lnTo>
                  <a:cubicBezTo>
                    <a:pt x="2434642" y="0"/>
                    <a:pt x="2444044" y="9403"/>
                    <a:pt x="2444044" y="21002"/>
                  </a:cubicBezTo>
                  <a:lnTo>
                    <a:pt x="2444044" y="510646"/>
                  </a:lnTo>
                  <a:cubicBezTo>
                    <a:pt x="2444044" y="522245"/>
                    <a:pt x="2434642" y="531648"/>
                    <a:pt x="2423043" y="531648"/>
                  </a:cubicBezTo>
                  <a:lnTo>
                    <a:pt x="21002" y="531648"/>
                  </a:lnTo>
                  <a:cubicBezTo>
                    <a:pt x="9403" y="531648"/>
                    <a:pt x="0" y="522245"/>
                    <a:pt x="0" y="510646"/>
                  </a:cubicBezTo>
                  <a:lnTo>
                    <a:pt x="0" y="21002"/>
                  </a:lnTo>
                  <a:cubicBezTo>
                    <a:pt x="0" y="9403"/>
                    <a:pt x="9403" y="0"/>
                    <a:pt x="21002" y="0"/>
                  </a:cubicBezTo>
                  <a:close/>
                </a:path>
              </a:pathLst>
            </a:custGeom>
            <a:solidFill>
              <a:srgbClr val="FFFFFF"/>
            </a:solidFill>
            <a:ln w="57150" cap="rnd">
              <a:solidFill>
                <a:srgbClr val="37A8B8"/>
              </a:solidFill>
              <a:prstDash val="solid"/>
              <a:round/>
            </a:ln>
          </p:spPr>
          <p:txBody>
            <a:bodyPr/>
            <a:lstStyle/>
            <a:p>
              <a:endParaRPr lang="en-IN" dirty="0"/>
            </a:p>
          </p:txBody>
        </p:sp>
        <p:sp>
          <p:nvSpPr>
            <p:cNvPr id="10" name="TextBox 10"/>
            <p:cNvSpPr txBox="1"/>
            <p:nvPr/>
          </p:nvSpPr>
          <p:spPr>
            <a:xfrm>
              <a:off x="0" y="-47625"/>
              <a:ext cx="2444044" cy="579273"/>
            </a:xfrm>
            <a:prstGeom prst="rect">
              <a:avLst/>
            </a:prstGeom>
          </p:spPr>
          <p:txBody>
            <a:bodyPr lIns="46667" tIns="46667" rIns="46667" bIns="46667" rtlCol="0" anchor="ctr"/>
            <a:lstStyle/>
            <a:p>
              <a:pPr algn="ctr">
                <a:lnSpc>
                  <a:spcPts val="3986"/>
                </a:lnSpc>
              </a:pPr>
              <a:endParaRPr lang="en-GB" noProof="0" dirty="0">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336410" y="6770492"/>
            <a:ext cx="4629290" cy="5055499"/>
            <a:chOff x="0" y="0"/>
            <a:chExt cx="1318766" cy="628625"/>
          </a:xfrm>
        </p:grpSpPr>
        <p:sp>
          <p:nvSpPr>
            <p:cNvPr id="12" name="Freeform 12"/>
            <p:cNvSpPr/>
            <p:nvPr/>
          </p:nvSpPr>
          <p:spPr>
            <a:xfrm>
              <a:off x="0" y="0"/>
              <a:ext cx="1318766" cy="628625"/>
            </a:xfrm>
            <a:custGeom>
              <a:avLst/>
              <a:gdLst/>
              <a:ahLst/>
              <a:cxnLst/>
              <a:rect l="l" t="t" r="r" b="b"/>
              <a:pathLst>
                <a:path w="1318766" h="628625">
                  <a:moveTo>
                    <a:pt x="38922" y="0"/>
                  </a:moveTo>
                  <a:lnTo>
                    <a:pt x="1279844" y="0"/>
                  </a:lnTo>
                  <a:cubicBezTo>
                    <a:pt x="1290167" y="0"/>
                    <a:pt x="1300067" y="4101"/>
                    <a:pt x="1307366" y="11400"/>
                  </a:cubicBezTo>
                  <a:cubicBezTo>
                    <a:pt x="1314665" y="18699"/>
                    <a:pt x="1318766" y="28599"/>
                    <a:pt x="1318766" y="38922"/>
                  </a:cubicBezTo>
                  <a:lnTo>
                    <a:pt x="1318766" y="589703"/>
                  </a:lnTo>
                  <a:cubicBezTo>
                    <a:pt x="1318766" y="600026"/>
                    <a:pt x="1314665" y="609926"/>
                    <a:pt x="1307366" y="617225"/>
                  </a:cubicBezTo>
                  <a:cubicBezTo>
                    <a:pt x="1300067" y="624524"/>
                    <a:pt x="1290167" y="628625"/>
                    <a:pt x="1279844" y="628625"/>
                  </a:cubicBezTo>
                  <a:lnTo>
                    <a:pt x="38922" y="628625"/>
                  </a:lnTo>
                  <a:cubicBezTo>
                    <a:pt x="28599" y="628625"/>
                    <a:pt x="18699" y="624524"/>
                    <a:pt x="11400" y="617225"/>
                  </a:cubicBezTo>
                  <a:cubicBezTo>
                    <a:pt x="4101" y="609926"/>
                    <a:pt x="0" y="600026"/>
                    <a:pt x="0" y="589703"/>
                  </a:cubicBezTo>
                  <a:lnTo>
                    <a:pt x="0" y="38922"/>
                  </a:lnTo>
                  <a:cubicBezTo>
                    <a:pt x="0" y="28599"/>
                    <a:pt x="4101" y="18699"/>
                    <a:pt x="11400" y="11400"/>
                  </a:cubicBezTo>
                  <a:cubicBezTo>
                    <a:pt x="18699" y="4101"/>
                    <a:pt x="28599" y="0"/>
                    <a:pt x="38922" y="0"/>
                  </a:cubicBezTo>
                  <a:close/>
                </a:path>
              </a:pathLst>
            </a:custGeom>
            <a:solidFill>
              <a:srgbClr val="FFFFFF"/>
            </a:solidFill>
            <a:ln w="57150" cap="rnd">
              <a:solidFill>
                <a:srgbClr val="37A8B8"/>
              </a:solidFill>
              <a:prstDash val="solid"/>
              <a:round/>
            </a:ln>
          </p:spPr>
          <p:txBody>
            <a:bodyPr/>
            <a:lstStyle/>
            <a:p>
              <a:endParaRPr lang="en-IN"/>
            </a:p>
          </p:txBody>
        </p:sp>
        <p:sp>
          <p:nvSpPr>
            <p:cNvPr id="13" name="TextBox 13"/>
            <p:cNvSpPr txBox="1"/>
            <p:nvPr/>
          </p:nvSpPr>
          <p:spPr>
            <a:xfrm>
              <a:off x="0" y="-47625"/>
              <a:ext cx="1318766" cy="676250"/>
            </a:xfrm>
            <a:prstGeom prst="rect">
              <a:avLst/>
            </a:prstGeom>
          </p:spPr>
          <p:txBody>
            <a:bodyPr lIns="46667" tIns="46667" rIns="46667" bIns="46667" rtlCol="0" anchor="ctr"/>
            <a:lstStyle/>
            <a:p>
              <a:pPr algn="ctr">
                <a:lnSpc>
                  <a:spcPts val="3986"/>
                </a:lnSpc>
              </a:pPr>
              <a:endParaRPr lang="en-GB" noProof="0" dirty="0">
                <a:latin typeface="Times New Roman" panose="02020603050405020304" pitchFamily="18" charset="0"/>
                <a:cs typeface="Times New Roman" panose="02020603050405020304" pitchFamily="18" charset="0"/>
              </a:endParaRPr>
            </a:p>
          </p:txBody>
        </p:sp>
      </p:grpSp>
      <p:grpSp>
        <p:nvGrpSpPr>
          <p:cNvPr id="14" name="Group 14"/>
          <p:cNvGrpSpPr/>
          <p:nvPr/>
        </p:nvGrpSpPr>
        <p:grpSpPr>
          <a:xfrm>
            <a:off x="10046026" y="6770493"/>
            <a:ext cx="4780211" cy="9958303"/>
            <a:chOff x="0" y="-53858"/>
            <a:chExt cx="1175560" cy="1168287"/>
          </a:xfrm>
        </p:grpSpPr>
        <p:sp>
          <p:nvSpPr>
            <p:cNvPr id="15" name="Freeform 15"/>
            <p:cNvSpPr/>
            <p:nvPr/>
          </p:nvSpPr>
          <p:spPr>
            <a:xfrm>
              <a:off x="0" y="-53858"/>
              <a:ext cx="1175560" cy="1168287"/>
            </a:xfrm>
            <a:custGeom>
              <a:avLst/>
              <a:gdLst/>
              <a:ahLst/>
              <a:cxnLst/>
              <a:rect l="l" t="t" r="r" b="b"/>
              <a:pathLst>
                <a:path w="1175560" h="1076909">
                  <a:moveTo>
                    <a:pt x="43663" y="0"/>
                  </a:moveTo>
                  <a:lnTo>
                    <a:pt x="1131896" y="0"/>
                  </a:lnTo>
                  <a:cubicBezTo>
                    <a:pt x="1156011" y="0"/>
                    <a:pt x="1175560" y="19549"/>
                    <a:pt x="1175560" y="43663"/>
                  </a:cubicBezTo>
                  <a:lnTo>
                    <a:pt x="1175560" y="1033246"/>
                  </a:lnTo>
                  <a:cubicBezTo>
                    <a:pt x="1175560" y="1057361"/>
                    <a:pt x="1156011" y="1076909"/>
                    <a:pt x="1131896" y="1076909"/>
                  </a:cubicBezTo>
                  <a:lnTo>
                    <a:pt x="43663" y="1076909"/>
                  </a:lnTo>
                  <a:cubicBezTo>
                    <a:pt x="19549" y="1076909"/>
                    <a:pt x="0" y="1057361"/>
                    <a:pt x="0" y="1033246"/>
                  </a:cubicBezTo>
                  <a:lnTo>
                    <a:pt x="0" y="43663"/>
                  </a:lnTo>
                  <a:cubicBezTo>
                    <a:pt x="0" y="19549"/>
                    <a:pt x="19549" y="0"/>
                    <a:pt x="43663" y="0"/>
                  </a:cubicBezTo>
                  <a:close/>
                </a:path>
              </a:pathLst>
            </a:custGeom>
            <a:solidFill>
              <a:srgbClr val="FFFFFF"/>
            </a:solidFill>
            <a:ln w="57150" cap="rnd">
              <a:solidFill>
                <a:srgbClr val="37A8B8"/>
              </a:solidFill>
              <a:prstDash val="solid"/>
              <a:round/>
            </a:ln>
          </p:spPr>
          <p:txBody>
            <a:bodyPr/>
            <a:lstStyle/>
            <a:p>
              <a:endParaRPr lang="en-IN"/>
            </a:p>
          </p:txBody>
        </p:sp>
        <p:sp>
          <p:nvSpPr>
            <p:cNvPr id="16" name="TextBox 16"/>
            <p:cNvSpPr txBox="1"/>
            <p:nvPr/>
          </p:nvSpPr>
          <p:spPr>
            <a:xfrm>
              <a:off x="0" y="-47625"/>
              <a:ext cx="1175560" cy="1124534"/>
            </a:xfrm>
            <a:prstGeom prst="rect">
              <a:avLst/>
            </a:prstGeom>
          </p:spPr>
          <p:txBody>
            <a:bodyPr lIns="46667" tIns="46667" rIns="46667" bIns="46667" rtlCol="0" anchor="ctr"/>
            <a:lstStyle/>
            <a:p>
              <a:pPr algn="ctr">
                <a:lnSpc>
                  <a:spcPts val="3986"/>
                </a:lnSpc>
              </a:pPr>
              <a:endParaRPr lang="en-GB" noProof="0" dirty="0">
                <a:latin typeface="Times New Roman" panose="02020603050405020304" pitchFamily="18" charset="0"/>
                <a:cs typeface="Times New Roman" panose="02020603050405020304" pitchFamily="18" charset="0"/>
              </a:endParaRPr>
            </a:p>
          </p:txBody>
        </p:sp>
      </p:grpSp>
      <p:grpSp>
        <p:nvGrpSpPr>
          <p:cNvPr id="17" name="Group 17"/>
          <p:cNvGrpSpPr/>
          <p:nvPr/>
        </p:nvGrpSpPr>
        <p:grpSpPr>
          <a:xfrm>
            <a:off x="152727" y="11573082"/>
            <a:ext cx="9727574" cy="3889794"/>
            <a:chOff x="0" y="-47625"/>
            <a:chExt cx="1352700" cy="499253"/>
          </a:xfrm>
        </p:grpSpPr>
        <p:sp>
          <p:nvSpPr>
            <p:cNvPr id="18" name="Freeform 18"/>
            <p:cNvSpPr/>
            <p:nvPr/>
          </p:nvSpPr>
          <p:spPr>
            <a:xfrm>
              <a:off x="0" y="0"/>
              <a:ext cx="1352700" cy="393083"/>
            </a:xfrm>
            <a:custGeom>
              <a:avLst/>
              <a:gdLst/>
              <a:ahLst/>
              <a:cxnLst/>
              <a:rect l="l" t="t" r="r" b="b"/>
              <a:pathLst>
                <a:path w="1352700" h="451628">
                  <a:moveTo>
                    <a:pt x="37945" y="0"/>
                  </a:moveTo>
                  <a:lnTo>
                    <a:pt x="1314754" y="0"/>
                  </a:lnTo>
                  <a:cubicBezTo>
                    <a:pt x="1335711" y="0"/>
                    <a:pt x="1352700" y="16989"/>
                    <a:pt x="1352700" y="37945"/>
                  </a:cubicBezTo>
                  <a:lnTo>
                    <a:pt x="1352700" y="413682"/>
                  </a:lnTo>
                  <a:cubicBezTo>
                    <a:pt x="1352700" y="423746"/>
                    <a:pt x="1348702" y="433398"/>
                    <a:pt x="1341586" y="440514"/>
                  </a:cubicBezTo>
                  <a:cubicBezTo>
                    <a:pt x="1334470" y="447630"/>
                    <a:pt x="1324818" y="451628"/>
                    <a:pt x="1314754" y="451628"/>
                  </a:cubicBezTo>
                  <a:lnTo>
                    <a:pt x="37945" y="451628"/>
                  </a:lnTo>
                  <a:cubicBezTo>
                    <a:pt x="27882" y="451628"/>
                    <a:pt x="18230" y="447630"/>
                    <a:pt x="11114" y="440514"/>
                  </a:cubicBezTo>
                  <a:cubicBezTo>
                    <a:pt x="3998" y="433398"/>
                    <a:pt x="0" y="423746"/>
                    <a:pt x="0" y="413682"/>
                  </a:cubicBezTo>
                  <a:lnTo>
                    <a:pt x="0" y="37945"/>
                  </a:lnTo>
                  <a:cubicBezTo>
                    <a:pt x="0" y="27882"/>
                    <a:pt x="3998" y="18230"/>
                    <a:pt x="11114" y="11114"/>
                  </a:cubicBezTo>
                  <a:cubicBezTo>
                    <a:pt x="18230" y="3998"/>
                    <a:pt x="27882" y="0"/>
                    <a:pt x="37945" y="0"/>
                  </a:cubicBezTo>
                  <a:close/>
                </a:path>
              </a:pathLst>
            </a:custGeom>
            <a:solidFill>
              <a:srgbClr val="FFFFFF"/>
            </a:solidFill>
            <a:ln w="57150" cap="rnd">
              <a:solidFill>
                <a:srgbClr val="37A8B8"/>
              </a:solidFill>
              <a:prstDash val="solid"/>
              <a:round/>
            </a:ln>
          </p:spPr>
          <p:txBody>
            <a:bodyPr/>
            <a:lstStyle/>
            <a:p>
              <a:endParaRPr lang="en-IN"/>
            </a:p>
          </p:txBody>
        </p:sp>
        <p:sp>
          <p:nvSpPr>
            <p:cNvPr id="19" name="TextBox 19"/>
            <p:cNvSpPr txBox="1"/>
            <p:nvPr/>
          </p:nvSpPr>
          <p:spPr>
            <a:xfrm>
              <a:off x="0" y="-47625"/>
              <a:ext cx="1352700" cy="499253"/>
            </a:xfrm>
            <a:prstGeom prst="rect">
              <a:avLst/>
            </a:prstGeom>
          </p:spPr>
          <p:txBody>
            <a:bodyPr lIns="46667" tIns="46667" rIns="46667" bIns="46667" rtlCol="0" anchor="ctr"/>
            <a:lstStyle/>
            <a:p>
              <a:pPr algn="ctr">
                <a:lnSpc>
                  <a:spcPts val="3986"/>
                </a:lnSpc>
              </a:pPr>
              <a:endParaRPr lang="en-GB" noProof="0" dirty="0">
                <a:latin typeface="Times New Roman" panose="02020603050405020304" pitchFamily="18" charset="0"/>
                <a:cs typeface="Times New Roman" panose="02020603050405020304" pitchFamily="18" charset="0"/>
              </a:endParaRPr>
            </a:p>
          </p:txBody>
        </p:sp>
      </p:grpSp>
      <p:grpSp>
        <p:nvGrpSpPr>
          <p:cNvPr id="20" name="Group 20"/>
          <p:cNvGrpSpPr/>
          <p:nvPr/>
        </p:nvGrpSpPr>
        <p:grpSpPr>
          <a:xfrm>
            <a:off x="161834" y="15272871"/>
            <a:ext cx="3912369" cy="5427087"/>
            <a:chOff x="0" y="0"/>
            <a:chExt cx="785616" cy="789149"/>
          </a:xfrm>
        </p:grpSpPr>
        <p:sp>
          <p:nvSpPr>
            <p:cNvPr id="21" name="Freeform 21"/>
            <p:cNvSpPr/>
            <p:nvPr/>
          </p:nvSpPr>
          <p:spPr>
            <a:xfrm>
              <a:off x="0" y="0"/>
              <a:ext cx="785616" cy="789149"/>
            </a:xfrm>
            <a:custGeom>
              <a:avLst/>
              <a:gdLst/>
              <a:ahLst/>
              <a:cxnLst/>
              <a:rect l="l" t="t" r="r" b="b"/>
              <a:pathLst>
                <a:path w="785616" h="789149">
                  <a:moveTo>
                    <a:pt x="65336" y="0"/>
                  </a:moveTo>
                  <a:lnTo>
                    <a:pt x="720280" y="0"/>
                  </a:lnTo>
                  <a:cubicBezTo>
                    <a:pt x="737608" y="0"/>
                    <a:pt x="754226" y="6884"/>
                    <a:pt x="766479" y="19136"/>
                  </a:cubicBezTo>
                  <a:cubicBezTo>
                    <a:pt x="778732" y="31389"/>
                    <a:pt x="785616" y="48008"/>
                    <a:pt x="785616" y="65336"/>
                  </a:cubicBezTo>
                  <a:lnTo>
                    <a:pt x="785616" y="723813"/>
                  </a:lnTo>
                  <a:cubicBezTo>
                    <a:pt x="785616" y="759897"/>
                    <a:pt x="756364" y="789149"/>
                    <a:pt x="720280" y="789149"/>
                  </a:cubicBezTo>
                  <a:lnTo>
                    <a:pt x="65336" y="789149"/>
                  </a:lnTo>
                  <a:cubicBezTo>
                    <a:pt x="29252" y="789149"/>
                    <a:pt x="0" y="759897"/>
                    <a:pt x="0" y="723813"/>
                  </a:cubicBezTo>
                  <a:lnTo>
                    <a:pt x="0" y="65336"/>
                  </a:lnTo>
                  <a:cubicBezTo>
                    <a:pt x="0" y="29252"/>
                    <a:pt x="29252" y="0"/>
                    <a:pt x="65336" y="0"/>
                  </a:cubicBezTo>
                  <a:close/>
                </a:path>
              </a:pathLst>
            </a:custGeom>
            <a:solidFill>
              <a:srgbClr val="FFFFFF"/>
            </a:solidFill>
            <a:ln w="57150" cap="rnd">
              <a:solidFill>
                <a:srgbClr val="37A8B8"/>
              </a:solidFill>
              <a:prstDash val="solid"/>
              <a:round/>
            </a:ln>
          </p:spPr>
          <p:txBody>
            <a:bodyPr/>
            <a:lstStyle/>
            <a:p>
              <a:endParaRPr lang="en-IN"/>
            </a:p>
          </p:txBody>
        </p:sp>
        <p:sp>
          <p:nvSpPr>
            <p:cNvPr id="22" name="TextBox 22"/>
            <p:cNvSpPr txBox="1"/>
            <p:nvPr/>
          </p:nvSpPr>
          <p:spPr>
            <a:xfrm>
              <a:off x="0" y="-47625"/>
              <a:ext cx="785616" cy="836774"/>
            </a:xfrm>
            <a:prstGeom prst="rect">
              <a:avLst/>
            </a:prstGeom>
          </p:spPr>
          <p:txBody>
            <a:bodyPr lIns="46667" tIns="46667" rIns="46667" bIns="46667" rtlCol="0" anchor="ctr"/>
            <a:lstStyle/>
            <a:p>
              <a:pPr algn="ctr">
                <a:lnSpc>
                  <a:spcPts val="3986"/>
                </a:lnSpc>
              </a:pPr>
              <a:endParaRPr lang="en-GB" noProof="0" dirty="0">
                <a:latin typeface="Times New Roman" panose="02020603050405020304" pitchFamily="18" charset="0"/>
                <a:cs typeface="Times New Roman" panose="02020603050405020304" pitchFamily="18" charset="0"/>
              </a:endParaRPr>
            </a:p>
          </p:txBody>
        </p:sp>
      </p:grpSp>
      <p:grpSp>
        <p:nvGrpSpPr>
          <p:cNvPr id="23" name="Group 23"/>
          <p:cNvGrpSpPr/>
          <p:nvPr/>
        </p:nvGrpSpPr>
        <p:grpSpPr>
          <a:xfrm>
            <a:off x="9625442" y="16859250"/>
            <a:ext cx="5371295" cy="4292225"/>
            <a:chOff x="0" y="0"/>
            <a:chExt cx="761294" cy="1114429"/>
          </a:xfrm>
        </p:grpSpPr>
        <p:sp>
          <p:nvSpPr>
            <p:cNvPr id="24" name="Freeform 24"/>
            <p:cNvSpPr/>
            <p:nvPr/>
          </p:nvSpPr>
          <p:spPr>
            <a:xfrm>
              <a:off x="0" y="0"/>
              <a:ext cx="761294" cy="1114429"/>
            </a:xfrm>
            <a:custGeom>
              <a:avLst/>
              <a:gdLst/>
              <a:ahLst/>
              <a:cxnLst/>
              <a:rect l="l" t="t" r="r" b="b"/>
              <a:pathLst>
                <a:path w="761294" h="1114429">
                  <a:moveTo>
                    <a:pt x="67423" y="0"/>
                  </a:moveTo>
                  <a:lnTo>
                    <a:pt x="693871" y="0"/>
                  </a:lnTo>
                  <a:cubicBezTo>
                    <a:pt x="711752" y="0"/>
                    <a:pt x="728902" y="7103"/>
                    <a:pt x="741546" y="19748"/>
                  </a:cubicBezTo>
                  <a:cubicBezTo>
                    <a:pt x="754190" y="32392"/>
                    <a:pt x="761294" y="49541"/>
                    <a:pt x="761294" y="67423"/>
                  </a:cubicBezTo>
                  <a:lnTo>
                    <a:pt x="761294" y="1047006"/>
                  </a:lnTo>
                  <a:cubicBezTo>
                    <a:pt x="761294" y="1084243"/>
                    <a:pt x="731108" y="1114429"/>
                    <a:pt x="693871" y="1114429"/>
                  </a:cubicBezTo>
                  <a:lnTo>
                    <a:pt x="67423" y="1114429"/>
                  </a:lnTo>
                  <a:cubicBezTo>
                    <a:pt x="49541" y="1114429"/>
                    <a:pt x="32392" y="1107326"/>
                    <a:pt x="19748" y="1094682"/>
                  </a:cubicBezTo>
                  <a:cubicBezTo>
                    <a:pt x="7103" y="1082037"/>
                    <a:pt x="0" y="1064888"/>
                    <a:pt x="0" y="1047006"/>
                  </a:cubicBezTo>
                  <a:lnTo>
                    <a:pt x="0" y="67423"/>
                  </a:lnTo>
                  <a:cubicBezTo>
                    <a:pt x="0" y="49541"/>
                    <a:pt x="7103" y="32392"/>
                    <a:pt x="19748" y="19748"/>
                  </a:cubicBezTo>
                  <a:cubicBezTo>
                    <a:pt x="32392" y="7103"/>
                    <a:pt x="49541" y="0"/>
                    <a:pt x="67423" y="0"/>
                  </a:cubicBezTo>
                  <a:close/>
                </a:path>
              </a:pathLst>
            </a:custGeom>
            <a:solidFill>
              <a:srgbClr val="FFFFFF"/>
            </a:solidFill>
            <a:ln w="57150" cap="rnd">
              <a:solidFill>
                <a:srgbClr val="37A8B8"/>
              </a:solidFill>
              <a:prstDash val="solid"/>
              <a:round/>
            </a:ln>
          </p:spPr>
          <p:txBody>
            <a:bodyPr/>
            <a:lstStyle/>
            <a:p>
              <a:endParaRPr lang="en-IN"/>
            </a:p>
          </p:txBody>
        </p:sp>
        <p:sp>
          <p:nvSpPr>
            <p:cNvPr id="25" name="TextBox 25"/>
            <p:cNvSpPr txBox="1"/>
            <p:nvPr/>
          </p:nvSpPr>
          <p:spPr>
            <a:xfrm>
              <a:off x="0" y="-47625"/>
              <a:ext cx="761294" cy="1162054"/>
            </a:xfrm>
            <a:prstGeom prst="rect">
              <a:avLst/>
            </a:prstGeom>
          </p:spPr>
          <p:txBody>
            <a:bodyPr lIns="46667" tIns="46667" rIns="46667" bIns="46667" rtlCol="0" anchor="ctr"/>
            <a:lstStyle/>
            <a:p>
              <a:pPr algn="ctr">
                <a:lnSpc>
                  <a:spcPts val="3986"/>
                </a:lnSpc>
              </a:pPr>
              <a:endParaRPr lang="en-GB" noProof="0" dirty="0">
                <a:latin typeface="Times New Roman" panose="02020603050405020304" pitchFamily="18" charset="0"/>
                <a:cs typeface="Times New Roman" panose="02020603050405020304" pitchFamily="18" charset="0"/>
              </a:endParaRPr>
            </a:p>
          </p:txBody>
        </p:sp>
      </p:grpSp>
      <p:grpSp>
        <p:nvGrpSpPr>
          <p:cNvPr id="26" name="Group 26"/>
          <p:cNvGrpSpPr/>
          <p:nvPr/>
        </p:nvGrpSpPr>
        <p:grpSpPr>
          <a:xfrm>
            <a:off x="1054609" y="2914935"/>
            <a:ext cx="1472692" cy="508164"/>
            <a:chOff x="0" y="0"/>
            <a:chExt cx="1374435" cy="406400"/>
          </a:xfrm>
        </p:grpSpPr>
        <p:sp>
          <p:nvSpPr>
            <p:cNvPr id="27" name="Freeform 27"/>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a:p>
          </p:txBody>
        </p:sp>
        <p:sp>
          <p:nvSpPr>
            <p:cNvPr id="28" name="TextBox 28"/>
            <p:cNvSpPr txBox="1"/>
            <p:nvPr/>
          </p:nvSpPr>
          <p:spPr>
            <a:xfrm>
              <a:off x="0" y="-57150"/>
              <a:ext cx="1374435" cy="463550"/>
            </a:xfrm>
            <a:prstGeom prst="rect">
              <a:avLst/>
            </a:prstGeom>
          </p:spPr>
          <p:txBody>
            <a:bodyPr lIns="46667" tIns="46667" rIns="46667" bIns="46667" rtlCol="0" anchor="ctr"/>
            <a:lstStyle/>
            <a:p>
              <a:pPr algn="ctr">
                <a:lnSpc>
                  <a:spcPts val="3858"/>
                </a:lnSpc>
              </a:pPr>
              <a:r>
                <a:rPr lang="en-GB" sz="2755"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1</a:t>
              </a:r>
            </a:p>
          </p:txBody>
        </p:sp>
      </p:grpSp>
      <p:grpSp>
        <p:nvGrpSpPr>
          <p:cNvPr id="29" name="Group 29"/>
          <p:cNvGrpSpPr/>
          <p:nvPr/>
        </p:nvGrpSpPr>
        <p:grpSpPr>
          <a:xfrm>
            <a:off x="-16232" y="6639620"/>
            <a:ext cx="1981200" cy="724286"/>
            <a:chOff x="0" y="0"/>
            <a:chExt cx="1374435" cy="406400"/>
          </a:xfrm>
        </p:grpSpPr>
        <p:sp>
          <p:nvSpPr>
            <p:cNvPr id="30" name="Freeform 30"/>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dirty="0"/>
            </a:p>
          </p:txBody>
        </p:sp>
        <p:sp>
          <p:nvSpPr>
            <p:cNvPr id="31" name="TextBox 31"/>
            <p:cNvSpPr txBox="1"/>
            <p:nvPr/>
          </p:nvSpPr>
          <p:spPr>
            <a:xfrm>
              <a:off x="0" y="-57150"/>
              <a:ext cx="1374435" cy="463550"/>
            </a:xfrm>
            <a:prstGeom prst="rect">
              <a:avLst/>
            </a:prstGeom>
          </p:spPr>
          <p:txBody>
            <a:bodyPr lIns="46667" tIns="46667" rIns="46667" bIns="46667" rtlCol="0" anchor="ctr"/>
            <a:lstStyle/>
            <a:p>
              <a:pPr algn="ctr">
                <a:lnSpc>
                  <a:spcPts val="3858"/>
                </a:lnSpc>
              </a:pPr>
              <a:r>
                <a:rPr lang="en-GB" sz="2755"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2</a:t>
              </a:r>
            </a:p>
          </p:txBody>
        </p:sp>
      </p:grpSp>
      <p:grpSp>
        <p:nvGrpSpPr>
          <p:cNvPr id="32" name="Group 32"/>
          <p:cNvGrpSpPr/>
          <p:nvPr/>
        </p:nvGrpSpPr>
        <p:grpSpPr>
          <a:xfrm>
            <a:off x="9414238" y="6739950"/>
            <a:ext cx="1571261" cy="586740"/>
            <a:chOff x="0" y="0"/>
            <a:chExt cx="1374435" cy="406400"/>
          </a:xfrm>
        </p:grpSpPr>
        <p:sp>
          <p:nvSpPr>
            <p:cNvPr id="33" name="Freeform 33"/>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a:p>
          </p:txBody>
        </p:sp>
        <p:sp>
          <p:nvSpPr>
            <p:cNvPr id="34" name="TextBox 34"/>
            <p:cNvSpPr txBox="1"/>
            <p:nvPr/>
          </p:nvSpPr>
          <p:spPr>
            <a:xfrm>
              <a:off x="0" y="-57150"/>
              <a:ext cx="1374435" cy="463550"/>
            </a:xfrm>
            <a:prstGeom prst="rect">
              <a:avLst/>
            </a:prstGeom>
          </p:spPr>
          <p:txBody>
            <a:bodyPr lIns="46667" tIns="46667" rIns="46667" bIns="46667" rtlCol="0" anchor="ctr"/>
            <a:lstStyle/>
            <a:p>
              <a:pPr algn="ctr">
                <a:lnSpc>
                  <a:spcPts val="3858"/>
                </a:lnSpc>
              </a:pPr>
              <a:r>
                <a:rPr lang="en-GB" sz="2755"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3</a:t>
              </a:r>
            </a:p>
          </p:txBody>
        </p:sp>
      </p:grpSp>
      <p:grpSp>
        <p:nvGrpSpPr>
          <p:cNvPr id="35" name="Group 35"/>
          <p:cNvGrpSpPr/>
          <p:nvPr/>
        </p:nvGrpSpPr>
        <p:grpSpPr>
          <a:xfrm>
            <a:off x="6332508" y="11928036"/>
            <a:ext cx="1358612" cy="583991"/>
            <a:chOff x="0" y="-57150"/>
            <a:chExt cx="1374435" cy="463550"/>
          </a:xfrm>
        </p:grpSpPr>
        <p:sp>
          <p:nvSpPr>
            <p:cNvPr id="36" name="Freeform 36"/>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a:p>
          </p:txBody>
        </p:sp>
        <p:sp>
          <p:nvSpPr>
            <p:cNvPr id="37" name="TextBox 37"/>
            <p:cNvSpPr txBox="1"/>
            <p:nvPr/>
          </p:nvSpPr>
          <p:spPr>
            <a:xfrm>
              <a:off x="0" y="-57150"/>
              <a:ext cx="1374435" cy="463550"/>
            </a:xfrm>
            <a:prstGeom prst="rect">
              <a:avLst/>
            </a:prstGeom>
          </p:spPr>
          <p:txBody>
            <a:bodyPr lIns="46667" tIns="46667" rIns="46667" bIns="46667" rtlCol="0" anchor="ctr"/>
            <a:lstStyle/>
            <a:p>
              <a:pPr algn="ctr">
                <a:lnSpc>
                  <a:spcPts val="3858"/>
                </a:lnSpc>
              </a:pPr>
              <a:r>
                <a:rPr lang="en-GB" sz="2755"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4</a:t>
              </a:r>
            </a:p>
          </p:txBody>
        </p:sp>
      </p:grpSp>
      <p:grpSp>
        <p:nvGrpSpPr>
          <p:cNvPr id="38" name="Group 38"/>
          <p:cNvGrpSpPr/>
          <p:nvPr/>
        </p:nvGrpSpPr>
        <p:grpSpPr>
          <a:xfrm>
            <a:off x="336410" y="15825201"/>
            <a:ext cx="567300" cy="485229"/>
            <a:chOff x="0" y="0"/>
            <a:chExt cx="1374435" cy="406400"/>
          </a:xfrm>
        </p:grpSpPr>
        <p:sp>
          <p:nvSpPr>
            <p:cNvPr id="39" name="Freeform 39"/>
            <p:cNvSpPr/>
            <p:nvPr/>
          </p:nvSpPr>
          <p:spPr>
            <a:xfrm>
              <a:off x="0" y="0"/>
              <a:ext cx="1374435" cy="406400"/>
            </a:xfrm>
            <a:custGeom>
              <a:avLst/>
              <a:gdLst/>
              <a:ahLst/>
              <a:cxnLst/>
              <a:rect l="l" t="t" r="r" b="b"/>
              <a:pathLst>
                <a:path w="1374435" h="406400">
                  <a:moveTo>
                    <a:pt x="1171235" y="0"/>
                  </a:moveTo>
                  <a:cubicBezTo>
                    <a:pt x="1283459" y="0"/>
                    <a:pt x="1374435" y="90976"/>
                    <a:pt x="1374435" y="203200"/>
                  </a:cubicBezTo>
                  <a:cubicBezTo>
                    <a:pt x="1374435" y="315424"/>
                    <a:pt x="1283459" y="406400"/>
                    <a:pt x="1171235" y="406400"/>
                  </a:cubicBezTo>
                  <a:lnTo>
                    <a:pt x="203200" y="406400"/>
                  </a:lnTo>
                  <a:cubicBezTo>
                    <a:pt x="90976" y="406400"/>
                    <a:pt x="0" y="315424"/>
                    <a:pt x="0" y="203200"/>
                  </a:cubicBezTo>
                  <a:cubicBezTo>
                    <a:pt x="0" y="90976"/>
                    <a:pt x="90976" y="0"/>
                    <a:pt x="203200" y="0"/>
                  </a:cubicBezTo>
                  <a:close/>
                </a:path>
              </a:pathLst>
            </a:custGeom>
            <a:solidFill>
              <a:srgbClr val="14344B"/>
            </a:solidFill>
          </p:spPr>
          <p:txBody>
            <a:bodyPr/>
            <a:lstStyle/>
            <a:p>
              <a:endParaRPr lang="en-IN"/>
            </a:p>
          </p:txBody>
        </p:sp>
        <p:sp>
          <p:nvSpPr>
            <p:cNvPr id="40" name="TextBox 40"/>
            <p:cNvSpPr txBox="1"/>
            <p:nvPr/>
          </p:nvSpPr>
          <p:spPr>
            <a:xfrm>
              <a:off x="0" y="-57150"/>
              <a:ext cx="1374435" cy="463550"/>
            </a:xfrm>
            <a:prstGeom prst="rect">
              <a:avLst/>
            </a:prstGeom>
          </p:spPr>
          <p:txBody>
            <a:bodyPr lIns="46667" tIns="46667" rIns="46667" bIns="46667" rtlCol="0" anchor="ctr"/>
            <a:lstStyle/>
            <a:p>
              <a:pPr algn="ctr">
                <a:lnSpc>
                  <a:spcPts val="3858"/>
                </a:lnSpc>
              </a:pPr>
              <a:r>
                <a:rPr lang="en-GB" sz="2755"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5</a:t>
              </a:r>
            </a:p>
          </p:txBody>
        </p:sp>
      </p:grpSp>
      <p:sp>
        <p:nvSpPr>
          <p:cNvPr id="45" name="Freeform 45"/>
          <p:cNvSpPr/>
          <p:nvPr/>
        </p:nvSpPr>
        <p:spPr>
          <a:xfrm>
            <a:off x="11247668" y="2779741"/>
            <a:ext cx="3794631" cy="3563591"/>
          </a:xfrm>
          <a:custGeom>
            <a:avLst/>
            <a:gdLst/>
            <a:ahLst/>
            <a:cxnLst/>
            <a:rect l="l" t="t" r="r" b="b"/>
            <a:pathLst>
              <a:path w="5211641" h="5284300">
                <a:moveTo>
                  <a:pt x="0" y="0"/>
                </a:moveTo>
                <a:lnTo>
                  <a:pt x="5211641" y="0"/>
                </a:lnTo>
                <a:lnTo>
                  <a:pt x="5211641" y="5284300"/>
                </a:lnTo>
                <a:lnTo>
                  <a:pt x="0" y="52843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9" name="TextBox 49"/>
          <p:cNvSpPr txBox="1"/>
          <p:nvPr/>
        </p:nvSpPr>
        <p:spPr>
          <a:xfrm>
            <a:off x="198230" y="1799720"/>
            <a:ext cx="14372464" cy="846386"/>
          </a:xfrm>
          <a:prstGeom prst="rect">
            <a:avLst/>
          </a:prstGeom>
        </p:spPr>
        <p:txBody>
          <a:bodyPr wrap="square" lIns="0" tIns="0" rIns="0" bIns="0" rtlCol="0" anchor="t">
            <a:spAutoFit/>
          </a:bodyPr>
          <a:lstStyle/>
          <a:p>
            <a:pPr algn="l">
              <a:lnSpc>
                <a:spcPts val="3273"/>
              </a:lnSpc>
            </a:pPr>
            <a:r>
              <a:rPr lang="en-GB" sz="3374"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Digital Health Innovation For Type 2 Diabetes: Applying Health Promotion And Behaviour Change Principles Through </a:t>
            </a:r>
            <a:r>
              <a:rPr lang="en-GB" sz="3374" b="1" noProof="0" dirty="0" err="1">
                <a:solidFill>
                  <a:srgbClr val="FFFFFF"/>
                </a:solidFill>
                <a:latin typeface="Times New Roman" panose="02020603050405020304" pitchFamily="18" charset="0"/>
                <a:ea typeface="Montserrat Bold"/>
                <a:cs typeface="Times New Roman" panose="02020603050405020304" pitchFamily="18" charset="0"/>
                <a:sym typeface="Montserrat Bold"/>
              </a:rPr>
              <a:t>Glucoguide</a:t>
            </a:r>
            <a:r>
              <a:rPr lang="en-GB" sz="3374" b="1" noProof="0" dirty="0">
                <a:solidFill>
                  <a:srgbClr val="FFFFFF"/>
                </a:solidFill>
                <a:latin typeface="Times New Roman" panose="02020603050405020304" pitchFamily="18" charset="0"/>
                <a:ea typeface="Montserrat Bold"/>
                <a:cs typeface="Times New Roman" panose="02020603050405020304" pitchFamily="18" charset="0"/>
                <a:sym typeface="Montserrat Bold"/>
              </a:rPr>
              <a:t>+</a:t>
            </a:r>
          </a:p>
        </p:txBody>
      </p:sp>
      <p:sp>
        <p:nvSpPr>
          <p:cNvPr id="50" name="TextBox 50"/>
          <p:cNvSpPr txBox="1"/>
          <p:nvPr/>
        </p:nvSpPr>
        <p:spPr>
          <a:xfrm>
            <a:off x="2668900" y="3249454"/>
            <a:ext cx="7211401" cy="275268"/>
          </a:xfrm>
          <a:prstGeom prst="rect">
            <a:avLst/>
          </a:prstGeom>
        </p:spPr>
        <p:txBody>
          <a:bodyPr lIns="0" tIns="0" rIns="0" bIns="0" rtlCol="0" anchor="t">
            <a:spAutoFit/>
          </a:bodyPr>
          <a:lstStyle/>
          <a:p>
            <a:pPr algn="l">
              <a:lnSpc>
                <a:spcPts val="2338"/>
              </a:lnSpc>
            </a:pPr>
            <a:r>
              <a:rPr lang="en-GB" sz="1798"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Background: Understanding the Type 2 Diabetes Challenge</a:t>
            </a:r>
          </a:p>
        </p:txBody>
      </p:sp>
      <p:sp>
        <p:nvSpPr>
          <p:cNvPr id="51" name="TextBox 51"/>
          <p:cNvSpPr txBox="1"/>
          <p:nvPr/>
        </p:nvSpPr>
        <p:spPr>
          <a:xfrm>
            <a:off x="534847" y="3575537"/>
            <a:ext cx="10712821" cy="2958310"/>
          </a:xfrm>
          <a:prstGeom prst="rect">
            <a:avLst/>
          </a:prstGeom>
        </p:spPr>
        <p:txBody>
          <a:bodyPr wrap="square" lIns="0" tIns="0" rIns="0" bIns="0" rtlCol="0" anchor="t">
            <a:spAutoFit/>
          </a:bodyPr>
          <a:lstStyle/>
          <a:p>
            <a:pPr marL="285750" indent="-285750" algn="just">
              <a:buClr>
                <a:schemeClr val="tx1"/>
              </a:buClr>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Type 2 Diabetes (T2D) is a significant worldwide community health crisis. The International Diabetes Federation (IDF, 2025) points out that more than 537 million adults in the world today suffer from diabetes, and this figure may increase to 783 million by 2045 due to obesity, ageing and inappropriate diets. </a:t>
            </a:r>
          </a:p>
          <a:p>
            <a:pPr marL="285750" indent="-285750" algn="just">
              <a:buClr>
                <a:schemeClr val="tx1"/>
              </a:buClr>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As stated by the IDF Diabetes Atlas (2025), T2D is the cause of more than 90% of the worldwide cases of diabetes. Diabetes causes 1.5 million deaths every year, and its complications (such as cardiovascular disease, renal failure, neuropathy and impaired vision) exert an oppressive burden on families and the health systems (WHO, 2025). The prevalence may be increasing in all regions, particularly in low- and middle-income countries (Oxford Academic, 2025). </a:t>
            </a:r>
          </a:p>
          <a:p>
            <a:pPr marL="285750" indent="-285750" algn="just">
              <a:buClr>
                <a:schemeClr val="tx1"/>
              </a:buClr>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There should be intervention because of the constant problems of low compliance with conventional finger-prick monitoring, the lack of knowledge about glycaemic variations, and high socioeconomic disparities that influence the control of the disease. Some of the past public health interventions involve non-digital interventions (structured education programmes, e.g. DESMOND), community lifestyle interventions, and nutritional counselling (e.g. mHealth applications, telemedicine, wearable trackers and continuous glucose monitoring devices). The selected intervention, </a:t>
            </a:r>
            <a:r>
              <a:rPr lang="en-GB" sz="14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 an artificial intelligence (AI)-based mobile application, combines real-time tracking, individualised nutrition, glucose trend related to prediction and voice-controlled coaching, and wearable integration, which addresses the deficiencies of the current digital aids.</a:t>
            </a:r>
          </a:p>
          <a:p>
            <a:pPr marL="285750" indent="-285750" algn="just">
              <a:lnSpc>
                <a:spcPts val="1186"/>
              </a:lnSpc>
              <a:buFont typeface="Arial" panose="020B0604020202020204" pitchFamily="34" charset="0"/>
              <a:buChar char="•"/>
            </a:pPr>
            <a:endPar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endParaRPr>
          </a:p>
        </p:txBody>
      </p:sp>
      <p:sp>
        <p:nvSpPr>
          <p:cNvPr id="52" name="TextBox 52"/>
          <p:cNvSpPr txBox="1"/>
          <p:nvPr/>
        </p:nvSpPr>
        <p:spPr>
          <a:xfrm>
            <a:off x="1977133" y="6904903"/>
            <a:ext cx="3391756" cy="570284"/>
          </a:xfrm>
          <a:prstGeom prst="rect">
            <a:avLst/>
          </a:prstGeom>
        </p:spPr>
        <p:txBody>
          <a:bodyPr wrap="square" lIns="0" tIns="0" rIns="0" bIns="0" rtlCol="0" anchor="t">
            <a:spAutoFit/>
          </a:bodyPr>
          <a:lstStyle/>
          <a:p>
            <a:pPr algn="l">
              <a:lnSpc>
                <a:spcPts val="2340"/>
              </a:lnSpc>
            </a:pP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Health Promotion Values and Principles</a:t>
            </a:r>
          </a:p>
        </p:txBody>
      </p:sp>
      <p:sp>
        <p:nvSpPr>
          <p:cNvPr id="53" name="TextBox 53"/>
          <p:cNvSpPr txBox="1"/>
          <p:nvPr/>
        </p:nvSpPr>
        <p:spPr>
          <a:xfrm>
            <a:off x="501954" y="7517121"/>
            <a:ext cx="4082746" cy="4308872"/>
          </a:xfrm>
          <a:prstGeom prst="rect">
            <a:avLst/>
          </a:prstGeom>
        </p:spPr>
        <p:txBody>
          <a:bodyPr wrap="square" lIns="0" tIns="0" rIns="0" bIns="0" rtlCol="0" anchor="t">
            <a:spAutoFit/>
          </a:bodyPr>
          <a:lstStyle/>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Health promotion is based on values that focus on empowerment, equity, participation, social justice, inclusivity, and whole being. The evidence-based decision-making, intersectoral, community engagement, supportive environments, and health disparity reduction are some of the principles that should guide practice in modern health promotion. </a:t>
            </a:r>
          </a:p>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The </a:t>
            </a:r>
            <a:r>
              <a:rPr lang="en-GB" sz="14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 intervention that is AI-enabled aligns well with these values. The personalised feedback system helps in empowering users by putting actionable data to them, boosting their confidence and competence in managing diabetes self-management. </a:t>
            </a:r>
          </a:p>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The use of multilingual interfaces, voice-based prompts, and simplified dashboards, which are supported by AI-driven diabetes apps (Begum et al., 2025) and promoted in the system, facilitates equity, as these components will guarantee that people with low health literacy and digital illiteracy can access the system. </a:t>
            </a:r>
          </a:p>
        </p:txBody>
      </p:sp>
      <p:sp>
        <p:nvSpPr>
          <p:cNvPr id="54" name="TextBox 54"/>
          <p:cNvSpPr txBox="1"/>
          <p:nvPr/>
        </p:nvSpPr>
        <p:spPr>
          <a:xfrm>
            <a:off x="10985499" y="6806474"/>
            <a:ext cx="4092257" cy="586740"/>
          </a:xfrm>
          <a:prstGeom prst="rect">
            <a:avLst/>
          </a:prstGeom>
        </p:spPr>
        <p:txBody>
          <a:bodyPr wrap="square" lIns="0" tIns="0" rIns="0" bIns="0" rtlCol="0" anchor="t">
            <a:spAutoFit/>
          </a:bodyPr>
          <a:lstStyle/>
          <a:p>
            <a:pPr algn="l">
              <a:lnSpc>
                <a:spcPts val="2340"/>
              </a:lnSpc>
            </a:pP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Behaviour Change Theory Supporting </a:t>
            </a:r>
            <a:r>
              <a:rPr lang="en-GB" sz="1800" b="1" noProof="0" dirty="0" err="1">
                <a:solidFill>
                  <a:srgbClr val="14344B"/>
                </a:solidFill>
                <a:latin typeface="Times New Roman" panose="02020603050405020304" pitchFamily="18" charset="0"/>
                <a:ea typeface="Montserrat Bold"/>
                <a:cs typeface="Times New Roman" panose="02020603050405020304" pitchFamily="18" charset="0"/>
                <a:sym typeface="Montserrat Bold"/>
              </a:rPr>
              <a:t>GlucoGuide</a:t>
            </a: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 COM-B Model</a:t>
            </a:r>
          </a:p>
        </p:txBody>
      </p:sp>
      <p:sp>
        <p:nvSpPr>
          <p:cNvPr id="55" name="TextBox 55"/>
          <p:cNvSpPr txBox="1"/>
          <p:nvPr/>
        </p:nvSpPr>
        <p:spPr>
          <a:xfrm>
            <a:off x="10152828" y="7480274"/>
            <a:ext cx="4581607" cy="9479518"/>
          </a:xfrm>
          <a:prstGeom prst="rect">
            <a:avLst/>
          </a:prstGeom>
        </p:spPr>
        <p:txBody>
          <a:bodyPr wrap="square" lIns="0" tIns="0" rIns="0" bIns="0" rtlCol="0" anchor="t">
            <a:spAutoFit/>
          </a:bodyPr>
          <a:lstStyle/>
          <a:p>
            <a:pPr algn="just"/>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The concept of the COM-B model (Capability, Opportunity, Motivation Behaviour) is a detailed model for designing digital health interventions. This model postulates that the change in behaviour will be achieved when individuals: Possess the Capability (psychological and physical skills),Opportunity (social and environmental supports), and Are Motivated (reflective and automatic drivers).</a:t>
            </a:r>
          </a:p>
          <a:p>
            <a:pPr algn="ctr"/>
            <a:r>
              <a:rPr lang="en-GB" sz="1400" b="1" noProof="0" dirty="0">
                <a:solidFill>
                  <a:srgbClr val="14344B"/>
                </a:solidFill>
                <a:latin typeface="Times New Roman" panose="02020603050405020304" pitchFamily="18" charset="0"/>
                <a:ea typeface="Open Sans"/>
                <a:cs typeface="Times New Roman" panose="02020603050405020304" pitchFamily="18" charset="0"/>
                <a:sym typeface="Open Sans"/>
              </a:rPr>
              <a:t>1. Capability</a:t>
            </a:r>
          </a:p>
          <a:p>
            <a:pPr algn="just"/>
            <a:r>
              <a:rPr lang="en-GB" sz="14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 can be extended to improve its ability to offer real-time glucose data, personalised educational information, and self-educating dietary suggestions. According to Li et al. (2025), AI-driven educational technologies have a great impact on enhancing diabetes literacy and self-management skills. Voice-based coaching and conversational agents, as it is explained by Begum et al. (2025), instil confidence in the user in planning meals and taking medications. Moreover, the tailored nutrition insights, as emphasised by Arshad et al. (2025), increase the capacity of the users to make informed diet decisions to match glucose dynamics.</a:t>
            </a:r>
          </a:p>
          <a:p>
            <a:pPr algn="ctr"/>
            <a:r>
              <a:rPr lang="en-GB" sz="1400" b="1" noProof="0" dirty="0">
                <a:solidFill>
                  <a:srgbClr val="14344B"/>
                </a:solidFill>
                <a:latin typeface="Times New Roman" panose="02020603050405020304" pitchFamily="18" charset="0"/>
                <a:ea typeface="Open Sans"/>
                <a:cs typeface="Times New Roman" panose="02020603050405020304" pitchFamily="18" charset="0"/>
                <a:sym typeface="Open Sans"/>
              </a:rPr>
              <a:t>2. Opportunity</a:t>
            </a:r>
          </a:p>
          <a:p>
            <a:pPr algn="just"/>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The application offers a wide range of behaviour change opportunities through the establishment of a positive online community. Wearable integration and real-time notifications, which are also in line with the telemonitoring systems, as explained by Saba (2025), are immediate indicators to act. Peer-support forums and the presence of a shared progress dashboard are seen as an opportunity to improve social care because community networks, as outlined by Oye et al. (2025), are significant in mHealth diabetes care. Digital inclusion is enhanced by the presence of accessible interfaces, low-literacy options and cross-platform compatibility, which enhance the environmental opportunities.</a:t>
            </a:r>
          </a:p>
          <a:p>
            <a:pPr algn="ctr"/>
            <a:r>
              <a:rPr lang="en-GB" sz="1400" b="1" noProof="0" dirty="0">
                <a:solidFill>
                  <a:srgbClr val="14344B"/>
                </a:solidFill>
                <a:latin typeface="Times New Roman" panose="02020603050405020304" pitchFamily="18" charset="0"/>
                <a:ea typeface="Open Sans"/>
                <a:cs typeface="Times New Roman" panose="02020603050405020304" pitchFamily="18" charset="0"/>
                <a:sym typeface="Open Sans"/>
              </a:rPr>
              <a:t>3. Motivation</a:t>
            </a:r>
          </a:p>
          <a:p>
            <a:pPr algn="just"/>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Reflective motivation can be offered through AI-based prediction of glucose levels, which can show the possible outcomes of food or activity. </a:t>
            </a:r>
            <a:r>
              <a:rPr lang="en-GB" sz="1400" noProof="0" dirty="0" err="1">
                <a:solidFill>
                  <a:srgbClr val="14344B"/>
                </a:solidFill>
                <a:latin typeface="Times New Roman" panose="02020603050405020304" pitchFamily="18" charset="0"/>
                <a:ea typeface="Open Sans"/>
                <a:cs typeface="Times New Roman" panose="02020603050405020304" pitchFamily="18" charset="0"/>
                <a:sym typeface="Open Sans"/>
              </a:rPr>
              <a:t>Muthineni</a:t>
            </a: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 (2025) points out the role of the AI algorithms that enhance user interaction by providing nudges and recommendations in time. The automatic recording of data is less burdensome in self-monitoring, which helps in the maintenance of long-term behaviour. According to Lucky et al. (2025), integrated information systems that are secure also boost trust, which is a major motivational driver in digital adoption.</a:t>
            </a:r>
          </a:p>
          <a:p>
            <a:pPr algn="just"/>
            <a:endPar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endParaRPr>
          </a:p>
        </p:txBody>
      </p:sp>
      <p:sp>
        <p:nvSpPr>
          <p:cNvPr id="56" name="TextBox 56"/>
          <p:cNvSpPr txBox="1"/>
          <p:nvPr/>
        </p:nvSpPr>
        <p:spPr>
          <a:xfrm>
            <a:off x="594963" y="12118365"/>
            <a:ext cx="6539907" cy="275332"/>
          </a:xfrm>
          <a:prstGeom prst="rect">
            <a:avLst/>
          </a:prstGeom>
        </p:spPr>
        <p:txBody>
          <a:bodyPr lIns="0" tIns="0" rIns="0" bIns="0" rtlCol="0" anchor="t">
            <a:spAutoFit/>
          </a:bodyPr>
          <a:lstStyle/>
          <a:p>
            <a:pPr algn="l">
              <a:lnSpc>
                <a:spcPts val="2340"/>
              </a:lnSpc>
            </a:pP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Expected Outcomes of the </a:t>
            </a:r>
            <a:r>
              <a:rPr lang="en-GB" sz="1800" b="1" noProof="0" dirty="0" err="1">
                <a:solidFill>
                  <a:srgbClr val="14344B"/>
                </a:solidFill>
                <a:latin typeface="Times New Roman" panose="02020603050405020304" pitchFamily="18" charset="0"/>
                <a:ea typeface="Montserrat Bold"/>
                <a:cs typeface="Times New Roman" panose="02020603050405020304" pitchFamily="18" charset="0"/>
                <a:sym typeface="Montserrat Bold"/>
              </a:rPr>
              <a:t>GlucoGuide</a:t>
            </a: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 Intervention</a:t>
            </a:r>
          </a:p>
        </p:txBody>
      </p:sp>
      <p:sp>
        <p:nvSpPr>
          <p:cNvPr id="57" name="TextBox 57"/>
          <p:cNvSpPr txBox="1"/>
          <p:nvPr/>
        </p:nvSpPr>
        <p:spPr>
          <a:xfrm>
            <a:off x="554399" y="12659429"/>
            <a:ext cx="9059501" cy="2154436"/>
          </a:xfrm>
          <a:prstGeom prst="rect">
            <a:avLst/>
          </a:prstGeom>
        </p:spPr>
        <p:txBody>
          <a:bodyPr wrap="square" lIns="0" tIns="0" rIns="0" bIns="0" rtlCol="0" anchor="t">
            <a:spAutoFit/>
          </a:bodyPr>
          <a:lstStyle/>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It is believed that </a:t>
            </a:r>
            <a:r>
              <a:rPr lang="en-GB" sz="14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 will enhance clinical and behavioural outcomes of people with T2D. By receiving individualised nutrition advice and real-time glucose data, the users could have an improved glycaemic control, which was shown to be supported by AI-based interventions and reviewed by Li et al. (2025). </a:t>
            </a:r>
          </a:p>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Predictive modelling will probably lower the rate of hyperglycaemia and hypoglycaemia by giving adequate warning in time, like those found in AI telemonitoring experiments (Saba, 2025). On the behavioural level, the users can anticipate a higher self-monitoring rate, better diet literacy, and higher rates of physical activity involvement (Begum et al. 2025; Oye et al. 2025). </a:t>
            </a:r>
          </a:p>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Causal predictions are made of enhanced self-efficacy and intrinsic motivation as a result of personalised nudges and systems of conversational support (Talebi et al., 2025). Other results of equity are better access to the underserved groups with simplified interfaces and multilingual options, which is emphasised in the recommendations of He and Li (2025). </a:t>
            </a:r>
          </a:p>
        </p:txBody>
      </p:sp>
      <p:sp>
        <p:nvSpPr>
          <p:cNvPr id="58" name="TextBox 58"/>
          <p:cNvSpPr txBox="1"/>
          <p:nvPr/>
        </p:nvSpPr>
        <p:spPr>
          <a:xfrm>
            <a:off x="1061773" y="15751708"/>
            <a:ext cx="2376115" cy="865237"/>
          </a:xfrm>
          <a:prstGeom prst="rect">
            <a:avLst/>
          </a:prstGeom>
        </p:spPr>
        <p:txBody>
          <a:bodyPr wrap="square" lIns="0" tIns="0" rIns="0" bIns="0" rtlCol="0" anchor="t">
            <a:spAutoFit/>
          </a:bodyPr>
          <a:lstStyle/>
          <a:p>
            <a:pPr algn="l">
              <a:lnSpc>
                <a:spcPts val="2340"/>
              </a:lnSpc>
            </a:pP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Conclusion: Implications for Policy, Practice, and Research</a:t>
            </a:r>
          </a:p>
        </p:txBody>
      </p:sp>
      <p:sp>
        <p:nvSpPr>
          <p:cNvPr id="59" name="TextBox 59"/>
          <p:cNvSpPr txBox="1"/>
          <p:nvPr/>
        </p:nvSpPr>
        <p:spPr>
          <a:xfrm>
            <a:off x="375221" y="16993552"/>
            <a:ext cx="3477077" cy="3016210"/>
          </a:xfrm>
          <a:prstGeom prst="rect">
            <a:avLst/>
          </a:prstGeom>
        </p:spPr>
        <p:txBody>
          <a:bodyPr wrap="square" lIns="0" tIns="0" rIns="0" bIns="0" rtlCol="0" anchor="t">
            <a:spAutoFit/>
          </a:bodyPr>
          <a:lstStyle/>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The implications of AIs in diabetes interventions such as </a:t>
            </a:r>
            <a:r>
              <a:rPr lang="en-GB" sz="1400" noProof="0" dirty="0" err="1">
                <a:solidFill>
                  <a:srgbClr val="14344B"/>
                </a:solidFill>
                <a:latin typeface="Times New Roman" panose="02020603050405020304" pitchFamily="18" charset="0"/>
                <a:ea typeface="Open Sans"/>
                <a:cs typeface="Times New Roman" panose="02020603050405020304" pitchFamily="18" charset="0"/>
                <a:sym typeface="Open Sans"/>
              </a:rPr>
              <a:t>GlucoGuide</a:t>
            </a: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 are significant with respect to policy, practice, and research. Such digital tools can be incorporated into the National diabetes policies by policymakers, and this is in line with the increasing global focus on digital-first health systems (WHO, 2025). </a:t>
            </a:r>
          </a:p>
          <a:p>
            <a:pPr marL="285750" indent="-285750" algn="just">
              <a:buSzPct val="200000"/>
              <a:buFont typeface="Arial" panose="020B0604020202020204" pitchFamily="34" charset="0"/>
              <a:buChar char="•"/>
            </a:pPr>
            <a:r>
              <a:rPr lang="en-GB" sz="1400" noProof="0" dirty="0">
                <a:solidFill>
                  <a:srgbClr val="14344B"/>
                </a:solidFill>
                <a:latin typeface="Times New Roman" panose="02020603050405020304" pitchFamily="18" charset="0"/>
                <a:ea typeface="Open Sans"/>
                <a:cs typeface="Times New Roman" panose="02020603050405020304" pitchFamily="18" charset="0"/>
                <a:sym typeface="Open Sans"/>
              </a:rPr>
              <a:t>To prevent the exacerbation of health disparities through the introduction of AI tools, it is necessary to enhance digital literacy programmes and provide equal access to them, as policy recommendations suggest (He and Li, 2025).</a:t>
            </a:r>
          </a:p>
        </p:txBody>
      </p:sp>
      <p:sp>
        <p:nvSpPr>
          <p:cNvPr id="60" name="TextBox 60"/>
          <p:cNvSpPr txBox="1"/>
          <p:nvPr/>
        </p:nvSpPr>
        <p:spPr>
          <a:xfrm>
            <a:off x="11557275" y="16877956"/>
            <a:ext cx="2740644" cy="275332"/>
          </a:xfrm>
          <a:prstGeom prst="rect">
            <a:avLst/>
          </a:prstGeom>
        </p:spPr>
        <p:txBody>
          <a:bodyPr lIns="0" tIns="0" rIns="0" bIns="0" rtlCol="0" anchor="t">
            <a:spAutoFit/>
          </a:bodyPr>
          <a:lstStyle/>
          <a:p>
            <a:pPr algn="l">
              <a:lnSpc>
                <a:spcPts val="2340"/>
              </a:lnSpc>
            </a:pPr>
            <a:r>
              <a:rPr lang="en-GB" sz="1800" b="1" noProof="0" dirty="0">
                <a:solidFill>
                  <a:srgbClr val="14344B"/>
                </a:solidFill>
                <a:latin typeface="Times New Roman" panose="02020603050405020304" pitchFamily="18" charset="0"/>
                <a:ea typeface="Montserrat Bold"/>
                <a:cs typeface="Times New Roman" panose="02020603050405020304" pitchFamily="18" charset="0"/>
                <a:sym typeface="Montserrat Bold"/>
              </a:rPr>
              <a:t>References</a:t>
            </a:r>
          </a:p>
        </p:txBody>
      </p:sp>
      <p:sp>
        <p:nvSpPr>
          <p:cNvPr id="61" name="TextBox 61"/>
          <p:cNvSpPr txBox="1"/>
          <p:nvPr/>
        </p:nvSpPr>
        <p:spPr>
          <a:xfrm>
            <a:off x="9685251" y="17250062"/>
            <a:ext cx="5262649" cy="3882088"/>
          </a:xfrm>
          <a:prstGeom prst="rect">
            <a:avLst/>
          </a:prstGeom>
        </p:spPr>
        <p:txBody>
          <a:bodyPr wrap="square" lIns="0" tIns="0" rIns="0" bIns="0" rtlCol="0" anchor="t">
            <a:spAutoFit/>
          </a:bodyPr>
          <a:lstStyle/>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Arshad, M.T., Ali, M.K.M., Maqsood, S., Ikram, A., Ahmed, F.,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Aljameel</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A.I., AL‐</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Farga</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A. and Hossain, M.S., 2025. Personalized nutrition in the era of digital health: A new frontier for managing diabetes and obesity. Food Science &amp; Nutrition, 13(10), p.e71006.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6" tooltip="https://onlinelibrary.wiley.com/doi/abs/10.1002/fsn3.71006"/>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Begum, T.U.S., Devi, R.R., Haridas, D.,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Bacanin</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N., Jovicic, M.D. and Nikolic, B., 2025. My diabetes care: an AI-based mobile app with conversational agent for type 2 diabetes self-management. Scientific Reports, 15(1), p.40228.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7" tooltip="https://www.nature.com/articles/s41598-025-24172-8"/>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Diabetes Atlas, 2025. IDF Diabetes Atlas 2025 | Global Diabetes Data &amp; Insights.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8" tooltip="https://diabetesatlas.org/resources/idf-diabetes-atlas-2025/"/>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He, Z. and Li, W., 2025. AI-Driven Management of Type 2 Diabetes in China: Opportunities and Challenges. Diabetes, Metabolic Syndrome and Obesity, pp.85-92.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9" tooltip="https://www.tandfonline.com/doi/abs/10.2147/DMSO.S495364"/>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IDF, 2025. Diabetes Facts and Figures.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0" tooltip="https://idf.org/about-diabetes/diabetes-facts-figures/"/>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Li, C., Li, W., Shao, Y., Xu, Z., Song, J. and Wang, Y., 2025. A Scoping Review of Artificial Intelligence-Based Health Education Interventions for Patients with Type 2 Diabetes. Diabetes, Metabolic Syndrome and Obesity, pp.3539-3552.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1" tooltip="https://www.tandfonline.com/doi/abs/10.2147/DMSO.S541515"/>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Lucky, K.Y., Haque, S., Al-Samad, K., Akter, R., Faruq, O., Azim, K.S. and Joy, M.S.I., 2025. AI-Powered Healthcare Information Systems Securing Diabetes Management Through Integrated Technology Solutions and Enhanced Patient Care Delivery. Vascular and Endovascular Review, 8(11s), pp.465-476.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2" tooltip="https://verjournal.com/index.php/ver/article/view/905"/>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Meng, Y., Liu, Z. and Qin, X., 2025. Design and Evaluation of an AI-</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DrivenPersonalized</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Mobile App to Provide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MultifacetedHealth</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Support for Type 2 Diabetes Patients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inChina</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arXiv</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preprint arXiv:2511.12952.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3" tooltip="https://arxiv.org/abs/2511.12952"/>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Mohammad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talebi</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H.,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Safarabadi</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M., </a:t>
            </a:r>
            <a:r>
              <a:rPr lang="en-GB" sz="649" noProof="0" dirty="0" err="1">
                <a:solidFill>
                  <a:srgbClr val="14344B"/>
                </a:solidFill>
                <a:latin typeface="Times New Roman" panose="02020603050405020304" pitchFamily="18" charset="0"/>
                <a:ea typeface="Open Sans"/>
                <a:cs typeface="Times New Roman" panose="02020603050405020304" pitchFamily="18" charset="0"/>
                <a:sym typeface="Open Sans"/>
              </a:rPr>
              <a:t>Mousivand</a:t>
            </a: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 M., Zarei, A. and Fakhari, M.S., 2025. Role of artificial intelligence powered chatbots in diabetes self-management: A narrative review. Proceedings of Singapore Healthcare, 34, p.20101058251389342.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4" tooltip="https://journals.sagepub.com/doi/abs/10.1177/20101058251389342"/>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Oxford Academic, 2025. IDF Diabetes Atlas 11th edition 2025: global prevalence and projections for 2050.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5" tooltip="https://academic.oup.com/ndt/advance-article/doi/10.1093/ndt/gfaf177/8242620"/>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Oye, E., Sanders, E. and White, Y., Scoping Review of AI-Powered mHealth Solutions for Personalized Type 2 Diabetes Care at Home.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6" tooltip="https://www.researchgate.net/profile/Emma-Oye/publication/395380431_Scoping_Review_of_AI-Powered_mHealth_Solutions_for_Personalized_Type_2_Diabetes_Care_at_Home/links/68c013026fe8e57ec8e43ed9/Scoping-Review-of-AI-Powered-mHealth-Solutions-for-Personalized-Type-2-Diabetes-Care-at-Home.pdf"/>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Saba, S., 2025. Integrating AI-Driven Telemonitoring Systems for Chronic Disease Management: A Path Toward Personalized Digital Healthcare. Digital Health &amp; Telemonitoring Advances E: 3117-6461 P: 3117-647X, 2(4), pp.30-35.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7" tooltip="http://galaxiauniverse.com/index.php/DHTA/article/view/23"/>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Sarma, A.D. and Devi, M., 2025. Artificial intelligence in diabetes management: transformative potential, challenges, and opportunities in healthcare. Hormones, pp.1-16.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8" tooltip="https://link.springer.com/article/10.1007/s42000-025-00644-4"/>
              </a:rPr>
              <a:t>Regularly gather feedback from your customers to understand their needs and perceptions of your brand. </a:t>
            </a:r>
          </a:p>
          <a:p>
            <a:pPr marL="70167" lvl="1" algn="l">
              <a:lnSpc>
                <a:spcPts val="844"/>
              </a:lnSpc>
            </a:pPr>
            <a:r>
              <a:rPr lang="en-GB" sz="649" noProof="0" dirty="0">
                <a:solidFill>
                  <a:srgbClr val="14344B"/>
                </a:solidFill>
                <a:latin typeface="Times New Roman" panose="02020603050405020304" pitchFamily="18" charset="0"/>
                <a:ea typeface="Open Sans"/>
                <a:cs typeface="Times New Roman" panose="02020603050405020304" pitchFamily="18" charset="0"/>
                <a:sym typeface="Open Sans"/>
              </a:rPr>
              <a:t>WHO, 2025. Diabetes. </a:t>
            </a: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9" tooltip="https://www.who.int/health-topics/diabetes"/>
              </a:rPr>
              <a:t>Regularly gather feedback from your customers to understand their needs and perceptions of your brand. </a:t>
            </a:r>
          </a:p>
          <a:p>
            <a:pPr lvl="0" algn="just" eaLnBrk="0" fontAlgn="base" hangingPunct="0">
              <a:spcBef>
                <a:spcPct val="0"/>
              </a:spcBef>
              <a:spcAft>
                <a:spcPct val="0"/>
              </a:spcAft>
            </a:pPr>
            <a:r>
              <a:rPr lang="en-US" altLang="en-US" sz="650" dirty="0">
                <a:latin typeface="Times New Roman" panose="02020603050405020304" pitchFamily="18" charset="0"/>
                <a:cs typeface="Times New Roman" panose="02020603050405020304" pitchFamily="18" charset="0"/>
              </a:rPr>
              <a:t>   </a:t>
            </a:r>
            <a:r>
              <a:rPr lang="en-US" altLang="en-US" sz="650" dirty="0" err="1">
                <a:latin typeface="Times New Roman" panose="02020603050405020304" pitchFamily="18" charset="0"/>
                <a:cs typeface="Times New Roman" panose="02020603050405020304" pitchFamily="18" charset="0"/>
              </a:rPr>
              <a:t>diabetesatlas</a:t>
            </a:r>
            <a:r>
              <a:rPr lang="en-US" altLang="en-US" sz="650" dirty="0">
                <a:latin typeface="Times New Roman" panose="02020603050405020304" pitchFamily="18" charset="0"/>
                <a:cs typeface="Times New Roman" panose="02020603050405020304" pitchFamily="18" charset="0"/>
              </a:rPr>
              <a:t> (2024). </a:t>
            </a:r>
            <a:r>
              <a:rPr lang="en-US" altLang="en-US" sz="650" i="1" dirty="0">
                <a:latin typeface="Times New Roman" panose="02020603050405020304" pitchFamily="18" charset="0"/>
                <a:cs typeface="Times New Roman" panose="02020603050405020304" pitchFamily="18" charset="0"/>
              </a:rPr>
              <a:t>Diabetes around the world - 2024</a:t>
            </a:r>
            <a:r>
              <a:rPr lang="en-US" altLang="en-US" sz="650" dirty="0">
                <a:latin typeface="Times New Roman" panose="02020603050405020304" pitchFamily="18" charset="0"/>
                <a:cs typeface="Times New Roman" panose="02020603050405020304" pitchFamily="18" charset="0"/>
              </a:rPr>
              <a:t>. [online] </a:t>
            </a:r>
            <a:r>
              <a:rPr lang="en-US" altLang="en-US" sz="650" i="1" dirty="0">
                <a:latin typeface="Times New Roman" panose="02020603050405020304" pitchFamily="18" charset="0"/>
                <a:cs typeface="Times New Roman" panose="02020603050405020304" pitchFamily="18" charset="0"/>
              </a:rPr>
              <a:t>https://diabetesatlas.org/</a:t>
            </a:r>
            <a:r>
              <a:rPr lang="en-US" altLang="en-US" sz="650" dirty="0">
                <a:latin typeface="Times New Roman" panose="02020603050405020304" pitchFamily="18" charset="0"/>
                <a:cs typeface="Times New Roman" panose="02020603050405020304" pitchFamily="18" charset="0"/>
              </a:rPr>
              <a:t>. Available at:            </a:t>
            </a:r>
            <a:r>
              <a:rPr lang="en-US" altLang="en-US" sz="650" dirty="0">
                <a:latin typeface="Times New Roman" panose="02020603050405020304" pitchFamily="18" charset="0"/>
                <a:cs typeface="Times New Roman" panose="02020603050405020304" pitchFamily="18" charset="0"/>
                <a:hlinkClick r:id="rId20"/>
              </a:rPr>
              <a:t>https://diabetesatlas.org/media/uploads/sites/3/2025/04/IDF_Atlas_11th_Edition_2025_Global-Factsheet.pdf</a:t>
            </a:r>
            <a:r>
              <a:rPr lang="en-US" altLang="en-US" sz="650" dirty="0">
                <a:latin typeface="Times New Roman" panose="02020603050405020304" pitchFamily="18" charset="0"/>
                <a:cs typeface="Times New Roman" panose="02020603050405020304" pitchFamily="18" charset="0"/>
              </a:rPr>
              <a:t>.   </a:t>
            </a:r>
          </a:p>
          <a:p>
            <a:pPr lvl="0" algn="just" eaLnBrk="0" fontAlgn="base" hangingPunct="0">
              <a:spcBef>
                <a:spcPct val="0"/>
              </a:spcBef>
              <a:spcAft>
                <a:spcPct val="0"/>
              </a:spcAft>
            </a:pPr>
            <a:r>
              <a:rPr lang="en-US" altLang="en-US" sz="650" dirty="0">
                <a:latin typeface="Times New Roman" panose="02020603050405020304" pitchFamily="18" charset="0"/>
                <a:cs typeface="Times New Roman" panose="02020603050405020304" pitchFamily="18" charset="0"/>
              </a:rPr>
              <a:t>    </a:t>
            </a:r>
            <a:r>
              <a:rPr lang="en-US" altLang="en-US" sz="650" dirty="0" err="1">
                <a:latin typeface="Times New Roman" panose="02020603050405020304" pitchFamily="18" charset="0"/>
                <a:cs typeface="Times New Roman" panose="02020603050405020304" pitchFamily="18" charset="0"/>
              </a:rPr>
              <a:t>diabetesatlas</a:t>
            </a:r>
            <a:r>
              <a:rPr lang="en-US" altLang="en-US" sz="650" dirty="0">
                <a:latin typeface="Times New Roman" panose="02020603050405020304" pitchFamily="18" charset="0"/>
                <a:cs typeface="Times New Roman" panose="02020603050405020304" pitchFamily="18" charset="0"/>
              </a:rPr>
              <a:t> (2025). </a:t>
            </a:r>
            <a:r>
              <a:rPr lang="en-US" altLang="en-US" sz="650" i="1" dirty="0">
                <a:latin typeface="Times New Roman" panose="02020603050405020304" pitchFamily="18" charset="0"/>
                <a:cs typeface="Times New Roman" panose="02020603050405020304" pitchFamily="18" charset="0"/>
              </a:rPr>
              <a:t>Diabetes Atlas 11th Edition | 2025</a:t>
            </a:r>
            <a:r>
              <a:rPr lang="en-US" altLang="en-US" sz="650" dirty="0">
                <a:latin typeface="Times New Roman" panose="02020603050405020304" pitchFamily="18" charset="0"/>
                <a:cs typeface="Times New Roman" panose="02020603050405020304" pitchFamily="18" charset="0"/>
              </a:rPr>
              <a:t>. [online] </a:t>
            </a:r>
            <a:r>
              <a:rPr lang="en-US" altLang="en-US" sz="650" i="1" dirty="0">
                <a:latin typeface="Times New Roman" panose="02020603050405020304" pitchFamily="18" charset="0"/>
                <a:cs typeface="Times New Roman" panose="02020603050405020304" pitchFamily="18" charset="0"/>
              </a:rPr>
              <a:t>https://diabetesatlas.org</a:t>
            </a:r>
            <a:r>
              <a:rPr lang="en-US" altLang="en-US" sz="650" dirty="0">
                <a:latin typeface="Times New Roman" panose="02020603050405020304" pitchFamily="18" charset="0"/>
                <a:cs typeface="Times New Roman" panose="02020603050405020304" pitchFamily="18" charset="0"/>
              </a:rPr>
              <a:t>. Available at: </a:t>
            </a:r>
            <a:r>
              <a:rPr lang="en-US" altLang="en-US" sz="650" dirty="0">
                <a:latin typeface="Times New Roman" panose="02020603050405020304" pitchFamily="18" charset="0"/>
                <a:cs typeface="Times New Roman" panose="02020603050405020304" pitchFamily="18" charset="0"/>
                <a:hlinkClick r:id="rId21"/>
              </a:rPr>
              <a:t>https://diabetesatlas.org/media/uploads/sites/3/2025/04/IDF_Atlas_11th_Edition_2025.pdf</a:t>
            </a:r>
            <a:r>
              <a:rPr lang="en-US" altLang="en-US" sz="650" dirty="0">
                <a:latin typeface="Times New Roman" panose="02020603050405020304" pitchFamily="18" charset="0"/>
                <a:cs typeface="Times New Roman" panose="02020603050405020304" pitchFamily="18" charset="0"/>
              </a:rPr>
              <a:t>. </a:t>
            </a:r>
            <a:endParaRPr lang="en-GB" sz="650"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9" tooltip="https://www.who.int/health-topics/diabetes"/>
            </a:endParaRPr>
          </a:p>
          <a:p>
            <a:pPr marL="70167" lvl="1" algn="l">
              <a:lnSpc>
                <a:spcPts val="844"/>
              </a:lnSpc>
            </a:pPr>
            <a:r>
              <a:rPr lang="en-GB" sz="649" u="sng" noProof="0" dirty="0">
                <a:solidFill>
                  <a:srgbClr val="14344B"/>
                </a:solidFill>
                <a:latin typeface="Times New Roman" panose="02020603050405020304" pitchFamily="18" charset="0"/>
                <a:ea typeface="Open Sans"/>
                <a:cs typeface="Times New Roman" panose="02020603050405020304" pitchFamily="18" charset="0"/>
                <a:sym typeface="Open Sans"/>
                <a:hlinkClick r:id="rId19" tooltip="https://www.who.int/health-topics/diabetes"/>
              </a:rPr>
              <a:t>  </a:t>
            </a:r>
          </a:p>
        </p:txBody>
      </p:sp>
      <p:sp>
        <p:nvSpPr>
          <p:cNvPr id="62" name="TextBox 49">
            <a:extLst>
              <a:ext uri="{FF2B5EF4-FFF2-40B4-BE49-F238E27FC236}">
                <a16:creationId xmlns:a16="http://schemas.microsoft.com/office/drawing/2014/main" id="{79CFAF09-0500-3916-E202-C3F5BB5B77C7}"/>
              </a:ext>
            </a:extLst>
          </p:cNvPr>
          <p:cNvSpPr txBox="1"/>
          <p:nvPr/>
        </p:nvSpPr>
        <p:spPr>
          <a:xfrm>
            <a:off x="150577" y="243264"/>
            <a:ext cx="8115203" cy="1269578"/>
          </a:xfrm>
          <a:prstGeom prst="rect">
            <a:avLst/>
          </a:prstGeom>
        </p:spPr>
        <p:txBody>
          <a:bodyPr wrap="square" lIns="0" tIns="0" rIns="0" bIns="0" rtlCol="0" anchor="t">
            <a:spAutoFit/>
          </a:bodyPr>
          <a:lstStyle/>
          <a:p>
            <a:pPr>
              <a:lnSpc>
                <a:spcPts val="3273"/>
              </a:lnSpc>
            </a:pPr>
            <a:r>
              <a:rPr lang="en-US" sz="3374" b="1" dirty="0">
                <a:solidFill>
                  <a:srgbClr val="FFFFFF"/>
                </a:solidFill>
                <a:latin typeface="Times New Roman" panose="02020603050405020304" pitchFamily="18" charset="0"/>
                <a:cs typeface="Times New Roman" panose="02020603050405020304" pitchFamily="18" charset="0"/>
              </a:rPr>
              <a:t>Module: Population Health and Digital Health Promotion</a:t>
            </a:r>
          </a:p>
          <a:p>
            <a:pPr>
              <a:lnSpc>
                <a:spcPts val="3273"/>
              </a:lnSpc>
            </a:pPr>
            <a:r>
              <a:rPr lang="en-US" sz="3374" b="1" dirty="0">
                <a:solidFill>
                  <a:srgbClr val="FFFFFF"/>
                </a:solidFill>
                <a:latin typeface="Times New Roman" panose="02020603050405020304" pitchFamily="18" charset="0"/>
                <a:cs typeface="Times New Roman" panose="02020603050405020304" pitchFamily="18" charset="0"/>
                <a:sym typeface="Montserrat Bold"/>
              </a:rPr>
              <a:t>Module Code :</a:t>
            </a:r>
            <a:r>
              <a:rPr lang="en-IN" sz="3374" b="1" dirty="0">
                <a:solidFill>
                  <a:srgbClr val="FFFFFF"/>
                </a:solidFill>
                <a:latin typeface="Times New Roman" panose="02020603050405020304" pitchFamily="18" charset="0"/>
                <a:cs typeface="Times New Roman" panose="02020603050405020304" pitchFamily="18" charset="0"/>
              </a:rPr>
              <a:t>LCHS7009</a:t>
            </a:r>
            <a:endParaRPr lang="en-GB" sz="3374" b="1" dirty="0">
              <a:solidFill>
                <a:srgbClr val="FFFFFF"/>
              </a:solidFill>
              <a:latin typeface="Times New Roman" panose="02020603050405020304" pitchFamily="18" charset="0"/>
              <a:cs typeface="Times New Roman" panose="02020603050405020304" pitchFamily="18" charset="0"/>
              <a:sym typeface="Montserrat Bold"/>
            </a:endParaRPr>
          </a:p>
        </p:txBody>
      </p:sp>
      <p:sp>
        <p:nvSpPr>
          <p:cNvPr id="64" name="TextBox 49">
            <a:extLst>
              <a:ext uri="{FF2B5EF4-FFF2-40B4-BE49-F238E27FC236}">
                <a16:creationId xmlns:a16="http://schemas.microsoft.com/office/drawing/2014/main" id="{3E504A79-0B46-DF65-96F5-9499C6B2A68D}"/>
              </a:ext>
            </a:extLst>
          </p:cNvPr>
          <p:cNvSpPr txBox="1"/>
          <p:nvPr/>
        </p:nvSpPr>
        <p:spPr>
          <a:xfrm>
            <a:off x="7809922" y="227853"/>
            <a:ext cx="9310923" cy="846386"/>
          </a:xfrm>
          <a:prstGeom prst="rect">
            <a:avLst/>
          </a:prstGeom>
        </p:spPr>
        <p:txBody>
          <a:bodyPr wrap="square" lIns="0" tIns="0" rIns="0" bIns="0" rtlCol="0" anchor="t">
            <a:spAutoFit/>
          </a:bodyPr>
          <a:lstStyle/>
          <a:p>
            <a:pPr>
              <a:lnSpc>
                <a:spcPts val="3273"/>
              </a:lnSpc>
            </a:pPr>
            <a:r>
              <a:rPr lang="en-GB" sz="3374" b="1" dirty="0">
                <a:solidFill>
                  <a:srgbClr val="FFFFFF"/>
                </a:solidFill>
                <a:latin typeface="Times New Roman" panose="02020603050405020304" pitchFamily="18" charset="0"/>
                <a:cs typeface="Times New Roman" panose="02020603050405020304" pitchFamily="18" charset="0"/>
                <a:sym typeface="Montserrat Bold"/>
              </a:rPr>
              <a:t>Student ID: 2430822</a:t>
            </a:r>
          </a:p>
          <a:p>
            <a:pPr>
              <a:lnSpc>
                <a:spcPts val="3273"/>
              </a:lnSpc>
            </a:pPr>
            <a:r>
              <a:rPr lang="en-GB" sz="3374" b="1" dirty="0">
                <a:solidFill>
                  <a:srgbClr val="FFFFFF"/>
                </a:solidFill>
                <a:latin typeface="Times New Roman" panose="02020603050405020304" pitchFamily="18" charset="0"/>
                <a:cs typeface="Times New Roman" panose="02020603050405020304" pitchFamily="18" charset="0"/>
                <a:sym typeface="Montserrat Bold"/>
              </a:rPr>
              <a:t>Student Name : Muskan Lalani</a:t>
            </a:r>
          </a:p>
        </p:txBody>
      </p:sp>
      <p:sp>
        <p:nvSpPr>
          <p:cNvPr id="44" name="Rectangle 3">
            <a:extLst>
              <a:ext uri="{FF2B5EF4-FFF2-40B4-BE49-F238E27FC236}">
                <a16:creationId xmlns:a16="http://schemas.microsoft.com/office/drawing/2014/main" id="{3FFB0239-5ED7-DC9A-E164-13BAC5AC5088}"/>
              </a:ext>
            </a:extLst>
          </p:cNvPr>
          <p:cNvSpPr>
            <a:spLocks noChangeArrowheads="1"/>
          </p:cNvSpPr>
          <p:nvPr/>
        </p:nvSpPr>
        <p:spPr bwMode="auto">
          <a:xfrm>
            <a:off x="6718300" y="11467352"/>
            <a:ext cx="1515923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diabetesatlas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3" name="Picture 62">
            <a:extLst>
              <a:ext uri="{FF2B5EF4-FFF2-40B4-BE49-F238E27FC236}">
                <a16:creationId xmlns:a16="http://schemas.microsoft.com/office/drawing/2014/main" id="{109FC29F-59B2-9016-550E-80BCE64CED32}"/>
              </a:ext>
            </a:extLst>
          </p:cNvPr>
          <p:cNvPicPr>
            <a:picLocks noChangeAspect="1"/>
          </p:cNvPicPr>
          <p:nvPr/>
        </p:nvPicPr>
        <p:blipFill>
          <a:blip r:embed="rId22"/>
          <a:stretch>
            <a:fillRect/>
          </a:stretch>
        </p:blipFill>
        <p:spPr>
          <a:xfrm>
            <a:off x="5066974" y="6770492"/>
            <a:ext cx="4887249" cy="4671108"/>
          </a:xfrm>
          <a:prstGeom prst="rect">
            <a:avLst/>
          </a:prstGeom>
        </p:spPr>
      </p:pic>
      <p:pic>
        <p:nvPicPr>
          <p:cNvPr id="68" name="Picture 67">
            <a:extLst>
              <a:ext uri="{FF2B5EF4-FFF2-40B4-BE49-F238E27FC236}">
                <a16:creationId xmlns:a16="http://schemas.microsoft.com/office/drawing/2014/main" id="{27E2722D-9BE2-34FD-2E8A-36476E5FDC7E}"/>
              </a:ext>
            </a:extLst>
          </p:cNvPr>
          <p:cNvPicPr>
            <a:picLocks noChangeAspect="1"/>
          </p:cNvPicPr>
          <p:nvPr/>
        </p:nvPicPr>
        <p:blipFill>
          <a:blip r:embed="rId23"/>
          <a:stretch>
            <a:fillRect/>
          </a:stretch>
        </p:blipFill>
        <p:spPr>
          <a:xfrm>
            <a:off x="4242605" y="17942889"/>
            <a:ext cx="5371295" cy="2696266"/>
          </a:xfrm>
          <a:prstGeom prst="rect">
            <a:avLst/>
          </a:prstGeom>
        </p:spPr>
      </p:pic>
      <p:sp>
        <p:nvSpPr>
          <p:cNvPr id="70" name="TextBox 69">
            <a:extLst>
              <a:ext uri="{FF2B5EF4-FFF2-40B4-BE49-F238E27FC236}">
                <a16:creationId xmlns:a16="http://schemas.microsoft.com/office/drawing/2014/main" id="{0763A3EB-C918-469A-7F6E-C422344FF730}"/>
              </a:ext>
            </a:extLst>
          </p:cNvPr>
          <p:cNvSpPr txBox="1"/>
          <p:nvPr/>
        </p:nvSpPr>
        <p:spPr>
          <a:xfrm>
            <a:off x="5891257" y="20556649"/>
            <a:ext cx="2374523"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diabetesatlas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82</TotalTime>
  <Words>2336</Words>
  <Application>Microsoft Macintosh PowerPoint</Application>
  <PresentationFormat>Custom</PresentationFormat>
  <Paragraphs>60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Aptos</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Branding Infographic Poster</dc:title>
  <cp:lastModifiedBy>hc226</cp:lastModifiedBy>
  <cp:revision>12</cp:revision>
  <dcterms:created xsi:type="dcterms:W3CDTF">2006-08-16T00:00:00Z</dcterms:created>
  <dcterms:modified xsi:type="dcterms:W3CDTF">2025-11-26T23:24:10Z</dcterms:modified>
  <dc:identifier>DAG5vnbhnEw</dc:identifier>
</cp:coreProperties>
</file>