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44"/>
  </p:notesMasterIdLst>
  <p:handoutMasterIdLst>
    <p:handoutMasterId r:id="rId45"/>
  </p:handoutMasterIdLst>
  <p:sldIdLst>
    <p:sldId id="264" r:id="rId2"/>
    <p:sldId id="265" r:id="rId3"/>
    <p:sldId id="270" r:id="rId4"/>
    <p:sldId id="266" r:id="rId5"/>
    <p:sldId id="267" r:id="rId6"/>
    <p:sldId id="269" r:id="rId7"/>
    <p:sldId id="271" r:id="rId8"/>
    <p:sldId id="285" r:id="rId9"/>
    <p:sldId id="272" r:id="rId10"/>
    <p:sldId id="284" r:id="rId11"/>
    <p:sldId id="273" r:id="rId12"/>
    <p:sldId id="274" r:id="rId13"/>
    <p:sldId id="275" r:id="rId14"/>
    <p:sldId id="276" r:id="rId15"/>
    <p:sldId id="277" r:id="rId16"/>
    <p:sldId id="278" r:id="rId17"/>
    <p:sldId id="283" r:id="rId18"/>
    <p:sldId id="287" r:id="rId19"/>
    <p:sldId id="280" r:id="rId20"/>
    <p:sldId id="268" r:id="rId21"/>
    <p:sldId id="279" r:id="rId22"/>
    <p:sldId id="289" r:id="rId23"/>
    <p:sldId id="282" r:id="rId24"/>
    <p:sldId id="263" r:id="rId25"/>
    <p:sldId id="288" r:id="rId26"/>
    <p:sldId id="281" r:id="rId27"/>
    <p:sldId id="257" r:id="rId28"/>
    <p:sldId id="290" r:id="rId29"/>
    <p:sldId id="260" r:id="rId30"/>
    <p:sldId id="291" r:id="rId31"/>
    <p:sldId id="300" r:id="rId32"/>
    <p:sldId id="301" r:id="rId33"/>
    <p:sldId id="298" r:id="rId34"/>
    <p:sldId id="299" r:id="rId35"/>
    <p:sldId id="262" r:id="rId36"/>
    <p:sldId id="292" r:id="rId37"/>
    <p:sldId id="293" r:id="rId38"/>
    <p:sldId id="294" r:id="rId39"/>
    <p:sldId id="295" r:id="rId40"/>
    <p:sldId id="296" r:id="rId41"/>
    <p:sldId id="297" r:id="rId42"/>
    <p:sldId id="286" r:id="rId43"/>
  </p:sldIdLst>
  <p:sldSz cx="9144000" cy="6858000" type="screen4x3"/>
  <p:notesSz cx="6858000" cy="9737725"/>
  <p:defaultTextStyle>
    <a:defPPr>
      <a:defRPr lang="en-GB"/>
    </a:defPPr>
    <a:lvl1pPr algn="l" rtl="0" fontAlgn="base">
      <a:spcBef>
        <a:spcPct val="0"/>
      </a:spcBef>
      <a:spcAft>
        <a:spcPct val="0"/>
      </a:spcAft>
      <a:defRPr sz="4400" kern="1200">
        <a:solidFill>
          <a:schemeClr val="tx2"/>
        </a:solidFill>
        <a:latin typeface="Tahoma" pitchFamily="34" charset="0"/>
        <a:ea typeface="+mn-ea"/>
        <a:cs typeface="+mn-cs"/>
      </a:defRPr>
    </a:lvl1pPr>
    <a:lvl2pPr marL="457200" algn="l" rtl="0" fontAlgn="base">
      <a:spcBef>
        <a:spcPct val="0"/>
      </a:spcBef>
      <a:spcAft>
        <a:spcPct val="0"/>
      </a:spcAft>
      <a:defRPr sz="4400" kern="1200">
        <a:solidFill>
          <a:schemeClr val="tx2"/>
        </a:solidFill>
        <a:latin typeface="Tahoma" pitchFamily="34" charset="0"/>
        <a:ea typeface="+mn-ea"/>
        <a:cs typeface="+mn-cs"/>
      </a:defRPr>
    </a:lvl2pPr>
    <a:lvl3pPr marL="914400" algn="l" rtl="0" fontAlgn="base">
      <a:spcBef>
        <a:spcPct val="0"/>
      </a:spcBef>
      <a:spcAft>
        <a:spcPct val="0"/>
      </a:spcAft>
      <a:defRPr sz="4400" kern="1200">
        <a:solidFill>
          <a:schemeClr val="tx2"/>
        </a:solidFill>
        <a:latin typeface="Tahoma" pitchFamily="34" charset="0"/>
        <a:ea typeface="+mn-ea"/>
        <a:cs typeface="+mn-cs"/>
      </a:defRPr>
    </a:lvl3pPr>
    <a:lvl4pPr marL="1371600" algn="l" rtl="0" fontAlgn="base">
      <a:spcBef>
        <a:spcPct val="0"/>
      </a:spcBef>
      <a:spcAft>
        <a:spcPct val="0"/>
      </a:spcAft>
      <a:defRPr sz="4400" kern="1200">
        <a:solidFill>
          <a:schemeClr val="tx2"/>
        </a:solidFill>
        <a:latin typeface="Tahoma" pitchFamily="34" charset="0"/>
        <a:ea typeface="+mn-ea"/>
        <a:cs typeface="+mn-cs"/>
      </a:defRPr>
    </a:lvl4pPr>
    <a:lvl5pPr marL="1828800" algn="l" rtl="0" fontAlgn="base">
      <a:spcBef>
        <a:spcPct val="0"/>
      </a:spcBef>
      <a:spcAft>
        <a:spcPct val="0"/>
      </a:spcAft>
      <a:defRPr sz="4400" kern="1200">
        <a:solidFill>
          <a:schemeClr val="tx2"/>
        </a:solidFill>
        <a:latin typeface="Tahoma" pitchFamily="34" charset="0"/>
        <a:ea typeface="+mn-ea"/>
        <a:cs typeface="+mn-cs"/>
      </a:defRPr>
    </a:lvl5pPr>
    <a:lvl6pPr marL="2286000" algn="l" defTabSz="914400" rtl="0" eaLnBrk="1" latinLnBrk="0" hangingPunct="1">
      <a:defRPr sz="4400" kern="1200">
        <a:solidFill>
          <a:schemeClr val="tx2"/>
        </a:solidFill>
        <a:latin typeface="Tahoma" pitchFamily="34" charset="0"/>
        <a:ea typeface="+mn-ea"/>
        <a:cs typeface="+mn-cs"/>
      </a:defRPr>
    </a:lvl6pPr>
    <a:lvl7pPr marL="2743200" algn="l" defTabSz="914400" rtl="0" eaLnBrk="1" latinLnBrk="0" hangingPunct="1">
      <a:defRPr sz="4400" kern="1200">
        <a:solidFill>
          <a:schemeClr val="tx2"/>
        </a:solidFill>
        <a:latin typeface="Tahoma" pitchFamily="34" charset="0"/>
        <a:ea typeface="+mn-ea"/>
        <a:cs typeface="+mn-cs"/>
      </a:defRPr>
    </a:lvl7pPr>
    <a:lvl8pPr marL="3200400" algn="l" defTabSz="914400" rtl="0" eaLnBrk="1" latinLnBrk="0" hangingPunct="1">
      <a:defRPr sz="4400" kern="1200">
        <a:solidFill>
          <a:schemeClr val="tx2"/>
        </a:solidFill>
        <a:latin typeface="Tahoma" pitchFamily="34" charset="0"/>
        <a:ea typeface="+mn-ea"/>
        <a:cs typeface="+mn-cs"/>
      </a:defRPr>
    </a:lvl8pPr>
    <a:lvl9pPr marL="3657600" algn="l" defTabSz="914400" rtl="0" eaLnBrk="1" latinLnBrk="0" hangingPunct="1">
      <a:defRPr sz="4400" kern="1200">
        <a:solidFill>
          <a:schemeClr val="tx2"/>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2787"/>
    <p:restoredTop sz="83010" autoAdjust="0"/>
  </p:normalViewPr>
  <p:slideViewPr>
    <p:cSldViewPr>
      <p:cViewPr varScale="1">
        <p:scale>
          <a:sx n="90" d="100"/>
          <a:sy n="90" d="100"/>
        </p:scale>
        <p:origin x="-32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50" d="100"/>
          <a:sy n="50" d="100"/>
        </p:scale>
        <p:origin x="-1944" y="-174"/>
      </p:cViewPr>
      <p:guideLst>
        <p:guide orient="horz" pos="3067"/>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0"/>
            <a:ext cx="2971800" cy="487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latin typeface="Times New Roman" pitchFamily="18" charset="0"/>
              </a:defRPr>
            </a:lvl1pPr>
          </a:lstStyle>
          <a:p>
            <a:endParaRPr lang="en-GB"/>
          </a:p>
        </p:txBody>
      </p:sp>
      <p:sp>
        <p:nvSpPr>
          <p:cNvPr id="69635" name="Rectangle 3"/>
          <p:cNvSpPr>
            <a:spLocks noGrp="1" noChangeArrowheads="1"/>
          </p:cNvSpPr>
          <p:nvPr>
            <p:ph type="dt" sz="quarter" idx="1"/>
          </p:nvPr>
        </p:nvSpPr>
        <p:spPr bwMode="auto">
          <a:xfrm>
            <a:off x="3886200" y="0"/>
            <a:ext cx="2971800" cy="487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Times New Roman" pitchFamily="18" charset="0"/>
              </a:defRPr>
            </a:lvl1pPr>
          </a:lstStyle>
          <a:p>
            <a:endParaRPr lang="en-GB"/>
          </a:p>
        </p:txBody>
      </p:sp>
      <p:sp>
        <p:nvSpPr>
          <p:cNvPr id="69636" name="Rectangle 4"/>
          <p:cNvSpPr>
            <a:spLocks noGrp="1" noChangeArrowheads="1"/>
          </p:cNvSpPr>
          <p:nvPr>
            <p:ph type="ftr" sz="quarter" idx="2"/>
          </p:nvPr>
        </p:nvSpPr>
        <p:spPr bwMode="auto">
          <a:xfrm>
            <a:off x="0" y="9250363"/>
            <a:ext cx="2971800" cy="4873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latin typeface="Times New Roman" pitchFamily="18" charset="0"/>
              </a:defRPr>
            </a:lvl1pPr>
          </a:lstStyle>
          <a:p>
            <a:endParaRPr lang="en-GB"/>
          </a:p>
        </p:txBody>
      </p:sp>
      <p:sp>
        <p:nvSpPr>
          <p:cNvPr id="69637" name="Rectangle 5"/>
          <p:cNvSpPr>
            <a:spLocks noGrp="1" noChangeArrowheads="1"/>
          </p:cNvSpPr>
          <p:nvPr>
            <p:ph type="sldNum" sz="quarter" idx="3"/>
          </p:nvPr>
        </p:nvSpPr>
        <p:spPr bwMode="auto">
          <a:xfrm>
            <a:off x="3886200" y="9250363"/>
            <a:ext cx="2971800" cy="4873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Times New Roman" pitchFamily="18" charset="0"/>
              </a:defRPr>
            </a:lvl1pPr>
          </a:lstStyle>
          <a:p>
            <a:fld id="{C8F00721-3139-4F00-8E3E-039125CA2DA9}" type="slidenum">
              <a:rPr lang="en-GB"/>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87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latin typeface="Times New Roman" pitchFamily="18" charset="0"/>
              </a:defRPr>
            </a:lvl1pPr>
          </a:lstStyle>
          <a:p>
            <a:endParaRPr lang="en-GB"/>
          </a:p>
        </p:txBody>
      </p:sp>
      <p:sp>
        <p:nvSpPr>
          <p:cNvPr id="4099" name="Rectangle 3"/>
          <p:cNvSpPr>
            <a:spLocks noGrp="1" noChangeArrowheads="1"/>
          </p:cNvSpPr>
          <p:nvPr>
            <p:ph type="dt" idx="1"/>
          </p:nvPr>
        </p:nvSpPr>
        <p:spPr bwMode="auto">
          <a:xfrm>
            <a:off x="3886200" y="0"/>
            <a:ext cx="2971800" cy="487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Times New Roman" pitchFamily="18" charset="0"/>
              </a:defRPr>
            </a:lvl1pPr>
          </a:lstStyle>
          <a:p>
            <a:endParaRPr lang="en-GB"/>
          </a:p>
        </p:txBody>
      </p:sp>
      <p:sp>
        <p:nvSpPr>
          <p:cNvPr id="4100" name="Rectangle 4"/>
          <p:cNvSpPr>
            <a:spLocks noGrp="1" noRot="1" noChangeAspect="1" noChangeArrowheads="1" noTextEdit="1"/>
          </p:cNvSpPr>
          <p:nvPr>
            <p:ph type="sldImg" idx="2"/>
          </p:nvPr>
        </p:nvSpPr>
        <p:spPr bwMode="auto">
          <a:xfrm>
            <a:off x="995363" y="730250"/>
            <a:ext cx="4868862" cy="365125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914400" y="4624388"/>
            <a:ext cx="5029200" cy="43815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2" name="Rectangle 6"/>
          <p:cNvSpPr>
            <a:spLocks noGrp="1" noChangeArrowheads="1"/>
          </p:cNvSpPr>
          <p:nvPr>
            <p:ph type="ftr" sz="quarter" idx="4"/>
          </p:nvPr>
        </p:nvSpPr>
        <p:spPr bwMode="auto">
          <a:xfrm>
            <a:off x="0" y="9250363"/>
            <a:ext cx="2971800" cy="4873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latin typeface="Times New Roman" pitchFamily="18" charset="0"/>
              </a:defRPr>
            </a:lvl1pPr>
          </a:lstStyle>
          <a:p>
            <a:endParaRPr lang="en-GB"/>
          </a:p>
        </p:txBody>
      </p:sp>
      <p:sp>
        <p:nvSpPr>
          <p:cNvPr id="4103" name="Rectangle 7"/>
          <p:cNvSpPr>
            <a:spLocks noGrp="1" noChangeArrowheads="1"/>
          </p:cNvSpPr>
          <p:nvPr>
            <p:ph type="sldNum" sz="quarter" idx="5"/>
          </p:nvPr>
        </p:nvSpPr>
        <p:spPr bwMode="auto">
          <a:xfrm>
            <a:off x="3886200" y="9250363"/>
            <a:ext cx="2971800" cy="4873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Times New Roman" pitchFamily="18" charset="0"/>
              </a:defRPr>
            </a:lvl1pPr>
          </a:lstStyle>
          <a:p>
            <a:fld id="{C86542A4-F7F5-40ED-97B7-C20B4004F730}" type="slidenum">
              <a:rPr lang="en-GB"/>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0267EB-46C8-4E2F-8CAB-6B7C21D86523}" type="slidenum">
              <a:rPr lang="en-GB"/>
              <a:pPr/>
              <a:t>1</a:t>
            </a:fld>
            <a:endParaRPr lang="en-GB"/>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r>
              <a:rPr lang="en-GB" sz="1800"/>
              <a:t>An old arched tie-beam roof.</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8F3B04-AF79-4C1C-895C-12F8899EDFF6}" type="slidenum">
              <a:rPr lang="en-GB"/>
              <a:pPr/>
              <a:t>2</a:t>
            </a:fld>
            <a:endParaRPr lang="en-GB"/>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FF2F38-6F1C-4D47-BA6B-870167C5EA98}" type="slidenum">
              <a:rPr lang="en-GB"/>
              <a:pPr/>
              <a:t>3</a:t>
            </a:fld>
            <a:endParaRPr lang="en-GB"/>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r>
              <a:rPr lang="en-GB" sz="1800"/>
              <a:t>Class </a:t>
            </a:r>
          </a:p>
          <a:p>
            <a:r>
              <a:rPr lang="en-GB" sz="1800"/>
              <a:t>What are the basic causes of deterioration in buildings?</a:t>
            </a:r>
          </a:p>
          <a:p>
            <a:r>
              <a:rPr lang="en-GB" sz="1800"/>
              <a:t>Weathering</a:t>
            </a:r>
          </a:p>
          <a:p>
            <a:r>
              <a:rPr lang="en-GB" sz="1800"/>
              <a:t>Biological infestation</a:t>
            </a:r>
          </a:p>
          <a:p>
            <a:r>
              <a:rPr lang="en-GB" sz="1800"/>
              <a:t>Stress</a:t>
            </a:r>
          </a:p>
          <a:p>
            <a:r>
              <a:rPr lang="en-GB" sz="1800"/>
              <a:t>Chemical interactions</a:t>
            </a:r>
          </a:p>
          <a:p>
            <a:r>
              <a:rPr lang="en-GB" sz="1800"/>
              <a:t>Normal use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2C1CB1-50AF-4653-8EB0-EF248B753326}" type="slidenum">
              <a:rPr lang="en-GB"/>
              <a:pPr/>
              <a:t>4</a:t>
            </a:fld>
            <a:endParaRPr lang="en-GB"/>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p:txBody>
          <a:bodyPr/>
          <a:lstStyle/>
          <a:p>
            <a:r>
              <a:rPr lang="en-GB" sz="1800"/>
              <a:t>A map of the UK showing the reference basic hourly mean wind speed in metres per second Swansea approx. 22m/sec (contour lines (isopleths) give max wind speeds which have 2% probability of being exceeded in any year. </a:t>
            </a:r>
          </a:p>
          <a:p>
            <a:r>
              <a:rPr lang="en-GB" sz="1800"/>
              <a:t>Picture shows wind damage to aluminium sheeted pitched roofs (1950s)</a:t>
            </a:r>
          </a:p>
          <a:p>
            <a:r>
              <a:rPr lang="en-GB" sz="1800"/>
              <a:t>Wind speed varies depending on the geographical location of the site, the altitude of the site above sea level, the direction of the wind and the season of the year. More locally, height above ground level, topography and terrain also affect speed and direction of the wind.</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BB8AFB-0F0B-4757-82D8-B4AE7D8E9F4F}" type="slidenum">
              <a:rPr lang="en-GB"/>
              <a:pPr/>
              <a:t>5</a:t>
            </a:fld>
            <a:endParaRPr lang="en-GB"/>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r>
              <a:rPr lang="en-GB" sz="1800"/>
              <a:t>A map of the UK showing the basic snow load on the ground (not on the roof) 100m above mean sea level in kN/m2. These values must be corrected for altitude, and they do not allow for drifting; they have a probability of exceedance of 0.02</a:t>
            </a:r>
          </a:p>
          <a:p>
            <a:r>
              <a:rPr lang="en-GB" sz="1800"/>
              <a:t>Picture shows snow distribution by wind.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B3024A67-640A-4D38-B3DC-8936EA12901F}" type="slidenum">
              <a:rPr lang="en-GB"/>
              <a:pPr/>
              <a:t>6</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xfrm>
            <a:off x="381000" y="4381500"/>
            <a:ext cx="6477000" cy="4624388"/>
          </a:xfrm>
        </p:spPr>
        <p:txBody>
          <a:bodyPr/>
          <a:lstStyle/>
          <a:p>
            <a:r>
              <a:rPr lang="en-GB" sz="1800"/>
              <a:t>Sagging – humping – spreading</a:t>
            </a:r>
          </a:p>
          <a:p>
            <a:r>
              <a:rPr lang="en-GB" sz="1800"/>
              <a:t>Expansion and contraction of any part of the building fabric subjected to variations of moisture content and temperature will have the potential to cause problems if not accommodated in the design.</a:t>
            </a:r>
          </a:p>
          <a:p>
            <a:r>
              <a:rPr lang="en-GB" sz="1800"/>
              <a:t>Where elements are totally restrained, the stress developed is the product of the strain and Young’s modulus, and will lead to compressive forces for expansion and tension forces for contraction. It is the larger components which need most consideration. </a:t>
            </a:r>
            <a:r>
              <a:rPr lang="en-GB" sz="1800">
                <a:latin typeface="TimesNewRomanPSMT" charset="0"/>
              </a:rPr>
              <a:t>Moisture movement is mainly a property of porous materials; thus metal, glass and well fired ceramics have zero movement, while concrete, calcium silicate, porous clay and stone have reversible movements in the range 0.02–0.2%. Concrete and calcium silicate products also have an irreversible drying and carbonation shrinkage in the range 0.02–0.1%, and fired clay has an irreversible initial expansion in the range 0.02–0.1%.</a:t>
            </a:r>
            <a:endParaRPr lang="en-GB" sz="1400"/>
          </a:p>
          <a:p>
            <a:endParaRPr lang="en-GB" sz="900"/>
          </a:p>
        </p:txBody>
      </p:sp>
      <p:sp>
        <p:nvSpPr>
          <p:cNvPr id="30724" name="Rectangle 4"/>
          <p:cNvSpPr>
            <a:spLocks noChangeArrowheads="1"/>
          </p:cNvSpPr>
          <p:nvPr/>
        </p:nvSpPr>
        <p:spPr bwMode="auto">
          <a:xfrm>
            <a:off x="7924800" y="-5437188"/>
            <a:ext cx="1905000" cy="487363"/>
          </a:xfrm>
          <a:prstGeom prst="rect">
            <a:avLst/>
          </a:prstGeom>
          <a:noFill/>
          <a:ln w="9525">
            <a:noFill/>
            <a:miter lim="800000"/>
            <a:headEnd/>
            <a:tailEnd/>
          </a:ln>
          <a:effectLst/>
        </p:spPr>
        <p:txBody>
          <a:bodyPr>
            <a:spAutoFit/>
          </a:bodyPr>
          <a:lstStyle/>
          <a:p>
            <a:pPr>
              <a:spcBef>
                <a:spcPct val="50000"/>
              </a:spcBef>
            </a:pPr>
            <a:endParaRPr lang="en-US" sz="2400">
              <a:solidFill>
                <a:schemeClr val="tx1"/>
              </a:solidFill>
              <a:latin typeface="TimesNewRomanPSMT"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D17A02-BB55-492D-AB62-10A1FEE9C0BC}" type="slidenum">
              <a:rPr lang="en-GB"/>
              <a:pPr/>
              <a:t>7</a:t>
            </a:fld>
            <a:endParaRPr lang="en-GB"/>
          </a:p>
        </p:txBody>
      </p:sp>
      <p:sp>
        <p:nvSpPr>
          <p:cNvPr id="35842" name="Rectangle 1026"/>
          <p:cNvSpPr>
            <a:spLocks noGrp="1" noRot="1" noChangeAspect="1" noChangeArrowheads="1" noTextEdit="1"/>
          </p:cNvSpPr>
          <p:nvPr>
            <p:ph type="sldImg"/>
          </p:nvPr>
        </p:nvSpPr>
        <p:spPr>
          <a:xfrm>
            <a:off x="917575" y="242888"/>
            <a:ext cx="4870450" cy="3652837"/>
          </a:xfrm>
          <a:ln/>
        </p:spPr>
      </p:sp>
      <p:sp>
        <p:nvSpPr>
          <p:cNvPr id="35843" name="Rectangle 1027"/>
          <p:cNvSpPr>
            <a:spLocks noGrp="1" noChangeArrowheads="1"/>
          </p:cNvSpPr>
          <p:nvPr>
            <p:ph type="body" idx="1"/>
          </p:nvPr>
        </p:nvSpPr>
        <p:spPr>
          <a:xfrm>
            <a:off x="228600" y="3976688"/>
            <a:ext cx="6629400" cy="4381500"/>
          </a:xfrm>
        </p:spPr>
        <p:txBody>
          <a:bodyPr/>
          <a:lstStyle/>
          <a:p>
            <a:r>
              <a:rPr lang="en-GB" sz="1600"/>
              <a:t>Within the terms of the Bld. Regs., control of moisture penetration is a functional requirement, and the building needs to be designed accordingly.</a:t>
            </a:r>
          </a:p>
          <a:p>
            <a:r>
              <a:rPr lang="en-GB" sz="1600"/>
              <a:t>Vertical rain – for non-porous materials, which includes many roofing materials, short spells of high intensity rain may be more significant than slight rainfall over longer periods.</a:t>
            </a:r>
          </a:p>
          <a:p>
            <a:r>
              <a:rPr lang="en-GB" sz="1600"/>
              <a:t>Driving rain – rain falling while the wind is blowing affects pitched roofs more than flat (and walls even more).</a:t>
            </a:r>
          </a:p>
          <a:p>
            <a:r>
              <a:rPr lang="en-GB" sz="1600"/>
              <a:t>Rain splashing – rain, whether wind driven or vertical, is conventionally expected not to splash up more than 150mm from horizontal surfaces (dpc / lead flashing levels!) has been known to splash as much as 300mm!</a:t>
            </a:r>
          </a:p>
          <a:p>
            <a:r>
              <a:rPr lang="en-GB" sz="1600"/>
              <a:t>Disposal of rainwater and snow meltwater – normal practice to drain roofs by means of eaves gutters. As with most aspects of construction technology, there is a predictable risk that the capacity of a drainage system will be exceeded. Picture shows how previous generations dealt with such overload (gargoyles)</a:t>
            </a:r>
          </a:p>
          <a:p>
            <a:r>
              <a:rPr lang="en-GB" sz="1600"/>
              <a:t>Design needs to consider: category of protection, calculating rainfall rate and run-off, sizing gutter/channel/outlet/pipework.</a:t>
            </a:r>
          </a:p>
          <a:p>
            <a:r>
              <a:rPr lang="en-GB" sz="1600"/>
              <a:t>Hailstones and snow – 10mm dia little or no damage. 75mm have fallen (100g) and can smash roof lights, dent metal roof coverings. Dry, wind blown snow can penetrate tiny gaps in roof coverings and accumulate, sometimes in drifts, within the roof void. Good detailing!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69D5D2-A443-4B1F-B8D4-4FD62A560CD1}" type="slidenum">
              <a:rPr lang="en-GB"/>
              <a:pPr/>
              <a:t>8</a:t>
            </a:fld>
            <a:endParaRPr lang="en-GB"/>
          </a:p>
        </p:txBody>
      </p:sp>
      <p:sp>
        <p:nvSpPr>
          <p:cNvPr id="83970" name="Rectangle 1026"/>
          <p:cNvSpPr>
            <a:spLocks noGrp="1" noRot="1" noChangeAspect="1" noChangeArrowheads="1" noTextEdit="1"/>
          </p:cNvSpPr>
          <p:nvPr>
            <p:ph type="sldImg"/>
          </p:nvPr>
        </p:nvSpPr>
        <p:spPr>
          <a:ln/>
        </p:spPr>
      </p:sp>
      <p:sp>
        <p:nvSpPr>
          <p:cNvPr id="83971"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E7DB32-769C-4009-A9E2-F09139AE4462}" type="slidenum">
              <a:rPr lang="en-GB"/>
              <a:pPr/>
              <a:t>9</a:t>
            </a:fld>
            <a:endParaRPr lang="en-GB"/>
          </a:p>
        </p:txBody>
      </p:sp>
      <p:sp>
        <p:nvSpPr>
          <p:cNvPr id="37890" name="Rectangle 2"/>
          <p:cNvSpPr>
            <a:spLocks noGrp="1" noRot="1" noChangeAspect="1" noChangeArrowheads="1" noTextEdit="1"/>
          </p:cNvSpPr>
          <p:nvPr>
            <p:ph type="sldImg"/>
          </p:nvPr>
        </p:nvSpPr>
        <p:spPr>
          <a:xfrm>
            <a:off x="995363" y="0"/>
            <a:ext cx="4868862" cy="3651250"/>
          </a:xfrm>
          <a:ln/>
        </p:spPr>
      </p:sp>
      <p:sp>
        <p:nvSpPr>
          <p:cNvPr id="37891" name="Rectangle 3"/>
          <p:cNvSpPr>
            <a:spLocks noGrp="1" noChangeArrowheads="1"/>
          </p:cNvSpPr>
          <p:nvPr>
            <p:ph type="body" idx="1"/>
          </p:nvPr>
        </p:nvSpPr>
        <p:spPr>
          <a:xfrm>
            <a:off x="0" y="3570288"/>
            <a:ext cx="6858000" cy="4381500"/>
          </a:xfrm>
        </p:spPr>
        <p:txBody>
          <a:bodyPr/>
          <a:lstStyle/>
          <a:p>
            <a:r>
              <a:rPr lang="en-GB" sz="1800"/>
              <a:t>Evidence of severe condensation and fungal growth on the underside of a plywood decked flat roof.</a:t>
            </a:r>
          </a:p>
          <a:p>
            <a:r>
              <a:rPr lang="en-GB" sz="1800"/>
              <a:t>All the materials of the roof and even the spaces between layers of the materials (cavities) contribute to the thermal performance of the roof. The thermal layer of the roof system will need to’ resist loads Positive and negative), cater for movement, chemically compatible with adjoining materials and have the appropriate fire resistance.</a:t>
            </a:r>
          </a:p>
          <a:p>
            <a:r>
              <a:rPr lang="en-GB" sz="1800"/>
              <a:t>Condensation – must be minimised. Occurs on a surface when the temperature falls below the dew point of the air for a sustained period. In such conditions the RH of the air in direct contact with the cold surface rises to 100% and the moisture in the air condenses on the surface. Reduce risk by; installing thermal insulation to reduce heat loss, install vapour control on warm side of thermal insulation to restrict moisture which diffuses through the insulation from condensing on any colder outer surface, ensure cross-ventilation.</a:t>
            </a:r>
          </a:p>
          <a:p>
            <a:r>
              <a:rPr lang="en-GB" sz="1800"/>
              <a:t>External wind pressures and suctions forcing air to and from the inside of the roof void, and/or temperature changes affecting the inside air can cause some liquid water/water vapour to pass from the outside to the inside. Moisture stored in materials during construction either, hydroscopic absorption from the atmosphere or rainfall</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AA8519-D642-4440-B3D8-9FEDB20B9F7E}" type="slidenum">
              <a:rPr lang="en-GB"/>
              <a:pPr/>
              <a:t>10</a:t>
            </a:fld>
            <a:endParaRPr lang="en-GB"/>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GB" sz="1800"/>
              <a:t>(no protective measures! – old photo!</a:t>
            </a:r>
          </a:p>
          <a:p>
            <a:r>
              <a:rPr lang="en-GB" sz="1800"/>
              <a:t>Perlite – volcanic glass. When expanded by heat it forms a lightweight aggregate used in concrete and plaster, or as a soil conditioner to aid drainage.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5FBF75-6377-4C89-873C-D0873DBFC8A5}" type="slidenum">
              <a:rPr lang="en-GB"/>
              <a:pPr/>
              <a:t>11</a:t>
            </a:fld>
            <a:endParaRPr lang="en-GB"/>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xfrm>
            <a:off x="914400" y="4624388"/>
            <a:ext cx="5715000" cy="4381500"/>
          </a:xfrm>
        </p:spPr>
        <p:txBody>
          <a:bodyPr/>
          <a:lstStyle/>
          <a:p>
            <a:r>
              <a:rPr lang="en-GB" sz="1800"/>
              <a:t>In summer a roof will gain heat through solar radiation. This can affect surface materials by: UV radiation disrupting specific chemical bonds between materials, solar energy on the surfaces causing their temperature to rise.</a:t>
            </a:r>
          </a:p>
          <a:p>
            <a:r>
              <a:rPr lang="en-GB" sz="1800"/>
              <a:t>Temperature predictions – material selection is key here. Also cities / towns as heat islands. (section A2 CIBSE Vol A).</a:t>
            </a:r>
          </a:p>
          <a:p>
            <a:r>
              <a:rPr lang="en-GB" sz="1800"/>
              <a:t>Frost – deterioration of building components frequently happens when several meteorological parameters act together. One example of this is frost damage to porous materials. This occurs when freezing conditions coincide with high moisture content, near saturation. The air temperature at which frost damages roof materials usually needs to be substantially below freezing since the roof often receives heat energy from inside the building. It will also have some thermal capacity.</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F2861E-6B3F-46D1-AF5D-E21003F80779}" type="slidenum">
              <a:rPr lang="en-GB"/>
              <a:pPr/>
              <a:t>12</a:t>
            </a:fld>
            <a:endParaRPr lang="en-GB"/>
          </a:p>
        </p:txBody>
      </p:sp>
      <p:sp>
        <p:nvSpPr>
          <p:cNvPr id="41986" name="Rectangle 2"/>
          <p:cNvSpPr>
            <a:spLocks noGrp="1" noRot="1" noChangeAspect="1" noChangeArrowheads="1" noTextEdit="1"/>
          </p:cNvSpPr>
          <p:nvPr>
            <p:ph type="sldImg"/>
          </p:nvPr>
        </p:nvSpPr>
        <p:spPr>
          <a:xfrm>
            <a:off x="995363" y="0"/>
            <a:ext cx="4868862" cy="3651250"/>
          </a:xfrm>
          <a:ln/>
        </p:spPr>
      </p:sp>
      <p:sp>
        <p:nvSpPr>
          <p:cNvPr id="41987" name="Rectangle 3"/>
          <p:cNvSpPr>
            <a:spLocks noGrp="1" noChangeArrowheads="1"/>
          </p:cNvSpPr>
          <p:nvPr>
            <p:ph type="body" idx="1"/>
          </p:nvPr>
        </p:nvSpPr>
        <p:spPr>
          <a:xfrm>
            <a:off x="762000" y="3733800"/>
            <a:ext cx="5867400" cy="4381500"/>
          </a:xfrm>
        </p:spPr>
        <p:txBody>
          <a:bodyPr/>
          <a:lstStyle/>
          <a:p>
            <a:r>
              <a:rPr lang="en-GB" sz="1800"/>
              <a:t>Windsor castle. The designer of the roof of a building will need to know a great deal about the conditions that will be imposed on that structure in service. Factors such as loading, environmental and durability all have to be understood and assimilated into the design process, and considered in relation to behaviour in fire. Objectives include those shown above.</a:t>
            </a:r>
          </a:p>
          <a:p>
            <a:r>
              <a:rPr lang="en-GB" sz="1800"/>
              <a:t>Cavity barriers / fire stops have an important influence on the growth and development of a fire within an enclosed space.</a:t>
            </a:r>
          </a:p>
          <a:p>
            <a:r>
              <a:rPr lang="en-GB" sz="1800"/>
              <a:t>Fire can attack a roof from both outside and inside. Consider weak spots – roof lights! Both Bld. Regs and BS476.</a:t>
            </a:r>
          </a:p>
          <a:p>
            <a:r>
              <a:rPr lang="en-GB" sz="1800"/>
              <a:t>Adjacent buildings – unprotected zones! Roof as an escape route</a:t>
            </a:r>
          </a:p>
          <a:p>
            <a:r>
              <a:rPr lang="en-GB" sz="1800"/>
              <a:t>Lightning protection – the roof carries the main provision for terminals for any lightning protection system. As a general rule, if lightning protection is to be effective, no part of the roof should be more than 10m from a conductor; 5m for high risk buildings. BS6651</a:t>
            </a:r>
          </a:p>
          <a:p>
            <a:r>
              <a:rPr lang="en-GB" sz="1800"/>
              <a:t>Conflagration – large, destructive fire!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2F7BB0-5D76-4AD7-9701-EE73C22407AB}" type="slidenum">
              <a:rPr lang="en-GB"/>
              <a:pPr/>
              <a:t>13</a:t>
            </a:fld>
            <a:endParaRPr lang="en-GB"/>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GB" sz="1800"/>
              <a:t>The risk of a building being struck by lightning should be calculated.</a:t>
            </a:r>
          </a:p>
          <a:p>
            <a:r>
              <a:rPr lang="en-GB" sz="1800"/>
              <a:t>The above map gives the number of lightning strikes to the ground per square kilometre per year. This should be multiplied by the effective collection area of a structure to give the probable number of strikes per year.</a:t>
            </a:r>
          </a:p>
          <a:p>
            <a:r>
              <a:rPr lang="en-GB" sz="1800"/>
              <a:t>Swansea – 0.25/square kilometre.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0297A4-2A9E-40CE-8D16-D68DF061C286}" type="slidenum">
              <a:rPr lang="en-GB"/>
              <a:pPr/>
              <a:t>14</a:t>
            </a:fld>
            <a:endParaRPr lang="en-GB"/>
          </a:p>
        </p:txBody>
      </p:sp>
      <p:sp>
        <p:nvSpPr>
          <p:cNvPr id="46082" name="Rectangle 2"/>
          <p:cNvSpPr>
            <a:spLocks noGrp="1" noRot="1" noChangeAspect="1" noChangeArrowheads="1" noTextEdit="1"/>
          </p:cNvSpPr>
          <p:nvPr>
            <p:ph type="sldImg"/>
          </p:nvPr>
        </p:nvSpPr>
        <p:spPr>
          <a:xfrm>
            <a:off x="995363" y="0"/>
            <a:ext cx="4868862" cy="3651250"/>
          </a:xfrm>
          <a:ln/>
        </p:spPr>
      </p:sp>
      <p:sp>
        <p:nvSpPr>
          <p:cNvPr id="46083" name="Rectangle 3"/>
          <p:cNvSpPr>
            <a:spLocks noGrp="1" noChangeArrowheads="1"/>
          </p:cNvSpPr>
          <p:nvPr>
            <p:ph type="body" idx="1"/>
          </p:nvPr>
        </p:nvSpPr>
        <p:spPr>
          <a:xfrm>
            <a:off x="762000" y="3733800"/>
            <a:ext cx="6096000" cy="4381500"/>
          </a:xfrm>
        </p:spPr>
        <p:txBody>
          <a:bodyPr/>
          <a:lstStyle/>
          <a:p>
            <a:endParaRPr lang="en-GB"/>
          </a:p>
          <a:p>
            <a:r>
              <a:rPr lang="en-GB" sz="1800"/>
              <a:t>Roof lighting at Waterloo International Railway Station.</a:t>
            </a:r>
          </a:p>
          <a:p>
            <a:r>
              <a:rPr lang="en-GB" sz="1800"/>
              <a:t>Larger span roofs are unable to capture sufficient light through windows. Area for area, quantities of light received at the working plane from above can be considerably greater than from the side. It is especially important to consider the effects of glare when considering the design of roof lights. </a:t>
            </a:r>
          </a:p>
          <a:p>
            <a:r>
              <a:rPr lang="en-GB" sz="1800"/>
              <a:t>Daylight factor is the usual way of indicating the amount of daylight received under any roof lighting.(proportion of the available light outside the building which can reach the working plane.(5% min).</a:t>
            </a:r>
          </a:p>
          <a:p>
            <a:r>
              <a:rPr lang="en-GB" sz="1800"/>
              <a:t>Reflection – glare or dazzle can occur when sunlight is reflected from a glazed roof light or from roof surfaces. The reflectance value of the surface of the roofing of a low building may affect the amount of daylight reaching adjoining higher buildings.</a:t>
            </a:r>
          </a:p>
          <a:p>
            <a:r>
              <a:rPr lang="en-GB" sz="1800"/>
              <a:t>Roof lighting – corrugated sheets (PVC, GRP), flat sheets(PVC, reinforced, polycarbonate), moulded roof lights.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F7AB39-C666-476C-9D1B-DC46B49B6177}" type="slidenum">
              <a:rPr lang="en-GB"/>
              <a:pPr/>
              <a:t>15</a:t>
            </a:fld>
            <a:endParaRPr lang="en-GB"/>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GB" sz="1800"/>
              <a:t>The roof of a building must be given as much consideration as walls when designing for sound insulation.where a building has to contain noise – in other words, unwanted sound – it is common practice to set a maximum noise level at the boundary of the plot. Where the building has to protect its occupants from external noise, often a requirement is put on the insulation of the building envelope.</a:t>
            </a:r>
          </a:p>
          <a:p>
            <a:r>
              <a:rPr lang="en-GB" sz="1800"/>
              <a:t>Noise from the roof itself,caused by wind sun rain or hail, may need to be considered. For example, drumming on thin sheets from rain and hail, or vibration from wind causing whistling.</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A32DD2-11B0-4DEF-BD30-E187A61BA46E}" type="slidenum">
              <a:rPr lang="en-GB"/>
              <a:pPr/>
              <a:t>16</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xfrm>
            <a:off x="914400" y="4624388"/>
            <a:ext cx="5562600" cy="4381500"/>
          </a:xfrm>
        </p:spPr>
        <p:txBody>
          <a:bodyPr/>
          <a:lstStyle/>
          <a:p>
            <a:r>
              <a:rPr lang="en-GB" sz="1800"/>
              <a:t>One of the most important influences on durability is the quality with which the original work was carried out.</a:t>
            </a:r>
          </a:p>
          <a:p>
            <a:r>
              <a:rPr lang="en-GB" sz="1800"/>
              <a:t>Opening up this blister reveals a complete lack of adhesion between layers. Other factors for the durability of roofs are the types and amounts of pollution and organisms that attack roofing materials.</a:t>
            </a:r>
          </a:p>
          <a:p>
            <a:r>
              <a:rPr lang="en-GB" sz="1800"/>
              <a:t>Pollutants – industrial, natural, CO2, chlorides, ozone.</a:t>
            </a:r>
          </a:p>
          <a:p>
            <a:r>
              <a:rPr lang="en-GB" sz="1800"/>
              <a:t>Insects – degradation wood-boring beetles. Infestation – voids that allow wasps, cockroaches.</a:t>
            </a:r>
          </a:p>
          <a:p>
            <a:r>
              <a:rPr lang="en-GB" sz="1800"/>
              <a:t>Rodents, bats and birds – health and hygiene issues</a:t>
            </a:r>
          </a:p>
          <a:p>
            <a:r>
              <a:rPr lang="en-GB" sz="1800"/>
              <a:t>Mould, fungus etc – those that cause wood rot and those that don’t.</a:t>
            </a:r>
          </a:p>
          <a:p>
            <a:r>
              <a:rPr lang="en-GB" sz="1800"/>
              <a:t>Plants -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628E1E-328C-4458-9E4E-B4EB2ACE4C44}" type="slidenum">
              <a:rPr lang="en-GB"/>
              <a:pPr/>
              <a:t>17</a:t>
            </a:fld>
            <a:endParaRPr lang="en-GB"/>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GB" sz="1800"/>
              <a:t>Deterioration will be accelerated by:</a:t>
            </a:r>
          </a:p>
          <a:p>
            <a:r>
              <a:rPr lang="en-GB" sz="1800"/>
              <a:t>Poor design/detailing</a:t>
            </a:r>
          </a:p>
          <a:p>
            <a:r>
              <a:rPr lang="en-GB" sz="1800"/>
              <a:t>Inappropriate selection of material or component for intended use</a:t>
            </a:r>
          </a:p>
          <a:p>
            <a:r>
              <a:rPr lang="en-GB" sz="1800"/>
              <a:t>Quality of material / component</a:t>
            </a:r>
          </a:p>
          <a:p>
            <a:r>
              <a:rPr lang="en-GB" sz="1800"/>
              <a:t>Adverse on-site storage and handling</a:t>
            </a:r>
          </a:p>
          <a:p>
            <a:r>
              <a:rPr lang="en-GB" sz="1800"/>
              <a:t>Poor workmanship</a:t>
            </a:r>
          </a:p>
          <a:p>
            <a:r>
              <a:rPr lang="en-GB" sz="1800"/>
              <a:t>Inadequate maintenance</a:t>
            </a:r>
          </a:p>
          <a:p>
            <a:r>
              <a:rPr lang="en-GB" sz="1800"/>
              <a:t>Inappropriate use</a:t>
            </a:r>
          </a:p>
          <a:p>
            <a:r>
              <a:rPr lang="en-GB" sz="1800"/>
              <a:t>The design and construction process attempts to minimise these factors and experience suggests that it is usually a combination of factors that leads to failure. For example, a poor design that is poorly built and poorly maintained may fail, when getting any one of these processes right might allow it to perform adequately.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A55969-8959-4337-8AE7-F3265226A362}" type="slidenum">
              <a:rPr lang="en-GB"/>
              <a:pPr/>
              <a:t>18</a:t>
            </a:fld>
            <a:endParaRPr lang="en-GB"/>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xfrm>
            <a:off x="533400" y="4567238"/>
            <a:ext cx="5945188" cy="4381500"/>
          </a:xfrm>
        </p:spPr>
        <p:txBody>
          <a:bodyPr/>
          <a:lstStyle/>
          <a:p>
            <a:r>
              <a:rPr lang="en-GB" sz="1800"/>
              <a:t>Mastic asphalt is considered more of a traditional material – do we know more about its properties?</a:t>
            </a:r>
          </a:p>
          <a:p>
            <a:r>
              <a:rPr lang="en-GB" sz="1800"/>
              <a:t>The buildings shown here are heavily reliant on waterproof and wear-resistant qualities to protect their ancient building envelopes.</a:t>
            </a:r>
          </a:p>
          <a:p>
            <a:r>
              <a:rPr lang="en-GB" sz="1800"/>
              <a:t>Bamburgh Castle, Northhumberland</a:t>
            </a:r>
          </a:p>
          <a:p>
            <a:r>
              <a:rPr lang="en-GB" sz="1800"/>
              <a:t>Houses of Parliament – often quoted as the prime example of the longevity of mastic asphalt roofing. Both HoP have relied on Mastic asphalt for well over 100 years.</a:t>
            </a:r>
          </a:p>
          <a:p>
            <a:r>
              <a:rPr lang="en-GB" sz="1800"/>
              <a:t>Permaphalt, the polymer modiefied mastic asphalt roofing system has gained approval from The Loss Prevention Certification Board (LPCB). The first of its kind to achieve such an endorsement in the UK. Backing from the LPCB, the UK’s primary  insurance accreditation body, demonstrates the product’s fire performance credentials and suitability for all types of flat roof waterproofing applications.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4B9BD4-8296-45AD-83E4-B3B0813D5EBF}" type="slidenum">
              <a:rPr lang="en-GB"/>
              <a:pPr/>
              <a:t>19</a:t>
            </a:fld>
            <a:endParaRPr lang="en-GB"/>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GB" sz="1800"/>
              <a:t>A long span shell roof in RC constructed in the 1950s</a:t>
            </a:r>
          </a:p>
          <a:p>
            <a:r>
              <a:rPr lang="en-GB" sz="1800"/>
              <a:t>A plastics fabric roof</a:t>
            </a:r>
          </a:p>
          <a:p>
            <a:endParaRPr lang="en-GB" sz="18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F2A446-8FF2-43EC-ABC3-2C6BFA044F76}" type="slidenum">
              <a:rPr lang="en-GB"/>
              <a:pPr/>
              <a:t>20</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GB" sz="1800"/>
          </a:p>
          <a:p>
            <a:r>
              <a:rPr lang="en-GB" sz="1800"/>
              <a:t>Over-roofing completed on a six storey block of flats.</a:t>
            </a:r>
          </a:p>
          <a:p>
            <a:r>
              <a:rPr lang="en-GB" sz="1800"/>
              <a:t>Top - glulam in Norway</a:t>
            </a:r>
          </a:p>
          <a:p>
            <a:endParaRPr lang="en-GB" sz="18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A7BA37-975A-4C2D-92F3-63545DDA40E8}" type="slidenum">
              <a:rPr lang="en-GB"/>
              <a:pPr/>
              <a:t>21</a:t>
            </a:fld>
            <a:endParaRPr lang="en-GB"/>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882069-5AF5-4E75-9052-422276AB2D87}" type="slidenum">
              <a:rPr lang="en-GB"/>
              <a:pPr/>
              <a:t>22</a:t>
            </a:fld>
            <a:endParaRPr lang="en-GB"/>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GB" sz="1800"/>
              <a:t>GCHQ building in Cheltenham</a:t>
            </a:r>
          </a:p>
          <a:p>
            <a:r>
              <a:rPr lang="en-GB" sz="1800"/>
              <a:t>Tapered sheet lengths of 1.5m to whatever limitations are imposed by transportation or on-site lifting. A range of finishes available.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B46370-8408-4B32-B3DC-6A796BAA2BE6}" type="slidenum">
              <a:rPr lang="en-GB"/>
              <a:pPr/>
              <a:t>23</a:t>
            </a:fld>
            <a:endParaRPr lang="en-GB"/>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GB" sz="1800"/>
              <a:t>A framed glazed dome illustrating a good understanding of the principles of natural lighting and the control of glare</a:t>
            </a:r>
            <a:r>
              <a:rPr lang="en-GB"/>
              <a:t>.</a:t>
            </a:r>
          </a:p>
          <a:p>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8A20E7-E6A9-48FE-A714-F7C6F689D934}" type="slidenum">
              <a:rPr lang="en-GB"/>
              <a:pPr/>
              <a:t>24</a:t>
            </a:fld>
            <a:endParaRPr lang="en-GB"/>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3E94AA-FF03-4D06-A5A1-EBF5C724E730}" type="slidenum">
              <a:rPr lang="en-GB"/>
              <a:pPr/>
              <a:t>25</a:t>
            </a:fld>
            <a:endParaRPr lang="en-GB"/>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r>
              <a:rPr lang="en-GB" sz="1800"/>
              <a:t>Corus Hi-point roofing.</a:t>
            </a:r>
          </a:p>
          <a:p>
            <a:r>
              <a:rPr lang="en-GB" sz="1800"/>
              <a:t>Manufactured and assembled into volumetric modules under factory controlled conditions.</a:t>
            </a:r>
          </a:p>
          <a:p>
            <a:r>
              <a:rPr lang="en-GB" sz="1800"/>
              <a:t>Off-site or on-site methods available – depends on space availability. Kit forms available for erection on-site.</a:t>
            </a:r>
          </a:p>
          <a:p>
            <a:r>
              <a:rPr lang="en-GB" sz="1800"/>
              <a:t>This slide – MOD contract. Ten accommodation units, main structure lifted into position and weathering process of joints, gutters and fascias added.</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12D44F-3BFA-4EA4-B808-292F4D8ECBA5}" type="slidenum">
              <a:rPr lang="en-GB"/>
              <a:pPr/>
              <a:t>26</a:t>
            </a:fld>
            <a:endParaRPr lang="en-GB"/>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D157B2-8111-4A5A-B05D-5746575DC3CE}" type="slidenum">
              <a:rPr lang="en-GB"/>
              <a:pPr/>
              <a:t>27</a:t>
            </a:fld>
            <a:endParaRPr lang="en-GB"/>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r>
              <a:rPr lang="en-GB" sz="1800"/>
              <a:t>An example of a unique design of roofing at Waterloo International Railway Station</a:t>
            </a:r>
          </a:p>
          <a:p>
            <a:r>
              <a:rPr lang="en-GB" sz="1800"/>
              <a:t>An external skeleton suspended roof at the NEC Birmingham</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544DDE-A4E1-4EFD-9200-67AEC4F39DFC}" type="slidenum">
              <a:rPr lang="en-GB"/>
              <a:pPr/>
              <a:t>28</a:t>
            </a:fld>
            <a:endParaRPr lang="en-GB"/>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DF942A-3267-496D-AA8F-D5B2B48D47BD}" type="slidenum">
              <a:rPr lang="en-GB"/>
              <a:pPr/>
              <a:t>29</a:t>
            </a:fld>
            <a:endParaRPr lang="en-GB"/>
          </a:p>
        </p:txBody>
      </p:sp>
      <p:sp>
        <p:nvSpPr>
          <p:cNvPr id="13314"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r>
              <a:rPr lang="en-GB" sz="1800"/>
              <a:t>A roof garden on two levels on an office building</a:t>
            </a:r>
          </a:p>
          <a:p>
            <a:r>
              <a:rPr lang="en-GB" sz="1800"/>
              <a:t>Major restoration on the palm House at the Royal Botanic Gardens, Kew</a:t>
            </a:r>
          </a:p>
          <a:p>
            <a:r>
              <a:rPr lang="en-GB" sz="1800"/>
              <a:t>. A potentially aggressive internal atmosphere in buildings housing swimming pools can cause corrosion of structural members and deterioration in other parts of building fabric</a:t>
            </a:r>
          </a:p>
          <a:p>
            <a:r>
              <a:rPr lang="en-GB" sz="1800"/>
              <a: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BCDC32-3F2B-4727-B1C6-C355851C9838}" type="slidenum">
              <a:rPr lang="en-GB"/>
              <a:pPr/>
              <a:t>30</a:t>
            </a:fld>
            <a:endParaRPr lang="en-GB"/>
          </a:p>
        </p:txBody>
      </p:sp>
      <p:sp>
        <p:nvSpPr>
          <p:cNvPr id="81922" name="Rectangle 2"/>
          <p:cNvSpPr>
            <a:spLocks noGrp="1" noRot="1" noChangeAspect="1" noChangeArrowheads="1" noTextEdit="1"/>
          </p:cNvSpPr>
          <p:nvPr>
            <p:ph type="sldImg"/>
          </p:nvPr>
        </p:nvSpPr>
        <p:spPr>
          <a:xfrm>
            <a:off x="1084263" y="228600"/>
            <a:ext cx="4467225" cy="3349625"/>
          </a:xfrm>
          <a:ln/>
        </p:spPr>
      </p:sp>
      <p:sp>
        <p:nvSpPr>
          <p:cNvPr id="81923" name="Rectangle 3"/>
          <p:cNvSpPr>
            <a:spLocks noGrp="1" noChangeArrowheads="1"/>
          </p:cNvSpPr>
          <p:nvPr>
            <p:ph type="body" idx="1"/>
          </p:nvPr>
        </p:nvSpPr>
        <p:spPr>
          <a:xfrm>
            <a:off x="381000" y="3578225"/>
            <a:ext cx="6178550" cy="6159500"/>
          </a:xfrm>
        </p:spPr>
        <p:txBody>
          <a:bodyPr/>
          <a:lstStyle/>
          <a:p>
            <a:r>
              <a:rPr lang="en-GB" sz="1600"/>
              <a:t>Cantonal hospital Basel</a:t>
            </a:r>
          </a:p>
          <a:p>
            <a:r>
              <a:rPr lang="en-GB" sz="1600"/>
              <a:t>Orientation of the building to provide shade</a:t>
            </a:r>
          </a:p>
          <a:p>
            <a:r>
              <a:rPr lang="en-GB" sz="1600"/>
              <a:t>Influence of rooflights on solar shade</a:t>
            </a:r>
          </a:p>
          <a:p>
            <a:r>
              <a:rPr lang="en-GB" sz="1600"/>
              <a:t>Inverted flat roofs to protect the membrane</a:t>
            </a:r>
          </a:p>
          <a:p>
            <a:r>
              <a:rPr lang="en-GB" sz="1600"/>
              <a:t>Ballasted membranes to protect from UV light</a:t>
            </a:r>
          </a:p>
          <a:p>
            <a:r>
              <a:rPr lang="en-GB" sz="1600"/>
              <a:t>Green roofs to reduce rainfall run-off and to protect the membrane</a:t>
            </a:r>
          </a:p>
          <a:p>
            <a:r>
              <a:rPr lang="en-GB" sz="1600"/>
              <a:t>Stones or ballast heat sinks (low sloping roofs) to reduce surface temperature</a:t>
            </a:r>
          </a:p>
          <a:p>
            <a:r>
              <a:rPr lang="en-GB" sz="1600"/>
              <a:t>Systems to be designed according to good practice and to achieve high levels of workmanship</a:t>
            </a:r>
          </a:p>
          <a:p>
            <a:r>
              <a:rPr lang="en-GB" sz="1600"/>
              <a:t>To compensate for predicted higher wind loads and rainfall over-designing and over-specifying foofs by increasing:</a:t>
            </a:r>
          </a:p>
          <a:p>
            <a:r>
              <a:rPr lang="en-GB" sz="1600"/>
              <a:t>density of fixing patterns for slates and tiles</a:t>
            </a:r>
          </a:p>
          <a:p>
            <a:r>
              <a:rPr lang="en-GB" sz="1600"/>
              <a:t>the strength of the roof structure with braces, lateral restraint straps etc.</a:t>
            </a:r>
          </a:p>
          <a:p>
            <a:r>
              <a:rPr lang="en-GB" sz="1600"/>
              <a:t>gutter capacity</a:t>
            </a:r>
          </a:p>
          <a:p>
            <a:r>
              <a:rPr lang="en-GB" sz="1600"/>
              <a:t>Also by specifying:</a:t>
            </a:r>
          </a:p>
          <a:p>
            <a:r>
              <a:rPr lang="en-GB" sz="1600"/>
              <a:t>flexibility in roof systems to cope with higher thermal movements</a:t>
            </a:r>
          </a:p>
          <a:p>
            <a:r>
              <a:rPr lang="en-GB" sz="1600"/>
              <a:t>Solar reflective materials for exposed surfaces (roofs with dark surfaces increase heat build-up in  buildings</a:t>
            </a:r>
          </a:p>
          <a:p>
            <a:r>
              <a:rPr lang="en-GB" sz="1600"/>
              <a:t>Materials offering the best durability for the expected climatic conditions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6D6EAE-816C-4579-9FCC-8E9CB75E2867}" type="slidenum">
              <a:rPr lang="en-GB"/>
              <a:pPr/>
              <a:t>35</a:t>
            </a:fld>
            <a:endParaRPr lang="en-GB"/>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r>
              <a:rPr lang="en-GB" sz="1800"/>
              <a:t>A variety of roofs is evident in this area of London.</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DA96CCE4-9A80-42C7-BB21-6B45C7E734E0}" type="slidenum">
              <a:rPr lang="en-GB"/>
              <a:pPr/>
              <a:t>36</a:t>
            </a:fld>
            <a:endParaRPr lang="en-GB"/>
          </a:p>
        </p:txBody>
      </p:sp>
      <p:sp>
        <p:nvSpPr>
          <p:cNvPr id="77826" name="Rectangle 2"/>
          <p:cNvSpPr>
            <a:spLocks noGrp="1" noRot="1" noChangeAspect="1" noChangeArrowheads="1" noTextEdit="1"/>
          </p:cNvSpPr>
          <p:nvPr>
            <p:ph type="sldImg"/>
          </p:nvPr>
        </p:nvSpPr>
        <p:spPr bwMode="auto">
          <a:xfrm>
            <a:off x="985225" y="456082"/>
            <a:ext cx="4588607" cy="3426206"/>
          </a:xfrm>
          <a:prstGeom prst="rect">
            <a:avLst/>
          </a:prstGeom>
          <a:solidFill>
            <a:srgbClr val="FFFFFF"/>
          </a:solidFill>
          <a:ln>
            <a:solidFill>
              <a:srgbClr val="000000"/>
            </a:solidFill>
            <a:miter lim="800000"/>
            <a:headEnd/>
            <a:tailEnd/>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8E5FD8-8657-44B0-B191-8EBA5A20F780}" type="slidenum">
              <a:rPr lang="en-GB"/>
              <a:pPr/>
              <a:t>37</a:t>
            </a:fld>
            <a:endParaRPr lang="en-GB"/>
          </a:p>
        </p:txBody>
      </p:sp>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a:spLocks noGrp="1" noChangeArrowheads="1"/>
          </p:cNvSpPr>
          <p:nvPr>
            <p:ph type="sldNum" sz="quarter" idx="5"/>
          </p:nvPr>
        </p:nvSpPr>
        <p:spPr>
          <a:ln/>
        </p:spPr>
        <p:txBody>
          <a:bodyPr/>
          <a:lstStyle/>
          <a:p>
            <a:fld id="{FA2325AC-3C54-4AD1-ADCF-ED7F363864D0}" type="slidenum">
              <a:rPr lang="en-GB"/>
              <a:pPr/>
              <a:t>38</a:t>
            </a:fld>
            <a:endParaRPr lang="en-GB"/>
          </a:p>
        </p:txBody>
      </p:sp>
      <p:sp>
        <p:nvSpPr>
          <p:cNvPr id="92162" name="Rectangle 2"/>
          <p:cNvSpPr>
            <a:spLocks noGrp="1" noRot="1" noChangeAspect="1" noChangeArrowheads="1" noTextEdit="1"/>
          </p:cNvSpPr>
          <p:nvPr>
            <p:ph type="sldImg"/>
          </p:nvPr>
        </p:nvSpPr>
        <p:spPr bwMode="auto">
          <a:xfrm>
            <a:off x="985225" y="456081"/>
            <a:ext cx="4892372" cy="3653447"/>
          </a:xfrm>
          <a:prstGeom prst="rect">
            <a:avLst/>
          </a:prstGeom>
          <a:solidFill>
            <a:srgbClr val="FFFFFF"/>
          </a:solidFill>
          <a:ln>
            <a:solidFill>
              <a:srgbClr val="000000"/>
            </a:solidFill>
            <a:miter lim="800000"/>
            <a:headEnd/>
            <a:tailEnd/>
          </a:ln>
        </p:spPr>
      </p:sp>
      <p:grpSp>
        <p:nvGrpSpPr>
          <p:cNvPr id="2" name="Group 4"/>
          <p:cNvGrpSpPr>
            <a:grpSpLocks/>
          </p:cNvGrpSpPr>
          <p:nvPr/>
        </p:nvGrpSpPr>
        <p:grpSpPr bwMode="auto">
          <a:xfrm>
            <a:off x="1" y="7303694"/>
            <a:ext cx="6247257" cy="1553876"/>
            <a:chOff x="0" y="0"/>
            <a:chExt cx="4320" cy="919"/>
          </a:xfrm>
        </p:grpSpPr>
        <p:sp>
          <p:nvSpPr>
            <p:cNvPr id="92165" name="Rectangle 5"/>
            <p:cNvSpPr>
              <a:spLocks noChangeArrowheads="1"/>
            </p:cNvSpPr>
            <p:nvPr/>
          </p:nvSpPr>
          <p:spPr bwMode="auto">
            <a:xfrm>
              <a:off x="0" y="0"/>
              <a:ext cx="4320" cy="769"/>
            </a:xfrm>
            <a:prstGeom prst="rect">
              <a:avLst/>
            </a:prstGeom>
            <a:noFill/>
            <a:ln w="9525">
              <a:noFill/>
              <a:miter lim="800000"/>
              <a:headEnd/>
              <a:tailEnd/>
            </a:ln>
            <a:effectLst/>
          </p:spPr>
          <p:txBody>
            <a:bodyPr lIns="90526" tIns="45263" rIns="90526" bIns="45263" anchor="ctr"/>
            <a:lstStyle/>
            <a:p>
              <a:pPr defTabSz="913743" eaLnBrk="0" hangingPunct="0"/>
              <a:endParaRPr lang="en-US" sz="1600" dirty="0"/>
            </a:p>
          </p:txBody>
        </p:sp>
        <p:sp>
          <p:nvSpPr>
            <p:cNvPr id="92166" name="Rectangle 6"/>
            <p:cNvSpPr>
              <a:spLocks noChangeArrowheads="1" noTextEdit="1"/>
            </p:cNvSpPr>
            <p:nvPr/>
          </p:nvSpPr>
          <p:spPr bwMode="auto">
            <a:xfrm>
              <a:off x="0" y="769"/>
              <a:ext cx="4320" cy="150"/>
            </a:xfrm>
            <a:prstGeom prst="rect">
              <a:avLst/>
            </a:prstGeom>
            <a:noFill/>
            <a:ln w="9525">
              <a:noFill/>
              <a:miter lim="800000"/>
              <a:headEnd/>
              <a:tailEnd/>
            </a:ln>
            <a:effectLst/>
          </p:spPr>
          <p:txBody>
            <a:bodyPr lIns="90526" tIns="45263" rIns="90526" bIns="45263" anchor="ctr"/>
            <a:lstStyle/>
            <a:p>
              <a:endParaRPr lang="en-GB"/>
            </a:p>
          </p:txBody>
        </p:sp>
      </p:gr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1543D3-C806-43ED-ABDA-E209B4EE5816}" type="slidenum">
              <a:rPr lang="en-GB"/>
              <a:pPr/>
              <a:t>39</a:t>
            </a:fld>
            <a:endParaRPr lang="en-GB"/>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xfrm>
            <a:off x="686283" y="4491996"/>
            <a:ext cx="6171717" cy="4381576"/>
          </a:xfrm>
        </p:spPr>
        <p:txBody>
          <a:bodyPr/>
          <a:lstStyle/>
          <a:p>
            <a:r>
              <a:rPr lang="en-GB" sz="1800" dirty="0">
                <a:solidFill>
                  <a:srgbClr val="002C5F"/>
                </a:solidFill>
                <a:latin typeface="TrebuchetMS" charset="0"/>
              </a:rPr>
              <a:t>Inverted Green Roof</a:t>
            </a:r>
          </a:p>
          <a:p>
            <a:r>
              <a:rPr lang="en-GB" sz="1800" dirty="0">
                <a:solidFill>
                  <a:srgbClr val="292526"/>
                </a:solidFill>
                <a:latin typeface="TrebuchetMS" charset="0"/>
              </a:rPr>
              <a:t>The characteristic of an inverted roof is that the insulation is above the waterproofing. Extruded polystyrene insulation is used for inverted roofs because it is impervious to water.</a:t>
            </a:r>
          </a:p>
          <a:p>
            <a:r>
              <a:rPr lang="en-GB" sz="1800" dirty="0">
                <a:solidFill>
                  <a:srgbClr val="292526"/>
                </a:solidFill>
                <a:latin typeface="TrebuchetMS" charset="0"/>
              </a:rPr>
              <a:t>However, the insulation is not impervious to water vapour. It is therefore essential to avoid forming a vapour barrier directly above it when installing a green roof. </a:t>
            </a:r>
          </a:p>
          <a:p>
            <a:r>
              <a:rPr lang="en-GB" sz="1800" dirty="0">
                <a:solidFill>
                  <a:srgbClr val="292526"/>
                </a:solidFill>
                <a:latin typeface="TrebuchetMS" charset="0"/>
              </a:rPr>
              <a:t>The following must be taken into account when designing an inverted green roof:</a:t>
            </a:r>
          </a:p>
          <a:p>
            <a:r>
              <a:rPr lang="en-GB" sz="1800" dirty="0">
                <a:solidFill>
                  <a:srgbClr val="D78A71"/>
                </a:solidFill>
                <a:latin typeface="ZapfDingbats" charset="0"/>
              </a:rPr>
              <a:t>■ </a:t>
            </a:r>
            <a:r>
              <a:rPr lang="en-GB" sz="1800" dirty="0">
                <a:solidFill>
                  <a:srgbClr val="292526"/>
                </a:solidFill>
                <a:latin typeface="TrebuchetMS" charset="0"/>
              </a:rPr>
              <a:t>If a root barrier is required, it must be placed below the insulation</a:t>
            </a:r>
          </a:p>
          <a:p>
            <a:r>
              <a:rPr lang="en-GB" sz="1800" dirty="0">
                <a:solidFill>
                  <a:srgbClr val="D78A71"/>
                </a:solidFill>
                <a:latin typeface="ZapfDingbats" charset="0"/>
              </a:rPr>
              <a:t>■ </a:t>
            </a:r>
            <a:r>
              <a:rPr lang="en-GB" sz="1800" dirty="0">
                <a:solidFill>
                  <a:srgbClr val="292526"/>
                </a:solidFill>
                <a:latin typeface="TrebuchetMS" charset="0"/>
              </a:rPr>
              <a:t>The weight of the soil must be adequate to prevent wind uplift</a:t>
            </a:r>
          </a:p>
          <a:p>
            <a:r>
              <a:rPr lang="en-GB" sz="1800" dirty="0">
                <a:solidFill>
                  <a:srgbClr val="292526"/>
                </a:solidFill>
                <a:latin typeface="TrebuchetMS" charset="0"/>
              </a:rPr>
              <a:t>and flotation</a:t>
            </a:r>
          </a:p>
          <a:p>
            <a:r>
              <a:rPr lang="en-GB" sz="1800" dirty="0">
                <a:solidFill>
                  <a:srgbClr val="D78A71"/>
                </a:solidFill>
                <a:latin typeface="ZapfDingbats" charset="0"/>
              </a:rPr>
              <a:t>■ </a:t>
            </a:r>
            <a:r>
              <a:rPr lang="en-GB" sz="1800" dirty="0">
                <a:solidFill>
                  <a:srgbClr val="292526"/>
                </a:solidFill>
                <a:latin typeface="TrebuchetMS" charset="0"/>
              </a:rPr>
              <a:t>It is not possible to use the roof dam irrigation system</a:t>
            </a:r>
          </a:p>
          <a:p>
            <a:r>
              <a:rPr lang="en-GB" sz="1800" dirty="0">
                <a:solidFill>
                  <a:srgbClr val="D78A71"/>
                </a:solidFill>
                <a:latin typeface="ZapfDingbats" charset="0"/>
              </a:rPr>
              <a:t>■ </a:t>
            </a:r>
            <a:r>
              <a:rPr lang="en-GB" sz="1800" dirty="0">
                <a:solidFill>
                  <a:srgbClr val="292526"/>
                </a:solidFill>
                <a:latin typeface="TrebuchetMS" charset="0"/>
              </a:rPr>
              <a:t>Water can be stored in the </a:t>
            </a:r>
            <a:r>
              <a:rPr lang="en-GB" sz="1800" dirty="0" err="1">
                <a:solidFill>
                  <a:srgbClr val="292526"/>
                </a:solidFill>
                <a:latin typeface="TrebuchetMS" charset="0"/>
              </a:rPr>
              <a:t>Floradrain</a:t>
            </a:r>
            <a:r>
              <a:rPr lang="en-GB" sz="1800" dirty="0">
                <a:solidFill>
                  <a:srgbClr val="292526"/>
                </a:solidFill>
                <a:latin typeface="TrebuchetMS" charset="0"/>
              </a:rPr>
              <a:t>® layer without affecting</a:t>
            </a:r>
          </a:p>
          <a:p>
            <a:r>
              <a:rPr lang="en-GB" sz="1800" dirty="0">
                <a:solidFill>
                  <a:srgbClr val="292526"/>
                </a:solidFill>
                <a:latin typeface="TrebuchetMS" charset="0"/>
              </a:rPr>
              <a:t>aeration or vapour pressure</a:t>
            </a:r>
            <a:endParaRPr lang="en-GB" sz="1800" dirty="0">
              <a:solidFill>
                <a:srgbClr val="000000"/>
              </a:solidFill>
              <a:latin typeface="TrebuchetMS" charset="0"/>
            </a:endParaRPr>
          </a:p>
          <a:p>
            <a:endParaRPr lang="en-GB" sz="1800"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4D6845-CEE7-4740-B599-53055FF0FDEE}" type="slidenum">
              <a:rPr lang="en-GB"/>
              <a:pPr/>
              <a:t>42</a:t>
            </a:fld>
            <a:endParaRPr lang="en-GB"/>
          </a:p>
        </p:txBody>
      </p:sp>
      <p:sp>
        <p:nvSpPr>
          <p:cNvPr id="1026" name="Rectangle 2"/>
          <p:cNvSpPr>
            <a:spLocks noGrp="1" noRot="1" noChangeAspect="1" noChangeArrowheads="1" noTextEdit="1"/>
          </p:cNvSpPr>
          <p:nvPr>
            <p:ph type="sldImg"/>
          </p:nvPr>
        </p:nvSpPr>
        <p:spPr>
          <a:ln/>
        </p:spPr>
      </p:sp>
      <p:sp>
        <p:nvSpPr>
          <p:cNvPr id="1027" name="Rectangle 3"/>
          <p:cNvSpPr>
            <a:spLocks noGrp="1" noChangeArrowheads="1"/>
          </p:cNvSpPr>
          <p:nvPr>
            <p:ph type="body" idx="1"/>
          </p:nvPr>
        </p:nvSpPr>
        <p:spPr>
          <a:xfrm>
            <a:off x="914400" y="4624388"/>
            <a:ext cx="5562600" cy="4381500"/>
          </a:xfrm>
        </p:spPr>
        <p:txBody>
          <a:bodyPr/>
          <a:lstStyle/>
          <a:p>
            <a:r>
              <a:rPr lang="en-GB" sz="1800"/>
              <a:t>Performance requirements</a:t>
            </a:r>
          </a:p>
          <a:p>
            <a:r>
              <a:rPr lang="en-GB" sz="1800"/>
              <a:t>Key factors – thermal movements – reversible and irreversible movements due to drying shrinkage, moisture movement or creep in concrete members – elastic deflection due to the self weight of the roof and applied loading – ageing which may lead to brittleness in certain types of material.</a:t>
            </a:r>
          </a:p>
          <a:p>
            <a:r>
              <a:rPr lang="en-GB" sz="1800"/>
              <a:t>Fabrics – durability 20 years for fabrics, less/more for traditional materials. Unaffected by UV light. PVC coated fabrics less durable. Fabrics vulnerable to mechanical damage / vandalism. Needs factory manufacture controlled environment, maintenance on site not easy. Fabrics stretch more than normal expansion / contraction of traditional materials. Fabrics are relatively self-cleansing under the action of rain – concentrates at seams (dirt / detritus). Bird spoiling.</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1682" name="Group 2"/>
          <p:cNvGrpSpPr>
            <a:grpSpLocks/>
          </p:cNvGrpSpPr>
          <p:nvPr/>
        </p:nvGrpSpPr>
        <p:grpSpPr bwMode="auto">
          <a:xfrm>
            <a:off x="0" y="0"/>
            <a:ext cx="9144000" cy="6858000"/>
            <a:chOff x="0" y="0"/>
            <a:chExt cx="5760" cy="4320"/>
          </a:xfrm>
        </p:grpSpPr>
        <p:sp>
          <p:nvSpPr>
            <p:cNvPr id="71683" name="Rectangle 3"/>
            <p:cNvSpPr>
              <a:spLocks noChangeArrowheads="1"/>
            </p:cNvSpPr>
            <p:nvPr/>
          </p:nvSpPr>
          <p:spPr bwMode="white">
            <a:xfrm>
              <a:off x="0" y="720"/>
              <a:ext cx="5760" cy="864"/>
            </a:xfrm>
            <a:prstGeom prst="rect">
              <a:avLst/>
            </a:prstGeom>
            <a:gradFill rotWithShape="0">
              <a:gsLst>
                <a:gs pos="0">
                  <a:schemeClr val="hlink"/>
                </a:gs>
                <a:gs pos="100000">
                  <a:schemeClr val="bg1"/>
                </a:gs>
              </a:gsLst>
              <a:lin ang="5400000" scaled="1"/>
            </a:gradFill>
            <a:ln w="9525">
              <a:noFill/>
              <a:miter lim="800000"/>
              <a:headEnd/>
              <a:tailEnd/>
            </a:ln>
            <a:effectLst/>
          </p:spPr>
          <p:txBody>
            <a:bodyPr wrap="none" anchor="ctr"/>
            <a:lstStyle/>
            <a:p>
              <a:endParaRPr lang="en-GB"/>
            </a:p>
          </p:txBody>
        </p:sp>
        <p:sp>
          <p:nvSpPr>
            <p:cNvPr id="71684" name="Rectangle 4"/>
            <p:cNvSpPr>
              <a:spLocks noChangeArrowheads="1"/>
            </p:cNvSpPr>
            <p:nvPr/>
          </p:nvSpPr>
          <p:spPr bwMode="white">
            <a:xfrm>
              <a:off x="0" y="4080"/>
              <a:ext cx="5760" cy="240"/>
            </a:xfrm>
            <a:prstGeom prst="rect">
              <a:avLst/>
            </a:prstGeom>
            <a:gradFill rotWithShape="0">
              <a:gsLst>
                <a:gs pos="0">
                  <a:schemeClr val="bg1"/>
                </a:gs>
                <a:gs pos="100000">
                  <a:schemeClr val="bg2"/>
                </a:gs>
              </a:gsLst>
              <a:lin ang="5400000" scaled="1"/>
            </a:gradFill>
            <a:ln w="9525">
              <a:noFill/>
              <a:miter lim="800000"/>
              <a:headEnd/>
              <a:tailEnd/>
            </a:ln>
            <a:effectLst/>
          </p:spPr>
          <p:txBody>
            <a:bodyPr wrap="none" anchor="ctr"/>
            <a:lstStyle/>
            <a:p>
              <a:endParaRPr lang="en-GB"/>
            </a:p>
          </p:txBody>
        </p:sp>
        <p:pic>
          <p:nvPicPr>
            <p:cNvPr id="71685" name="Picture 5" descr="D:\FRONTPAGE THEMES\CONSTRUC\URBBANND.PNG"/>
            <p:cNvPicPr>
              <a:picLocks noChangeAspect="1" noChangeArrowheads="1"/>
            </p:cNvPicPr>
            <p:nvPr/>
          </p:nvPicPr>
          <p:blipFill>
            <a:blip r:embed="rId2"/>
            <a:srcRect l="5824" t="8493" r="35922"/>
            <a:stretch>
              <a:fillRect/>
            </a:stretch>
          </p:blipFill>
          <p:spPr bwMode="ltGray">
            <a:xfrm>
              <a:off x="0" y="0"/>
              <a:ext cx="5760" cy="905"/>
            </a:xfrm>
            <a:prstGeom prst="rect">
              <a:avLst/>
            </a:prstGeom>
            <a:noFill/>
          </p:spPr>
        </p:pic>
      </p:grpSp>
      <p:sp>
        <p:nvSpPr>
          <p:cNvPr id="71686" name="Rectangle 6"/>
          <p:cNvSpPr>
            <a:spLocks noGrp="1" noChangeArrowheads="1"/>
          </p:cNvSpPr>
          <p:nvPr>
            <p:ph type="ctrTitle"/>
          </p:nvPr>
        </p:nvSpPr>
        <p:spPr>
          <a:xfrm>
            <a:off x="685800" y="2438400"/>
            <a:ext cx="7772400" cy="1143000"/>
          </a:xfrm>
        </p:spPr>
        <p:txBody>
          <a:bodyPr/>
          <a:lstStyle>
            <a:lvl1pPr>
              <a:defRPr/>
            </a:lvl1pPr>
          </a:lstStyle>
          <a:p>
            <a:r>
              <a:rPr lang="en-GB"/>
              <a:t>Click to edit Master title style</a:t>
            </a:r>
          </a:p>
        </p:txBody>
      </p:sp>
      <p:sp>
        <p:nvSpPr>
          <p:cNvPr id="71687" name="Rectangle 7"/>
          <p:cNvSpPr>
            <a:spLocks noGrp="1" noChangeArrowheads="1"/>
          </p:cNvSpPr>
          <p:nvPr>
            <p:ph type="subTitle" idx="1"/>
          </p:nvPr>
        </p:nvSpPr>
        <p:spPr>
          <a:xfrm>
            <a:off x="1371600" y="3962400"/>
            <a:ext cx="6400800" cy="1752600"/>
          </a:xfrm>
        </p:spPr>
        <p:txBody>
          <a:bodyPr/>
          <a:lstStyle>
            <a:lvl1pPr marL="0" indent="0" algn="ctr">
              <a:buFont typeface="Wingdings" pitchFamily="2" charset="2"/>
              <a:buNone/>
              <a:defRPr/>
            </a:lvl1pPr>
          </a:lstStyle>
          <a:p>
            <a:r>
              <a:rPr lang="en-GB"/>
              <a:t>Click to edit Master subtitle style</a:t>
            </a:r>
          </a:p>
        </p:txBody>
      </p:sp>
      <p:sp>
        <p:nvSpPr>
          <p:cNvPr id="71688" name="Rectangle 8"/>
          <p:cNvSpPr>
            <a:spLocks noGrp="1" noChangeArrowheads="1"/>
          </p:cNvSpPr>
          <p:nvPr>
            <p:ph type="dt" sz="half" idx="2"/>
          </p:nvPr>
        </p:nvSpPr>
        <p:spPr>
          <a:xfrm>
            <a:off x="685800" y="6248400"/>
            <a:ext cx="1905000" cy="457200"/>
          </a:xfrm>
        </p:spPr>
        <p:txBody>
          <a:bodyPr/>
          <a:lstStyle>
            <a:lvl1pPr>
              <a:defRPr/>
            </a:lvl1pPr>
          </a:lstStyle>
          <a:p>
            <a:endParaRPr lang="en-GB"/>
          </a:p>
        </p:txBody>
      </p:sp>
      <p:sp>
        <p:nvSpPr>
          <p:cNvPr id="71689" name="Rectangle 9"/>
          <p:cNvSpPr>
            <a:spLocks noGrp="1" noChangeArrowheads="1"/>
          </p:cNvSpPr>
          <p:nvPr>
            <p:ph type="ftr" sz="quarter" idx="3"/>
          </p:nvPr>
        </p:nvSpPr>
        <p:spPr>
          <a:xfrm>
            <a:off x="3124200" y="6248400"/>
            <a:ext cx="2895600" cy="457200"/>
          </a:xfrm>
        </p:spPr>
        <p:txBody>
          <a:bodyPr/>
          <a:lstStyle>
            <a:lvl1pPr>
              <a:defRPr/>
            </a:lvl1pPr>
          </a:lstStyle>
          <a:p>
            <a:endParaRPr lang="en-GB"/>
          </a:p>
        </p:txBody>
      </p:sp>
      <p:sp>
        <p:nvSpPr>
          <p:cNvPr id="71690" name="Rectangle 10"/>
          <p:cNvSpPr>
            <a:spLocks noGrp="1" noChangeArrowheads="1"/>
          </p:cNvSpPr>
          <p:nvPr>
            <p:ph type="sldNum" sz="quarter" idx="4"/>
          </p:nvPr>
        </p:nvSpPr>
        <p:spPr>
          <a:xfrm>
            <a:off x="6553200" y="6248400"/>
            <a:ext cx="1905000" cy="457200"/>
          </a:xfrm>
        </p:spPr>
        <p:txBody>
          <a:bodyPr/>
          <a:lstStyle>
            <a:lvl1pPr>
              <a:defRPr/>
            </a:lvl1pPr>
          </a:lstStyle>
          <a:p>
            <a:fld id="{69FDB02B-FD3A-45AE-A2B8-0AD88A82D12D}"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4B86F82-5E30-488B-B6FE-1FE74AF5DBA8}"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E706EFA-355D-457D-963C-A23019F4A1EF}"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AC0C18FE-4DB6-48BF-A2F4-3F0C7EEA22C6}"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46574CAF-3A82-4D62-BD4F-4C28FF0387C2}"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E1A05002-9094-461B-A472-C072029CEAF1}"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314DEC6C-1CB1-4A8D-A7B7-E82EC76699CA}"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8EB219C-BC2A-4858-8941-4A6E7B84266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2AEC0AF-4FBF-4CF5-9D64-7AA9827A1565}"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0E0DA0B-2F59-48FF-BFCE-4DFA8CBD8F99}"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533400"/>
            <a:ext cx="1943100" cy="55626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533400"/>
            <a:ext cx="5676900" cy="556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89570912-B98A-4218-A13D-660D9944EF27}"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772400" cy="1143000"/>
          </a:xfrm>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685800" y="1981200"/>
            <a:ext cx="3810000" cy="4114800"/>
          </a:xfrm>
        </p:spPr>
        <p:txBody>
          <a:bodyPr/>
          <a:lstStyle/>
          <a:p>
            <a:endParaRPr lang="en-GB"/>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685800" y="6324600"/>
            <a:ext cx="1905000" cy="457200"/>
          </a:xfrm>
        </p:spPr>
        <p:txBody>
          <a:bodyPr/>
          <a:lstStyle>
            <a:lvl1pPr>
              <a:defRPr/>
            </a:lvl1pPr>
          </a:lstStyle>
          <a:p>
            <a:endParaRPr lang="en-GB"/>
          </a:p>
        </p:txBody>
      </p:sp>
      <p:sp>
        <p:nvSpPr>
          <p:cNvPr id="6" name="Footer Placeholder 5"/>
          <p:cNvSpPr>
            <a:spLocks noGrp="1"/>
          </p:cNvSpPr>
          <p:nvPr>
            <p:ph type="ftr" sz="quarter" idx="11"/>
          </p:nvPr>
        </p:nvSpPr>
        <p:spPr>
          <a:xfrm>
            <a:off x="3124200" y="6324600"/>
            <a:ext cx="28956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324600"/>
            <a:ext cx="1905000" cy="457200"/>
          </a:xfrm>
        </p:spPr>
        <p:txBody>
          <a:bodyPr/>
          <a:lstStyle>
            <a:lvl1pPr>
              <a:defRPr/>
            </a:lvl1pPr>
          </a:lstStyle>
          <a:p>
            <a:fld id="{B2C087CA-33A6-47FD-8890-C5F344685F4C}"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7724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lipArt Placeholder 3"/>
          <p:cNvSpPr>
            <a:spLocks noGrp="1"/>
          </p:cNvSpPr>
          <p:nvPr>
            <p:ph type="clipArt" sz="half" idx="2"/>
          </p:nvPr>
        </p:nvSpPr>
        <p:spPr>
          <a:xfrm>
            <a:off x="4648200" y="1981200"/>
            <a:ext cx="3810000" cy="4114800"/>
          </a:xfrm>
        </p:spPr>
        <p:txBody>
          <a:bodyPr/>
          <a:lstStyle/>
          <a:p>
            <a:endParaRPr lang="en-GB"/>
          </a:p>
        </p:txBody>
      </p:sp>
      <p:sp>
        <p:nvSpPr>
          <p:cNvPr id="5" name="Date Placeholder 4"/>
          <p:cNvSpPr>
            <a:spLocks noGrp="1"/>
          </p:cNvSpPr>
          <p:nvPr>
            <p:ph type="dt" sz="half" idx="10"/>
          </p:nvPr>
        </p:nvSpPr>
        <p:spPr>
          <a:xfrm>
            <a:off x="685800" y="6324600"/>
            <a:ext cx="1905000" cy="457200"/>
          </a:xfrm>
        </p:spPr>
        <p:txBody>
          <a:bodyPr/>
          <a:lstStyle>
            <a:lvl1pPr>
              <a:defRPr/>
            </a:lvl1pPr>
          </a:lstStyle>
          <a:p>
            <a:endParaRPr lang="en-GB"/>
          </a:p>
        </p:txBody>
      </p:sp>
      <p:sp>
        <p:nvSpPr>
          <p:cNvPr id="6" name="Footer Placeholder 5"/>
          <p:cNvSpPr>
            <a:spLocks noGrp="1"/>
          </p:cNvSpPr>
          <p:nvPr>
            <p:ph type="ftr" sz="quarter" idx="11"/>
          </p:nvPr>
        </p:nvSpPr>
        <p:spPr>
          <a:xfrm>
            <a:off x="3124200" y="6324600"/>
            <a:ext cx="28956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324600"/>
            <a:ext cx="1905000" cy="457200"/>
          </a:xfrm>
        </p:spPr>
        <p:txBody>
          <a:bodyPr/>
          <a:lstStyle>
            <a:lvl1pPr>
              <a:defRPr/>
            </a:lvl1pPr>
          </a:lstStyle>
          <a:p>
            <a:fld id="{5F954978-1F43-4E48-BCBA-4544866DB358}"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658" name="Group 2"/>
          <p:cNvGrpSpPr>
            <a:grpSpLocks/>
          </p:cNvGrpSpPr>
          <p:nvPr/>
        </p:nvGrpSpPr>
        <p:grpSpPr bwMode="auto">
          <a:xfrm>
            <a:off x="0" y="0"/>
            <a:ext cx="9144000" cy="6858000"/>
            <a:chOff x="0" y="0"/>
            <a:chExt cx="5760" cy="4320"/>
          </a:xfrm>
        </p:grpSpPr>
        <p:sp>
          <p:nvSpPr>
            <p:cNvPr id="70659" name="Rectangle 3"/>
            <p:cNvSpPr>
              <a:spLocks noChangeArrowheads="1"/>
            </p:cNvSpPr>
            <p:nvPr/>
          </p:nvSpPr>
          <p:spPr bwMode="white">
            <a:xfrm>
              <a:off x="0" y="0"/>
              <a:ext cx="5760" cy="1200"/>
            </a:xfrm>
            <a:prstGeom prst="rect">
              <a:avLst/>
            </a:prstGeom>
            <a:gradFill rotWithShape="0">
              <a:gsLst>
                <a:gs pos="0">
                  <a:schemeClr val="accent2"/>
                </a:gs>
                <a:gs pos="100000">
                  <a:schemeClr val="bg1"/>
                </a:gs>
              </a:gsLst>
              <a:lin ang="5400000" scaled="1"/>
            </a:gradFill>
            <a:ln w="9525">
              <a:noFill/>
              <a:miter lim="800000"/>
              <a:headEnd/>
              <a:tailEnd/>
            </a:ln>
            <a:effectLst/>
          </p:spPr>
          <p:txBody>
            <a:bodyPr wrap="none" anchor="ctr"/>
            <a:lstStyle/>
            <a:p>
              <a:endParaRPr lang="en-GB"/>
            </a:p>
          </p:txBody>
        </p:sp>
        <p:sp>
          <p:nvSpPr>
            <p:cNvPr id="70660" name="Rectangle 4"/>
            <p:cNvSpPr>
              <a:spLocks noChangeArrowheads="1"/>
            </p:cNvSpPr>
            <p:nvPr/>
          </p:nvSpPr>
          <p:spPr bwMode="white">
            <a:xfrm>
              <a:off x="0" y="4080"/>
              <a:ext cx="5760" cy="240"/>
            </a:xfrm>
            <a:prstGeom prst="rect">
              <a:avLst/>
            </a:prstGeom>
            <a:gradFill rotWithShape="0">
              <a:gsLst>
                <a:gs pos="0">
                  <a:schemeClr val="bg1"/>
                </a:gs>
                <a:gs pos="100000">
                  <a:schemeClr val="bg2"/>
                </a:gs>
              </a:gsLst>
              <a:lin ang="5400000" scaled="1"/>
            </a:gradFill>
            <a:ln w="9525">
              <a:noFill/>
              <a:miter lim="800000"/>
              <a:headEnd/>
              <a:tailEnd/>
            </a:ln>
            <a:effectLst/>
          </p:spPr>
          <p:txBody>
            <a:bodyPr wrap="none" anchor="ctr"/>
            <a:lstStyle/>
            <a:p>
              <a:endParaRPr lang="en-GB"/>
            </a:p>
          </p:txBody>
        </p:sp>
        <p:pic>
          <p:nvPicPr>
            <p:cNvPr id="70661" name="Picture 5" descr="D:\FRONTPAGE THEMES\CONSTRUC\URBBANND.PNG"/>
            <p:cNvPicPr>
              <a:picLocks noChangeAspect="1" noChangeArrowheads="1"/>
            </p:cNvPicPr>
            <p:nvPr/>
          </p:nvPicPr>
          <p:blipFill>
            <a:blip r:embed="rId15"/>
            <a:srcRect t="66667"/>
            <a:stretch>
              <a:fillRect/>
            </a:stretch>
          </p:blipFill>
          <p:spPr bwMode="ltGray">
            <a:xfrm>
              <a:off x="0" y="0"/>
              <a:ext cx="5760" cy="192"/>
            </a:xfrm>
            <a:prstGeom prst="rect">
              <a:avLst/>
            </a:prstGeom>
            <a:noFill/>
          </p:spPr>
        </p:pic>
      </p:grpSp>
      <p:sp>
        <p:nvSpPr>
          <p:cNvPr id="70662" name="Rectangle 6"/>
          <p:cNvSpPr>
            <a:spLocks noGrp="1" noChangeArrowheads="1"/>
          </p:cNvSpPr>
          <p:nvPr>
            <p:ph type="title"/>
          </p:nvPr>
        </p:nvSpPr>
        <p:spPr bwMode="auto">
          <a:xfrm>
            <a:off x="685800" y="533400"/>
            <a:ext cx="7772400" cy="1143000"/>
          </a:xfrm>
          <a:prstGeom prst="rect">
            <a:avLst/>
          </a:prstGeom>
          <a:noFill/>
          <a:ln w="9525">
            <a:noFill/>
            <a:miter lim="800000"/>
            <a:headEnd/>
            <a:tailEnd/>
          </a:ln>
          <a:effectLst>
            <a:outerShdw dist="35921" dir="2700000" algn="ctr" rotWithShape="0">
              <a:schemeClr val="bg2">
                <a:alpha val="50000"/>
              </a:schemeClr>
            </a:outerShdw>
          </a:effec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70663" name="Rectangle 7"/>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70664" name="Rectangle 8"/>
          <p:cNvSpPr>
            <a:spLocks noGrp="1" noChangeArrowheads="1"/>
          </p:cNvSpPr>
          <p:nvPr>
            <p:ph type="dt" sz="half" idx="2"/>
          </p:nvPr>
        </p:nvSpPr>
        <p:spPr bwMode="auto">
          <a:xfrm>
            <a:off x="685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solidFill>
                  <a:schemeClr val="tx1"/>
                </a:solidFill>
                <a:latin typeface="+mn-lt"/>
              </a:defRPr>
            </a:lvl1pPr>
          </a:lstStyle>
          <a:p>
            <a:endParaRPr lang="en-GB"/>
          </a:p>
        </p:txBody>
      </p:sp>
      <p:sp>
        <p:nvSpPr>
          <p:cNvPr id="70665" name="Rectangle 9"/>
          <p:cNvSpPr>
            <a:spLocks noGrp="1" noChangeArrowheads="1"/>
          </p:cNvSpPr>
          <p:nvPr>
            <p:ph type="ftr" sz="quarter" idx="3"/>
          </p:nvPr>
        </p:nvSpPr>
        <p:spPr bwMode="auto">
          <a:xfrm>
            <a:off x="31242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solidFill>
                  <a:schemeClr val="tx1"/>
                </a:solidFill>
                <a:latin typeface="+mn-lt"/>
              </a:defRPr>
            </a:lvl1pPr>
          </a:lstStyle>
          <a:p>
            <a:endParaRPr lang="en-GB"/>
          </a:p>
        </p:txBody>
      </p:sp>
      <p:sp>
        <p:nvSpPr>
          <p:cNvPr id="70666" name="Rectangle 10"/>
          <p:cNvSpPr>
            <a:spLocks noGrp="1" noChangeArrowheads="1"/>
          </p:cNvSpPr>
          <p:nvPr>
            <p:ph type="sldNum" sz="quarter" idx="4"/>
          </p:nvPr>
        </p:nvSpPr>
        <p:spPr bwMode="auto">
          <a:xfrm>
            <a:off x="65532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solidFill>
                  <a:schemeClr val="tx1"/>
                </a:solidFill>
                <a:latin typeface="+mn-lt"/>
              </a:defRPr>
            </a:lvl1pPr>
          </a:lstStyle>
          <a:p>
            <a:fld id="{6835678B-2EDF-420E-8E3F-D4E8D1092E88}" type="slidenum">
              <a:rPr lang="en-GB"/>
              <a:pPr/>
              <a:t>‹#›</a:t>
            </a:fld>
            <a:endParaRPr lang="en-GB"/>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Impact" pitchFamily="34" charset="0"/>
        </a:defRPr>
      </a:lvl2pPr>
      <a:lvl3pPr algn="l" rtl="0" fontAlgn="base">
        <a:spcBef>
          <a:spcPct val="0"/>
        </a:spcBef>
        <a:spcAft>
          <a:spcPct val="0"/>
        </a:spcAft>
        <a:defRPr sz="4400">
          <a:solidFill>
            <a:schemeClr val="tx2"/>
          </a:solidFill>
          <a:latin typeface="Impact" pitchFamily="34" charset="0"/>
        </a:defRPr>
      </a:lvl3pPr>
      <a:lvl4pPr algn="l" rtl="0" fontAlgn="base">
        <a:spcBef>
          <a:spcPct val="0"/>
        </a:spcBef>
        <a:spcAft>
          <a:spcPct val="0"/>
        </a:spcAft>
        <a:defRPr sz="4400">
          <a:solidFill>
            <a:schemeClr val="tx2"/>
          </a:solidFill>
          <a:latin typeface="Impact" pitchFamily="34" charset="0"/>
        </a:defRPr>
      </a:lvl4pPr>
      <a:lvl5pPr algn="l" rtl="0" fontAlgn="base">
        <a:spcBef>
          <a:spcPct val="0"/>
        </a:spcBef>
        <a:spcAft>
          <a:spcPct val="0"/>
        </a:spcAft>
        <a:defRPr sz="4400">
          <a:solidFill>
            <a:schemeClr val="tx2"/>
          </a:solidFill>
          <a:latin typeface="Impact" pitchFamily="34" charset="0"/>
        </a:defRPr>
      </a:lvl5pPr>
      <a:lvl6pPr marL="457200" algn="l" rtl="0" fontAlgn="base">
        <a:spcBef>
          <a:spcPct val="0"/>
        </a:spcBef>
        <a:spcAft>
          <a:spcPct val="0"/>
        </a:spcAft>
        <a:defRPr sz="4400">
          <a:solidFill>
            <a:schemeClr val="tx2"/>
          </a:solidFill>
          <a:latin typeface="Impact" pitchFamily="34" charset="0"/>
        </a:defRPr>
      </a:lvl6pPr>
      <a:lvl7pPr marL="914400" algn="l" rtl="0" fontAlgn="base">
        <a:spcBef>
          <a:spcPct val="0"/>
        </a:spcBef>
        <a:spcAft>
          <a:spcPct val="0"/>
        </a:spcAft>
        <a:defRPr sz="4400">
          <a:solidFill>
            <a:schemeClr val="tx2"/>
          </a:solidFill>
          <a:latin typeface="Impact" pitchFamily="34" charset="0"/>
        </a:defRPr>
      </a:lvl7pPr>
      <a:lvl8pPr marL="1371600" algn="l" rtl="0" fontAlgn="base">
        <a:spcBef>
          <a:spcPct val="0"/>
        </a:spcBef>
        <a:spcAft>
          <a:spcPct val="0"/>
        </a:spcAft>
        <a:defRPr sz="4400">
          <a:solidFill>
            <a:schemeClr val="tx2"/>
          </a:solidFill>
          <a:latin typeface="Impact" pitchFamily="34" charset="0"/>
        </a:defRPr>
      </a:lvl8pPr>
      <a:lvl9pPr marL="1828800" algn="l" rtl="0" fontAlgn="base">
        <a:spcBef>
          <a:spcPct val="0"/>
        </a:spcBef>
        <a:spcAft>
          <a:spcPct val="0"/>
        </a:spcAft>
        <a:defRPr sz="4400">
          <a:solidFill>
            <a:schemeClr val="tx2"/>
          </a:solidFill>
          <a:latin typeface="Impact" pitchFamily="34" charset="0"/>
        </a:defRPr>
      </a:lvl9pPr>
    </p:titleStyle>
    <p:bodyStyle>
      <a:lvl1pPr marL="342900" indent="-342900" algn="l" rtl="0" fontAlgn="base">
        <a:spcBef>
          <a:spcPct val="20000"/>
        </a:spcBef>
        <a:spcAft>
          <a:spcPct val="0"/>
        </a:spcAft>
        <a:buClr>
          <a:schemeClr val="accent1"/>
        </a:buClr>
        <a:buSzPct val="80000"/>
        <a:buFont typeface="Wingdings" pitchFamily="2" charset="2"/>
        <a:buChar char="Ü"/>
        <a:defRPr sz="3200">
          <a:solidFill>
            <a:schemeClr val="tx1"/>
          </a:solidFill>
          <a:latin typeface="+mn-lt"/>
          <a:ea typeface="+mn-ea"/>
          <a:cs typeface="+mn-cs"/>
        </a:defRPr>
      </a:lvl1pPr>
      <a:lvl2pPr marL="742950" indent="-285750" algn="l" rtl="0" fontAlgn="base">
        <a:spcBef>
          <a:spcPct val="20000"/>
        </a:spcBef>
        <a:spcAft>
          <a:spcPct val="0"/>
        </a:spcAft>
        <a:buSzPct val="130000"/>
        <a:buBlip>
          <a:blip r:embed="rId16"/>
        </a:buBlip>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w"/>
        <a:defRPr sz="2000">
          <a:solidFill>
            <a:schemeClr val="tx1"/>
          </a:solidFill>
          <a:latin typeface="+mn-lt"/>
        </a:defRPr>
      </a:lvl4pPr>
      <a:lvl5pPr marL="2057400" indent="-228600" algn="l" rtl="0" fontAlgn="base">
        <a:spcBef>
          <a:spcPct val="20000"/>
        </a:spcBef>
        <a:spcAft>
          <a:spcPct val="0"/>
        </a:spcAft>
        <a:buSzPct val="115000"/>
        <a:buBlip>
          <a:blip r:embed="rId16"/>
        </a:buBlip>
        <a:defRPr sz="2000">
          <a:solidFill>
            <a:schemeClr val="tx1"/>
          </a:solidFill>
          <a:latin typeface="+mn-lt"/>
        </a:defRPr>
      </a:lvl5pPr>
      <a:lvl6pPr marL="2514600" indent="-228600" algn="l" rtl="0" fontAlgn="base">
        <a:spcBef>
          <a:spcPct val="20000"/>
        </a:spcBef>
        <a:spcAft>
          <a:spcPct val="0"/>
        </a:spcAft>
        <a:buSzPct val="115000"/>
        <a:buBlip>
          <a:blip r:embed="rId16"/>
        </a:buBlip>
        <a:defRPr sz="2000">
          <a:solidFill>
            <a:schemeClr val="tx1"/>
          </a:solidFill>
          <a:latin typeface="+mn-lt"/>
        </a:defRPr>
      </a:lvl6pPr>
      <a:lvl7pPr marL="2971800" indent="-228600" algn="l" rtl="0" fontAlgn="base">
        <a:spcBef>
          <a:spcPct val="20000"/>
        </a:spcBef>
        <a:spcAft>
          <a:spcPct val="0"/>
        </a:spcAft>
        <a:buSzPct val="115000"/>
        <a:buBlip>
          <a:blip r:embed="rId16"/>
        </a:buBlip>
        <a:defRPr sz="2000">
          <a:solidFill>
            <a:schemeClr val="tx1"/>
          </a:solidFill>
          <a:latin typeface="+mn-lt"/>
        </a:defRPr>
      </a:lvl7pPr>
      <a:lvl8pPr marL="3429000" indent="-228600" algn="l" rtl="0" fontAlgn="base">
        <a:spcBef>
          <a:spcPct val="20000"/>
        </a:spcBef>
        <a:spcAft>
          <a:spcPct val="0"/>
        </a:spcAft>
        <a:buSzPct val="115000"/>
        <a:buBlip>
          <a:blip r:embed="rId16"/>
        </a:buBlip>
        <a:defRPr sz="2000">
          <a:solidFill>
            <a:schemeClr val="tx1"/>
          </a:solidFill>
          <a:latin typeface="+mn-lt"/>
        </a:defRPr>
      </a:lvl8pPr>
      <a:lvl9pPr marL="3886200" indent="-228600" algn="l" rtl="0" fontAlgn="base">
        <a:spcBef>
          <a:spcPct val="20000"/>
        </a:spcBef>
        <a:spcAft>
          <a:spcPct val="0"/>
        </a:spcAft>
        <a:buSzPct val="115000"/>
        <a:buBlip>
          <a:blip r:embed="rId16"/>
        </a:buBlip>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atin typeface="Tahoma" pitchFamily="34" charset="0"/>
              </a:rPr>
              <a:t>Construction technology </a:t>
            </a:r>
            <a:r>
              <a:rPr lang="en-GB" smtClean="0">
                <a:latin typeface="Tahoma" pitchFamily="34" charset="0"/>
              </a:rPr>
              <a:t>I</a:t>
            </a:r>
            <a:endParaRPr lang="en-GB">
              <a:latin typeface="Tahoma" pitchFamily="34" charset="0"/>
            </a:endParaRPr>
          </a:p>
        </p:txBody>
      </p:sp>
      <p:pic>
        <p:nvPicPr>
          <p:cNvPr id="17411" name="Picture 3"/>
          <p:cNvPicPr>
            <a:picLocks noGrp="1" noChangeAspect="1" noChangeArrowheads="1"/>
          </p:cNvPicPr>
          <p:nvPr>
            <p:ph type="clipArt" sz="half" idx="1"/>
          </p:nvPr>
        </p:nvPicPr>
        <p:blipFill>
          <a:blip r:embed="rId3"/>
          <a:srcRect/>
          <a:stretch>
            <a:fillRect/>
          </a:stretch>
        </p:blipFill>
        <p:spPr/>
      </p:pic>
      <p:sp>
        <p:nvSpPr>
          <p:cNvPr id="17412" name="Rectangle 4"/>
          <p:cNvSpPr>
            <a:spLocks noGrp="1" noChangeArrowheads="1"/>
          </p:cNvSpPr>
          <p:nvPr>
            <p:ph type="body" sz="half" idx="2"/>
          </p:nvPr>
        </p:nvSpPr>
        <p:spPr>
          <a:xfrm>
            <a:off x="5181600" y="3352800"/>
            <a:ext cx="3276600" cy="2743200"/>
          </a:xfrm>
        </p:spPr>
        <p:txBody>
          <a:bodyPr/>
          <a:lstStyle/>
          <a:p>
            <a:pPr>
              <a:buFont typeface="Wingdings" pitchFamily="2" charset="2"/>
              <a:buNone/>
            </a:pPr>
            <a:r>
              <a:rPr lang="en-GB" sz="3600">
                <a:latin typeface="Tahoma" pitchFamily="34" charset="0"/>
              </a:rPr>
              <a:t>       Roof Construction</a:t>
            </a:r>
          </a:p>
          <a:p>
            <a:pPr>
              <a:buFont typeface="Wingdings" pitchFamily="2" charset="2"/>
              <a:buNone/>
            </a:pPr>
            <a:endParaRPr lang="en-GB" sz="3600">
              <a:latin typeface="Tahoma"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09600" y="0"/>
            <a:ext cx="7772400" cy="1143000"/>
          </a:xfrm>
        </p:spPr>
        <p:txBody>
          <a:bodyPr/>
          <a:lstStyle/>
          <a:p>
            <a:r>
              <a:rPr lang="en-GB">
                <a:latin typeface="Tahoma" pitchFamily="34" charset="0"/>
              </a:rPr>
              <a:t>Functions of roofs</a:t>
            </a:r>
          </a:p>
        </p:txBody>
      </p:sp>
      <p:sp>
        <p:nvSpPr>
          <p:cNvPr id="22531" name="Rectangle 3"/>
          <p:cNvSpPr>
            <a:spLocks noGrp="1" noChangeArrowheads="1"/>
          </p:cNvSpPr>
          <p:nvPr>
            <p:ph type="body" sz="half" idx="1"/>
          </p:nvPr>
        </p:nvSpPr>
        <p:spPr>
          <a:xfrm>
            <a:off x="381000" y="1143000"/>
            <a:ext cx="4114800" cy="5334000"/>
          </a:xfrm>
        </p:spPr>
        <p:txBody>
          <a:bodyPr/>
          <a:lstStyle/>
          <a:p>
            <a:r>
              <a:rPr lang="en-GB" sz="2400">
                <a:latin typeface="Tahoma" pitchFamily="34" charset="0"/>
              </a:rPr>
              <a:t>Strength and stability</a:t>
            </a:r>
          </a:p>
          <a:p>
            <a:endParaRPr lang="en-GB" sz="2400">
              <a:latin typeface="Tahoma" pitchFamily="34" charset="0"/>
            </a:endParaRPr>
          </a:p>
          <a:p>
            <a:r>
              <a:rPr lang="en-GB" sz="2400">
                <a:latin typeface="Tahoma" pitchFamily="34" charset="0"/>
              </a:rPr>
              <a:t>Dimensional stability</a:t>
            </a:r>
          </a:p>
          <a:p>
            <a:endParaRPr lang="en-GB" sz="2400">
              <a:latin typeface="Tahoma" pitchFamily="34" charset="0"/>
            </a:endParaRPr>
          </a:p>
          <a:p>
            <a:r>
              <a:rPr lang="en-GB" sz="2400">
                <a:latin typeface="Tahoma" pitchFamily="34" charset="0"/>
              </a:rPr>
              <a:t>Exclusion and disposal of rain and snow</a:t>
            </a:r>
          </a:p>
          <a:p>
            <a:endParaRPr lang="en-GB" sz="2400">
              <a:latin typeface="Tahoma" pitchFamily="34" charset="0"/>
            </a:endParaRPr>
          </a:p>
          <a:p>
            <a:r>
              <a:rPr lang="en-GB" sz="2400">
                <a:latin typeface="Tahoma" pitchFamily="34" charset="0"/>
              </a:rPr>
              <a:t>Energy conservation and ventilation</a:t>
            </a:r>
          </a:p>
          <a:p>
            <a:endParaRPr lang="en-GB" sz="2400">
              <a:latin typeface="Tahoma" pitchFamily="34" charset="0"/>
            </a:endParaRPr>
          </a:p>
          <a:p>
            <a:r>
              <a:rPr lang="en-GB" sz="2400">
                <a:latin typeface="Tahoma" pitchFamily="34" charset="0"/>
              </a:rPr>
              <a:t>Control of solar heat, air temperature etc</a:t>
            </a:r>
          </a:p>
          <a:p>
            <a:endParaRPr lang="en-GB" sz="2400">
              <a:latin typeface="Tahoma" pitchFamily="34" charset="0"/>
            </a:endParaRPr>
          </a:p>
          <a:p>
            <a:endParaRPr lang="en-GB" sz="2400">
              <a:latin typeface="Tahoma" pitchFamily="34" charset="0"/>
            </a:endParaRPr>
          </a:p>
        </p:txBody>
      </p:sp>
      <p:pic>
        <p:nvPicPr>
          <p:cNvPr id="22534" name="Picture 6"/>
          <p:cNvPicPr>
            <a:picLocks noGrp="1" noChangeAspect="1" noChangeArrowheads="1"/>
          </p:cNvPicPr>
          <p:nvPr>
            <p:ph type="clipArt" sz="half" idx="2"/>
          </p:nvPr>
        </p:nvPicPr>
        <p:blipFill>
          <a:blip r:embed="rId3"/>
          <a:srcRect/>
          <a:stretch>
            <a:fillRect/>
          </a:stretch>
        </p:blipFill>
        <p:spPr>
          <a:xfrm>
            <a:off x="4648200" y="2362200"/>
            <a:ext cx="4267200" cy="3470275"/>
          </a:xfrm>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1026"/>
          <p:cNvSpPr>
            <a:spLocks noGrp="1" noChangeArrowheads="1"/>
          </p:cNvSpPr>
          <p:nvPr>
            <p:ph type="title"/>
          </p:nvPr>
        </p:nvSpPr>
        <p:spPr>
          <a:xfrm>
            <a:off x="685800" y="152400"/>
            <a:ext cx="7772400" cy="1143000"/>
          </a:xfrm>
        </p:spPr>
        <p:txBody>
          <a:bodyPr/>
          <a:lstStyle/>
          <a:p>
            <a:r>
              <a:rPr lang="en-GB">
                <a:latin typeface="Tahoma" pitchFamily="34" charset="0"/>
              </a:rPr>
              <a:t>Functions of roofs</a:t>
            </a:r>
          </a:p>
        </p:txBody>
      </p:sp>
      <p:sp>
        <p:nvSpPr>
          <p:cNvPr id="31748" name="Rectangle 1028"/>
          <p:cNvSpPr>
            <a:spLocks noGrp="1" noChangeArrowheads="1"/>
          </p:cNvSpPr>
          <p:nvPr>
            <p:ph type="body" sz="half" idx="2"/>
          </p:nvPr>
        </p:nvSpPr>
        <p:spPr>
          <a:xfrm>
            <a:off x="4648200" y="1676400"/>
            <a:ext cx="3810000" cy="4800600"/>
          </a:xfrm>
        </p:spPr>
        <p:txBody>
          <a:bodyPr/>
          <a:lstStyle/>
          <a:p>
            <a:pPr>
              <a:lnSpc>
                <a:spcPct val="90000"/>
              </a:lnSpc>
            </a:pPr>
            <a:r>
              <a:rPr lang="en-GB" sz="2800">
                <a:latin typeface="Tahoma" pitchFamily="34" charset="0"/>
              </a:rPr>
              <a:t>Fire precautions and lightning protection</a:t>
            </a:r>
          </a:p>
          <a:p>
            <a:pPr>
              <a:lnSpc>
                <a:spcPct val="90000"/>
              </a:lnSpc>
            </a:pPr>
            <a:endParaRPr lang="en-GB" sz="2800">
              <a:latin typeface="Tahoma" pitchFamily="34" charset="0"/>
            </a:endParaRPr>
          </a:p>
          <a:p>
            <a:pPr>
              <a:lnSpc>
                <a:spcPct val="90000"/>
              </a:lnSpc>
            </a:pPr>
            <a:r>
              <a:rPr lang="en-GB" sz="2800">
                <a:latin typeface="Tahoma" pitchFamily="34" charset="0"/>
              </a:rPr>
              <a:t>Daylighting, control of glare etc</a:t>
            </a:r>
          </a:p>
          <a:p>
            <a:pPr>
              <a:lnSpc>
                <a:spcPct val="90000"/>
              </a:lnSpc>
            </a:pPr>
            <a:endParaRPr lang="en-GB" sz="2800">
              <a:latin typeface="Tahoma" pitchFamily="34" charset="0"/>
            </a:endParaRPr>
          </a:p>
          <a:p>
            <a:pPr>
              <a:lnSpc>
                <a:spcPct val="90000"/>
              </a:lnSpc>
            </a:pPr>
            <a:r>
              <a:rPr lang="en-GB" sz="2800">
                <a:latin typeface="Tahoma" pitchFamily="34" charset="0"/>
              </a:rPr>
              <a:t>Sound insulation</a:t>
            </a:r>
          </a:p>
          <a:p>
            <a:pPr>
              <a:lnSpc>
                <a:spcPct val="90000"/>
              </a:lnSpc>
            </a:pPr>
            <a:endParaRPr lang="en-GB" sz="2800">
              <a:latin typeface="Tahoma" pitchFamily="34" charset="0"/>
            </a:endParaRPr>
          </a:p>
          <a:p>
            <a:pPr>
              <a:lnSpc>
                <a:spcPct val="90000"/>
              </a:lnSpc>
            </a:pPr>
            <a:r>
              <a:rPr lang="en-GB" sz="2800">
                <a:latin typeface="Tahoma" pitchFamily="34" charset="0"/>
              </a:rPr>
              <a:t>Durability and ease of maintenance</a:t>
            </a:r>
          </a:p>
        </p:txBody>
      </p:sp>
      <p:pic>
        <p:nvPicPr>
          <p:cNvPr id="31751" name="Picture 1031"/>
          <p:cNvPicPr>
            <a:picLocks noGrp="1" noChangeAspect="1" noChangeArrowheads="1"/>
          </p:cNvPicPr>
          <p:nvPr>
            <p:ph type="clipArt" sz="half" idx="1"/>
          </p:nvPr>
        </p:nvPicPr>
        <p:blipFill>
          <a:blip r:embed="rId3"/>
          <a:srcRect/>
          <a:stretch>
            <a:fillRect/>
          </a:stretch>
        </p:blipFill>
        <p:spPr>
          <a:xfrm>
            <a:off x="304800" y="1524000"/>
            <a:ext cx="4038600" cy="4800600"/>
          </a:xfrm>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5" name="Picture 3"/>
          <p:cNvPicPr>
            <a:picLocks noChangeAspect="1" noChangeArrowheads="1"/>
          </p:cNvPicPr>
          <p:nvPr/>
        </p:nvPicPr>
        <p:blipFill>
          <a:blip r:embed="rId3"/>
          <a:srcRect/>
          <a:stretch>
            <a:fillRect/>
          </a:stretch>
        </p:blipFill>
        <p:spPr bwMode="auto">
          <a:xfrm>
            <a:off x="4724400" y="457200"/>
            <a:ext cx="4171950" cy="5553075"/>
          </a:xfrm>
          <a:prstGeom prst="rect">
            <a:avLst/>
          </a:prstGeom>
          <a:noFill/>
          <a:ln w="9525">
            <a:noFill/>
            <a:miter lim="800000"/>
            <a:headEnd/>
            <a:tailEnd/>
          </a:ln>
          <a:effectLst/>
        </p:spPr>
      </p:pic>
      <p:pic>
        <p:nvPicPr>
          <p:cNvPr id="23556" name="Picture 4"/>
          <p:cNvPicPr>
            <a:picLocks noChangeAspect="1" noChangeArrowheads="1"/>
          </p:cNvPicPr>
          <p:nvPr/>
        </p:nvPicPr>
        <p:blipFill>
          <a:blip r:embed="rId4"/>
          <a:srcRect/>
          <a:stretch>
            <a:fillRect/>
          </a:stretch>
        </p:blipFill>
        <p:spPr bwMode="auto">
          <a:xfrm>
            <a:off x="381000" y="1676400"/>
            <a:ext cx="4114800" cy="353695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3"/>
          <a:srcRect/>
          <a:stretch>
            <a:fillRect/>
          </a:stretch>
        </p:blipFill>
        <p:spPr bwMode="auto">
          <a:xfrm>
            <a:off x="533400" y="304800"/>
            <a:ext cx="4876800" cy="6010275"/>
          </a:xfrm>
          <a:prstGeom prst="rect">
            <a:avLst/>
          </a:prstGeom>
          <a:noFill/>
          <a:ln w="9525">
            <a:noFill/>
            <a:miter lim="800000"/>
            <a:headEnd/>
            <a:tailEnd/>
          </a:ln>
          <a:effectLst/>
        </p:spPr>
      </p:pic>
      <p:pic>
        <p:nvPicPr>
          <p:cNvPr id="25603" name="Picture 3"/>
          <p:cNvPicPr>
            <a:picLocks noChangeAspect="1" noChangeArrowheads="1"/>
          </p:cNvPicPr>
          <p:nvPr/>
        </p:nvPicPr>
        <p:blipFill>
          <a:blip r:embed="rId4"/>
          <a:srcRect/>
          <a:stretch>
            <a:fillRect/>
          </a:stretch>
        </p:blipFill>
        <p:spPr bwMode="auto">
          <a:xfrm>
            <a:off x="5410200" y="1219200"/>
            <a:ext cx="3032125" cy="41148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1026"/>
          <p:cNvPicPr>
            <a:picLocks noChangeAspect="1" noChangeArrowheads="1"/>
          </p:cNvPicPr>
          <p:nvPr/>
        </p:nvPicPr>
        <p:blipFill>
          <a:blip r:embed="rId3"/>
          <a:srcRect/>
          <a:stretch>
            <a:fillRect/>
          </a:stretch>
        </p:blipFill>
        <p:spPr bwMode="auto">
          <a:xfrm>
            <a:off x="914400" y="304800"/>
            <a:ext cx="2395538" cy="6134100"/>
          </a:xfrm>
          <a:prstGeom prst="rect">
            <a:avLst/>
          </a:prstGeom>
          <a:noFill/>
          <a:ln w="9525">
            <a:noFill/>
            <a:miter lim="800000"/>
            <a:headEnd/>
            <a:tailEnd/>
          </a:ln>
          <a:effectLst/>
        </p:spPr>
      </p:pic>
      <p:sp>
        <p:nvSpPr>
          <p:cNvPr id="29700" name="Rectangle 1028"/>
          <p:cNvSpPr>
            <a:spLocks noGrp="1" noChangeArrowheads="1"/>
          </p:cNvSpPr>
          <p:nvPr>
            <p:ph type="title" idx="4294967295"/>
          </p:nvPr>
        </p:nvSpPr>
        <p:spPr>
          <a:xfrm>
            <a:off x="3733800" y="533400"/>
            <a:ext cx="4724400" cy="1143000"/>
          </a:xfrm>
        </p:spPr>
        <p:txBody>
          <a:bodyPr/>
          <a:lstStyle/>
          <a:p>
            <a:r>
              <a:rPr lang="en-GB">
                <a:latin typeface="Tahoma" pitchFamily="34" charset="0"/>
              </a:rPr>
              <a:t>Dimensional stability</a:t>
            </a:r>
          </a:p>
        </p:txBody>
      </p:sp>
      <p:sp>
        <p:nvSpPr>
          <p:cNvPr id="29701" name="Rectangle 1029"/>
          <p:cNvSpPr>
            <a:spLocks noGrp="1" noChangeArrowheads="1"/>
          </p:cNvSpPr>
          <p:nvPr>
            <p:ph type="body" idx="4294967295"/>
          </p:nvPr>
        </p:nvSpPr>
        <p:spPr>
          <a:xfrm>
            <a:off x="3886200" y="2209800"/>
            <a:ext cx="4800600" cy="4114800"/>
          </a:xfrm>
        </p:spPr>
        <p:txBody>
          <a:bodyPr/>
          <a:lstStyle/>
          <a:p>
            <a:pPr>
              <a:buFont typeface="Wingdings" pitchFamily="2" charset="2"/>
              <a:buNone/>
            </a:pPr>
            <a:r>
              <a:rPr lang="en-GB">
                <a:latin typeface="Tahoma" pitchFamily="34" charset="0"/>
              </a:rPr>
              <a:t>	Expansion and contraction</a:t>
            </a:r>
          </a:p>
          <a:p>
            <a:pPr>
              <a:buFont typeface="Wingdings" pitchFamily="2" charset="2"/>
              <a:buNone/>
            </a:pPr>
            <a:endParaRPr lang="en-GB">
              <a:latin typeface="Tahoma" pitchFamily="34" charset="0"/>
            </a:endParaRPr>
          </a:p>
          <a:p>
            <a:pPr lvl="1"/>
            <a:r>
              <a:rPr lang="en-GB">
                <a:latin typeface="Tahoma" pitchFamily="34" charset="0"/>
              </a:rPr>
              <a:t>Moisture movement</a:t>
            </a:r>
          </a:p>
          <a:p>
            <a:pPr lvl="1"/>
            <a:endParaRPr lang="en-GB">
              <a:latin typeface="Tahoma" pitchFamily="34" charset="0"/>
            </a:endParaRPr>
          </a:p>
          <a:p>
            <a:pPr lvl="1"/>
            <a:r>
              <a:rPr lang="en-GB">
                <a:latin typeface="Tahoma" pitchFamily="34" charset="0"/>
              </a:rPr>
              <a:t>Thermal movement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228600"/>
            <a:ext cx="7772400" cy="1143000"/>
          </a:xfrm>
        </p:spPr>
        <p:txBody>
          <a:bodyPr/>
          <a:lstStyle/>
          <a:p>
            <a:r>
              <a:rPr lang="en-GB" sz="4000">
                <a:latin typeface="Tahoma" pitchFamily="34" charset="0"/>
              </a:rPr>
              <a:t>Exclusion and disposal of rain and snow</a:t>
            </a:r>
          </a:p>
        </p:txBody>
      </p:sp>
      <p:pic>
        <p:nvPicPr>
          <p:cNvPr id="34819" name="Picture 3"/>
          <p:cNvPicPr>
            <a:picLocks noGrp="1" noChangeAspect="1" noChangeArrowheads="1"/>
          </p:cNvPicPr>
          <p:nvPr>
            <p:ph type="clipArt" sz="half" idx="1"/>
          </p:nvPr>
        </p:nvPicPr>
        <p:blipFill>
          <a:blip r:embed="rId3"/>
          <a:srcRect/>
          <a:stretch>
            <a:fillRect/>
          </a:stretch>
        </p:blipFill>
        <p:spPr>
          <a:xfrm>
            <a:off x="685800" y="1828800"/>
            <a:ext cx="3527425" cy="4343400"/>
          </a:xfrm>
        </p:spPr>
      </p:pic>
      <p:sp>
        <p:nvSpPr>
          <p:cNvPr id="34820" name="Rectangle 4"/>
          <p:cNvSpPr>
            <a:spLocks noGrp="1" noChangeArrowheads="1"/>
          </p:cNvSpPr>
          <p:nvPr>
            <p:ph type="body" sz="half" idx="2"/>
          </p:nvPr>
        </p:nvSpPr>
        <p:spPr/>
        <p:txBody>
          <a:bodyPr/>
          <a:lstStyle/>
          <a:p>
            <a:pPr>
              <a:lnSpc>
                <a:spcPct val="90000"/>
              </a:lnSpc>
            </a:pPr>
            <a:r>
              <a:rPr lang="en-GB" sz="2400">
                <a:latin typeface="Tahoma" pitchFamily="34" charset="0"/>
              </a:rPr>
              <a:t>Vertical rain</a:t>
            </a:r>
          </a:p>
          <a:p>
            <a:pPr>
              <a:lnSpc>
                <a:spcPct val="90000"/>
              </a:lnSpc>
            </a:pPr>
            <a:endParaRPr lang="en-GB" sz="2400">
              <a:latin typeface="Tahoma" pitchFamily="34" charset="0"/>
            </a:endParaRPr>
          </a:p>
          <a:p>
            <a:pPr>
              <a:lnSpc>
                <a:spcPct val="90000"/>
              </a:lnSpc>
            </a:pPr>
            <a:r>
              <a:rPr lang="en-GB" sz="2400">
                <a:latin typeface="Tahoma" pitchFamily="34" charset="0"/>
              </a:rPr>
              <a:t>Driving rain</a:t>
            </a:r>
          </a:p>
          <a:p>
            <a:pPr>
              <a:lnSpc>
                <a:spcPct val="90000"/>
              </a:lnSpc>
            </a:pPr>
            <a:endParaRPr lang="en-GB" sz="2400">
              <a:latin typeface="Tahoma" pitchFamily="34" charset="0"/>
            </a:endParaRPr>
          </a:p>
          <a:p>
            <a:pPr>
              <a:lnSpc>
                <a:spcPct val="90000"/>
              </a:lnSpc>
            </a:pPr>
            <a:r>
              <a:rPr lang="en-GB" sz="2400">
                <a:latin typeface="Tahoma" pitchFamily="34" charset="0"/>
              </a:rPr>
              <a:t>Rain splashing</a:t>
            </a:r>
          </a:p>
          <a:p>
            <a:pPr>
              <a:lnSpc>
                <a:spcPct val="90000"/>
              </a:lnSpc>
            </a:pPr>
            <a:endParaRPr lang="en-GB" sz="2400">
              <a:latin typeface="Tahoma" pitchFamily="34" charset="0"/>
            </a:endParaRPr>
          </a:p>
          <a:p>
            <a:pPr>
              <a:lnSpc>
                <a:spcPct val="90000"/>
              </a:lnSpc>
            </a:pPr>
            <a:r>
              <a:rPr lang="en-GB" sz="2400">
                <a:latin typeface="Tahoma" pitchFamily="34" charset="0"/>
              </a:rPr>
              <a:t>Hailstones and snow</a:t>
            </a:r>
          </a:p>
          <a:p>
            <a:pPr>
              <a:lnSpc>
                <a:spcPct val="90000"/>
              </a:lnSpc>
            </a:pPr>
            <a:endParaRPr lang="en-GB" sz="2400">
              <a:latin typeface="Tahoma" pitchFamily="34" charset="0"/>
            </a:endParaRPr>
          </a:p>
          <a:p>
            <a:pPr>
              <a:lnSpc>
                <a:spcPct val="90000"/>
              </a:lnSpc>
            </a:pPr>
            <a:r>
              <a:rPr lang="en-GB" sz="2400">
                <a:latin typeface="Tahoma" pitchFamily="34" charset="0"/>
              </a:rPr>
              <a:t>Disposal of rainwater and snow meltwater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GB" sz="4000">
                <a:latin typeface="Tahoma" pitchFamily="34" charset="0"/>
              </a:rPr>
              <a:t>Rainwater disposal</a:t>
            </a:r>
          </a:p>
        </p:txBody>
      </p:sp>
      <p:sp>
        <p:nvSpPr>
          <p:cNvPr id="59396" name="Rectangle 4"/>
          <p:cNvSpPr>
            <a:spLocks noGrp="1" noChangeArrowheads="1"/>
          </p:cNvSpPr>
          <p:nvPr>
            <p:ph type="body" sz="half" idx="2"/>
          </p:nvPr>
        </p:nvSpPr>
        <p:spPr>
          <a:xfrm>
            <a:off x="4724400" y="2438400"/>
            <a:ext cx="3810000" cy="4114800"/>
          </a:xfrm>
        </p:spPr>
        <p:txBody>
          <a:bodyPr/>
          <a:lstStyle/>
          <a:p>
            <a:pPr algn="ctr">
              <a:buFont typeface="Wingdings" pitchFamily="2" charset="2"/>
              <a:buNone/>
            </a:pPr>
            <a:r>
              <a:rPr lang="en-GB">
                <a:latin typeface="Tahoma" pitchFamily="34" charset="0"/>
              </a:rPr>
              <a:t>Ponding occurred because the outlet has been set too high.</a:t>
            </a:r>
          </a:p>
        </p:txBody>
      </p:sp>
      <p:pic>
        <p:nvPicPr>
          <p:cNvPr id="59397" name="Picture 5"/>
          <p:cNvPicPr>
            <a:picLocks noGrp="1" noChangeAspect="1" noChangeArrowheads="1"/>
          </p:cNvPicPr>
          <p:nvPr>
            <p:ph type="clipArt" sz="half" idx="1"/>
          </p:nvPr>
        </p:nvPicPr>
        <p:blipFill>
          <a:blip r:embed="rId3"/>
          <a:srcRect/>
          <a:stretch>
            <a:fillRect/>
          </a:stretch>
        </p:blipFill>
        <p:spPr>
          <a:xfrm>
            <a:off x="228600" y="2517775"/>
            <a:ext cx="4267200" cy="3197225"/>
          </a:xfrm>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85800" y="228600"/>
            <a:ext cx="7772400" cy="1143000"/>
          </a:xfrm>
        </p:spPr>
        <p:txBody>
          <a:bodyPr/>
          <a:lstStyle/>
          <a:p>
            <a:r>
              <a:rPr lang="en-GB" sz="4000">
                <a:latin typeface="Tahoma" pitchFamily="34" charset="0"/>
              </a:rPr>
              <a:t>Energy conservation and ventilation</a:t>
            </a:r>
          </a:p>
        </p:txBody>
      </p:sp>
      <p:sp>
        <p:nvSpPr>
          <p:cNvPr id="36867" name="Rectangle 3"/>
          <p:cNvSpPr>
            <a:spLocks noGrp="1" noChangeArrowheads="1"/>
          </p:cNvSpPr>
          <p:nvPr>
            <p:ph type="body" sz="half" idx="1"/>
          </p:nvPr>
        </p:nvSpPr>
        <p:spPr>
          <a:xfrm>
            <a:off x="685800" y="1981200"/>
            <a:ext cx="3200400" cy="4114800"/>
          </a:xfrm>
        </p:spPr>
        <p:txBody>
          <a:bodyPr/>
          <a:lstStyle/>
          <a:p>
            <a:r>
              <a:rPr lang="en-GB" sz="2400">
                <a:latin typeface="Tahoma" pitchFamily="34" charset="0"/>
              </a:rPr>
              <a:t>Prevention of heat loss</a:t>
            </a:r>
          </a:p>
          <a:p>
            <a:endParaRPr lang="en-GB" sz="2400">
              <a:latin typeface="Tahoma" pitchFamily="34" charset="0"/>
            </a:endParaRPr>
          </a:p>
          <a:p>
            <a:r>
              <a:rPr lang="en-GB" sz="2400">
                <a:latin typeface="Tahoma" pitchFamily="34" charset="0"/>
              </a:rPr>
              <a:t>Condensation</a:t>
            </a:r>
          </a:p>
          <a:p>
            <a:endParaRPr lang="en-GB" sz="2400">
              <a:latin typeface="Tahoma" pitchFamily="34" charset="0"/>
            </a:endParaRPr>
          </a:p>
          <a:p>
            <a:r>
              <a:rPr lang="en-GB" sz="2400">
                <a:latin typeface="Tahoma" pitchFamily="34" charset="0"/>
              </a:rPr>
              <a:t>Pressure differentials</a:t>
            </a:r>
          </a:p>
          <a:p>
            <a:endParaRPr lang="en-GB" sz="2400">
              <a:latin typeface="Tahoma" pitchFamily="34" charset="0"/>
            </a:endParaRPr>
          </a:p>
          <a:p>
            <a:r>
              <a:rPr lang="en-GB" sz="2400">
                <a:latin typeface="Tahoma" pitchFamily="34" charset="0"/>
              </a:rPr>
              <a:t>Water in materials</a:t>
            </a:r>
          </a:p>
        </p:txBody>
      </p:sp>
      <p:pic>
        <p:nvPicPr>
          <p:cNvPr id="36868" name="Picture 4"/>
          <p:cNvPicPr>
            <a:picLocks noGrp="1" noChangeAspect="1" noChangeArrowheads="1"/>
          </p:cNvPicPr>
          <p:nvPr>
            <p:ph type="clipArt" sz="half" idx="2"/>
          </p:nvPr>
        </p:nvPicPr>
        <p:blipFill>
          <a:blip r:embed="rId3"/>
          <a:srcRect/>
          <a:stretch>
            <a:fillRect/>
          </a:stretch>
        </p:blipFill>
        <p:spPr>
          <a:xfrm>
            <a:off x="4191000" y="1981200"/>
            <a:ext cx="4648200" cy="37338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533400" y="381000"/>
            <a:ext cx="7772400" cy="1143000"/>
          </a:xfrm>
        </p:spPr>
        <p:txBody>
          <a:bodyPr/>
          <a:lstStyle/>
          <a:p>
            <a:r>
              <a:rPr lang="en-GB" sz="4000">
                <a:latin typeface="Tahoma" pitchFamily="34" charset="0"/>
              </a:rPr>
              <a:t>Thermal insulation</a:t>
            </a:r>
          </a:p>
        </p:txBody>
      </p:sp>
      <p:sp>
        <p:nvSpPr>
          <p:cNvPr id="57348" name="Rectangle 4"/>
          <p:cNvSpPr>
            <a:spLocks noGrp="1" noChangeArrowheads="1"/>
          </p:cNvSpPr>
          <p:nvPr>
            <p:ph type="body" sz="half" idx="2"/>
          </p:nvPr>
        </p:nvSpPr>
        <p:spPr/>
        <p:txBody>
          <a:bodyPr/>
          <a:lstStyle/>
          <a:p>
            <a:pPr algn="ctr">
              <a:buFont typeface="Wingdings" pitchFamily="2" charset="2"/>
              <a:buNone/>
            </a:pPr>
            <a:r>
              <a:rPr lang="en-GB" sz="2400">
                <a:latin typeface="Tahoma" pitchFamily="34" charset="0"/>
              </a:rPr>
              <a:t>Asphalting a warm deck roof. The thermal insulation (urethane with a perlite topping) was selected so as not to be affected by the heat of the asphalt while laying; it protects the metal deck from excessive thermal movements.</a:t>
            </a:r>
          </a:p>
        </p:txBody>
      </p:sp>
      <p:pic>
        <p:nvPicPr>
          <p:cNvPr id="57349" name="Picture 5"/>
          <p:cNvPicPr>
            <a:picLocks noGrp="1" noChangeAspect="1" noChangeArrowheads="1"/>
          </p:cNvPicPr>
          <p:nvPr>
            <p:ph type="clipArt" sz="half" idx="1"/>
          </p:nvPr>
        </p:nvPicPr>
        <p:blipFill>
          <a:blip r:embed="rId3"/>
          <a:srcRect/>
          <a:stretch>
            <a:fillRect/>
          </a:stretch>
        </p:blipFill>
        <p:spPr>
          <a:xfrm>
            <a:off x="304800" y="2438400"/>
            <a:ext cx="4495800" cy="3395663"/>
          </a:xfrm>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685800" y="457200"/>
            <a:ext cx="7772400" cy="1143000"/>
          </a:xfrm>
        </p:spPr>
        <p:txBody>
          <a:bodyPr/>
          <a:lstStyle/>
          <a:p>
            <a:r>
              <a:rPr lang="en-GB" sz="4000">
                <a:latin typeface="Tahoma" pitchFamily="34" charset="0"/>
              </a:rPr>
              <a:t>Control of solar heat, air temperature etc</a:t>
            </a:r>
          </a:p>
        </p:txBody>
      </p:sp>
      <p:sp>
        <p:nvSpPr>
          <p:cNvPr id="38915" name="Rectangle 3"/>
          <p:cNvSpPr>
            <a:spLocks noGrp="1" noChangeArrowheads="1"/>
          </p:cNvSpPr>
          <p:nvPr>
            <p:ph type="body" sz="half" idx="1"/>
          </p:nvPr>
        </p:nvSpPr>
        <p:spPr>
          <a:xfrm>
            <a:off x="381000" y="2362200"/>
            <a:ext cx="4114800" cy="4114800"/>
          </a:xfrm>
        </p:spPr>
        <p:txBody>
          <a:bodyPr/>
          <a:lstStyle/>
          <a:p>
            <a:r>
              <a:rPr lang="en-GB" sz="2800">
                <a:latin typeface="Tahoma" pitchFamily="34" charset="0"/>
              </a:rPr>
              <a:t>Solar energy</a:t>
            </a:r>
          </a:p>
          <a:p>
            <a:endParaRPr lang="en-GB" sz="2800">
              <a:latin typeface="Tahoma" pitchFamily="34" charset="0"/>
            </a:endParaRPr>
          </a:p>
          <a:p>
            <a:r>
              <a:rPr lang="en-GB" sz="2800">
                <a:latin typeface="Tahoma" pitchFamily="34" charset="0"/>
              </a:rPr>
              <a:t>Temperature prediction</a:t>
            </a:r>
          </a:p>
          <a:p>
            <a:endParaRPr lang="en-GB" sz="2800">
              <a:latin typeface="Tahoma" pitchFamily="34" charset="0"/>
            </a:endParaRPr>
          </a:p>
          <a:p>
            <a:r>
              <a:rPr lang="en-GB" sz="2800">
                <a:latin typeface="Tahoma" pitchFamily="34" charset="0"/>
              </a:rPr>
              <a:t>Frost </a:t>
            </a:r>
          </a:p>
          <a:p>
            <a:endParaRPr lang="en-GB" sz="2800">
              <a:latin typeface="Tahoma" pitchFamily="34" charset="0"/>
            </a:endParaRPr>
          </a:p>
        </p:txBody>
      </p:sp>
      <p:pic>
        <p:nvPicPr>
          <p:cNvPr id="38917" name="Picture 5" descr="C:\Program Files\Common Files\Microsoft Shared\Clipart\cagcat50\so01038_.wmf"/>
          <p:cNvPicPr>
            <a:picLocks noGrp="1" noChangeAspect="1" noChangeArrowheads="1"/>
          </p:cNvPicPr>
          <p:nvPr>
            <p:ph type="clipArt" sz="half" idx="2"/>
          </p:nvPr>
        </p:nvPicPr>
        <p:blipFill>
          <a:blip r:embed="rId3"/>
          <a:srcRect/>
          <a:stretch>
            <a:fillRect/>
          </a:stretch>
        </p:blipFill>
        <p:spPr>
          <a:xfrm>
            <a:off x="4648200" y="2122488"/>
            <a:ext cx="3810000" cy="383222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228600"/>
            <a:ext cx="7772400" cy="1143000"/>
          </a:xfrm>
        </p:spPr>
        <p:txBody>
          <a:bodyPr/>
          <a:lstStyle/>
          <a:p>
            <a:r>
              <a:rPr lang="en-GB" sz="4000">
                <a:latin typeface="Tahoma" pitchFamily="34" charset="0"/>
              </a:rPr>
              <a:t>Fire precautions and lightning protection</a:t>
            </a:r>
          </a:p>
        </p:txBody>
      </p:sp>
      <p:sp>
        <p:nvSpPr>
          <p:cNvPr id="40964" name="Rectangle 4"/>
          <p:cNvSpPr>
            <a:spLocks noGrp="1" noChangeArrowheads="1"/>
          </p:cNvSpPr>
          <p:nvPr>
            <p:ph type="body" sz="half" idx="2"/>
          </p:nvPr>
        </p:nvSpPr>
        <p:spPr/>
        <p:txBody>
          <a:bodyPr/>
          <a:lstStyle/>
          <a:p>
            <a:r>
              <a:rPr lang="en-GB" sz="2400">
                <a:latin typeface="Tahoma" pitchFamily="34" charset="0"/>
              </a:rPr>
              <a:t>Reduce outbreaks</a:t>
            </a:r>
          </a:p>
          <a:p>
            <a:endParaRPr lang="en-GB" sz="2400">
              <a:latin typeface="Tahoma" pitchFamily="34" charset="0"/>
            </a:endParaRPr>
          </a:p>
          <a:p>
            <a:r>
              <a:rPr lang="en-GB" sz="2400">
                <a:latin typeface="Tahoma" pitchFamily="34" charset="0"/>
              </a:rPr>
              <a:t>Escape of occupants</a:t>
            </a:r>
          </a:p>
          <a:p>
            <a:endParaRPr lang="en-GB" sz="2400">
              <a:latin typeface="Tahoma" pitchFamily="34" charset="0"/>
            </a:endParaRPr>
          </a:p>
          <a:p>
            <a:r>
              <a:rPr lang="en-GB" sz="2400">
                <a:latin typeface="Tahoma" pitchFamily="34" charset="0"/>
              </a:rPr>
              <a:t>Minimise the spread</a:t>
            </a:r>
          </a:p>
          <a:p>
            <a:endParaRPr lang="en-GB" sz="2400">
              <a:latin typeface="Tahoma" pitchFamily="34" charset="0"/>
            </a:endParaRPr>
          </a:p>
          <a:p>
            <a:r>
              <a:rPr lang="en-GB" sz="2400">
                <a:latin typeface="Tahoma" pitchFamily="34" charset="0"/>
              </a:rPr>
              <a:t>Control fire growth</a:t>
            </a:r>
          </a:p>
          <a:p>
            <a:endParaRPr lang="en-GB" sz="2400">
              <a:latin typeface="Tahoma" pitchFamily="34" charset="0"/>
            </a:endParaRPr>
          </a:p>
          <a:p>
            <a:r>
              <a:rPr lang="en-GB" sz="2400">
                <a:latin typeface="Tahoma" pitchFamily="34" charset="0"/>
              </a:rPr>
              <a:t>Avoid conflagration</a:t>
            </a:r>
          </a:p>
        </p:txBody>
      </p:sp>
      <p:pic>
        <p:nvPicPr>
          <p:cNvPr id="40965" name="Picture 5"/>
          <p:cNvPicPr>
            <a:picLocks noGrp="1" noChangeAspect="1" noChangeArrowheads="1"/>
          </p:cNvPicPr>
          <p:nvPr>
            <p:ph type="clipArt" sz="half" idx="1"/>
          </p:nvPr>
        </p:nvPicPr>
        <p:blipFill>
          <a:blip r:embed="rId3"/>
          <a:srcRect/>
          <a:stretch>
            <a:fillRect/>
          </a:stretch>
        </p:blipFill>
        <p:spPr>
          <a:xfrm>
            <a:off x="533400" y="1828800"/>
            <a:ext cx="3462338" cy="4114800"/>
          </a:xfrm>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1" name="Picture 3"/>
          <p:cNvPicPr>
            <a:picLocks noGrp="1" noChangeAspect="1" noChangeArrowheads="1"/>
          </p:cNvPicPr>
          <p:nvPr>
            <p:ph type="clipArt" sz="half" idx="1"/>
          </p:nvPr>
        </p:nvPicPr>
        <p:blipFill>
          <a:blip r:embed="rId3"/>
          <a:srcRect/>
          <a:stretch>
            <a:fillRect/>
          </a:stretch>
        </p:blipFill>
        <p:spPr>
          <a:xfrm>
            <a:off x="261938" y="609600"/>
            <a:ext cx="4233862" cy="5791200"/>
          </a:xfrm>
        </p:spPr>
      </p:pic>
      <p:pic>
        <p:nvPicPr>
          <p:cNvPr id="43012" name="Picture 4"/>
          <p:cNvPicPr>
            <a:picLocks noGrp="1" noChangeAspect="1" noChangeArrowheads="1"/>
          </p:cNvPicPr>
          <p:nvPr>
            <p:ph type="body" sz="half" idx="2"/>
          </p:nvPr>
        </p:nvPicPr>
        <p:blipFill>
          <a:blip r:embed="rId4">
            <a:lum bright="-30000" contrast="24000"/>
          </a:blip>
          <a:srcRect/>
          <a:stretch>
            <a:fillRect/>
          </a:stretch>
        </p:blipFill>
        <p:spPr>
          <a:xfrm>
            <a:off x="4648200" y="304800"/>
            <a:ext cx="3810000" cy="6096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609600" y="685800"/>
            <a:ext cx="7772400" cy="1143000"/>
          </a:xfrm>
        </p:spPr>
        <p:txBody>
          <a:bodyPr/>
          <a:lstStyle/>
          <a:p>
            <a:r>
              <a:rPr lang="en-GB" sz="4000">
                <a:latin typeface="Tahoma" pitchFamily="34" charset="0"/>
              </a:rPr>
              <a:t>Daylighting, control of glare etc</a:t>
            </a:r>
            <a:br>
              <a:rPr lang="en-GB" sz="4000">
                <a:latin typeface="Tahoma" pitchFamily="34" charset="0"/>
              </a:rPr>
            </a:br>
            <a:endParaRPr lang="en-GB" sz="4000">
              <a:latin typeface="Tahoma" pitchFamily="34" charset="0"/>
            </a:endParaRPr>
          </a:p>
        </p:txBody>
      </p:sp>
      <p:sp>
        <p:nvSpPr>
          <p:cNvPr id="45059" name="Rectangle 3"/>
          <p:cNvSpPr>
            <a:spLocks noGrp="1" noChangeArrowheads="1"/>
          </p:cNvSpPr>
          <p:nvPr>
            <p:ph type="body" sz="half" idx="1"/>
          </p:nvPr>
        </p:nvSpPr>
        <p:spPr>
          <a:xfrm>
            <a:off x="609600" y="2209800"/>
            <a:ext cx="3810000" cy="4114800"/>
          </a:xfrm>
        </p:spPr>
        <p:txBody>
          <a:bodyPr/>
          <a:lstStyle/>
          <a:p>
            <a:r>
              <a:rPr lang="en-GB" sz="2800">
                <a:latin typeface="Tahoma" pitchFamily="34" charset="0"/>
              </a:rPr>
              <a:t>Daylight factor</a:t>
            </a:r>
          </a:p>
          <a:p>
            <a:endParaRPr lang="en-GB" sz="2800">
              <a:latin typeface="Tahoma" pitchFamily="34" charset="0"/>
            </a:endParaRPr>
          </a:p>
          <a:p>
            <a:r>
              <a:rPr lang="en-GB" sz="2800">
                <a:latin typeface="Tahoma" pitchFamily="34" charset="0"/>
              </a:rPr>
              <a:t>Reflection</a:t>
            </a:r>
          </a:p>
          <a:p>
            <a:endParaRPr lang="en-GB" sz="2800">
              <a:latin typeface="Tahoma" pitchFamily="34" charset="0"/>
            </a:endParaRPr>
          </a:p>
          <a:p>
            <a:r>
              <a:rPr lang="en-GB" sz="2800">
                <a:latin typeface="Tahoma" pitchFamily="34" charset="0"/>
              </a:rPr>
              <a:t>Roof lighting</a:t>
            </a:r>
          </a:p>
        </p:txBody>
      </p:sp>
      <p:pic>
        <p:nvPicPr>
          <p:cNvPr id="45061" name="Picture 5"/>
          <p:cNvPicPr>
            <a:picLocks noGrp="1" noChangeAspect="1" noChangeArrowheads="1"/>
          </p:cNvPicPr>
          <p:nvPr>
            <p:ph type="clipArt" sz="half" idx="2"/>
          </p:nvPr>
        </p:nvPicPr>
        <p:blipFill>
          <a:blip r:embed="rId3"/>
          <a:srcRect/>
          <a:stretch>
            <a:fillRect/>
          </a:stretch>
        </p:blipFill>
        <p:spPr>
          <a:xfrm>
            <a:off x="4724400" y="1752600"/>
            <a:ext cx="3313113" cy="4114800"/>
          </a:xfrm>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85800" y="304800"/>
            <a:ext cx="7772400" cy="1143000"/>
          </a:xfrm>
        </p:spPr>
        <p:txBody>
          <a:bodyPr/>
          <a:lstStyle/>
          <a:p>
            <a:r>
              <a:rPr lang="en-GB" sz="4000">
                <a:latin typeface="Tahoma" pitchFamily="34" charset="0"/>
              </a:rPr>
              <a:t>Sound insulation</a:t>
            </a:r>
          </a:p>
        </p:txBody>
      </p:sp>
      <p:sp>
        <p:nvSpPr>
          <p:cNvPr id="47108" name="Rectangle 4"/>
          <p:cNvSpPr>
            <a:spLocks noGrp="1" noChangeArrowheads="1"/>
          </p:cNvSpPr>
          <p:nvPr>
            <p:ph type="body" sz="half" idx="2"/>
          </p:nvPr>
        </p:nvSpPr>
        <p:spPr>
          <a:xfrm>
            <a:off x="4724400" y="2286000"/>
            <a:ext cx="3810000" cy="4114800"/>
          </a:xfrm>
        </p:spPr>
        <p:txBody>
          <a:bodyPr/>
          <a:lstStyle/>
          <a:p>
            <a:r>
              <a:rPr lang="en-GB" sz="2800">
                <a:latin typeface="Tahoma" pitchFamily="34" charset="0"/>
              </a:rPr>
              <a:t>Air-borne</a:t>
            </a:r>
          </a:p>
          <a:p>
            <a:pPr lvl="1"/>
            <a:r>
              <a:rPr lang="en-GB" sz="2400">
                <a:latin typeface="Tahoma" pitchFamily="34" charset="0"/>
              </a:rPr>
              <a:t>Internally generated</a:t>
            </a:r>
          </a:p>
          <a:p>
            <a:pPr lvl="1"/>
            <a:r>
              <a:rPr lang="en-GB" sz="2400">
                <a:latin typeface="Tahoma" pitchFamily="34" charset="0"/>
              </a:rPr>
              <a:t>Externally generated</a:t>
            </a:r>
          </a:p>
          <a:p>
            <a:pPr lvl="1"/>
            <a:endParaRPr lang="en-GB" sz="2400">
              <a:latin typeface="Tahoma" pitchFamily="34" charset="0"/>
            </a:endParaRPr>
          </a:p>
          <a:p>
            <a:r>
              <a:rPr lang="en-GB" sz="2800">
                <a:latin typeface="Tahoma" pitchFamily="34" charset="0"/>
              </a:rPr>
              <a:t>Structure-borne</a:t>
            </a:r>
          </a:p>
          <a:p>
            <a:pPr lvl="1"/>
            <a:r>
              <a:rPr lang="en-GB" sz="2400">
                <a:latin typeface="Tahoma" pitchFamily="34" charset="0"/>
              </a:rPr>
              <a:t>Machinery</a:t>
            </a:r>
          </a:p>
          <a:p>
            <a:pPr lvl="1"/>
            <a:r>
              <a:rPr lang="en-GB" sz="2400">
                <a:latin typeface="Tahoma" pitchFamily="34" charset="0"/>
              </a:rPr>
              <a:t>Weather generated</a:t>
            </a:r>
          </a:p>
          <a:p>
            <a:endParaRPr lang="en-GB" sz="2800">
              <a:latin typeface="Tahoma" pitchFamily="34" charset="0"/>
            </a:endParaRPr>
          </a:p>
          <a:p>
            <a:endParaRPr lang="en-GB" sz="2800">
              <a:latin typeface="Tahoma" pitchFamily="34" charset="0"/>
            </a:endParaRPr>
          </a:p>
          <a:p>
            <a:endParaRPr lang="en-GB" sz="2800">
              <a:latin typeface="Tahoma" pitchFamily="34" charset="0"/>
            </a:endParaRPr>
          </a:p>
        </p:txBody>
      </p:sp>
      <p:pic>
        <p:nvPicPr>
          <p:cNvPr id="47109" name="Picture 5" descr="C:\Program Files\Common Files\Microsoft Shared\Clipart\cagcat50\tn00686_.wmf"/>
          <p:cNvPicPr>
            <a:picLocks noGrp="1" noChangeAspect="1" noChangeArrowheads="1"/>
          </p:cNvPicPr>
          <p:nvPr>
            <p:ph type="clipArt" sz="half" idx="1"/>
          </p:nvPr>
        </p:nvPicPr>
        <p:blipFill>
          <a:blip r:embed="rId3"/>
          <a:srcRect/>
          <a:stretch>
            <a:fillRect/>
          </a:stretch>
        </p:blipFill>
        <p:spPr>
          <a:xfrm>
            <a:off x="820738" y="1981200"/>
            <a:ext cx="3540125" cy="41148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5800" y="304800"/>
            <a:ext cx="7772400" cy="1143000"/>
          </a:xfrm>
        </p:spPr>
        <p:txBody>
          <a:bodyPr/>
          <a:lstStyle/>
          <a:p>
            <a:r>
              <a:rPr lang="en-GB" sz="4000">
                <a:latin typeface="Tahoma" pitchFamily="34" charset="0"/>
              </a:rPr>
              <a:t>Durability and ease of maintenance</a:t>
            </a:r>
          </a:p>
        </p:txBody>
      </p:sp>
      <p:sp>
        <p:nvSpPr>
          <p:cNvPr id="49155" name="Rectangle 3"/>
          <p:cNvSpPr>
            <a:spLocks noGrp="1" noChangeArrowheads="1"/>
          </p:cNvSpPr>
          <p:nvPr>
            <p:ph type="body" sz="half" idx="1"/>
          </p:nvPr>
        </p:nvSpPr>
        <p:spPr/>
        <p:txBody>
          <a:bodyPr/>
          <a:lstStyle/>
          <a:p>
            <a:r>
              <a:rPr lang="en-GB" sz="2400">
                <a:latin typeface="Tahoma" pitchFamily="34" charset="0"/>
              </a:rPr>
              <a:t>Pollutants</a:t>
            </a:r>
          </a:p>
          <a:p>
            <a:endParaRPr lang="en-GB" sz="2400">
              <a:latin typeface="Tahoma" pitchFamily="34" charset="0"/>
            </a:endParaRPr>
          </a:p>
          <a:p>
            <a:r>
              <a:rPr lang="en-GB" sz="2400">
                <a:latin typeface="Tahoma" pitchFamily="34" charset="0"/>
              </a:rPr>
              <a:t>Insects</a:t>
            </a:r>
          </a:p>
          <a:p>
            <a:endParaRPr lang="en-GB" sz="2400">
              <a:latin typeface="Tahoma" pitchFamily="34" charset="0"/>
            </a:endParaRPr>
          </a:p>
          <a:p>
            <a:r>
              <a:rPr lang="en-GB" sz="2400">
                <a:latin typeface="Tahoma" pitchFamily="34" charset="0"/>
              </a:rPr>
              <a:t>Rodents, bats and birds</a:t>
            </a:r>
          </a:p>
          <a:p>
            <a:endParaRPr lang="en-GB" sz="2400">
              <a:latin typeface="Tahoma" pitchFamily="34" charset="0"/>
            </a:endParaRPr>
          </a:p>
          <a:p>
            <a:r>
              <a:rPr lang="en-GB" sz="2400">
                <a:latin typeface="Tahoma" pitchFamily="34" charset="0"/>
              </a:rPr>
              <a:t>Mould, fungus etc</a:t>
            </a:r>
          </a:p>
          <a:p>
            <a:endParaRPr lang="en-GB" sz="2400">
              <a:latin typeface="Tahoma" pitchFamily="34" charset="0"/>
            </a:endParaRPr>
          </a:p>
          <a:p>
            <a:r>
              <a:rPr lang="en-GB" sz="2400">
                <a:latin typeface="Tahoma" pitchFamily="34" charset="0"/>
              </a:rPr>
              <a:t>Plants</a:t>
            </a:r>
          </a:p>
          <a:p>
            <a:endParaRPr lang="en-GB" sz="2400">
              <a:latin typeface="Tahoma" pitchFamily="34" charset="0"/>
            </a:endParaRPr>
          </a:p>
          <a:p>
            <a:endParaRPr lang="en-GB" sz="2400">
              <a:latin typeface="Tahoma" pitchFamily="34" charset="0"/>
            </a:endParaRPr>
          </a:p>
          <a:p>
            <a:endParaRPr lang="en-GB" sz="2400">
              <a:latin typeface="Tahoma" pitchFamily="34" charset="0"/>
            </a:endParaRPr>
          </a:p>
        </p:txBody>
      </p:sp>
      <p:pic>
        <p:nvPicPr>
          <p:cNvPr id="49157" name="Picture 5"/>
          <p:cNvPicPr>
            <a:picLocks noGrp="1" noChangeAspect="1" noChangeArrowheads="1"/>
          </p:cNvPicPr>
          <p:nvPr>
            <p:ph type="clipArt" sz="half" idx="2"/>
          </p:nvPr>
        </p:nvPicPr>
        <p:blipFill>
          <a:blip r:embed="rId3"/>
          <a:srcRect/>
          <a:stretch>
            <a:fillRect/>
          </a:stretch>
        </p:blipFill>
        <p:spPr>
          <a:xfrm>
            <a:off x="5257800" y="1981200"/>
            <a:ext cx="3414713" cy="4191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609600" y="457200"/>
            <a:ext cx="7772400" cy="1143000"/>
          </a:xfrm>
        </p:spPr>
        <p:txBody>
          <a:bodyPr/>
          <a:lstStyle/>
          <a:p>
            <a:r>
              <a:rPr lang="en-GB" sz="4000">
                <a:latin typeface="Tahoma" pitchFamily="34" charset="0"/>
              </a:rPr>
              <a:t>Durability</a:t>
            </a:r>
            <a:r>
              <a:rPr lang="en-GB">
                <a:latin typeface="Tahoma" pitchFamily="34" charset="0"/>
              </a:rPr>
              <a:t> </a:t>
            </a:r>
          </a:p>
        </p:txBody>
      </p:sp>
      <p:sp>
        <p:nvSpPr>
          <p:cNvPr id="56324" name="Rectangle 4"/>
          <p:cNvSpPr>
            <a:spLocks noGrp="1" noChangeArrowheads="1"/>
          </p:cNvSpPr>
          <p:nvPr>
            <p:ph type="body" sz="half" idx="2"/>
          </p:nvPr>
        </p:nvSpPr>
        <p:spPr>
          <a:xfrm>
            <a:off x="4953000" y="2057400"/>
            <a:ext cx="3810000" cy="4114800"/>
          </a:xfrm>
        </p:spPr>
        <p:txBody>
          <a:bodyPr/>
          <a:lstStyle/>
          <a:p>
            <a:pPr algn="ctr">
              <a:buFont typeface="Wingdings" pitchFamily="2" charset="2"/>
              <a:buNone/>
            </a:pPr>
            <a:r>
              <a:rPr lang="en-GB" sz="2400">
                <a:latin typeface="Tahoma" pitchFamily="34" charset="0"/>
              </a:rPr>
              <a:t>This ribbed stone vault does not have a separate weatherproof covering. Durability of the roof depends on many factors including correct selection of the stone and its bedding planes, suitable mortar mixes and air pollution levels</a:t>
            </a:r>
          </a:p>
        </p:txBody>
      </p:sp>
      <p:pic>
        <p:nvPicPr>
          <p:cNvPr id="56325" name="Picture 5"/>
          <p:cNvPicPr>
            <a:picLocks noGrp="1" noChangeAspect="1" noChangeArrowheads="1"/>
          </p:cNvPicPr>
          <p:nvPr>
            <p:ph type="clipArt" sz="half" idx="1"/>
          </p:nvPr>
        </p:nvPicPr>
        <p:blipFill>
          <a:blip r:embed="rId3"/>
          <a:srcRect/>
          <a:stretch>
            <a:fillRect/>
          </a:stretch>
        </p:blipFill>
        <p:spPr>
          <a:xfrm>
            <a:off x="228600" y="2133600"/>
            <a:ext cx="4572000" cy="4038600"/>
          </a:xfrm>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p:cNvPicPr>
            <a:picLocks noGrp="1" noChangeAspect="1" noChangeArrowheads="1"/>
          </p:cNvPicPr>
          <p:nvPr>
            <p:ph type="clipArt" sz="half" idx="1"/>
          </p:nvPr>
        </p:nvPicPr>
        <p:blipFill>
          <a:blip r:embed="rId3"/>
          <a:srcRect/>
          <a:stretch>
            <a:fillRect/>
          </a:stretch>
        </p:blipFill>
        <p:spPr>
          <a:xfrm>
            <a:off x="609600" y="2133600"/>
            <a:ext cx="3810000" cy="4114800"/>
          </a:xfrm>
        </p:spPr>
      </p:pic>
      <p:pic>
        <p:nvPicPr>
          <p:cNvPr id="73732" name="Picture 4"/>
          <p:cNvPicPr>
            <a:picLocks noGrp="1" noChangeAspect="1" noChangeArrowheads="1"/>
          </p:cNvPicPr>
          <p:nvPr>
            <p:ph type="body" sz="half" idx="2"/>
          </p:nvPr>
        </p:nvPicPr>
        <p:blipFill>
          <a:blip r:embed="rId4"/>
          <a:srcRect/>
          <a:stretch>
            <a:fillRect/>
          </a:stretch>
        </p:blipFill>
        <p:spPr>
          <a:xfrm>
            <a:off x="5638800" y="457200"/>
            <a:ext cx="3200400" cy="4114800"/>
          </a:xfrm>
        </p:spPr>
      </p:pic>
      <p:sp>
        <p:nvSpPr>
          <p:cNvPr id="73734" name="Text Box 6"/>
          <p:cNvSpPr txBox="1">
            <a:spLocks noChangeArrowheads="1"/>
          </p:cNvSpPr>
          <p:nvPr/>
        </p:nvSpPr>
        <p:spPr bwMode="auto">
          <a:xfrm>
            <a:off x="517525" y="769938"/>
            <a:ext cx="4313238" cy="579437"/>
          </a:xfrm>
          <a:prstGeom prst="rect">
            <a:avLst/>
          </a:prstGeom>
          <a:noFill/>
          <a:ln w="12700" cap="sq">
            <a:noFill/>
            <a:miter lim="800000"/>
            <a:headEnd type="none" w="sm" len="sm"/>
            <a:tailEnd type="none" w="sm" len="sm"/>
          </a:ln>
          <a:effectLst/>
        </p:spPr>
        <p:txBody>
          <a:bodyPr wrap="none">
            <a:spAutoFit/>
          </a:bodyPr>
          <a:lstStyle/>
          <a:p>
            <a:r>
              <a:rPr lang="en-GB" sz="3200">
                <a:solidFill>
                  <a:schemeClr val="tx1"/>
                </a:solidFill>
              </a:rPr>
              <a:t>Protecting our heritage</a:t>
            </a:r>
          </a:p>
        </p:txBody>
      </p:sp>
      <p:sp>
        <p:nvSpPr>
          <p:cNvPr id="73735" name="Text Box 7"/>
          <p:cNvSpPr txBox="1">
            <a:spLocks noChangeArrowheads="1"/>
          </p:cNvSpPr>
          <p:nvPr/>
        </p:nvSpPr>
        <p:spPr bwMode="auto">
          <a:xfrm>
            <a:off x="5165725" y="5543550"/>
            <a:ext cx="2408238" cy="519113"/>
          </a:xfrm>
          <a:prstGeom prst="rect">
            <a:avLst/>
          </a:prstGeom>
          <a:noFill/>
          <a:ln w="12700" cap="sq">
            <a:noFill/>
            <a:miter lim="800000"/>
            <a:headEnd type="none" w="sm" len="sm"/>
            <a:tailEnd type="none" w="sm" len="sm"/>
          </a:ln>
          <a:effectLst/>
        </p:spPr>
        <p:txBody>
          <a:bodyPr wrap="none">
            <a:spAutoFit/>
          </a:bodyPr>
          <a:lstStyle/>
          <a:p>
            <a:r>
              <a:rPr lang="en-GB" sz="2800">
                <a:solidFill>
                  <a:schemeClr val="tx1"/>
                </a:solidFill>
              </a:rPr>
              <a:t>Mastic asphalt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609600" y="228600"/>
            <a:ext cx="7772400" cy="1143000"/>
          </a:xfrm>
        </p:spPr>
        <p:txBody>
          <a:bodyPr/>
          <a:lstStyle/>
          <a:p>
            <a:r>
              <a:rPr lang="en-GB" sz="4000">
                <a:latin typeface="Tahoma" pitchFamily="34" charset="0"/>
              </a:rPr>
              <a:t>Long span roofs</a:t>
            </a:r>
          </a:p>
        </p:txBody>
      </p:sp>
      <p:pic>
        <p:nvPicPr>
          <p:cNvPr id="52230" name="Picture 6"/>
          <p:cNvPicPr>
            <a:picLocks noGrp="1" noChangeAspect="1" noChangeArrowheads="1"/>
          </p:cNvPicPr>
          <p:nvPr>
            <p:ph type="clipArt" sz="half" idx="1"/>
          </p:nvPr>
        </p:nvPicPr>
        <p:blipFill>
          <a:blip r:embed="rId3"/>
          <a:srcRect/>
          <a:stretch>
            <a:fillRect/>
          </a:stretch>
        </p:blipFill>
        <p:spPr>
          <a:xfrm>
            <a:off x="228600" y="1752600"/>
            <a:ext cx="4419600" cy="4114800"/>
          </a:xfrm>
        </p:spPr>
      </p:pic>
      <p:pic>
        <p:nvPicPr>
          <p:cNvPr id="52231" name="Picture 7"/>
          <p:cNvPicPr>
            <a:picLocks noGrp="1" noChangeAspect="1" noChangeArrowheads="1"/>
          </p:cNvPicPr>
          <p:nvPr>
            <p:ph type="body" sz="half" idx="2"/>
          </p:nvPr>
        </p:nvPicPr>
        <p:blipFill>
          <a:blip r:embed="rId4"/>
          <a:srcRect/>
          <a:stretch>
            <a:fillRect/>
          </a:stretch>
        </p:blipFill>
        <p:spPr>
          <a:xfrm>
            <a:off x="5029200" y="1676400"/>
            <a:ext cx="3810000" cy="2449513"/>
          </a:xfrm>
          <a:noFill/>
          <a:ln/>
        </p:spPr>
      </p:pic>
      <p:sp>
        <p:nvSpPr>
          <p:cNvPr id="52232" name="Text Box 8"/>
          <p:cNvSpPr txBox="1">
            <a:spLocks noChangeArrowheads="1"/>
          </p:cNvSpPr>
          <p:nvPr/>
        </p:nvSpPr>
        <p:spPr bwMode="auto">
          <a:xfrm>
            <a:off x="1127125" y="6061075"/>
            <a:ext cx="1665288" cy="457200"/>
          </a:xfrm>
          <a:prstGeom prst="rect">
            <a:avLst/>
          </a:prstGeom>
          <a:noFill/>
          <a:ln w="9525">
            <a:noFill/>
            <a:miter lim="800000"/>
            <a:headEnd/>
            <a:tailEnd/>
          </a:ln>
          <a:effectLst/>
        </p:spPr>
        <p:txBody>
          <a:bodyPr wrap="none">
            <a:spAutoFit/>
          </a:bodyPr>
          <a:lstStyle/>
          <a:p>
            <a:r>
              <a:rPr lang="en-GB" sz="2400">
                <a:solidFill>
                  <a:schemeClr val="tx1"/>
                </a:solidFill>
                <a:latin typeface="Times New Roman" pitchFamily="18" charset="0"/>
              </a:rPr>
              <a:t>From this…</a:t>
            </a:r>
          </a:p>
        </p:txBody>
      </p:sp>
      <p:sp>
        <p:nvSpPr>
          <p:cNvPr id="52233" name="Text Box 9"/>
          <p:cNvSpPr txBox="1">
            <a:spLocks noChangeArrowheads="1"/>
          </p:cNvSpPr>
          <p:nvPr/>
        </p:nvSpPr>
        <p:spPr bwMode="auto">
          <a:xfrm>
            <a:off x="6781800" y="5943600"/>
            <a:ext cx="1241425" cy="457200"/>
          </a:xfrm>
          <a:prstGeom prst="rect">
            <a:avLst/>
          </a:prstGeom>
          <a:noFill/>
          <a:ln w="9525">
            <a:noFill/>
            <a:miter lim="800000"/>
            <a:headEnd/>
            <a:tailEnd/>
          </a:ln>
          <a:effectLst/>
        </p:spPr>
        <p:txBody>
          <a:bodyPr wrap="none">
            <a:spAutoFit/>
          </a:bodyPr>
          <a:lstStyle/>
          <a:p>
            <a:r>
              <a:rPr lang="en-GB" sz="2400">
                <a:solidFill>
                  <a:schemeClr val="tx1"/>
                </a:solidFill>
                <a:latin typeface="Times New Roman" pitchFamily="18" charset="0"/>
              </a:rPr>
              <a:t>…to this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1" name="Picture 2051"/>
          <p:cNvPicPr>
            <a:picLocks noChangeAspect="1" noChangeArrowheads="1"/>
          </p:cNvPicPr>
          <p:nvPr/>
        </p:nvPicPr>
        <p:blipFill>
          <a:blip r:embed="rId3"/>
          <a:srcRect/>
          <a:stretch>
            <a:fillRect/>
          </a:stretch>
        </p:blipFill>
        <p:spPr bwMode="auto">
          <a:xfrm>
            <a:off x="4800600" y="914400"/>
            <a:ext cx="3886200" cy="2651125"/>
          </a:xfrm>
          <a:prstGeom prst="rect">
            <a:avLst/>
          </a:prstGeom>
          <a:noFill/>
          <a:ln w="9525">
            <a:noFill/>
            <a:miter lim="800000"/>
            <a:headEnd/>
            <a:tailEnd/>
          </a:ln>
          <a:effectLst/>
        </p:spPr>
      </p:pic>
      <p:pic>
        <p:nvPicPr>
          <p:cNvPr id="27652" name="Picture 2052"/>
          <p:cNvPicPr>
            <a:picLocks noChangeAspect="1" noChangeArrowheads="1"/>
          </p:cNvPicPr>
          <p:nvPr/>
        </p:nvPicPr>
        <p:blipFill>
          <a:blip r:embed="rId4"/>
          <a:srcRect/>
          <a:stretch>
            <a:fillRect/>
          </a:stretch>
        </p:blipFill>
        <p:spPr bwMode="auto">
          <a:xfrm>
            <a:off x="4724400" y="4038600"/>
            <a:ext cx="3200400" cy="2281238"/>
          </a:xfrm>
          <a:prstGeom prst="rect">
            <a:avLst/>
          </a:prstGeom>
          <a:noFill/>
          <a:ln w="9525">
            <a:noFill/>
            <a:miter lim="800000"/>
            <a:headEnd/>
            <a:tailEnd/>
          </a:ln>
          <a:effectLst/>
        </p:spPr>
      </p:pic>
      <p:pic>
        <p:nvPicPr>
          <p:cNvPr id="27653" name="Picture 2053"/>
          <p:cNvPicPr>
            <a:picLocks noChangeAspect="1" noChangeArrowheads="1"/>
          </p:cNvPicPr>
          <p:nvPr/>
        </p:nvPicPr>
        <p:blipFill>
          <a:blip r:embed="rId5"/>
          <a:srcRect/>
          <a:stretch>
            <a:fillRect/>
          </a:stretch>
        </p:blipFill>
        <p:spPr bwMode="auto">
          <a:xfrm>
            <a:off x="304800" y="838200"/>
            <a:ext cx="4105275" cy="2352675"/>
          </a:xfrm>
          <a:prstGeom prst="rect">
            <a:avLst/>
          </a:prstGeom>
          <a:noFill/>
          <a:ln w="9525">
            <a:noFill/>
            <a:miter lim="800000"/>
            <a:headEnd/>
            <a:tailEnd/>
          </a:ln>
          <a:effectLst/>
        </p:spPr>
      </p:pic>
      <p:pic>
        <p:nvPicPr>
          <p:cNvPr id="27654" name="Picture 2054"/>
          <p:cNvPicPr>
            <a:picLocks noChangeAspect="1" noChangeArrowheads="1"/>
          </p:cNvPicPr>
          <p:nvPr/>
        </p:nvPicPr>
        <p:blipFill>
          <a:blip r:embed="rId6"/>
          <a:srcRect/>
          <a:stretch>
            <a:fillRect/>
          </a:stretch>
        </p:blipFill>
        <p:spPr bwMode="auto">
          <a:xfrm>
            <a:off x="1219200" y="4114800"/>
            <a:ext cx="2286000" cy="1958975"/>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85800" y="914400"/>
            <a:ext cx="7772400" cy="1143000"/>
          </a:xfrm>
        </p:spPr>
        <p:txBody>
          <a:bodyPr/>
          <a:lstStyle/>
          <a:p>
            <a:r>
              <a:rPr lang="en-GB">
                <a:latin typeface="Tahoma" pitchFamily="34" charset="0"/>
              </a:rPr>
              <a:t>Factors affecting choice of roof structure</a:t>
            </a:r>
          </a:p>
        </p:txBody>
      </p:sp>
      <p:sp>
        <p:nvSpPr>
          <p:cNvPr id="51204" name="Rectangle 4"/>
          <p:cNvSpPr>
            <a:spLocks noGrp="1" noChangeArrowheads="1"/>
          </p:cNvSpPr>
          <p:nvPr>
            <p:ph type="body" sz="half" idx="2"/>
          </p:nvPr>
        </p:nvSpPr>
        <p:spPr>
          <a:xfrm>
            <a:off x="4800600" y="2438400"/>
            <a:ext cx="3810000" cy="4114800"/>
          </a:xfrm>
        </p:spPr>
        <p:txBody>
          <a:bodyPr/>
          <a:lstStyle/>
          <a:p>
            <a:r>
              <a:rPr lang="en-GB" sz="2800">
                <a:latin typeface="Tahoma" pitchFamily="34" charset="0"/>
              </a:rPr>
              <a:t>Building type </a:t>
            </a:r>
          </a:p>
          <a:p>
            <a:endParaRPr lang="en-GB" sz="2800">
              <a:latin typeface="Tahoma" pitchFamily="34" charset="0"/>
            </a:endParaRPr>
          </a:p>
          <a:p>
            <a:r>
              <a:rPr lang="en-GB" sz="2800">
                <a:latin typeface="Tahoma" pitchFamily="34" charset="0"/>
              </a:rPr>
              <a:t>Foundation condition</a:t>
            </a:r>
          </a:p>
          <a:p>
            <a:endParaRPr lang="en-GB" sz="2800">
              <a:latin typeface="Tahoma" pitchFamily="34" charset="0"/>
            </a:endParaRPr>
          </a:p>
          <a:p>
            <a:r>
              <a:rPr lang="en-GB" sz="2800">
                <a:latin typeface="Tahoma" pitchFamily="34" charset="0"/>
              </a:rPr>
              <a:t>Spans</a:t>
            </a:r>
          </a:p>
        </p:txBody>
      </p:sp>
      <p:pic>
        <p:nvPicPr>
          <p:cNvPr id="51207" name="Picture 7"/>
          <p:cNvPicPr>
            <a:picLocks noGrp="1" noChangeAspect="1" noChangeArrowheads="1"/>
          </p:cNvPicPr>
          <p:nvPr>
            <p:ph type="clipArt" sz="half" idx="1"/>
          </p:nvPr>
        </p:nvPicPr>
        <p:blipFill>
          <a:blip r:embed="rId3"/>
          <a:srcRect/>
          <a:stretch>
            <a:fillRect/>
          </a:stretch>
        </p:blipFill>
        <p:spPr>
          <a:xfrm>
            <a:off x="685800" y="2486025"/>
            <a:ext cx="3810000" cy="3105150"/>
          </a:xfrm>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3"/>
          <a:srcRect/>
          <a:stretch>
            <a:fillRect/>
          </a:stretch>
        </p:blipFill>
        <p:spPr bwMode="auto">
          <a:xfrm>
            <a:off x="609600" y="1295400"/>
            <a:ext cx="7820025" cy="3886200"/>
          </a:xfrm>
          <a:prstGeom prst="rect">
            <a:avLst/>
          </a:prstGeom>
          <a:noFill/>
          <a:ln w="12700" cap="sq">
            <a:noFill/>
            <a:miter lim="800000"/>
            <a:headEnd type="none" w="sm" len="sm"/>
            <a:tailEnd type="none" w="sm" len="sm"/>
          </a:ln>
          <a:effectLst/>
        </p:spPr>
      </p:pic>
      <p:sp>
        <p:nvSpPr>
          <p:cNvPr id="77827" name="Text Box 3"/>
          <p:cNvSpPr txBox="1">
            <a:spLocks noChangeArrowheads="1"/>
          </p:cNvSpPr>
          <p:nvPr/>
        </p:nvSpPr>
        <p:spPr bwMode="auto">
          <a:xfrm>
            <a:off x="3124200" y="5715000"/>
            <a:ext cx="2692400" cy="519113"/>
          </a:xfrm>
          <a:prstGeom prst="rect">
            <a:avLst/>
          </a:prstGeom>
          <a:noFill/>
          <a:ln w="12700" cap="sq">
            <a:noFill/>
            <a:miter lim="800000"/>
            <a:headEnd type="none" w="sm" len="sm"/>
            <a:tailEnd type="none" w="sm" len="sm"/>
          </a:ln>
          <a:effectLst/>
        </p:spPr>
        <p:txBody>
          <a:bodyPr wrap="none">
            <a:spAutoFit/>
          </a:bodyPr>
          <a:lstStyle/>
          <a:p>
            <a:r>
              <a:rPr lang="en-GB" sz="2800">
                <a:solidFill>
                  <a:schemeClr val="tx1"/>
                </a:solidFill>
              </a:rPr>
              <a:t>Tapered roofing</a:t>
            </a:r>
          </a:p>
        </p:txBody>
      </p:sp>
      <p:sp>
        <p:nvSpPr>
          <p:cNvPr id="77828" name="Text Box 4"/>
          <p:cNvSpPr txBox="1">
            <a:spLocks noChangeArrowheads="1"/>
          </p:cNvSpPr>
          <p:nvPr/>
        </p:nvSpPr>
        <p:spPr bwMode="auto">
          <a:xfrm>
            <a:off x="7772400" y="6521450"/>
            <a:ext cx="1201738" cy="336550"/>
          </a:xfrm>
          <a:prstGeom prst="rect">
            <a:avLst/>
          </a:prstGeom>
          <a:noFill/>
          <a:ln w="12700" cap="sq">
            <a:noFill/>
            <a:miter lim="800000"/>
            <a:headEnd type="none" w="sm" len="sm"/>
            <a:tailEnd type="none" w="sm" len="sm"/>
          </a:ln>
          <a:effectLst/>
        </p:spPr>
        <p:txBody>
          <a:bodyPr wrap="none">
            <a:spAutoFit/>
          </a:bodyPr>
          <a:lstStyle/>
          <a:p>
            <a:r>
              <a:rPr lang="en-GB" sz="1600">
                <a:solidFill>
                  <a:schemeClr val="tx1"/>
                </a:solidFill>
              </a:rPr>
              <a:t>Corus 2005</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1219200"/>
            <a:ext cx="7772400" cy="1143000"/>
          </a:xfrm>
        </p:spPr>
        <p:txBody>
          <a:bodyPr/>
          <a:lstStyle/>
          <a:p>
            <a:r>
              <a:rPr lang="en-GB" sz="4000">
                <a:latin typeface="Tahoma" pitchFamily="34" charset="0"/>
              </a:rPr>
              <a:t>Factors affecting choice of roof structure</a:t>
            </a:r>
            <a:r>
              <a:rPr lang="en-GB">
                <a:latin typeface="Tahoma" pitchFamily="34" charset="0"/>
              </a:rPr>
              <a:t/>
            </a:r>
            <a:br>
              <a:rPr lang="en-GB">
                <a:latin typeface="Tahoma" pitchFamily="34" charset="0"/>
              </a:rPr>
            </a:br>
            <a:endParaRPr lang="en-GB">
              <a:latin typeface="Tahoma" pitchFamily="34" charset="0"/>
            </a:endParaRPr>
          </a:p>
        </p:txBody>
      </p:sp>
      <p:sp>
        <p:nvSpPr>
          <p:cNvPr id="55300" name="Rectangle 4"/>
          <p:cNvSpPr>
            <a:spLocks noGrp="1" noChangeArrowheads="1"/>
          </p:cNvSpPr>
          <p:nvPr>
            <p:ph type="body" sz="half" idx="2"/>
          </p:nvPr>
        </p:nvSpPr>
        <p:spPr>
          <a:xfrm>
            <a:off x="4800600" y="2743200"/>
            <a:ext cx="3810000" cy="4114800"/>
          </a:xfrm>
        </p:spPr>
        <p:txBody>
          <a:bodyPr/>
          <a:lstStyle/>
          <a:p>
            <a:r>
              <a:rPr lang="en-GB">
                <a:latin typeface="Tahoma" pitchFamily="34" charset="0"/>
              </a:rPr>
              <a:t>Loading</a:t>
            </a:r>
          </a:p>
          <a:p>
            <a:endParaRPr lang="en-GB">
              <a:latin typeface="Tahoma" pitchFamily="34" charset="0"/>
            </a:endParaRPr>
          </a:p>
          <a:p>
            <a:r>
              <a:rPr lang="en-GB">
                <a:latin typeface="Tahoma" pitchFamily="34" charset="0"/>
              </a:rPr>
              <a:t>Lighting requirements</a:t>
            </a:r>
          </a:p>
          <a:p>
            <a:endParaRPr lang="en-GB">
              <a:latin typeface="Tahoma" pitchFamily="34" charset="0"/>
            </a:endParaRPr>
          </a:p>
        </p:txBody>
      </p:sp>
      <p:pic>
        <p:nvPicPr>
          <p:cNvPr id="55304" name="Picture 8"/>
          <p:cNvPicPr>
            <a:picLocks noGrp="1" noChangeAspect="1" noChangeArrowheads="1"/>
          </p:cNvPicPr>
          <p:nvPr>
            <p:ph type="clipArt" sz="half" idx="1"/>
          </p:nvPr>
        </p:nvPicPr>
        <p:blipFill>
          <a:blip r:embed="rId3"/>
          <a:srcRect/>
          <a:stretch>
            <a:fillRect/>
          </a:stretch>
        </p:blipFill>
        <p:spPr>
          <a:xfrm>
            <a:off x="1185863" y="1981200"/>
            <a:ext cx="2657475" cy="4114800"/>
          </a:xfrm>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762000" y="1371600"/>
            <a:ext cx="7772400" cy="1143000"/>
          </a:xfrm>
        </p:spPr>
        <p:txBody>
          <a:bodyPr/>
          <a:lstStyle/>
          <a:p>
            <a:r>
              <a:rPr lang="en-GB">
                <a:latin typeface="Tahoma" pitchFamily="34" charset="0"/>
              </a:rPr>
              <a:t>Factors affecting choice of roof structure</a:t>
            </a:r>
            <a:br>
              <a:rPr lang="en-GB">
                <a:latin typeface="Tahoma" pitchFamily="34" charset="0"/>
              </a:rPr>
            </a:br>
            <a:endParaRPr lang="en-GB">
              <a:latin typeface="Tahoma" pitchFamily="34" charset="0"/>
            </a:endParaRPr>
          </a:p>
        </p:txBody>
      </p:sp>
      <p:sp>
        <p:nvSpPr>
          <p:cNvPr id="16387" name="Rectangle 3"/>
          <p:cNvSpPr>
            <a:spLocks noGrp="1" noChangeArrowheads="1"/>
          </p:cNvSpPr>
          <p:nvPr>
            <p:ph type="body" idx="1"/>
          </p:nvPr>
        </p:nvSpPr>
        <p:spPr>
          <a:xfrm>
            <a:off x="685800" y="1676400"/>
            <a:ext cx="4495800" cy="4419600"/>
          </a:xfrm>
        </p:spPr>
        <p:txBody>
          <a:bodyPr/>
          <a:lstStyle/>
          <a:p>
            <a:pPr>
              <a:lnSpc>
                <a:spcPct val="90000"/>
              </a:lnSpc>
            </a:pPr>
            <a:endParaRPr lang="en-GB">
              <a:latin typeface="Tahoma" pitchFamily="34" charset="0"/>
            </a:endParaRPr>
          </a:p>
          <a:p>
            <a:pPr>
              <a:lnSpc>
                <a:spcPct val="90000"/>
              </a:lnSpc>
            </a:pPr>
            <a:r>
              <a:rPr lang="en-GB">
                <a:latin typeface="Tahoma" pitchFamily="34" charset="0"/>
              </a:rPr>
              <a:t>Service accommodation</a:t>
            </a:r>
          </a:p>
          <a:p>
            <a:pPr>
              <a:lnSpc>
                <a:spcPct val="90000"/>
              </a:lnSpc>
            </a:pPr>
            <a:endParaRPr lang="en-GB">
              <a:latin typeface="Tahoma" pitchFamily="34" charset="0"/>
            </a:endParaRPr>
          </a:p>
          <a:p>
            <a:pPr>
              <a:lnSpc>
                <a:spcPct val="90000"/>
              </a:lnSpc>
            </a:pPr>
            <a:r>
              <a:rPr lang="en-GB">
                <a:latin typeface="Tahoma" pitchFamily="34" charset="0"/>
              </a:rPr>
              <a:t>Possible future alterations</a:t>
            </a:r>
          </a:p>
          <a:p>
            <a:pPr>
              <a:lnSpc>
                <a:spcPct val="90000"/>
              </a:lnSpc>
            </a:pPr>
            <a:endParaRPr lang="en-GB">
              <a:latin typeface="Tahoma" pitchFamily="34" charset="0"/>
            </a:endParaRPr>
          </a:p>
          <a:p>
            <a:pPr>
              <a:lnSpc>
                <a:spcPct val="90000"/>
              </a:lnSpc>
            </a:pPr>
            <a:r>
              <a:rPr lang="en-GB">
                <a:latin typeface="Tahoma" pitchFamily="34" charset="0"/>
              </a:rPr>
              <a:t>Speed of erection</a:t>
            </a:r>
          </a:p>
        </p:txBody>
      </p:sp>
      <p:pic>
        <p:nvPicPr>
          <p:cNvPr id="16390" name="Picture 6"/>
          <p:cNvPicPr>
            <a:picLocks noChangeAspect="1" noChangeArrowheads="1"/>
          </p:cNvPicPr>
          <p:nvPr/>
        </p:nvPicPr>
        <p:blipFill>
          <a:blip r:embed="rId3"/>
          <a:srcRect/>
          <a:stretch>
            <a:fillRect/>
          </a:stretch>
        </p:blipFill>
        <p:spPr bwMode="auto">
          <a:xfrm>
            <a:off x="5105400" y="1828800"/>
            <a:ext cx="3241675" cy="4038600"/>
          </a:xfrm>
          <a:prstGeom prst="rect">
            <a:avLst/>
          </a:prstGeom>
          <a:noFill/>
          <a:ln w="9525">
            <a:no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p:cNvPicPr>
            <a:picLocks noChangeAspect="1" noChangeArrowheads="1"/>
          </p:cNvPicPr>
          <p:nvPr/>
        </p:nvPicPr>
        <p:blipFill>
          <a:blip r:embed="rId3"/>
          <a:srcRect/>
          <a:stretch>
            <a:fillRect/>
          </a:stretch>
        </p:blipFill>
        <p:spPr bwMode="auto">
          <a:xfrm>
            <a:off x="838200" y="838200"/>
            <a:ext cx="7610475" cy="4938713"/>
          </a:xfrm>
          <a:prstGeom prst="rect">
            <a:avLst/>
          </a:prstGeom>
          <a:noFill/>
          <a:ln w="12700" cap="sq">
            <a:noFill/>
            <a:miter lim="800000"/>
            <a:headEnd type="none" w="sm" len="sm"/>
            <a:tailEnd type="none" w="sm" len="sm"/>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838200" y="1295400"/>
            <a:ext cx="7772400" cy="1143000"/>
          </a:xfrm>
        </p:spPr>
        <p:txBody>
          <a:bodyPr/>
          <a:lstStyle/>
          <a:p>
            <a:r>
              <a:rPr lang="en-GB" sz="4000">
                <a:latin typeface="Tahoma" pitchFamily="34" charset="0"/>
              </a:rPr>
              <a:t>Factors affecting choice of roof structure</a:t>
            </a:r>
            <a:br>
              <a:rPr lang="en-GB" sz="4000">
                <a:latin typeface="Tahoma" pitchFamily="34" charset="0"/>
              </a:rPr>
            </a:br>
            <a:endParaRPr lang="en-GB" sz="4000">
              <a:latin typeface="Tahoma" pitchFamily="34" charset="0"/>
            </a:endParaRPr>
          </a:p>
        </p:txBody>
      </p:sp>
      <p:sp>
        <p:nvSpPr>
          <p:cNvPr id="54276" name="Rectangle 4"/>
          <p:cNvSpPr>
            <a:spLocks noGrp="1" noChangeArrowheads="1"/>
          </p:cNvSpPr>
          <p:nvPr>
            <p:ph type="body" sz="half" idx="2"/>
          </p:nvPr>
        </p:nvSpPr>
        <p:spPr>
          <a:xfrm>
            <a:off x="4953000" y="2743200"/>
            <a:ext cx="3810000" cy="4114800"/>
          </a:xfrm>
        </p:spPr>
        <p:txBody>
          <a:bodyPr/>
          <a:lstStyle/>
          <a:p>
            <a:r>
              <a:rPr lang="en-GB">
                <a:latin typeface="Tahoma" pitchFamily="34" charset="0"/>
              </a:rPr>
              <a:t>Aesthetic considerations</a:t>
            </a:r>
          </a:p>
          <a:p>
            <a:endParaRPr lang="en-GB">
              <a:latin typeface="Tahoma" pitchFamily="34" charset="0"/>
            </a:endParaRPr>
          </a:p>
          <a:p>
            <a:r>
              <a:rPr lang="en-GB">
                <a:latin typeface="Tahoma" pitchFamily="34" charset="0"/>
              </a:rPr>
              <a:t>Internal height</a:t>
            </a:r>
          </a:p>
          <a:p>
            <a:endParaRPr lang="en-GB">
              <a:latin typeface="Tahoma" pitchFamily="34" charset="0"/>
            </a:endParaRPr>
          </a:p>
        </p:txBody>
      </p:sp>
      <p:pic>
        <p:nvPicPr>
          <p:cNvPr id="54277" name="Picture 5"/>
          <p:cNvPicPr>
            <a:picLocks noGrp="1" noChangeAspect="1" noChangeArrowheads="1"/>
          </p:cNvPicPr>
          <p:nvPr>
            <p:ph type="clipArt" sz="half" idx="1"/>
          </p:nvPr>
        </p:nvPicPr>
        <p:blipFill>
          <a:blip r:embed="rId3"/>
          <a:srcRect/>
          <a:stretch>
            <a:fillRect/>
          </a:stretch>
        </p:blipFill>
        <p:spPr>
          <a:xfrm>
            <a:off x="822325" y="1981200"/>
            <a:ext cx="3535363" cy="4114800"/>
          </a:xfrm>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srcRect/>
          <a:stretch>
            <a:fillRect/>
          </a:stretch>
        </p:blipFill>
        <p:spPr bwMode="auto">
          <a:xfrm>
            <a:off x="482600" y="990600"/>
            <a:ext cx="3987800" cy="495300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a:srcRect/>
          <a:stretch>
            <a:fillRect/>
          </a:stretch>
        </p:blipFill>
        <p:spPr bwMode="auto">
          <a:xfrm>
            <a:off x="5715000" y="3352800"/>
            <a:ext cx="2667000" cy="3200400"/>
          </a:xfrm>
          <a:prstGeom prst="rect">
            <a:avLst/>
          </a:prstGeom>
          <a:noFill/>
          <a:ln w="9525">
            <a:noFill/>
            <a:miter lim="800000"/>
            <a:headEnd/>
            <a:tailEnd/>
          </a:ln>
          <a:effectLst/>
        </p:spPr>
      </p:pic>
      <p:pic>
        <p:nvPicPr>
          <p:cNvPr id="3077" name="Picture 5" descr="http://www.evergreenroofgardens.co.uk/projects/project1/stoke1.jpg"/>
          <p:cNvPicPr>
            <a:picLocks noChangeAspect="1" noChangeArrowheads="1"/>
          </p:cNvPicPr>
          <p:nvPr/>
        </p:nvPicPr>
        <p:blipFill>
          <a:blip r:embed="rId5"/>
          <a:srcRect/>
          <a:stretch>
            <a:fillRect/>
          </a:stretch>
        </p:blipFill>
        <p:spPr bwMode="auto">
          <a:xfrm>
            <a:off x="4953000" y="304800"/>
            <a:ext cx="3886200" cy="291465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en-GB">
                <a:latin typeface="Tahoma" pitchFamily="34" charset="0"/>
              </a:rPr>
              <a:t>Obsolescence </a:t>
            </a:r>
          </a:p>
        </p:txBody>
      </p:sp>
      <p:sp>
        <p:nvSpPr>
          <p:cNvPr id="79876" name="Rectangle 4"/>
          <p:cNvSpPr>
            <a:spLocks noGrp="1" noChangeArrowheads="1"/>
          </p:cNvSpPr>
          <p:nvPr>
            <p:ph type="body" sz="half" idx="2"/>
          </p:nvPr>
        </p:nvSpPr>
        <p:spPr>
          <a:xfrm>
            <a:off x="6096000" y="1371600"/>
            <a:ext cx="2362200" cy="5029200"/>
          </a:xfrm>
        </p:spPr>
        <p:txBody>
          <a:bodyPr/>
          <a:lstStyle/>
          <a:p>
            <a:pPr>
              <a:lnSpc>
                <a:spcPct val="90000"/>
              </a:lnSpc>
            </a:pPr>
            <a:r>
              <a:rPr lang="en-GB" sz="2800"/>
              <a:t>Physical</a:t>
            </a:r>
          </a:p>
          <a:p>
            <a:pPr>
              <a:lnSpc>
                <a:spcPct val="90000"/>
              </a:lnSpc>
            </a:pPr>
            <a:endParaRPr lang="en-GB" sz="2800"/>
          </a:p>
          <a:p>
            <a:pPr>
              <a:lnSpc>
                <a:spcPct val="90000"/>
              </a:lnSpc>
            </a:pPr>
            <a:r>
              <a:rPr lang="en-GB" sz="2800"/>
              <a:t>Economic</a:t>
            </a:r>
          </a:p>
          <a:p>
            <a:pPr>
              <a:lnSpc>
                <a:spcPct val="90000"/>
              </a:lnSpc>
            </a:pPr>
            <a:endParaRPr lang="en-GB" sz="2800"/>
          </a:p>
          <a:p>
            <a:pPr>
              <a:lnSpc>
                <a:spcPct val="90000"/>
              </a:lnSpc>
            </a:pPr>
            <a:r>
              <a:rPr lang="en-GB" sz="2800"/>
              <a:t>Functional</a:t>
            </a:r>
          </a:p>
          <a:p>
            <a:pPr>
              <a:lnSpc>
                <a:spcPct val="90000"/>
              </a:lnSpc>
            </a:pPr>
            <a:endParaRPr lang="en-GB" sz="2800"/>
          </a:p>
          <a:p>
            <a:pPr>
              <a:lnSpc>
                <a:spcPct val="90000"/>
              </a:lnSpc>
            </a:pPr>
            <a:r>
              <a:rPr lang="en-GB" sz="2800"/>
              <a:t>Technological</a:t>
            </a:r>
          </a:p>
          <a:p>
            <a:pPr>
              <a:lnSpc>
                <a:spcPct val="90000"/>
              </a:lnSpc>
            </a:pPr>
            <a:endParaRPr lang="en-GB" sz="2800"/>
          </a:p>
          <a:p>
            <a:pPr>
              <a:lnSpc>
                <a:spcPct val="90000"/>
              </a:lnSpc>
            </a:pPr>
            <a:r>
              <a:rPr lang="en-GB" sz="2800"/>
              <a:t>Social</a:t>
            </a:r>
          </a:p>
          <a:p>
            <a:pPr>
              <a:lnSpc>
                <a:spcPct val="90000"/>
              </a:lnSpc>
            </a:pPr>
            <a:endParaRPr lang="en-GB" sz="2800"/>
          </a:p>
          <a:p>
            <a:pPr>
              <a:lnSpc>
                <a:spcPct val="90000"/>
              </a:lnSpc>
            </a:pPr>
            <a:r>
              <a:rPr lang="en-GB" sz="2800"/>
              <a:t>Legal</a:t>
            </a:r>
          </a:p>
        </p:txBody>
      </p:sp>
      <p:sp>
        <p:nvSpPr>
          <p:cNvPr id="79877" name="Text Box 5"/>
          <p:cNvSpPr txBox="1">
            <a:spLocks noChangeArrowheads="1"/>
          </p:cNvSpPr>
          <p:nvPr/>
        </p:nvSpPr>
        <p:spPr bwMode="auto">
          <a:xfrm>
            <a:off x="533400" y="1905000"/>
            <a:ext cx="4541838" cy="1373188"/>
          </a:xfrm>
          <a:prstGeom prst="rect">
            <a:avLst/>
          </a:prstGeom>
          <a:noFill/>
          <a:ln w="12700" cap="sq">
            <a:noFill/>
            <a:miter lim="800000"/>
            <a:headEnd type="none" w="sm" len="sm"/>
            <a:tailEnd type="none" w="sm" len="sm"/>
          </a:ln>
          <a:effectLst/>
        </p:spPr>
        <p:txBody>
          <a:bodyPr wrap="none">
            <a:spAutoFit/>
          </a:bodyPr>
          <a:lstStyle/>
          <a:p>
            <a:r>
              <a:rPr lang="en-GB" sz="2800"/>
              <a:t>What determines the </a:t>
            </a:r>
          </a:p>
          <a:p>
            <a:r>
              <a:rPr lang="en-GB" sz="2800"/>
              <a:t>Life expectancy of a roofing</a:t>
            </a:r>
          </a:p>
          <a:p>
            <a:r>
              <a:rPr lang="en-GB" sz="2800"/>
              <a:t>System?</a:t>
            </a:r>
          </a:p>
        </p:txBody>
      </p:sp>
      <p:sp>
        <p:nvSpPr>
          <p:cNvPr id="79878" name="Rectangle 6"/>
          <p:cNvSpPr>
            <a:spLocks noChangeArrowheads="1"/>
          </p:cNvSpPr>
          <p:nvPr/>
        </p:nvSpPr>
        <p:spPr bwMode="auto">
          <a:xfrm>
            <a:off x="-334963" y="1812925"/>
            <a:ext cx="9144001" cy="0"/>
          </a:xfrm>
          <a:prstGeom prst="rect">
            <a:avLst/>
          </a:prstGeom>
          <a:noFill/>
          <a:ln w="12700" cap="sq">
            <a:noFill/>
            <a:miter lim="800000"/>
            <a:headEnd type="none" w="sm" len="sm"/>
            <a:tailEnd type="none" w="sm" len="sm"/>
          </a:ln>
          <a:effectLst/>
        </p:spPr>
        <p:txBody>
          <a:bodyPr>
            <a:spAutoFit/>
          </a:bodyPr>
          <a:lstStyle/>
          <a:p>
            <a:endParaRPr lang="en-GB"/>
          </a:p>
        </p:txBody>
      </p:sp>
      <p:pic>
        <p:nvPicPr>
          <p:cNvPr id="79880" name="Picture 8" descr="Traditional and resoration work"/>
          <p:cNvPicPr>
            <a:picLocks noChangeAspect="1" noChangeArrowheads="1"/>
          </p:cNvPicPr>
          <p:nvPr/>
        </p:nvPicPr>
        <p:blipFill>
          <a:blip r:embed="rId3"/>
          <a:srcRect/>
          <a:stretch>
            <a:fillRect/>
          </a:stretch>
        </p:blipFill>
        <p:spPr bwMode="auto">
          <a:xfrm>
            <a:off x="381000" y="3276600"/>
            <a:ext cx="5029200" cy="3178175"/>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srcRect/>
          <a:stretch>
            <a:fillRect/>
          </a:stretch>
        </p:blipFill>
        <p:spPr bwMode="auto">
          <a:xfrm>
            <a:off x="457200" y="533400"/>
            <a:ext cx="4038600" cy="2635250"/>
          </a:xfrm>
          <a:prstGeom prst="rect">
            <a:avLst/>
          </a:prstGeom>
          <a:noFill/>
          <a:ln w="9525">
            <a:noFill/>
            <a:miter lim="800000"/>
            <a:headEnd/>
            <a:tailEnd/>
          </a:ln>
          <a:effectLst/>
        </p:spPr>
      </p:pic>
      <p:pic>
        <p:nvPicPr>
          <p:cNvPr id="8195" name="Picture 3"/>
          <p:cNvPicPr>
            <a:picLocks noChangeAspect="1" noChangeArrowheads="1"/>
          </p:cNvPicPr>
          <p:nvPr/>
        </p:nvPicPr>
        <p:blipFill>
          <a:blip r:embed="rId4"/>
          <a:srcRect/>
          <a:stretch>
            <a:fillRect/>
          </a:stretch>
        </p:blipFill>
        <p:spPr bwMode="auto">
          <a:xfrm>
            <a:off x="5562600" y="838200"/>
            <a:ext cx="2647950" cy="2324100"/>
          </a:xfrm>
          <a:prstGeom prst="rect">
            <a:avLst/>
          </a:prstGeom>
          <a:noFill/>
          <a:ln w="9525">
            <a:noFill/>
            <a:miter lim="800000"/>
            <a:headEnd/>
            <a:tailEnd/>
          </a:ln>
          <a:effectLst/>
        </p:spPr>
      </p:pic>
      <p:pic>
        <p:nvPicPr>
          <p:cNvPr id="8199" name="Picture 7"/>
          <p:cNvPicPr>
            <a:picLocks noChangeAspect="1" noChangeArrowheads="1"/>
          </p:cNvPicPr>
          <p:nvPr/>
        </p:nvPicPr>
        <p:blipFill>
          <a:blip r:embed="rId5"/>
          <a:srcRect/>
          <a:stretch>
            <a:fillRect/>
          </a:stretch>
        </p:blipFill>
        <p:spPr bwMode="auto">
          <a:xfrm>
            <a:off x="762000" y="3505200"/>
            <a:ext cx="2470150" cy="2971800"/>
          </a:xfrm>
          <a:prstGeom prst="rect">
            <a:avLst/>
          </a:prstGeom>
          <a:noFill/>
          <a:ln w="9525">
            <a:noFill/>
            <a:miter lim="800000"/>
            <a:headEnd/>
            <a:tailEnd/>
          </a:ln>
          <a:effectLst/>
        </p:spPr>
      </p:pic>
      <p:pic>
        <p:nvPicPr>
          <p:cNvPr id="8200" name="Picture 8"/>
          <p:cNvPicPr>
            <a:picLocks noChangeAspect="1" noChangeArrowheads="1"/>
          </p:cNvPicPr>
          <p:nvPr/>
        </p:nvPicPr>
        <p:blipFill>
          <a:blip r:embed="rId6"/>
          <a:srcRect/>
          <a:stretch>
            <a:fillRect/>
          </a:stretch>
        </p:blipFill>
        <p:spPr bwMode="auto">
          <a:xfrm>
            <a:off x="4191000" y="3429000"/>
            <a:ext cx="3886200" cy="2963863"/>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GB"/>
              <a:t>Sustainable roofs!</a:t>
            </a:r>
          </a:p>
        </p:txBody>
      </p:sp>
      <p:sp>
        <p:nvSpPr>
          <p:cNvPr id="80900" name="Rectangle 4"/>
          <p:cNvSpPr>
            <a:spLocks noGrp="1" noChangeArrowheads="1"/>
          </p:cNvSpPr>
          <p:nvPr>
            <p:ph type="body" sz="half" idx="2"/>
          </p:nvPr>
        </p:nvSpPr>
        <p:spPr>
          <a:xfrm>
            <a:off x="4800600" y="1676400"/>
            <a:ext cx="4343400" cy="5029200"/>
          </a:xfrm>
        </p:spPr>
        <p:txBody>
          <a:bodyPr/>
          <a:lstStyle/>
          <a:p>
            <a:pPr>
              <a:lnSpc>
                <a:spcPct val="90000"/>
              </a:lnSpc>
            </a:pPr>
            <a:r>
              <a:rPr lang="en-GB" sz="2800">
                <a:latin typeface="Tahoma" pitchFamily="34" charset="0"/>
              </a:rPr>
              <a:t>Orientation</a:t>
            </a:r>
          </a:p>
          <a:p>
            <a:pPr>
              <a:lnSpc>
                <a:spcPct val="90000"/>
              </a:lnSpc>
            </a:pPr>
            <a:r>
              <a:rPr lang="en-GB" sz="2800">
                <a:latin typeface="Tahoma" pitchFamily="34" charset="0"/>
              </a:rPr>
              <a:t>Overhangs</a:t>
            </a:r>
          </a:p>
          <a:p>
            <a:pPr>
              <a:lnSpc>
                <a:spcPct val="90000"/>
              </a:lnSpc>
            </a:pPr>
            <a:r>
              <a:rPr lang="en-GB" sz="2800">
                <a:latin typeface="Tahoma" pitchFamily="34" charset="0"/>
              </a:rPr>
              <a:t>Rooflights</a:t>
            </a:r>
          </a:p>
          <a:p>
            <a:pPr>
              <a:lnSpc>
                <a:spcPct val="90000"/>
              </a:lnSpc>
            </a:pPr>
            <a:r>
              <a:rPr lang="en-GB" sz="2800">
                <a:latin typeface="Tahoma" pitchFamily="34" charset="0"/>
              </a:rPr>
              <a:t>Inverted flat roofs</a:t>
            </a:r>
          </a:p>
          <a:p>
            <a:pPr>
              <a:lnSpc>
                <a:spcPct val="90000"/>
              </a:lnSpc>
            </a:pPr>
            <a:r>
              <a:rPr lang="en-GB" sz="2800">
                <a:latin typeface="Tahoma" pitchFamily="34" charset="0"/>
              </a:rPr>
              <a:t>Ballasted membranes</a:t>
            </a:r>
          </a:p>
          <a:p>
            <a:pPr>
              <a:lnSpc>
                <a:spcPct val="90000"/>
              </a:lnSpc>
            </a:pPr>
            <a:r>
              <a:rPr lang="en-GB" sz="2800">
                <a:latin typeface="Tahoma" pitchFamily="34" charset="0"/>
              </a:rPr>
              <a:t>Green roofs</a:t>
            </a:r>
          </a:p>
          <a:p>
            <a:pPr>
              <a:lnSpc>
                <a:spcPct val="90000"/>
              </a:lnSpc>
            </a:pPr>
            <a:r>
              <a:rPr lang="en-GB" sz="2800">
                <a:latin typeface="Tahoma" pitchFamily="34" charset="0"/>
              </a:rPr>
              <a:t>Stones / ballast heat sinks</a:t>
            </a:r>
          </a:p>
          <a:p>
            <a:pPr>
              <a:lnSpc>
                <a:spcPct val="90000"/>
              </a:lnSpc>
            </a:pPr>
            <a:r>
              <a:rPr lang="en-GB" sz="2800">
                <a:latin typeface="Tahoma" pitchFamily="34" charset="0"/>
              </a:rPr>
              <a:t>Good detailing</a:t>
            </a:r>
          </a:p>
          <a:p>
            <a:pPr>
              <a:lnSpc>
                <a:spcPct val="90000"/>
              </a:lnSpc>
            </a:pPr>
            <a:r>
              <a:rPr lang="en-GB" sz="2800">
                <a:latin typeface="Tahoma" pitchFamily="34" charset="0"/>
              </a:rPr>
              <a:t>Over-design</a:t>
            </a:r>
          </a:p>
          <a:p>
            <a:pPr>
              <a:lnSpc>
                <a:spcPct val="90000"/>
              </a:lnSpc>
            </a:pPr>
            <a:r>
              <a:rPr lang="en-GB" sz="2800">
                <a:latin typeface="Tahoma" pitchFamily="34" charset="0"/>
              </a:rPr>
              <a:t>Adequate specification</a:t>
            </a:r>
          </a:p>
          <a:p>
            <a:pPr>
              <a:lnSpc>
                <a:spcPct val="90000"/>
              </a:lnSpc>
            </a:pPr>
            <a:endParaRPr lang="en-GB" sz="2800">
              <a:latin typeface="Tahoma" pitchFamily="34" charset="0"/>
            </a:endParaRPr>
          </a:p>
        </p:txBody>
      </p:sp>
      <p:pic>
        <p:nvPicPr>
          <p:cNvPr id="80901" name="Picture 5"/>
          <p:cNvPicPr>
            <a:picLocks noGrp="1" noChangeAspect="1" noChangeArrowheads="1"/>
          </p:cNvPicPr>
          <p:nvPr>
            <p:ph type="clipArt" sz="half" idx="1"/>
          </p:nvPr>
        </p:nvPicPr>
        <p:blipFill>
          <a:blip r:embed="rId3">
            <a:lum bright="12000"/>
          </a:blip>
          <a:srcRect/>
          <a:stretch>
            <a:fillRect/>
          </a:stretch>
        </p:blipFill>
        <p:spPr>
          <a:xfrm>
            <a:off x="685800" y="2328863"/>
            <a:ext cx="3810000" cy="3417887"/>
          </a:xfrm>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itchFamily="34" charset="0"/>
              </a:rPr>
              <a:t>Roof Construction</a:t>
            </a:r>
            <a:endParaRPr lang="en-GB" dirty="0">
              <a:latin typeface="Calibri" pitchFamily="34" charset="0"/>
            </a:endParaRPr>
          </a:p>
        </p:txBody>
      </p:sp>
      <p:sp>
        <p:nvSpPr>
          <p:cNvPr id="4" name="Content Placeholder 3"/>
          <p:cNvSpPr>
            <a:spLocks noGrp="1"/>
          </p:cNvSpPr>
          <p:nvPr>
            <p:ph sz="half" idx="2"/>
          </p:nvPr>
        </p:nvSpPr>
        <p:spPr>
          <a:xfrm>
            <a:off x="5286380" y="1428736"/>
            <a:ext cx="3714776" cy="4667264"/>
          </a:xfrm>
        </p:spPr>
        <p:txBody>
          <a:bodyPr/>
          <a:lstStyle/>
          <a:p>
            <a:r>
              <a:rPr lang="en-GB" dirty="0" smtClean="0"/>
              <a:t>Warm deck</a:t>
            </a:r>
          </a:p>
          <a:p>
            <a:pPr lvl="1"/>
            <a:r>
              <a:rPr lang="en-GB" dirty="0" smtClean="0"/>
              <a:t>Insulation warms the deck</a:t>
            </a:r>
          </a:p>
          <a:p>
            <a:pPr lvl="1"/>
            <a:endParaRPr lang="en-GB" dirty="0" smtClean="0"/>
          </a:p>
          <a:p>
            <a:pPr lvl="1"/>
            <a:r>
              <a:rPr lang="en-GB" dirty="0" smtClean="0"/>
              <a:t>Waterproof membrane externally</a:t>
            </a:r>
          </a:p>
          <a:p>
            <a:pPr lvl="1"/>
            <a:endParaRPr lang="en-GB" dirty="0" smtClean="0"/>
          </a:p>
          <a:p>
            <a:pPr lvl="1"/>
            <a:r>
              <a:rPr lang="en-GB" dirty="0" smtClean="0"/>
              <a:t>Vapour control needed under insulation to prevent condensation</a:t>
            </a:r>
          </a:p>
          <a:p>
            <a:endParaRPr lang="en-GB" dirty="0"/>
          </a:p>
        </p:txBody>
      </p:sp>
      <p:pic>
        <p:nvPicPr>
          <p:cNvPr id="3074" name="Picture 2"/>
          <p:cNvPicPr>
            <a:picLocks noGrp="1" noChangeAspect="1" noChangeArrowheads="1"/>
          </p:cNvPicPr>
          <p:nvPr>
            <p:ph sz="half" idx="1"/>
          </p:nvPr>
        </p:nvPicPr>
        <p:blipFill>
          <a:blip r:embed="rId2"/>
          <a:srcRect/>
          <a:stretch>
            <a:fillRect/>
          </a:stretch>
        </p:blipFill>
        <p:spPr bwMode="auto">
          <a:xfrm>
            <a:off x="214282" y="2143116"/>
            <a:ext cx="5048038"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itchFamily="34" charset="0"/>
              </a:rPr>
              <a:t>Roof Construction</a:t>
            </a:r>
            <a:endParaRPr lang="en-GB" dirty="0"/>
          </a:p>
        </p:txBody>
      </p:sp>
      <p:sp>
        <p:nvSpPr>
          <p:cNvPr id="4" name="Content Placeholder 3"/>
          <p:cNvSpPr>
            <a:spLocks noGrp="1"/>
          </p:cNvSpPr>
          <p:nvPr>
            <p:ph sz="half" idx="2"/>
          </p:nvPr>
        </p:nvSpPr>
        <p:spPr>
          <a:xfrm>
            <a:off x="4648200" y="1714488"/>
            <a:ext cx="4495800" cy="4114800"/>
          </a:xfrm>
        </p:spPr>
        <p:txBody>
          <a:bodyPr/>
          <a:lstStyle/>
          <a:p>
            <a:r>
              <a:rPr lang="en-GB" dirty="0" smtClean="0"/>
              <a:t>Cold deck system</a:t>
            </a:r>
          </a:p>
          <a:p>
            <a:pPr lvl="1"/>
            <a:r>
              <a:rPr lang="en-GB" dirty="0" smtClean="0"/>
              <a:t>Vapour control under insulation to reduce condensation risk</a:t>
            </a:r>
          </a:p>
          <a:p>
            <a:pPr lvl="1"/>
            <a:endParaRPr lang="en-GB" dirty="0" smtClean="0"/>
          </a:p>
          <a:p>
            <a:pPr lvl="1"/>
            <a:r>
              <a:rPr lang="en-GB" dirty="0" smtClean="0"/>
              <a:t>Difficult to ensure integrity of VC</a:t>
            </a:r>
          </a:p>
          <a:p>
            <a:pPr lvl="1"/>
            <a:endParaRPr lang="en-GB" dirty="0" smtClean="0"/>
          </a:p>
          <a:p>
            <a:pPr lvl="1"/>
            <a:r>
              <a:rPr lang="en-GB" dirty="0" smtClean="0"/>
              <a:t>Deck not warmed by building</a:t>
            </a:r>
          </a:p>
          <a:p>
            <a:pPr lvl="1"/>
            <a:endParaRPr lang="en-GB" dirty="0" smtClean="0"/>
          </a:p>
          <a:p>
            <a:pPr lvl="1"/>
            <a:r>
              <a:rPr lang="en-GB" dirty="0" smtClean="0"/>
              <a:t>Poor option in UK – temperate, humid climate, sheltered conditions (lack of ventilation)</a:t>
            </a:r>
          </a:p>
          <a:p>
            <a:pPr lvl="1"/>
            <a:endParaRPr lang="en-GB" dirty="0" smtClean="0"/>
          </a:p>
          <a:p>
            <a:pPr lvl="1"/>
            <a:endParaRPr lang="en-GB" dirty="0"/>
          </a:p>
        </p:txBody>
      </p:sp>
      <p:pic>
        <p:nvPicPr>
          <p:cNvPr id="4098" name="Picture 2"/>
          <p:cNvPicPr>
            <a:picLocks noGrp="1" noChangeAspect="1" noChangeArrowheads="1"/>
          </p:cNvPicPr>
          <p:nvPr>
            <p:ph sz="half" idx="1"/>
          </p:nvPr>
        </p:nvPicPr>
        <p:blipFill>
          <a:blip r:embed="rId2"/>
          <a:srcRect/>
          <a:stretch>
            <a:fillRect/>
          </a:stretch>
        </p:blipFill>
        <p:spPr bwMode="auto">
          <a:xfrm>
            <a:off x="168903" y="2571744"/>
            <a:ext cx="4643501" cy="314327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itchFamily="34" charset="0"/>
              </a:rPr>
              <a:t>Roof Construction</a:t>
            </a:r>
            <a:endParaRPr lang="en-GB" dirty="0"/>
          </a:p>
        </p:txBody>
      </p:sp>
      <p:sp>
        <p:nvSpPr>
          <p:cNvPr id="4" name="Content Placeholder 3"/>
          <p:cNvSpPr>
            <a:spLocks noGrp="1"/>
          </p:cNvSpPr>
          <p:nvPr>
            <p:ph sz="half" idx="2"/>
          </p:nvPr>
        </p:nvSpPr>
        <p:spPr>
          <a:xfrm>
            <a:off x="5000628" y="1500174"/>
            <a:ext cx="4143372" cy="4929222"/>
          </a:xfrm>
        </p:spPr>
        <p:txBody>
          <a:bodyPr/>
          <a:lstStyle/>
          <a:p>
            <a:r>
              <a:rPr lang="en-GB" dirty="0" smtClean="0"/>
              <a:t>Conventional ballasted warm roof construction</a:t>
            </a:r>
          </a:p>
          <a:p>
            <a:pPr lvl="1"/>
            <a:r>
              <a:rPr lang="en-GB" dirty="0" smtClean="0"/>
              <a:t>Insulation keeps the deck warm</a:t>
            </a:r>
          </a:p>
          <a:p>
            <a:pPr lvl="1"/>
            <a:endParaRPr lang="en-GB" dirty="0" smtClean="0"/>
          </a:p>
          <a:p>
            <a:pPr lvl="1"/>
            <a:r>
              <a:rPr lang="en-GB" dirty="0" smtClean="0"/>
              <a:t>Waterproof membrane is above insulation</a:t>
            </a:r>
          </a:p>
          <a:p>
            <a:pPr lvl="1"/>
            <a:endParaRPr lang="en-GB" dirty="0" smtClean="0"/>
          </a:p>
          <a:p>
            <a:pPr lvl="1"/>
            <a:r>
              <a:rPr lang="en-GB" dirty="0" smtClean="0"/>
              <a:t>Vapour barrier needed below insulation to reduce risk of condensation</a:t>
            </a:r>
            <a:endParaRPr lang="en-GB" dirty="0"/>
          </a:p>
        </p:txBody>
      </p:sp>
      <p:pic>
        <p:nvPicPr>
          <p:cNvPr id="1026" name="Picture 2"/>
          <p:cNvPicPr>
            <a:picLocks noGrp="1" noChangeAspect="1" noChangeArrowheads="1"/>
          </p:cNvPicPr>
          <p:nvPr>
            <p:ph sz="half" idx="1"/>
          </p:nvPr>
        </p:nvPicPr>
        <p:blipFill>
          <a:blip r:embed="rId2"/>
          <a:srcRect/>
          <a:stretch>
            <a:fillRect/>
          </a:stretch>
        </p:blipFill>
        <p:spPr bwMode="auto">
          <a:xfrm>
            <a:off x="155999" y="2272112"/>
            <a:ext cx="4773191" cy="3300028"/>
          </a:xfrm>
          <a:prstGeom prst="rect">
            <a:avLst/>
          </a:prstGeom>
          <a:noFill/>
          <a:ln w="9525">
            <a:noFill/>
            <a:miter lim="800000"/>
            <a:headEnd/>
            <a:tailEnd/>
          </a:ln>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alibri" pitchFamily="34" charset="0"/>
              </a:rPr>
              <a:t>Roof Construction</a:t>
            </a:r>
            <a:endParaRPr lang="en-GB" dirty="0"/>
          </a:p>
        </p:txBody>
      </p:sp>
      <p:sp>
        <p:nvSpPr>
          <p:cNvPr id="4" name="Content Placeholder 3"/>
          <p:cNvSpPr>
            <a:spLocks noGrp="1"/>
          </p:cNvSpPr>
          <p:nvPr>
            <p:ph sz="half" idx="2"/>
          </p:nvPr>
        </p:nvSpPr>
        <p:spPr>
          <a:xfrm>
            <a:off x="4857752" y="1714488"/>
            <a:ext cx="4143404" cy="4381512"/>
          </a:xfrm>
        </p:spPr>
        <p:txBody>
          <a:bodyPr/>
          <a:lstStyle/>
          <a:p>
            <a:r>
              <a:rPr lang="en-GB" dirty="0" smtClean="0"/>
              <a:t>Insulation above the deck provides protection to the membrane and deck from extremes in temperature.</a:t>
            </a:r>
          </a:p>
          <a:p>
            <a:endParaRPr lang="en-GB" dirty="0" smtClean="0"/>
          </a:p>
          <a:p>
            <a:r>
              <a:rPr lang="en-GB" dirty="0" smtClean="0"/>
              <a:t>Some challenges:</a:t>
            </a:r>
          </a:p>
          <a:p>
            <a:pPr lvl="1"/>
            <a:r>
              <a:rPr lang="en-GB" dirty="0" smtClean="0"/>
              <a:t>Grit</a:t>
            </a:r>
          </a:p>
          <a:p>
            <a:pPr lvl="1"/>
            <a:r>
              <a:rPr lang="en-GB" dirty="0" smtClean="0"/>
              <a:t>Degradation</a:t>
            </a:r>
          </a:p>
          <a:p>
            <a:pPr lvl="1"/>
            <a:r>
              <a:rPr lang="en-GB" dirty="0" smtClean="0"/>
              <a:t>Condensation</a:t>
            </a:r>
          </a:p>
          <a:p>
            <a:pPr lvl="1"/>
            <a:endParaRPr lang="en-GB" dirty="0"/>
          </a:p>
        </p:txBody>
      </p:sp>
      <p:pic>
        <p:nvPicPr>
          <p:cNvPr id="2050" name="Picture 2"/>
          <p:cNvPicPr>
            <a:picLocks noGrp="1" noChangeAspect="1" noChangeArrowheads="1"/>
          </p:cNvPicPr>
          <p:nvPr>
            <p:ph sz="half" idx="1"/>
          </p:nvPr>
        </p:nvPicPr>
        <p:blipFill>
          <a:blip r:embed="rId2"/>
          <a:srcRect/>
          <a:stretch>
            <a:fillRect/>
          </a:stretch>
        </p:blipFill>
        <p:spPr bwMode="auto">
          <a:xfrm>
            <a:off x="285720" y="2285992"/>
            <a:ext cx="4600580" cy="34492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3"/>
          <a:srcRect/>
          <a:stretch>
            <a:fillRect/>
          </a:stretch>
        </p:blipFill>
        <p:spPr bwMode="auto">
          <a:xfrm>
            <a:off x="609600" y="1371600"/>
            <a:ext cx="5410200" cy="4302125"/>
          </a:xfrm>
          <a:prstGeom prst="rect">
            <a:avLst/>
          </a:prstGeom>
          <a:noFill/>
          <a:ln w="9525">
            <a:noFill/>
            <a:miter lim="800000"/>
            <a:headEnd/>
            <a:tailEnd/>
          </a:ln>
          <a:effectLst/>
        </p:spPr>
      </p:pic>
      <p:sp>
        <p:nvSpPr>
          <p:cNvPr id="10243" name="Text Box 3"/>
          <p:cNvSpPr txBox="1">
            <a:spLocks noChangeArrowheads="1"/>
          </p:cNvSpPr>
          <p:nvPr/>
        </p:nvSpPr>
        <p:spPr bwMode="auto">
          <a:xfrm>
            <a:off x="6324600" y="4648200"/>
            <a:ext cx="2667000" cy="1373188"/>
          </a:xfrm>
          <a:prstGeom prst="rect">
            <a:avLst/>
          </a:prstGeom>
          <a:noFill/>
          <a:ln w="9525">
            <a:noFill/>
            <a:miter lim="800000"/>
            <a:headEnd/>
            <a:tailEnd/>
          </a:ln>
          <a:effectLst/>
        </p:spPr>
        <p:txBody>
          <a:bodyPr>
            <a:spAutoFit/>
          </a:bodyPr>
          <a:lstStyle/>
          <a:p>
            <a:r>
              <a:rPr lang="en-GB" sz="2800">
                <a:solidFill>
                  <a:schemeClr val="tx1"/>
                </a:solidFill>
              </a:rPr>
              <a:t>The odd shapes of </a:t>
            </a:r>
          </a:p>
          <a:p>
            <a:r>
              <a:rPr lang="en-GB" sz="2800">
                <a:solidFill>
                  <a:schemeClr val="tx1"/>
                </a:solidFill>
              </a:rPr>
              <a:t>Roofs!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www.livingroofs.org/images/cwsedum1.jpg"/>
          <p:cNvPicPr>
            <a:picLocks noChangeAspect="1" noChangeArrowheads="1"/>
          </p:cNvPicPr>
          <p:nvPr/>
        </p:nvPicPr>
        <p:blipFill>
          <a:blip r:embed="rId3"/>
          <a:srcRect/>
          <a:stretch>
            <a:fillRect/>
          </a:stretch>
        </p:blipFill>
        <p:spPr bwMode="auto">
          <a:xfrm>
            <a:off x="1219200" y="1371600"/>
            <a:ext cx="6286500" cy="4721225"/>
          </a:xfrm>
          <a:prstGeom prst="rect">
            <a:avLst/>
          </a:prstGeom>
          <a:noFill/>
        </p:spPr>
      </p:pic>
      <p:sp>
        <p:nvSpPr>
          <p:cNvPr id="76803" name="Rectangle 3"/>
          <p:cNvSpPr>
            <a:spLocks noChangeArrowheads="1"/>
          </p:cNvSpPr>
          <p:nvPr/>
        </p:nvSpPr>
        <p:spPr bwMode="auto">
          <a:xfrm>
            <a:off x="1428750" y="1068388"/>
            <a:ext cx="9144000" cy="0"/>
          </a:xfrm>
          <a:prstGeom prst="rect">
            <a:avLst/>
          </a:prstGeom>
          <a:noFill/>
          <a:ln w="9525">
            <a:noFill/>
            <a:miter lim="800000"/>
            <a:headEnd/>
            <a:tailEnd/>
          </a:ln>
          <a:effectLst/>
        </p:spPr>
        <p:txBody>
          <a:bodyPr>
            <a:spAutoFit/>
          </a:bodyPr>
          <a:lstStyle/>
          <a:p>
            <a:endParaRPr lang="en-GB"/>
          </a:p>
        </p:txBody>
      </p:sp>
      <p:sp>
        <p:nvSpPr>
          <p:cNvPr id="76804" name="Rectangle 4"/>
          <p:cNvSpPr>
            <a:spLocks noGrp="1" noChangeArrowheads="1"/>
          </p:cNvSpPr>
          <p:nvPr>
            <p:ph type="title" idx="4294967295"/>
          </p:nvPr>
        </p:nvSpPr>
        <p:spPr>
          <a:xfrm>
            <a:off x="0" y="0"/>
            <a:ext cx="7772400" cy="1143000"/>
          </a:xfrm>
        </p:spPr>
        <p:txBody>
          <a:bodyPr/>
          <a:lstStyle/>
          <a:p>
            <a:r>
              <a:rPr lang="en-GB" sz="3600">
                <a:latin typeface="Verdana" pitchFamily="34" charset="0"/>
              </a:rPr>
              <a:t>Case Study: Green Roofs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idx="4294967295"/>
          </p:nvPr>
        </p:nvSpPr>
        <p:spPr/>
        <p:txBody>
          <a:bodyPr/>
          <a:lstStyle/>
          <a:p>
            <a:r>
              <a:rPr lang="en-GB" sz="4000">
                <a:latin typeface="Verdana" pitchFamily="34" charset="0"/>
              </a:rPr>
              <a:t>Why have a green roof?</a:t>
            </a:r>
          </a:p>
        </p:txBody>
      </p:sp>
      <p:sp>
        <p:nvSpPr>
          <p:cNvPr id="96259" name="Rectangle 3"/>
          <p:cNvSpPr>
            <a:spLocks noGrp="1" noChangeArrowheads="1"/>
          </p:cNvSpPr>
          <p:nvPr>
            <p:ph type="body" idx="4294967295"/>
          </p:nvPr>
        </p:nvSpPr>
        <p:spPr>
          <a:xfrm>
            <a:off x="0" y="1905000"/>
            <a:ext cx="4191000" cy="4114800"/>
          </a:xfrm>
        </p:spPr>
        <p:txBody>
          <a:bodyPr/>
          <a:lstStyle/>
          <a:p>
            <a:r>
              <a:rPr lang="en-GB" sz="2800">
                <a:latin typeface="Verdana" pitchFamily="34" charset="0"/>
              </a:rPr>
              <a:t>Water retention</a:t>
            </a:r>
          </a:p>
          <a:p>
            <a:r>
              <a:rPr lang="en-GB" sz="2800">
                <a:latin typeface="Verdana" pitchFamily="34" charset="0"/>
              </a:rPr>
              <a:t>Climate control</a:t>
            </a:r>
          </a:p>
          <a:p>
            <a:r>
              <a:rPr lang="en-GB" sz="2800">
                <a:latin typeface="Verdana" pitchFamily="34" charset="0"/>
              </a:rPr>
              <a:t>Life expectancy</a:t>
            </a:r>
          </a:p>
          <a:p>
            <a:r>
              <a:rPr lang="en-GB" sz="2800">
                <a:latin typeface="Verdana" pitchFamily="34" charset="0"/>
              </a:rPr>
              <a:t>Pollution control</a:t>
            </a:r>
          </a:p>
          <a:p>
            <a:r>
              <a:rPr lang="en-GB" sz="2800">
                <a:latin typeface="Verdana" pitchFamily="34" charset="0"/>
              </a:rPr>
              <a:t>Thermal insulation</a:t>
            </a:r>
          </a:p>
          <a:p>
            <a:r>
              <a:rPr lang="en-GB" sz="2800">
                <a:latin typeface="Verdana" pitchFamily="34" charset="0"/>
              </a:rPr>
              <a:t>Space use</a:t>
            </a:r>
          </a:p>
          <a:p>
            <a:r>
              <a:rPr lang="en-GB" sz="2800">
                <a:latin typeface="Verdana" pitchFamily="34" charset="0"/>
              </a:rPr>
              <a:t>Encourages natural habitats</a:t>
            </a:r>
          </a:p>
        </p:txBody>
      </p:sp>
      <p:pic>
        <p:nvPicPr>
          <p:cNvPr id="96261" name="Picture 5" descr="Bauder lightweight minimum maintenance extensive green roof installation - Arbroath Abbey"/>
          <p:cNvPicPr>
            <a:picLocks noChangeAspect="1" noChangeArrowheads="1"/>
          </p:cNvPicPr>
          <p:nvPr/>
        </p:nvPicPr>
        <p:blipFill>
          <a:blip r:embed="rId3"/>
          <a:srcRect/>
          <a:stretch>
            <a:fillRect/>
          </a:stretch>
        </p:blipFill>
        <p:spPr bwMode="auto">
          <a:xfrm>
            <a:off x="4191000" y="2057400"/>
            <a:ext cx="4686300" cy="312102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3"/>
          <a:srcRect/>
          <a:stretch>
            <a:fillRect/>
          </a:stretch>
        </p:blipFill>
        <p:spPr bwMode="auto">
          <a:xfrm>
            <a:off x="304800" y="1676400"/>
            <a:ext cx="5105400" cy="4208463"/>
          </a:xfrm>
          <a:prstGeom prst="rect">
            <a:avLst/>
          </a:prstGeom>
          <a:noFill/>
          <a:ln w="12700" cap="sq">
            <a:noFill/>
            <a:miter lim="800000"/>
            <a:headEnd type="none" w="sm" len="sm"/>
            <a:tailEnd type="none" w="sm" len="sm"/>
          </a:ln>
          <a:effectLst/>
        </p:spPr>
      </p:pic>
      <p:sp>
        <p:nvSpPr>
          <p:cNvPr id="91139" name="Rectangle 3"/>
          <p:cNvSpPr>
            <a:spLocks noGrp="1" noChangeArrowheads="1"/>
          </p:cNvSpPr>
          <p:nvPr>
            <p:ph type="title" idx="4294967295"/>
          </p:nvPr>
        </p:nvSpPr>
        <p:spPr>
          <a:xfrm>
            <a:off x="381000" y="152400"/>
            <a:ext cx="7772400" cy="1143000"/>
          </a:xfrm>
        </p:spPr>
        <p:txBody>
          <a:bodyPr/>
          <a:lstStyle/>
          <a:p>
            <a:r>
              <a:rPr lang="en-GB" sz="4000">
                <a:latin typeface="Verdana" pitchFamily="34" charset="0"/>
              </a:rPr>
              <a:t>Replicating nature</a:t>
            </a:r>
          </a:p>
        </p:txBody>
      </p:sp>
      <p:sp>
        <p:nvSpPr>
          <p:cNvPr id="91140" name="Text Box 4"/>
          <p:cNvSpPr txBox="1">
            <a:spLocks noChangeArrowheads="1"/>
          </p:cNvSpPr>
          <p:nvPr/>
        </p:nvSpPr>
        <p:spPr bwMode="auto">
          <a:xfrm>
            <a:off x="5954713" y="2133600"/>
            <a:ext cx="3189287" cy="3508375"/>
          </a:xfrm>
          <a:prstGeom prst="rect">
            <a:avLst/>
          </a:prstGeom>
          <a:noFill/>
          <a:ln w="12700" cap="sq">
            <a:noFill/>
            <a:miter lim="800000"/>
            <a:headEnd type="none" w="sm" len="sm"/>
            <a:tailEnd type="none" w="sm" len="sm"/>
          </a:ln>
          <a:effectLst/>
        </p:spPr>
        <p:txBody>
          <a:bodyPr wrap="none">
            <a:spAutoFit/>
          </a:bodyPr>
          <a:lstStyle/>
          <a:p>
            <a:pPr>
              <a:buFontTx/>
              <a:buChar char="•"/>
            </a:pPr>
            <a:r>
              <a:rPr lang="en-GB" sz="2800">
                <a:latin typeface="Verdana" pitchFamily="34" charset="0"/>
              </a:rPr>
              <a:t>Nutrients</a:t>
            </a:r>
          </a:p>
          <a:p>
            <a:pPr>
              <a:buFontTx/>
              <a:buChar char="•"/>
            </a:pPr>
            <a:endParaRPr lang="en-GB" sz="2800">
              <a:latin typeface="Verdana" pitchFamily="34" charset="0"/>
            </a:endParaRPr>
          </a:p>
          <a:p>
            <a:pPr>
              <a:buFontTx/>
              <a:buChar char="•"/>
            </a:pPr>
            <a:r>
              <a:rPr lang="en-GB" sz="2800">
                <a:latin typeface="Verdana" pitchFamily="34" charset="0"/>
              </a:rPr>
              <a:t>Water retention</a:t>
            </a:r>
          </a:p>
          <a:p>
            <a:pPr>
              <a:buFontTx/>
              <a:buChar char="•"/>
            </a:pPr>
            <a:endParaRPr lang="en-GB" sz="2800">
              <a:latin typeface="Verdana" pitchFamily="34" charset="0"/>
            </a:endParaRPr>
          </a:p>
          <a:p>
            <a:pPr>
              <a:buFontTx/>
              <a:buChar char="•"/>
            </a:pPr>
            <a:r>
              <a:rPr lang="en-GB" sz="2800">
                <a:latin typeface="Verdana" pitchFamily="34" charset="0"/>
              </a:rPr>
              <a:t>Aeration</a:t>
            </a:r>
          </a:p>
          <a:p>
            <a:pPr>
              <a:buFontTx/>
              <a:buChar char="•"/>
            </a:pPr>
            <a:endParaRPr lang="en-GB" sz="2800">
              <a:latin typeface="Verdana" pitchFamily="34" charset="0"/>
            </a:endParaRPr>
          </a:p>
          <a:p>
            <a:pPr>
              <a:buFontTx/>
              <a:buChar char="•"/>
            </a:pPr>
            <a:r>
              <a:rPr lang="en-GB" sz="2800">
                <a:latin typeface="Verdana" pitchFamily="34" charset="0"/>
              </a:rPr>
              <a:t>Drainage</a:t>
            </a:r>
          </a:p>
          <a:p>
            <a:pPr>
              <a:buFontTx/>
              <a:buChar char="•"/>
            </a:pPr>
            <a:endParaRPr lang="en-GB" sz="2800">
              <a:latin typeface="Verdana"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p:cNvPicPr>
            <a:picLocks noChangeAspect="1" noChangeArrowheads="1"/>
          </p:cNvPicPr>
          <p:nvPr/>
        </p:nvPicPr>
        <p:blipFill>
          <a:blip r:embed="rId3"/>
          <a:srcRect/>
          <a:stretch>
            <a:fillRect/>
          </a:stretch>
        </p:blipFill>
        <p:spPr bwMode="auto">
          <a:xfrm>
            <a:off x="457200" y="1676400"/>
            <a:ext cx="3895725" cy="4248150"/>
          </a:xfrm>
          <a:prstGeom prst="rect">
            <a:avLst/>
          </a:prstGeom>
          <a:noFill/>
          <a:ln w="12700" cap="sq">
            <a:noFill/>
            <a:miter lim="800000"/>
            <a:headEnd type="none" w="sm" len="sm"/>
            <a:tailEnd type="none" w="sm" len="sm"/>
          </a:ln>
          <a:effectLst/>
        </p:spPr>
      </p:pic>
      <p:sp>
        <p:nvSpPr>
          <p:cNvPr id="93187" name="Rectangle 3"/>
          <p:cNvSpPr>
            <a:spLocks noGrp="1" noChangeArrowheads="1"/>
          </p:cNvSpPr>
          <p:nvPr>
            <p:ph type="title" idx="4294967295"/>
          </p:nvPr>
        </p:nvSpPr>
        <p:spPr>
          <a:xfrm>
            <a:off x="304800" y="0"/>
            <a:ext cx="7772400" cy="1143000"/>
          </a:xfrm>
        </p:spPr>
        <p:txBody>
          <a:bodyPr/>
          <a:lstStyle/>
          <a:p>
            <a:r>
              <a:rPr lang="en-GB" sz="4000">
                <a:latin typeface="Verdana" pitchFamily="34" charset="0"/>
              </a:rPr>
              <a:t>Inverted Green Roof</a:t>
            </a:r>
          </a:p>
        </p:txBody>
      </p:sp>
      <p:sp>
        <p:nvSpPr>
          <p:cNvPr id="93188" name="Text Box 4"/>
          <p:cNvSpPr txBox="1">
            <a:spLocks noChangeArrowheads="1"/>
          </p:cNvSpPr>
          <p:nvPr/>
        </p:nvSpPr>
        <p:spPr bwMode="auto">
          <a:xfrm>
            <a:off x="4857753" y="1428736"/>
            <a:ext cx="3803648" cy="5201424"/>
          </a:xfrm>
          <a:prstGeom prst="rect">
            <a:avLst/>
          </a:prstGeom>
          <a:noFill/>
          <a:ln w="12700" cap="sq">
            <a:noFill/>
            <a:miter lim="800000"/>
            <a:headEnd type="none" w="sm" len="sm"/>
            <a:tailEnd type="none" w="sm" len="sm"/>
          </a:ln>
          <a:effectLst/>
        </p:spPr>
        <p:txBody>
          <a:bodyPr wrap="square">
            <a:spAutoFit/>
          </a:bodyPr>
          <a:lstStyle/>
          <a:p>
            <a:r>
              <a:rPr lang="en-GB" sz="3200" dirty="0">
                <a:latin typeface="Verdana" pitchFamily="34" charset="0"/>
              </a:rPr>
              <a:t>Some key points:</a:t>
            </a:r>
          </a:p>
          <a:p>
            <a:endParaRPr lang="en-GB" sz="3200" dirty="0">
              <a:latin typeface="Verdana" pitchFamily="34" charset="0"/>
            </a:endParaRPr>
          </a:p>
          <a:p>
            <a:r>
              <a:rPr lang="en-GB" sz="3200" dirty="0">
                <a:latin typeface="Verdana" pitchFamily="34" charset="0"/>
              </a:rPr>
              <a:t>Root barrier</a:t>
            </a:r>
          </a:p>
          <a:p>
            <a:endParaRPr lang="en-GB" sz="3200" dirty="0">
              <a:latin typeface="Verdana" pitchFamily="34" charset="0"/>
            </a:endParaRPr>
          </a:p>
          <a:p>
            <a:r>
              <a:rPr lang="en-GB" sz="3200" dirty="0">
                <a:latin typeface="Verdana" pitchFamily="34" charset="0"/>
              </a:rPr>
              <a:t>Wind uplift</a:t>
            </a:r>
          </a:p>
          <a:p>
            <a:endParaRPr lang="en-GB" sz="3200" dirty="0">
              <a:latin typeface="Verdana" pitchFamily="34" charset="0"/>
            </a:endParaRPr>
          </a:p>
          <a:p>
            <a:r>
              <a:rPr lang="en-GB" sz="3200" dirty="0">
                <a:latin typeface="Verdana" pitchFamily="34" charset="0"/>
              </a:rPr>
              <a:t>Water storage</a:t>
            </a:r>
          </a:p>
          <a:p>
            <a:endParaRPr lang="en-GB" sz="3200" dirty="0">
              <a:latin typeface="Verdana" pitchFamily="34" charset="0"/>
            </a:endParaRPr>
          </a:p>
          <a:p>
            <a:r>
              <a:rPr lang="en-GB" sz="3200" dirty="0">
                <a:latin typeface="Verdana" pitchFamily="34" charset="0"/>
              </a:rPr>
              <a:t>Irrigation</a:t>
            </a:r>
            <a:endParaRPr lang="en-GB" dirty="0">
              <a:latin typeface="Verdana" pitchFamily="34" charset="0"/>
            </a:endParaRPr>
          </a:p>
          <a:p>
            <a:endParaRPr lang="en-GB" dirty="0">
              <a:latin typeface="Verdana"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livingroofs.org/images/cwsedum2.jpg"/>
          <p:cNvPicPr>
            <a:picLocks noChangeAspect="1" noChangeArrowheads="1"/>
          </p:cNvPicPr>
          <p:nvPr/>
        </p:nvPicPr>
        <p:blipFill>
          <a:blip r:embed="rId2"/>
          <a:srcRect/>
          <a:stretch>
            <a:fillRect/>
          </a:stretch>
        </p:blipFill>
        <p:spPr bwMode="auto">
          <a:xfrm>
            <a:off x="609600" y="1905000"/>
            <a:ext cx="4743450" cy="3562350"/>
          </a:xfrm>
          <a:prstGeom prst="rect">
            <a:avLst/>
          </a:prstGeom>
          <a:noFill/>
        </p:spPr>
      </p:pic>
      <p:sp>
        <p:nvSpPr>
          <p:cNvPr id="101379" name="Text Box 3"/>
          <p:cNvSpPr txBox="1">
            <a:spLocks noChangeArrowheads="1"/>
          </p:cNvSpPr>
          <p:nvPr/>
        </p:nvSpPr>
        <p:spPr bwMode="auto">
          <a:xfrm>
            <a:off x="533400" y="750888"/>
            <a:ext cx="3257550" cy="579437"/>
          </a:xfrm>
          <a:prstGeom prst="rect">
            <a:avLst/>
          </a:prstGeom>
          <a:noFill/>
          <a:ln w="12700" cap="sq">
            <a:noFill/>
            <a:miter lim="800000"/>
            <a:headEnd type="none" w="sm" len="sm"/>
            <a:tailEnd type="none" w="sm" len="sm"/>
          </a:ln>
          <a:effectLst/>
        </p:spPr>
        <p:txBody>
          <a:bodyPr wrap="none">
            <a:spAutoFit/>
          </a:bodyPr>
          <a:lstStyle/>
          <a:p>
            <a:r>
              <a:rPr lang="en-GB" sz="3200">
                <a:latin typeface="Verdana" pitchFamily="34" charset="0"/>
              </a:rPr>
              <a:t>Some Barriers!</a:t>
            </a:r>
          </a:p>
        </p:txBody>
      </p:sp>
      <p:sp>
        <p:nvSpPr>
          <p:cNvPr id="101380" name="Text Box 4"/>
          <p:cNvSpPr txBox="1">
            <a:spLocks noChangeArrowheads="1"/>
          </p:cNvSpPr>
          <p:nvPr/>
        </p:nvSpPr>
        <p:spPr bwMode="auto">
          <a:xfrm>
            <a:off x="5586413" y="1828800"/>
            <a:ext cx="3198440" cy="6432530"/>
          </a:xfrm>
          <a:prstGeom prst="rect">
            <a:avLst/>
          </a:prstGeom>
          <a:noFill/>
          <a:ln w="12700" cap="sq">
            <a:noFill/>
            <a:miter lim="800000"/>
            <a:headEnd type="none" w="sm" len="sm"/>
            <a:tailEnd type="none" w="sm" len="sm"/>
          </a:ln>
          <a:effectLst/>
        </p:spPr>
        <p:txBody>
          <a:bodyPr wrap="none">
            <a:spAutoFit/>
          </a:bodyPr>
          <a:lstStyle/>
          <a:p>
            <a:r>
              <a:rPr lang="en-GB" sz="2800" dirty="0">
                <a:latin typeface="Verdana" pitchFamily="34" charset="0"/>
              </a:rPr>
              <a:t>Structural issues</a:t>
            </a:r>
          </a:p>
          <a:p>
            <a:endParaRPr lang="en-GB" sz="2800" dirty="0">
              <a:latin typeface="Verdana" pitchFamily="34" charset="0"/>
            </a:endParaRPr>
          </a:p>
          <a:p>
            <a:r>
              <a:rPr lang="en-GB" sz="2800" dirty="0">
                <a:latin typeface="Verdana" pitchFamily="34" charset="0"/>
              </a:rPr>
              <a:t>Maintenance</a:t>
            </a:r>
          </a:p>
          <a:p>
            <a:endParaRPr lang="en-GB" sz="2800" dirty="0">
              <a:latin typeface="Verdana" pitchFamily="34" charset="0"/>
            </a:endParaRPr>
          </a:p>
          <a:p>
            <a:r>
              <a:rPr lang="en-GB" sz="2800" dirty="0">
                <a:latin typeface="Verdana" pitchFamily="34" charset="0"/>
              </a:rPr>
              <a:t>Guidance and </a:t>
            </a:r>
            <a:endParaRPr lang="en-GB" sz="2800" dirty="0" smtClean="0">
              <a:latin typeface="Verdana" pitchFamily="34" charset="0"/>
            </a:endParaRPr>
          </a:p>
          <a:p>
            <a:r>
              <a:rPr lang="en-GB" sz="2800" dirty="0" smtClean="0">
                <a:latin typeface="Verdana" pitchFamily="34" charset="0"/>
              </a:rPr>
              <a:t>support</a:t>
            </a:r>
            <a:endParaRPr lang="en-GB" sz="2800" dirty="0">
              <a:latin typeface="Verdana" pitchFamily="34" charset="0"/>
            </a:endParaRPr>
          </a:p>
          <a:p>
            <a:endParaRPr lang="en-GB" sz="2800" dirty="0">
              <a:latin typeface="Verdana" pitchFamily="34" charset="0"/>
            </a:endParaRPr>
          </a:p>
          <a:p>
            <a:r>
              <a:rPr lang="en-GB" sz="2800" dirty="0">
                <a:latin typeface="Verdana" pitchFamily="34" charset="0"/>
              </a:rPr>
              <a:t>Guarantees</a:t>
            </a:r>
          </a:p>
          <a:p>
            <a:endParaRPr lang="en-GB" sz="2800" dirty="0" smtClean="0">
              <a:latin typeface="Verdana" pitchFamily="34" charset="0"/>
            </a:endParaRPr>
          </a:p>
          <a:p>
            <a:r>
              <a:rPr lang="en-GB" sz="2800" dirty="0" smtClean="0">
                <a:latin typeface="Verdana" pitchFamily="34" charset="0"/>
              </a:rPr>
              <a:t>Aesthetics</a:t>
            </a:r>
            <a:endParaRPr lang="en-GB" sz="2800" dirty="0">
              <a:latin typeface="Verdana" pitchFamily="34" charset="0"/>
            </a:endParaRPr>
          </a:p>
          <a:p>
            <a:endParaRPr lang="en-GB" dirty="0">
              <a:latin typeface="Verdana" pitchFamily="34" charset="0"/>
            </a:endParaRPr>
          </a:p>
          <a:p>
            <a:endParaRPr lang="en-GB" dirty="0">
              <a:latin typeface="Verdana" pitchFamily="34" charset="0"/>
            </a:endParaRPr>
          </a:p>
          <a:p>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Photograph of Biodiverse Green Roof in Switzerland"/>
          <p:cNvPicPr>
            <a:picLocks noChangeAspect="1" noChangeArrowheads="1"/>
          </p:cNvPicPr>
          <p:nvPr/>
        </p:nvPicPr>
        <p:blipFill>
          <a:blip r:embed="rId2"/>
          <a:srcRect/>
          <a:stretch>
            <a:fillRect/>
          </a:stretch>
        </p:blipFill>
        <p:spPr bwMode="auto">
          <a:xfrm>
            <a:off x="304800" y="1828800"/>
            <a:ext cx="5181600" cy="3484563"/>
          </a:xfrm>
          <a:prstGeom prst="rect">
            <a:avLst/>
          </a:prstGeom>
          <a:noFill/>
        </p:spPr>
      </p:pic>
      <p:sp>
        <p:nvSpPr>
          <p:cNvPr id="102403" name="Text Box 3"/>
          <p:cNvSpPr txBox="1">
            <a:spLocks noChangeArrowheads="1"/>
          </p:cNvSpPr>
          <p:nvPr/>
        </p:nvSpPr>
        <p:spPr bwMode="auto">
          <a:xfrm>
            <a:off x="152400" y="533400"/>
            <a:ext cx="6686550" cy="1066800"/>
          </a:xfrm>
          <a:prstGeom prst="rect">
            <a:avLst/>
          </a:prstGeom>
          <a:noFill/>
          <a:ln w="12700" cap="sq">
            <a:noFill/>
            <a:miter lim="800000"/>
            <a:headEnd type="none" w="sm" len="sm"/>
            <a:tailEnd type="none" w="sm" len="sm"/>
          </a:ln>
          <a:effectLst/>
        </p:spPr>
        <p:txBody>
          <a:bodyPr wrap="none">
            <a:spAutoFit/>
          </a:bodyPr>
          <a:lstStyle/>
          <a:p>
            <a:r>
              <a:rPr lang="en-GB" sz="3200">
                <a:latin typeface="Verdana" pitchFamily="34" charset="0"/>
              </a:rPr>
              <a:t>Research: the Swiss experience</a:t>
            </a:r>
          </a:p>
          <a:p>
            <a:endParaRPr lang="en-GB" sz="3200">
              <a:latin typeface="Verdana" pitchFamily="34" charset="0"/>
            </a:endParaRPr>
          </a:p>
        </p:txBody>
      </p:sp>
      <p:sp>
        <p:nvSpPr>
          <p:cNvPr id="102404" name="Text Box 4"/>
          <p:cNvSpPr txBox="1">
            <a:spLocks noChangeArrowheads="1"/>
          </p:cNvSpPr>
          <p:nvPr/>
        </p:nvSpPr>
        <p:spPr bwMode="auto">
          <a:xfrm>
            <a:off x="5943600" y="2590800"/>
            <a:ext cx="3105466" cy="3785652"/>
          </a:xfrm>
          <a:prstGeom prst="rect">
            <a:avLst/>
          </a:prstGeom>
          <a:noFill/>
          <a:ln w="12700" cap="sq">
            <a:noFill/>
            <a:miter lim="800000"/>
            <a:headEnd type="none" w="sm" len="sm"/>
            <a:tailEnd type="none" w="sm" len="sm"/>
          </a:ln>
          <a:effectLst/>
        </p:spPr>
        <p:txBody>
          <a:bodyPr wrap="none">
            <a:spAutoFit/>
          </a:bodyPr>
          <a:lstStyle/>
          <a:p>
            <a:r>
              <a:rPr lang="en-GB" sz="2800" dirty="0">
                <a:latin typeface="Verdana" pitchFamily="34" charset="0"/>
              </a:rPr>
              <a:t>Local substrates</a:t>
            </a:r>
          </a:p>
          <a:p>
            <a:endParaRPr lang="en-GB" sz="2800" dirty="0">
              <a:latin typeface="Verdana" pitchFamily="34" charset="0"/>
            </a:endParaRPr>
          </a:p>
          <a:p>
            <a:r>
              <a:rPr lang="en-GB" sz="2800" dirty="0">
                <a:latin typeface="Verdana" pitchFamily="34" charset="0"/>
              </a:rPr>
              <a:t>Depth variation</a:t>
            </a:r>
          </a:p>
          <a:p>
            <a:endParaRPr lang="en-GB" sz="2800" dirty="0">
              <a:latin typeface="Verdana" pitchFamily="34" charset="0"/>
            </a:endParaRPr>
          </a:p>
          <a:p>
            <a:r>
              <a:rPr lang="en-GB" sz="2800" dirty="0">
                <a:latin typeface="Verdana" pitchFamily="34" charset="0"/>
              </a:rPr>
              <a:t>Planting</a:t>
            </a:r>
          </a:p>
          <a:p>
            <a:endParaRPr lang="en-GB" sz="2800" dirty="0">
              <a:latin typeface="Verdana" pitchFamily="34" charset="0"/>
            </a:endParaRPr>
          </a:p>
          <a:p>
            <a:r>
              <a:rPr lang="en-GB" sz="2800" dirty="0">
                <a:latin typeface="Verdana" pitchFamily="34" charset="0"/>
              </a:rPr>
              <a:t>Biodiversity</a:t>
            </a:r>
          </a:p>
          <a:p>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Text Box 2"/>
          <p:cNvSpPr txBox="1">
            <a:spLocks noChangeArrowheads="1"/>
          </p:cNvSpPr>
          <p:nvPr/>
        </p:nvSpPr>
        <p:spPr bwMode="auto">
          <a:xfrm>
            <a:off x="914400" y="368300"/>
            <a:ext cx="2287588" cy="641350"/>
          </a:xfrm>
          <a:prstGeom prst="rect">
            <a:avLst/>
          </a:prstGeom>
          <a:noFill/>
          <a:ln w="12700" cap="sq">
            <a:noFill/>
            <a:miter lim="800000"/>
            <a:headEnd type="none" w="sm" len="sm"/>
            <a:tailEnd type="none" w="sm" len="sm"/>
          </a:ln>
          <a:effectLst/>
        </p:spPr>
        <p:txBody>
          <a:bodyPr wrap="none">
            <a:spAutoFit/>
          </a:bodyPr>
          <a:lstStyle/>
          <a:p>
            <a:r>
              <a:rPr lang="en-GB" sz="3600">
                <a:solidFill>
                  <a:schemeClr val="tx1"/>
                </a:solidFill>
              </a:rPr>
              <a:t>Discussion</a:t>
            </a:r>
          </a:p>
        </p:txBody>
      </p:sp>
      <p:sp>
        <p:nvSpPr>
          <p:cNvPr id="67587" name="Text Box 3"/>
          <p:cNvSpPr txBox="1">
            <a:spLocks noChangeArrowheads="1"/>
          </p:cNvSpPr>
          <p:nvPr/>
        </p:nvSpPr>
        <p:spPr bwMode="auto">
          <a:xfrm>
            <a:off x="1066800" y="1447800"/>
            <a:ext cx="7848600" cy="4838700"/>
          </a:xfrm>
          <a:prstGeom prst="rect">
            <a:avLst/>
          </a:prstGeom>
          <a:noFill/>
          <a:ln w="12700" cap="sq">
            <a:noFill/>
            <a:miter lim="800000"/>
            <a:headEnd type="none" w="sm" len="sm"/>
            <a:tailEnd type="none" w="sm" len="sm"/>
          </a:ln>
          <a:effectLst/>
        </p:spPr>
        <p:txBody>
          <a:bodyPr>
            <a:spAutoFit/>
          </a:bodyPr>
          <a:lstStyle/>
          <a:p>
            <a:r>
              <a:rPr lang="en-GB" sz="2400">
                <a:solidFill>
                  <a:schemeClr val="tx1"/>
                </a:solidFill>
              </a:rPr>
              <a:t>Explain what is meant by a warm roof. How does this differ from an inverted and cold roof systems?</a:t>
            </a:r>
          </a:p>
          <a:p>
            <a:endParaRPr lang="en-GB" sz="2400">
              <a:solidFill>
                <a:schemeClr val="tx1"/>
              </a:solidFill>
            </a:endParaRPr>
          </a:p>
          <a:p>
            <a:r>
              <a:rPr lang="en-GB" sz="2400">
                <a:solidFill>
                  <a:schemeClr val="tx1"/>
                </a:solidFill>
              </a:rPr>
              <a:t>Examine each of the performance requirements of roofs as applied to both medium and long span systems.</a:t>
            </a:r>
          </a:p>
          <a:p>
            <a:endParaRPr lang="en-GB" sz="2400">
              <a:solidFill>
                <a:schemeClr val="tx1"/>
              </a:solidFill>
            </a:endParaRPr>
          </a:p>
          <a:p>
            <a:r>
              <a:rPr lang="en-GB" sz="2400">
                <a:solidFill>
                  <a:schemeClr val="tx1"/>
                </a:solidFill>
              </a:rPr>
              <a:t>Examine the key factors that are likely to cause instability or deformation in a long span roof.</a:t>
            </a:r>
          </a:p>
          <a:p>
            <a:endParaRPr lang="en-GB" sz="2400">
              <a:solidFill>
                <a:schemeClr val="tx1"/>
              </a:solidFill>
            </a:endParaRPr>
          </a:p>
          <a:p>
            <a:r>
              <a:rPr lang="en-GB" sz="2400">
                <a:solidFill>
                  <a:schemeClr val="tx1"/>
                </a:solidFill>
              </a:rPr>
              <a:t>Compare and contrast the use of a fabric as a roofing material with that of a more rigid sheet system.</a:t>
            </a:r>
          </a:p>
          <a:p>
            <a:endParaRPr lang="en-GB" sz="2400">
              <a:solidFill>
                <a:schemeClr val="tx1"/>
              </a:solidFill>
            </a:endParaRPr>
          </a:p>
          <a:p>
            <a:r>
              <a:rPr lang="en-GB" sz="2400">
                <a:solidFill>
                  <a:schemeClr val="tx1"/>
                </a:solidFill>
              </a:rPr>
              <a:t>What is meant by a sustainable roof system?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nstruction">
  <a:themeElements>
    <a:clrScheme name="Construction 1">
      <a:dk1>
        <a:srgbClr val="000000"/>
      </a:dk1>
      <a:lt1>
        <a:srgbClr val="EAE8E2"/>
      </a:lt1>
      <a:dk2>
        <a:srgbClr val="5F5F5F"/>
      </a:dk2>
      <a:lt2>
        <a:srgbClr val="FDBC03"/>
      </a:lt2>
      <a:accent1>
        <a:srgbClr val="A7C1CB"/>
      </a:accent1>
      <a:accent2>
        <a:srgbClr val="A38D77"/>
      </a:accent2>
      <a:accent3>
        <a:srgbClr val="B6B6B6"/>
      </a:accent3>
      <a:accent4>
        <a:srgbClr val="C8C6C1"/>
      </a:accent4>
      <a:accent5>
        <a:srgbClr val="D0DDE2"/>
      </a:accent5>
      <a:accent6>
        <a:srgbClr val="937F6B"/>
      </a:accent6>
      <a:hlink>
        <a:srgbClr val="FFFFCC"/>
      </a:hlink>
      <a:folHlink>
        <a:srgbClr val="FFCC66"/>
      </a:folHlink>
    </a:clrScheme>
    <a:fontScheme name="Construction">
      <a:majorFont>
        <a:latin typeface="Impact"/>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chemeClr val="tx2"/>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chemeClr val="tx2"/>
            </a:solidFill>
            <a:effectLst/>
            <a:latin typeface="Tahoma" pitchFamily="34" charset="0"/>
          </a:defRPr>
        </a:defPPr>
      </a:lstStyle>
    </a:lnDef>
  </a:objectDefaults>
  <a:extraClrSchemeLst>
    <a:extraClrScheme>
      <a:clrScheme name="Construction 1">
        <a:dk1>
          <a:srgbClr val="000000"/>
        </a:dk1>
        <a:lt1>
          <a:srgbClr val="EAE8E2"/>
        </a:lt1>
        <a:dk2>
          <a:srgbClr val="5F5F5F"/>
        </a:dk2>
        <a:lt2>
          <a:srgbClr val="FDBC03"/>
        </a:lt2>
        <a:accent1>
          <a:srgbClr val="A7C1CB"/>
        </a:accent1>
        <a:accent2>
          <a:srgbClr val="A38D77"/>
        </a:accent2>
        <a:accent3>
          <a:srgbClr val="B6B6B6"/>
        </a:accent3>
        <a:accent4>
          <a:srgbClr val="C8C6C1"/>
        </a:accent4>
        <a:accent5>
          <a:srgbClr val="D0DDE2"/>
        </a:accent5>
        <a:accent6>
          <a:srgbClr val="937F6B"/>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Construction 2">
        <a:dk1>
          <a:srgbClr val="333333"/>
        </a:dk1>
        <a:lt1>
          <a:srgbClr val="FFFFFF"/>
        </a:lt1>
        <a:dk2>
          <a:srgbClr val="B75E31"/>
        </a:dk2>
        <a:lt2>
          <a:srgbClr val="463828"/>
        </a:lt2>
        <a:accent1>
          <a:srgbClr val="E09F98"/>
        </a:accent1>
        <a:accent2>
          <a:srgbClr val="E4D8CA"/>
        </a:accent2>
        <a:accent3>
          <a:srgbClr val="FFFFFF"/>
        </a:accent3>
        <a:accent4>
          <a:srgbClr val="2A2A2A"/>
        </a:accent4>
        <a:accent5>
          <a:srgbClr val="EDCDCA"/>
        </a:accent5>
        <a:accent6>
          <a:srgbClr val="CFC4B7"/>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Construction 3">
        <a:dk1>
          <a:srgbClr val="333333"/>
        </a:dk1>
        <a:lt1>
          <a:srgbClr val="FFFFFF"/>
        </a:lt1>
        <a:dk2>
          <a:srgbClr val="4D4D4D"/>
        </a:dk2>
        <a:lt2>
          <a:srgbClr val="000000"/>
        </a:lt2>
        <a:accent1>
          <a:srgbClr val="C0C0C0"/>
        </a:accent1>
        <a:accent2>
          <a:srgbClr val="DDDDDD"/>
        </a:accent2>
        <a:accent3>
          <a:srgbClr val="FFFFFF"/>
        </a:accent3>
        <a:accent4>
          <a:srgbClr val="2A2A2A"/>
        </a:accent4>
        <a:accent5>
          <a:srgbClr val="DCDCDC"/>
        </a:accent5>
        <a:accent6>
          <a:srgbClr val="C8C8C8"/>
        </a:accent6>
        <a:hlink>
          <a:srgbClr val="808080"/>
        </a:hlink>
        <a:folHlink>
          <a:srgbClr val="B2B2B2"/>
        </a:folHlink>
      </a:clrScheme>
      <a:clrMap bg1="lt1" tx1="dk1" bg2="lt2" tx2="dk2" accent1="accent1" accent2="accent2" accent3="accent3" accent4="accent4" accent5="accent5" accent6="accent6" hlink="hlink" folHlink="folHlink"/>
    </a:extraClrScheme>
    <a:extraClrScheme>
      <a:clrScheme name="Construction 4">
        <a:dk1>
          <a:srgbClr val="000000"/>
        </a:dk1>
        <a:lt1>
          <a:srgbClr val="EAE8E2"/>
        </a:lt1>
        <a:dk2>
          <a:srgbClr val="783A34"/>
        </a:dk2>
        <a:lt2>
          <a:srgbClr val="FFCC99"/>
        </a:lt2>
        <a:accent1>
          <a:srgbClr val="83AAAD"/>
        </a:accent1>
        <a:accent2>
          <a:srgbClr val="A06766"/>
        </a:accent2>
        <a:accent3>
          <a:srgbClr val="BEAEAE"/>
        </a:accent3>
        <a:accent4>
          <a:srgbClr val="C8C6C1"/>
        </a:accent4>
        <a:accent5>
          <a:srgbClr val="C1D2D3"/>
        </a:accent5>
        <a:accent6>
          <a:srgbClr val="915D5C"/>
        </a:accent6>
        <a:hlink>
          <a:srgbClr val="FFFFCC"/>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Designs\Construction.pot</Template>
  <TotalTime>935</TotalTime>
  <Words>3143</Words>
  <Application>Microsoft PowerPoint</Application>
  <PresentationFormat>On-screen Show (4:3)</PresentationFormat>
  <Paragraphs>389</Paragraphs>
  <Slides>42</Slides>
  <Notes>36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Construction</vt:lpstr>
      <vt:lpstr>Construction technology I</vt:lpstr>
      <vt:lpstr>Functions of roofs</vt:lpstr>
      <vt:lpstr>Functions of roofs</vt:lpstr>
      <vt:lpstr>Slide 4</vt:lpstr>
      <vt:lpstr>Slide 5</vt:lpstr>
      <vt:lpstr>Dimensional stability</vt:lpstr>
      <vt:lpstr>Exclusion and disposal of rain and snow</vt:lpstr>
      <vt:lpstr>Rainwater disposal</vt:lpstr>
      <vt:lpstr>Energy conservation and ventilation</vt:lpstr>
      <vt:lpstr>Thermal insulation</vt:lpstr>
      <vt:lpstr>Control of solar heat, air temperature etc</vt:lpstr>
      <vt:lpstr>Fire precautions and lightning protection</vt:lpstr>
      <vt:lpstr>Slide 13</vt:lpstr>
      <vt:lpstr>Daylighting, control of glare etc </vt:lpstr>
      <vt:lpstr>Sound insulation</vt:lpstr>
      <vt:lpstr>Durability and ease of maintenance</vt:lpstr>
      <vt:lpstr>Durability </vt:lpstr>
      <vt:lpstr>Slide 18</vt:lpstr>
      <vt:lpstr>Long span roofs</vt:lpstr>
      <vt:lpstr>Slide 20</vt:lpstr>
      <vt:lpstr>Factors affecting choice of roof structure</vt:lpstr>
      <vt:lpstr>Slide 22</vt:lpstr>
      <vt:lpstr>Factors affecting choice of roof structure </vt:lpstr>
      <vt:lpstr>Factors affecting choice of roof structure </vt:lpstr>
      <vt:lpstr>Slide 25</vt:lpstr>
      <vt:lpstr>Factors affecting choice of roof structure </vt:lpstr>
      <vt:lpstr>Slide 27</vt:lpstr>
      <vt:lpstr>Obsolescence </vt:lpstr>
      <vt:lpstr>Slide 29</vt:lpstr>
      <vt:lpstr>Sustainable roofs!</vt:lpstr>
      <vt:lpstr>Roof Construction</vt:lpstr>
      <vt:lpstr>Roof Construction</vt:lpstr>
      <vt:lpstr>Roof Construction</vt:lpstr>
      <vt:lpstr>Roof Construction</vt:lpstr>
      <vt:lpstr>Slide 35</vt:lpstr>
      <vt:lpstr>Case Study: Green Roofs</vt:lpstr>
      <vt:lpstr>Why have a green roof?</vt:lpstr>
      <vt:lpstr>Replicating nature</vt:lpstr>
      <vt:lpstr>Inverted Green Roof</vt:lpstr>
      <vt:lpstr>Slide 40</vt:lpstr>
      <vt:lpstr>Slide 41</vt:lpstr>
      <vt:lpstr>Slide 42</vt:lpstr>
    </vt:vector>
  </TitlesOfParts>
  <Company>Swansea Institute of Higher Education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Construction technology III</dc:title>
  <dc:creator>Mike Cullis</dc:creator>
  <cp:lastModifiedBy>fad-mjc</cp:lastModifiedBy>
  <cp:revision>32</cp:revision>
  <dcterms:created xsi:type="dcterms:W3CDTF">2004-03-26T14:05:52Z</dcterms:created>
  <dcterms:modified xsi:type="dcterms:W3CDTF">2009-03-17T12:29:41Z</dcterms:modified>
</cp:coreProperties>
</file>