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2" r:id="rId5"/>
  </p:sldMasterIdLst>
  <p:notesMasterIdLst>
    <p:notesMasterId r:id="rId33"/>
  </p:notesMasterIdLst>
  <p:sldIdLst>
    <p:sldId id="437" r:id="rId6"/>
    <p:sldId id="263" r:id="rId7"/>
    <p:sldId id="436" r:id="rId8"/>
    <p:sldId id="267" r:id="rId9"/>
    <p:sldId id="268" r:id="rId10"/>
    <p:sldId id="269" r:id="rId11"/>
    <p:sldId id="266" r:id="rId12"/>
    <p:sldId id="270" r:id="rId13"/>
    <p:sldId id="438" r:id="rId14"/>
    <p:sldId id="277" r:id="rId15"/>
    <p:sldId id="275" r:id="rId16"/>
    <p:sldId id="439" r:id="rId17"/>
    <p:sldId id="440" r:id="rId18"/>
    <p:sldId id="258" r:id="rId19"/>
    <p:sldId id="441" r:id="rId20"/>
    <p:sldId id="290" r:id="rId21"/>
    <p:sldId id="442" r:id="rId22"/>
    <p:sldId id="293" r:id="rId23"/>
    <p:sldId id="271" r:id="rId24"/>
    <p:sldId id="443" r:id="rId25"/>
    <p:sldId id="276" r:id="rId26"/>
    <p:sldId id="287" r:id="rId27"/>
    <p:sldId id="288" r:id="rId28"/>
    <p:sldId id="264" r:id="rId29"/>
    <p:sldId id="446" r:id="rId30"/>
    <p:sldId id="444" r:id="rId31"/>
    <p:sldId id="299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  <p:cmAuthor id="1" name="Nanna Ryder" initials="NR" lastIdx="1" clrIdx="1">
    <p:extLst>
      <p:ext uri="{19B8F6BF-5375-455C-9EA6-DF929625EA0E}">
        <p15:presenceInfo xmlns:p15="http://schemas.microsoft.com/office/powerpoint/2012/main" userId="S::N.Ryder@uwtsd.ac.uk::ba607bf1-82fc-4817-a218-2827ffce766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234" autoAdjust="0"/>
    <p:restoredTop sz="50061" autoAdjust="0"/>
  </p:normalViewPr>
  <p:slideViewPr>
    <p:cSldViewPr snapToGrid="0" snapToObjects="1">
      <p:cViewPr varScale="1">
        <p:scale>
          <a:sx n="55" d="100"/>
          <a:sy n="55" d="100"/>
        </p:scale>
        <p:origin x="343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>
        <p:scale>
          <a:sx n="162" d="100"/>
          <a:sy n="162" d="100"/>
        </p:scale>
        <p:origin x="46" y="-28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commentAuthors" Target="commentAuthor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372D67-9D5A-4A6F-8035-501BBCCE02F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C8A4A59-BA32-4BA0-91E9-5554F58760F0}">
      <dgm:prSet phldrT="[Text]"/>
      <dgm:spPr/>
      <dgm:t>
        <a:bodyPr/>
        <a:lstStyle/>
        <a:p>
          <a:r>
            <a:rPr lang="en-GB" dirty="0" err="1"/>
            <a:t>Cyfathrebu</a:t>
          </a:r>
          <a:r>
            <a:rPr lang="en-GB" dirty="0"/>
            <a:t> a </a:t>
          </a:r>
          <a:r>
            <a:rPr lang="en-GB" dirty="0" err="1"/>
            <a:t>rhyngweithio</a:t>
          </a:r>
          <a:endParaRPr lang="en-GB" dirty="0"/>
        </a:p>
        <a:p>
          <a:r>
            <a:rPr lang="en-GB" i="1" dirty="0"/>
            <a:t>(Communication and interaction)</a:t>
          </a:r>
        </a:p>
      </dgm:t>
    </dgm:pt>
    <dgm:pt modelId="{F87D44FD-C2F7-4B8E-9F95-92EAEF96F4D2}" type="parTrans" cxnId="{29163786-FC0D-4890-BE55-E204E086D529}">
      <dgm:prSet/>
      <dgm:spPr/>
      <dgm:t>
        <a:bodyPr/>
        <a:lstStyle/>
        <a:p>
          <a:endParaRPr lang="en-GB"/>
        </a:p>
      </dgm:t>
    </dgm:pt>
    <dgm:pt modelId="{71F347A5-0115-447C-9DF8-BEF183F2275D}" type="sibTrans" cxnId="{29163786-FC0D-4890-BE55-E204E086D529}">
      <dgm:prSet/>
      <dgm:spPr/>
      <dgm:t>
        <a:bodyPr/>
        <a:lstStyle/>
        <a:p>
          <a:endParaRPr lang="en-GB"/>
        </a:p>
      </dgm:t>
    </dgm:pt>
    <dgm:pt modelId="{A1F4B0E4-6E75-49D6-970D-3689677FFBF8}">
      <dgm:prSet phldrT="[Text]"/>
      <dgm:spPr/>
      <dgm:t>
        <a:bodyPr/>
        <a:lstStyle/>
        <a:p>
          <a:r>
            <a:rPr lang="en-GB" dirty="0" err="1"/>
            <a:t>Gwybyddiaeth</a:t>
          </a:r>
          <a:r>
            <a:rPr lang="en-GB" dirty="0"/>
            <a:t> a </a:t>
          </a:r>
          <a:r>
            <a:rPr lang="en-GB" dirty="0" err="1"/>
            <a:t>dysgu</a:t>
          </a:r>
          <a:endParaRPr lang="en-GB" dirty="0"/>
        </a:p>
        <a:p>
          <a:r>
            <a:rPr lang="en-GB" i="1" dirty="0"/>
            <a:t>(Cognition and learning)</a:t>
          </a:r>
        </a:p>
      </dgm:t>
    </dgm:pt>
    <dgm:pt modelId="{1B5B5AD4-F895-4357-B947-1DA2285E9D8C}" type="parTrans" cxnId="{AB522D9A-D87E-4498-8B53-455B33694AE6}">
      <dgm:prSet/>
      <dgm:spPr/>
      <dgm:t>
        <a:bodyPr/>
        <a:lstStyle/>
        <a:p>
          <a:endParaRPr lang="en-GB"/>
        </a:p>
      </dgm:t>
    </dgm:pt>
    <dgm:pt modelId="{F710A60B-4C77-464C-994D-39D7FE44FDED}" type="sibTrans" cxnId="{AB522D9A-D87E-4498-8B53-455B33694AE6}">
      <dgm:prSet/>
      <dgm:spPr/>
      <dgm:t>
        <a:bodyPr/>
        <a:lstStyle/>
        <a:p>
          <a:endParaRPr lang="en-GB"/>
        </a:p>
      </dgm:t>
    </dgm:pt>
    <dgm:pt modelId="{3E7115D0-A2F5-4F66-BFE7-A06171695921}">
      <dgm:prSet phldrT="[Text]"/>
      <dgm:spPr/>
      <dgm:t>
        <a:bodyPr/>
        <a:lstStyle/>
        <a:p>
          <a:r>
            <a:rPr lang="en-GB" dirty="0" err="1"/>
            <a:t>Ymddygiad</a:t>
          </a:r>
          <a:r>
            <a:rPr lang="en-GB" dirty="0"/>
            <a:t> a </a:t>
          </a:r>
          <a:r>
            <a:rPr lang="en-GB" dirty="0" err="1"/>
            <a:t>datblygiad</a:t>
          </a:r>
          <a:r>
            <a:rPr lang="en-GB" dirty="0"/>
            <a:t> </a:t>
          </a:r>
          <a:r>
            <a:rPr lang="en-GB" dirty="0" err="1"/>
            <a:t>emosiynol</a:t>
          </a:r>
          <a:r>
            <a:rPr lang="en-GB" dirty="0"/>
            <a:t> a </a:t>
          </a:r>
          <a:r>
            <a:rPr lang="en-GB" dirty="0" err="1"/>
            <a:t>chymdeithasol</a:t>
          </a:r>
          <a:endParaRPr lang="en-GB" dirty="0"/>
        </a:p>
        <a:p>
          <a:r>
            <a:rPr lang="en-GB" i="1" dirty="0"/>
            <a:t>(Behaviour, emotional and social development)</a:t>
          </a:r>
        </a:p>
      </dgm:t>
    </dgm:pt>
    <dgm:pt modelId="{4E84E9F8-622D-46C1-9621-656CB9CD1C75}" type="parTrans" cxnId="{060B6566-CBFF-4FB1-97A1-404338D5CCF3}">
      <dgm:prSet/>
      <dgm:spPr/>
      <dgm:t>
        <a:bodyPr/>
        <a:lstStyle/>
        <a:p>
          <a:endParaRPr lang="en-GB"/>
        </a:p>
      </dgm:t>
    </dgm:pt>
    <dgm:pt modelId="{86D399ED-C018-4DAA-995A-565050A8D49A}" type="sibTrans" cxnId="{060B6566-CBFF-4FB1-97A1-404338D5CCF3}">
      <dgm:prSet/>
      <dgm:spPr/>
      <dgm:t>
        <a:bodyPr/>
        <a:lstStyle/>
        <a:p>
          <a:endParaRPr lang="en-GB"/>
        </a:p>
      </dgm:t>
    </dgm:pt>
    <dgm:pt modelId="{47FD5747-1C96-4D02-8536-D8390E2AB725}">
      <dgm:prSet phldrT="[Text]"/>
      <dgm:spPr/>
      <dgm:t>
        <a:bodyPr/>
        <a:lstStyle/>
        <a:p>
          <a:r>
            <a:rPr lang="en-GB" dirty="0"/>
            <a:t>Sensory and/or physical</a:t>
          </a:r>
        </a:p>
        <a:p>
          <a:r>
            <a:rPr lang="en-GB" i="1" dirty="0"/>
            <a:t>(</a:t>
          </a:r>
          <a:r>
            <a:rPr lang="en-GB" i="1" dirty="0" err="1"/>
            <a:t>Synhwyraidd</a:t>
          </a:r>
          <a:r>
            <a:rPr lang="en-GB" i="1" dirty="0"/>
            <a:t> a/neu </a:t>
          </a:r>
          <a:r>
            <a:rPr lang="en-GB" i="1" dirty="0" err="1"/>
            <a:t>corfforol</a:t>
          </a:r>
          <a:r>
            <a:rPr lang="en-GB" i="1" dirty="0"/>
            <a:t>)</a:t>
          </a:r>
        </a:p>
      </dgm:t>
    </dgm:pt>
    <dgm:pt modelId="{00E440CA-9A77-47CB-A186-2CB9F31F96BC}" type="parTrans" cxnId="{B8101528-6563-4BA5-A594-BE923F614FC1}">
      <dgm:prSet/>
      <dgm:spPr/>
      <dgm:t>
        <a:bodyPr/>
        <a:lstStyle/>
        <a:p>
          <a:endParaRPr lang="en-GB"/>
        </a:p>
      </dgm:t>
    </dgm:pt>
    <dgm:pt modelId="{5D1199FD-EB74-4A10-97BF-6A7988E514DF}" type="sibTrans" cxnId="{B8101528-6563-4BA5-A594-BE923F614FC1}">
      <dgm:prSet/>
      <dgm:spPr/>
      <dgm:t>
        <a:bodyPr/>
        <a:lstStyle/>
        <a:p>
          <a:endParaRPr lang="en-GB"/>
        </a:p>
      </dgm:t>
    </dgm:pt>
    <dgm:pt modelId="{B81A9093-717D-4F6D-8A14-40C1C3673FFD}" type="pres">
      <dgm:prSet presAssocID="{A6372D67-9D5A-4A6F-8035-501BBCCE02F9}" presName="linear" presStyleCnt="0">
        <dgm:presLayoutVars>
          <dgm:animLvl val="lvl"/>
          <dgm:resizeHandles val="exact"/>
        </dgm:presLayoutVars>
      </dgm:prSet>
      <dgm:spPr/>
    </dgm:pt>
    <dgm:pt modelId="{AFDF7045-2872-4F01-AF9D-10C0F4C7EE7C}" type="pres">
      <dgm:prSet presAssocID="{BC8A4A59-BA32-4BA0-91E9-5554F58760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A90CEBF-2CCF-445F-9966-652177CC5AF4}" type="pres">
      <dgm:prSet presAssocID="{71F347A5-0115-447C-9DF8-BEF183F2275D}" presName="spacer" presStyleCnt="0"/>
      <dgm:spPr/>
    </dgm:pt>
    <dgm:pt modelId="{890DFFA4-0260-4056-AE15-7A0101939EC0}" type="pres">
      <dgm:prSet presAssocID="{A1F4B0E4-6E75-49D6-970D-3689677FFBF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F114074-04CE-4E74-A9AF-F1C68CE88F6D}" type="pres">
      <dgm:prSet presAssocID="{F710A60B-4C77-464C-994D-39D7FE44FDED}" presName="spacer" presStyleCnt="0"/>
      <dgm:spPr/>
    </dgm:pt>
    <dgm:pt modelId="{2AE485FB-9AF2-42B5-B978-F1452F3407BC}" type="pres">
      <dgm:prSet presAssocID="{3E7115D0-A2F5-4F66-BFE7-A0617169592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89540E4-2B9E-4D43-AAEA-E485135FB85D}" type="pres">
      <dgm:prSet presAssocID="{86D399ED-C018-4DAA-995A-565050A8D49A}" presName="spacer" presStyleCnt="0"/>
      <dgm:spPr/>
    </dgm:pt>
    <dgm:pt modelId="{D95E3B09-8D93-4D0E-8685-ADCA8F788723}" type="pres">
      <dgm:prSet presAssocID="{47FD5747-1C96-4D02-8536-D8390E2AB72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A858318-BE22-4DBC-923E-46C9137FD372}" type="presOf" srcId="{BC8A4A59-BA32-4BA0-91E9-5554F58760F0}" destId="{AFDF7045-2872-4F01-AF9D-10C0F4C7EE7C}" srcOrd="0" destOrd="0" presId="urn:microsoft.com/office/officeart/2005/8/layout/vList2"/>
    <dgm:cxn modelId="{B8101528-6563-4BA5-A594-BE923F614FC1}" srcId="{A6372D67-9D5A-4A6F-8035-501BBCCE02F9}" destId="{47FD5747-1C96-4D02-8536-D8390E2AB725}" srcOrd="3" destOrd="0" parTransId="{00E440CA-9A77-47CB-A186-2CB9F31F96BC}" sibTransId="{5D1199FD-EB74-4A10-97BF-6A7988E514DF}"/>
    <dgm:cxn modelId="{060B6566-CBFF-4FB1-97A1-404338D5CCF3}" srcId="{A6372D67-9D5A-4A6F-8035-501BBCCE02F9}" destId="{3E7115D0-A2F5-4F66-BFE7-A06171695921}" srcOrd="2" destOrd="0" parTransId="{4E84E9F8-622D-46C1-9621-656CB9CD1C75}" sibTransId="{86D399ED-C018-4DAA-995A-565050A8D49A}"/>
    <dgm:cxn modelId="{C5C50149-5977-4714-8F82-7E99CB70ABE2}" type="presOf" srcId="{3E7115D0-A2F5-4F66-BFE7-A06171695921}" destId="{2AE485FB-9AF2-42B5-B978-F1452F3407BC}" srcOrd="0" destOrd="0" presId="urn:microsoft.com/office/officeart/2005/8/layout/vList2"/>
    <dgm:cxn modelId="{29163786-FC0D-4890-BE55-E204E086D529}" srcId="{A6372D67-9D5A-4A6F-8035-501BBCCE02F9}" destId="{BC8A4A59-BA32-4BA0-91E9-5554F58760F0}" srcOrd="0" destOrd="0" parTransId="{F87D44FD-C2F7-4B8E-9F95-92EAEF96F4D2}" sibTransId="{71F347A5-0115-447C-9DF8-BEF183F2275D}"/>
    <dgm:cxn modelId="{AB522D9A-D87E-4498-8B53-455B33694AE6}" srcId="{A6372D67-9D5A-4A6F-8035-501BBCCE02F9}" destId="{A1F4B0E4-6E75-49D6-970D-3689677FFBF8}" srcOrd="1" destOrd="0" parTransId="{1B5B5AD4-F895-4357-B947-1DA2285E9D8C}" sibTransId="{F710A60B-4C77-464C-994D-39D7FE44FDED}"/>
    <dgm:cxn modelId="{07FD909D-D5FD-426D-8218-D172611CD6B7}" type="presOf" srcId="{A1F4B0E4-6E75-49D6-970D-3689677FFBF8}" destId="{890DFFA4-0260-4056-AE15-7A0101939EC0}" srcOrd="0" destOrd="0" presId="urn:microsoft.com/office/officeart/2005/8/layout/vList2"/>
    <dgm:cxn modelId="{FF6B03F3-73B7-49E7-9D4D-F43ACF32E983}" type="presOf" srcId="{A6372D67-9D5A-4A6F-8035-501BBCCE02F9}" destId="{B81A9093-717D-4F6D-8A14-40C1C3673FFD}" srcOrd="0" destOrd="0" presId="urn:microsoft.com/office/officeart/2005/8/layout/vList2"/>
    <dgm:cxn modelId="{80FA47FC-BFE7-4D8B-ACA4-0B1C3F00153B}" type="presOf" srcId="{47FD5747-1C96-4D02-8536-D8390E2AB725}" destId="{D95E3B09-8D93-4D0E-8685-ADCA8F788723}" srcOrd="0" destOrd="0" presId="urn:microsoft.com/office/officeart/2005/8/layout/vList2"/>
    <dgm:cxn modelId="{BABD009A-2B65-4AD0-9233-7106B6256372}" type="presParOf" srcId="{B81A9093-717D-4F6D-8A14-40C1C3673FFD}" destId="{AFDF7045-2872-4F01-AF9D-10C0F4C7EE7C}" srcOrd="0" destOrd="0" presId="urn:microsoft.com/office/officeart/2005/8/layout/vList2"/>
    <dgm:cxn modelId="{AA43347A-7F89-462C-916E-1688FE7FA946}" type="presParOf" srcId="{B81A9093-717D-4F6D-8A14-40C1C3673FFD}" destId="{9A90CEBF-2CCF-445F-9966-652177CC5AF4}" srcOrd="1" destOrd="0" presId="urn:microsoft.com/office/officeart/2005/8/layout/vList2"/>
    <dgm:cxn modelId="{F3278FA4-C542-4549-9687-916D640C1B8F}" type="presParOf" srcId="{B81A9093-717D-4F6D-8A14-40C1C3673FFD}" destId="{890DFFA4-0260-4056-AE15-7A0101939EC0}" srcOrd="2" destOrd="0" presId="urn:microsoft.com/office/officeart/2005/8/layout/vList2"/>
    <dgm:cxn modelId="{035F53B1-8E51-4EEC-88CE-25527EE0F9C5}" type="presParOf" srcId="{B81A9093-717D-4F6D-8A14-40C1C3673FFD}" destId="{CF114074-04CE-4E74-A9AF-F1C68CE88F6D}" srcOrd="3" destOrd="0" presId="urn:microsoft.com/office/officeart/2005/8/layout/vList2"/>
    <dgm:cxn modelId="{E509930B-EF6C-460D-8188-E70FF73CD680}" type="presParOf" srcId="{B81A9093-717D-4F6D-8A14-40C1C3673FFD}" destId="{2AE485FB-9AF2-42B5-B978-F1452F3407BC}" srcOrd="4" destOrd="0" presId="urn:microsoft.com/office/officeart/2005/8/layout/vList2"/>
    <dgm:cxn modelId="{E08DCFBD-0244-4B38-9DE4-A874414139B2}" type="presParOf" srcId="{B81A9093-717D-4F6D-8A14-40C1C3673FFD}" destId="{E89540E4-2B9E-4D43-AAEA-E485135FB85D}" srcOrd="5" destOrd="0" presId="urn:microsoft.com/office/officeart/2005/8/layout/vList2"/>
    <dgm:cxn modelId="{25CDA381-0396-4941-9D88-85ABC2508C01}" type="presParOf" srcId="{B81A9093-717D-4F6D-8A14-40C1C3673FFD}" destId="{D95E3B09-8D93-4D0E-8685-ADCA8F78872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5B14FC-F6ED-4ACB-A1CA-DE2A9C6C22AF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DA0B33C-A2FF-49F0-9128-040B7D35BF72}">
      <dgm:prSet/>
      <dgm:spPr/>
      <dgm:t>
        <a:bodyPr/>
        <a:lstStyle/>
        <a:p>
          <a:r>
            <a:rPr lang="en-GB" dirty="0" err="1"/>
            <a:t>Canolbwyntiwch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y </a:t>
          </a:r>
          <a:r>
            <a:rPr lang="en-GB" dirty="0" err="1"/>
            <a:t>plentyn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unigolyn</a:t>
          </a:r>
          <a:r>
            <a:rPr lang="en-GB" dirty="0"/>
            <a:t> </a:t>
          </a:r>
          <a:r>
            <a:rPr lang="en-GB" dirty="0" err="1"/>
            <a:t>a'i</a:t>
          </a:r>
          <a:r>
            <a:rPr lang="en-GB" dirty="0"/>
            <a:t> </a:t>
          </a:r>
          <a:r>
            <a:rPr lang="en-GB" dirty="0" err="1"/>
            <a:t>anghenion</a:t>
          </a:r>
          <a:r>
            <a:rPr lang="en-GB" dirty="0"/>
            <a:t> </a:t>
          </a:r>
          <a:r>
            <a:rPr lang="en-GB" dirty="0" err="1"/>
            <a:t>penodol</a:t>
          </a:r>
          <a:endParaRPr lang="en-US" dirty="0"/>
        </a:p>
      </dgm:t>
    </dgm:pt>
    <dgm:pt modelId="{43788F85-B95F-446A-AE95-9C928C245D6D}" type="parTrans" cxnId="{D74DEADD-0EBD-4C8F-B71E-C9688CFD5975}">
      <dgm:prSet/>
      <dgm:spPr/>
      <dgm:t>
        <a:bodyPr/>
        <a:lstStyle/>
        <a:p>
          <a:endParaRPr lang="en-US"/>
        </a:p>
      </dgm:t>
    </dgm:pt>
    <dgm:pt modelId="{C982C9A5-DFEA-439F-80A7-24CA701C39F2}" type="sibTrans" cxnId="{D74DEADD-0EBD-4C8F-B71E-C9688CFD5975}">
      <dgm:prSet/>
      <dgm:spPr/>
      <dgm:t>
        <a:bodyPr/>
        <a:lstStyle/>
        <a:p>
          <a:endParaRPr lang="en-US"/>
        </a:p>
      </dgm:t>
    </dgm:pt>
    <dgm:pt modelId="{D83E57C8-D6A2-4334-98B0-D05990AAA1BC}">
      <dgm:prSet/>
      <dgm:spPr/>
      <dgm:t>
        <a:bodyPr/>
        <a:lstStyle/>
        <a:p>
          <a:r>
            <a:rPr lang="en-GB"/>
            <a:t>Gosodwch dargedau bach, cyraeddadwy a chytûn</a:t>
          </a:r>
          <a:endParaRPr lang="en-US" dirty="0"/>
        </a:p>
      </dgm:t>
    </dgm:pt>
    <dgm:pt modelId="{26B348C6-F668-4490-9535-357823F3FEF0}" type="parTrans" cxnId="{84C2BDDF-6311-492A-B172-CF8A3468D31C}">
      <dgm:prSet/>
      <dgm:spPr/>
      <dgm:t>
        <a:bodyPr/>
        <a:lstStyle/>
        <a:p>
          <a:endParaRPr lang="en-US"/>
        </a:p>
      </dgm:t>
    </dgm:pt>
    <dgm:pt modelId="{518E49BB-2F9E-4036-841D-2B7E4CCFE002}" type="sibTrans" cxnId="{84C2BDDF-6311-492A-B172-CF8A3468D31C}">
      <dgm:prSet/>
      <dgm:spPr/>
      <dgm:t>
        <a:bodyPr/>
        <a:lstStyle/>
        <a:p>
          <a:endParaRPr lang="en-US"/>
        </a:p>
      </dgm:t>
    </dgm:pt>
    <dgm:pt modelId="{87C1B49F-FE0E-4102-9085-23302B453BCA}">
      <dgm:prSet/>
      <dgm:spPr/>
      <dgm:t>
        <a:bodyPr/>
        <a:lstStyle/>
        <a:p>
          <a:r>
            <a:rPr lang="en-GB"/>
            <a:t>Symleiddiwch yr iaith a’r eirfa</a:t>
          </a:r>
          <a:endParaRPr lang="en-GB" dirty="0"/>
        </a:p>
      </dgm:t>
    </dgm:pt>
    <dgm:pt modelId="{C005B459-7C74-494E-9345-7DC21B6C867F}" type="parTrans" cxnId="{824C5297-43A3-48B6-BC09-64300045A9F0}">
      <dgm:prSet/>
      <dgm:spPr/>
      <dgm:t>
        <a:bodyPr/>
        <a:lstStyle/>
        <a:p>
          <a:endParaRPr lang="en-GB"/>
        </a:p>
      </dgm:t>
    </dgm:pt>
    <dgm:pt modelId="{63A73E40-9E13-4493-8985-C50BB7B5FBEA}" type="sibTrans" cxnId="{824C5297-43A3-48B6-BC09-64300045A9F0}">
      <dgm:prSet/>
      <dgm:spPr/>
      <dgm:t>
        <a:bodyPr/>
        <a:lstStyle/>
        <a:p>
          <a:endParaRPr lang="en-GB"/>
        </a:p>
      </dgm:t>
    </dgm:pt>
    <dgm:pt modelId="{079A0476-AFC9-490F-82F6-0918EDDFA8DC}">
      <dgm:prSet/>
      <dgm:spPr/>
      <dgm:t>
        <a:bodyPr/>
        <a:lstStyle/>
        <a:p>
          <a:r>
            <a:rPr lang="en-GB"/>
            <a:t>Ystyriwch arddulliau dysgu e.e. gweledol, clywedol, cinesthetig, cerddorol ac ati.</a:t>
          </a:r>
          <a:endParaRPr lang="en-GB" dirty="0"/>
        </a:p>
      </dgm:t>
    </dgm:pt>
    <dgm:pt modelId="{C1097214-B788-4EE8-9607-C5523C3A29ED}" type="parTrans" cxnId="{74470272-0620-416B-979C-3BCA01D45805}">
      <dgm:prSet/>
      <dgm:spPr/>
      <dgm:t>
        <a:bodyPr/>
        <a:lstStyle/>
        <a:p>
          <a:endParaRPr lang="en-GB"/>
        </a:p>
      </dgm:t>
    </dgm:pt>
    <dgm:pt modelId="{AB1697A7-D5F7-42DB-B717-D87A8A51A000}" type="sibTrans" cxnId="{74470272-0620-416B-979C-3BCA01D45805}">
      <dgm:prSet/>
      <dgm:spPr/>
      <dgm:t>
        <a:bodyPr/>
        <a:lstStyle/>
        <a:p>
          <a:endParaRPr lang="en-GB"/>
        </a:p>
      </dgm:t>
    </dgm:pt>
    <dgm:pt modelId="{9AA050C0-FA5B-49E3-B023-5E1DE1D49F69}">
      <dgm:prSet/>
      <dgm:spPr/>
      <dgm:t>
        <a:bodyPr/>
        <a:lstStyle/>
        <a:p>
          <a:r>
            <a:rPr lang="en-GB"/>
            <a:t>Caniatewch ddigon o amser</a:t>
          </a:r>
          <a:endParaRPr lang="en-GB" dirty="0"/>
        </a:p>
      </dgm:t>
    </dgm:pt>
    <dgm:pt modelId="{40477B19-E06F-408D-A605-0191C036235B}" type="parTrans" cxnId="{12C7BD63-1299-45EB-A3FC-DEB352297F61}">
      <dgm:prSet/>
      <dgm:spPr/>
      <dgm:t>
        <a:bodyPr/>
        <a:lstStyle/>
        <a:p>
          <a:endParaRPr lang="en-GB"/>
        </a:p>
      </dgm:t>
    </dgm:pt>
    <dgm:pt modelId="{89C30044-6242-4D4E-9600-80D78FA16A1A}" type="sibTrans" cxnId="{12C7BD63-1299-45EB-A3FC-DEB352297F61}">
      <dgm:prSet/>
      <dgm:spPr/>
      <dgm:t>
        <a:bodyPr/>
        <a:lstStyle/>
        <a:p>
          <a:endParaRPr lang="en-GB"/>
        </a:p>
      </dgm:t>
    </dgm:pt>
    <dgm:pt modelId="{0E25D6E1-DDCB-41BB-AA5B-4E8966DD86F4}">
      <dgm:prSet/>
      <dgm:spPr/>
      <dgm:t>
        <a:bodyPr/>
        <a:lstStyle/>
        <a:p>
          <a:r>
            <a:rPr lang="en-GB"/>
            <a:t>Darparwch gefnogaeth ychwanegol, e.e. darpariaeth 1:1, ymyrraeth ac ati.</a:t>
          </a:r>
          <a:endParaRPr lang="en-GB" dirty="0"/>
        </a:p>
      </dgm:t>
    </dgm:pt>
    <dgm:pt modelId="{DF2E54E8-87F6-43AF-9ADE-0CE6ECCD6818}" type="parTrans" cxnId="{418C672D-D281-4FB0-B2D8-0C9FE982E91F}">
      <dgm:prSet/>
      <dgm:spPr/>
      <dgm:t>
        <a:bodyPr/>
        <a:lstStyle/>
        <a:p>
          <a:endParaRPr lang="en-GB"/>
        </a:p>
      </dgm:t>
    </dgm:pt>
    <dgm:pt modelId="{8DA5790D-35F6-46BD-9084-292F99ED231A}" type="sibTrans" cxnId="{418C672D-D281-4FB0-B2D8-0C9FE982E91F}">
      <dgm:prSet/>
      <dgm:spPr/>
      <dgm:t>
        <a:bodyPr/>
        <a:lstStyle/>
        <a:p>
          <a:endParaRPr lang="en-GB"/>
        </a:p>
      </dgm:t>
    </dgm:pt>
    <dgm:pt modelId="{E31D8705-1A00-469F-848E-9B0BE6473B31}">
      <dgm:prSet/>
      <dgm:spPr/>
      <dgm:t>
        <a:bodyPr/>
        <a:lstStyle/>
        <a:p>
          <a:r>
            <a:rPr lang="en-GB"/>
            <a:t>Adeiladwch ar gryfderau a diddordebau</a:t>
          </a:r>
          <a:endParaRPr lang="en-GB" dirty="0"/>
        </a:p>
      </dgm:t>
    </dgm:pt>
    <dgm:pt modelId="{AA4C330E-B4CA-4DFD-A2CF-71D4552F9B5F}" type="parTrans" cxnId="{7E78F75F-C2DC-40D3-9D60-0B85C5DE061C}">
      <dgm:prSet/>
      <dgm:spPr/>
      <dgm:t>
        <a:bodyPr/>
        <a:lstStyle/>
        <a:p>
          <a:endParaRPr lang="en-GB"/>
        </a:p>
      </dgm:t>
    </dgm:pt>
    <dgm:pt modelId="{7842228C-AD6D-447A-AEAC-B601D871C5C4}" type="sibTrans" cxnId="{7E78F75F-C2DC-40D3-9D60-0B85C5DE061C}">
      <dgm:prSet/>
      <dgm:spPr/>
      <dgm:t>
        <a:bodyPr/>
        <a:lstStyle/>
        <a:p>
          <a:endParaRPr lang="en-GB"/>
        </a:p>
      </dgm:t>
    </dgm:pt>
    <dgm:pt modelId="{2F0CAB4D-831C-43E2-A1D0-31136FCB5495}">
      <dgm:prSet/>
      <dgm:spPr/>
      <dgm:t>
        <a:bodyPr/>
        <a:lstStyle/>
        <a:p>
          <a:r>
            <a:rPr lang="en-GB"/>
            <a:t>Annogwch gyfranogiad</a:t>
          </a:r>
          <a:endParaRPr lang="en-GB" dirty="0"/>
        </a:p>
      </dgm:t>
    </dgm:pt>
    <dgm:pt modelId="{81DCADD8-6384-4573-BC24-0D74BB668AE4}" type="parTrans" cxnId="{EF020F4A-BFE7-46F1-B4E8-B776ADE59D00}">
      <dgm:prSet/>
      <dgm:spPr/>
      <dgm:t>
        <a:bodyPr/>
        <a:lstStyle/>
        <a:p>
          <a:endParaRPr lang="en-GB"/>
        </a:p>
      </dgm:t>
    </dgm:pt>
    <dgm:pt modelId="{8D7746E6-DADB-4DDC-91CB-09822FC30B01}" type="sibTrans" cxnId="{EF020F4A-BFE7-46F1-B4E8-B776ADE59D00}">
      <dgm:prSet/>
      <dgm:spPr/>
      <dgm:t>
        <a:bodyPr/>
        <a:lstStyle/>
        <a:p>
          <a:endParaRPr lang="en-GB"/>
        </a:p>
      </dgm:t>
    </dgm:pt>
    <dgm:pt modelId="{C79BE6CF-1EDA-432A-82CC-74A34E15D327}">
      <dgm:prSet/>
      <dgm:spPr/>
      <dgm:t>
        <a:bodyPr/>
        <a:lstStyle/>
        <a:p>
          <a:r>
            <a:rPr lang="en-GB"/>
            <a:t>Byddwch yn gynhwysol</a:t>
          </a:r>
          <a:endParaRPr lang="en-GB" dirty="0"/>
        </a:p>
      </dgm:t>
    </dgm:pt>
    <dgm:pt modelId="{8F90432C-F5A3-4BF5-A9D0-3F058A7267EA}" type="parTrans" cxnId="{711DE39A-C02F-461D-8576-73E73C9CC89C}">
      <dgm:prSet/>
      <dgm:spPr/>
      <dgm:t>
        <a:bodyPr/>
        <a:lstStyle/>
        <a:p>
          <a:endParaRPr lang="en-GB"/>
        </a:p>
      </dgm:t>
    </dgm:pt>
    <dgm:pt modelId="{0E23CD8B-40DD-47AB-96C5-D493B41F40BB}" type="sibTrans" cxnId="{711DE39A-C02F-461D-8576-73E73C9CC89C}">
      <dgm:prSet/>
      <dgm:spPr/>
      <dgm:t>
        <a:bodyPr/>
        <a:lstStyle/>
        <a:p>
          <a:endParaRPr lang="en-GB"/>
        </a:p>
      </dgm:t>
    </dgm:pt>
    <dgm:pt modelId="{D3D19C8D-F2EE-4E9D-99B0-42DF9348CBBF}" type="pres">
      <dgm:prSet presAssocID="{D85B14FC-F6ED-4ACB-A1CA-DE2A9C6C22AF}" presName="diagram" presStyleCnt="0">
        <dgm:presLayoutVars>
          <dgm:dir/>
          <dgm:resizeHandles val="exact"/>
        </dgm:presLayoutVars>
      </dgm:prSet>
      <dgm:spPr/>
    </dgm:pt>
    <dgm:pt modelId="{9ACECF9B-C4C1-4EB9-A0CE-EFF1680908A5}" type="pres">
      <dgm:prSet presAssocID="{BDA0B33C-A2FF-49F0-9128-040B7D35BF72}" presName="node" presStyleLbl="node1" presStyleIdx="0" presStyleCnt="9">
        <dgm:presLayoutVars>
          <dgm:bulletEnabled val="1"/>
        </dgm:presLayoutVars>
      </dgm:prSet>
      <dgm:spPr/>
    </dgm:pt>
    <dgm:pt modelId="{0630E743-B000-4C4E-8BE1-9BFE28CB051C}" type="pres">
      <dgm:prSet presAssocID="{C982C9A5-DFEA-439F-80A7-24CA701C39F2}" presName="sibTrans" presStyleCnt="0"/>
      <dgm:spPr/>
    </dgm:pt>
    <dgm:pt modelId="{61CBE00B-A0C6-4EB2-856B-5264DE26678F}" type="pres">
      <dgm:prSet presAssocID="{D83E57C8-D6A2-4334-98B0-D05990AAA1BC}" presName="node" presStyleLbl="node1" presStyleIdx="1" presStyleCnt="9">
        <dgm:presLayoutVars>
          <dgm:bulletEnabled val="1"/>
        </dgm:presLayoutVars>
      </dgm:prSet>
      <dgm:spPr/>
    </dgm:pt>
    <dgm:pt modelId="{BB590410-BAEB-4EF3-9FEC-A004E12AF5DE}" type="pres">
      <dgm:prSet presAssocID="{518E49BB-2F9E-4036-841D-2B7E4CCFE002}" presName="sibTrans" presStyleCnt="0"/>
      <dgm:spPr/>
    </dgm:pt>
    <dgm:pt modelId="{D1ECC9D4-1085-4DE4-B2CD-E09E69D3C4EA}" type="pres">
      <dgm:prSet presAssocID="{87C1B49F-FE0E-4102-9085-23302B453BCA}" presName="node" presStyleLbl="node1" presStyleIdx="2" presStyleCnt="9">
        <dgm:presLayoutVars>
          <dgm:bulletEnabled val="1"/>
        </dgm:presLayoutVars>
      </dgm:prSet>
      <dgm:spPr/>
    </dgm:pt>
    <dgm:pt modelId="{D9AAFF89-462C-4C9C-85FE-9FB2B08911DA}" type="pres">
      <dgm:prSet presAssocID="{63A73E40-9E13-4493-8985-C50BB7B5FBEA}" presName="sibTrans" presStyleCnt="0"/>
      <dgm:spPr/>
    </dgm:pt>
    <dgm:pt modelId="{643BD811-3840-4C96-92E8-B4B171A987A0}" type="pres">
      <dgm:prSet presAssocID="{079A0476-AFC9-490F-82F6-0918EDDFA8DC}" presName="node" presStyleLbl="node1" presStyleIdx="3" presStyleCnt="9">
        <dgm:presLayoutVars>
          <dgm:bulletEnabled val="1"/>
        </dgm:presLayoutVars>
      </dgm:prSet>
      <dgm:spPr/>
    </dgm:pt>
    <dgm:pt modelId="{1C95C8D6-2925-431E-9B8E-DC3AAFEBBA21}" type="pres">
      <dgm:prSet presAssocID="{AB1697A7-D5F7-42DB-B717-D87A8A51A000}" presName="sibTrans" presStyleCnt="0"/>
      <dgm:spPr/>
    </dgm:pt>
    <dgm:pt modelId="{221D8669-6CFD-4141-8E72-096AAD54BCB5}" type="pres">
      <dgm:prSet presAssocID="{9AA050C0-FA5B-49E3-B023-5E1DE1D49F69}" presName="node" presStyleLbl="node1" presStyleIdx="4" presStyleCnt="9">
        <dgm:presLayoutVars>
          <dgm:bulletEnabled val="1"/>
        </dgm:presLayoutVars>
      </dgm:prSet>
      <dgm:spPr/>
    </dgm:pt>
    <dgm:pt modelId="{2EF8677C-29EA-4F15-BA03-8E6A8B4E96C2}" type="pres">
      <dgm:prSet presAssocID="{89C30044-6242-4D4E-9600-80D78FA16A1A}" presName="sibTrans" presStyleCnt="0"/>
      <dgm:spPr/>
    </dgm:pt>
    <dgm:pt modelId="{12CC3650-8B68-4638-905F-7CB462A74F7A}" type="pres">
      <dgm:prSet presAssocID="{0E25D6E1-DDCB-41BB-AA5B-4E8966DD86F4}" presName="node" presStyleLbl="node1" presStyleIdx="5" presStyleCnt="9">
        <dgm:presLayoutVars>
          <dgm:bulletEnabled val="1"/>
        </dgm:presLayoutVars>
      </dgm:prSet>
      <dgm:spPr/>
    </dgm:pt>
    <dgm:pt modelId="{522EAFB7-B003-4976-85E0-2915FFF43CBA}" type="pres">
      <dgm:prSet presAssocID="{8DA5790D-35F6-46BD-9084-292F99ED231A}" presName="sibTrans" presStyleCnt="0"/>
      <dgm:spPr/>
    </dgm:pt>
    <dgm:pt modelId="{13652DBB-7889-484E-BBB3-91395AD00079}" type="pres">
      <dgm:prSet presAssocID="{E31D8705-1A00-469F-848E-9B0BE6473B31}" presName="node" presStyleLbl="node1" presStyleIdx="6" presStyleCnt="9">
        <dgm:presLayoutVars>
          <dgm:bulletEnabled val="1"/>
        </dgm:presLayoutVars>
      </dgm:prSet>
      <dgm:spPr/>
    </dgm:pt>
    <dgm:pt modelId="{291E579A-0823-4F61-9B10-F79118FA34B3}" type="pres">
      <dgm:prSet presAssocID="{7842228C-AD6D-447A-AEAC-B601D871C5C4}" presName="sibTrans" presStyleCnt="0"/>
      <dgm:spPr/>
    </dgm:pt>
    <dgm:pt modelId="{703F4610-ED72-4A14-AC4C-96BDD72302C8}" type="pres">
      <dgm:prSet presAssocID="{2F0CAB4D-831C-43E2-A1D0-31136FCB5495}" presName="node" presStyleLbl="node1" presStyleIdx="7" presStyleCnt="9">
        <dgm:presLayoutVars>
          <dgm:bulletEnabled val="1"/>
        </dgm:presLayoutVars>
      </dgm:prSet>
      <dgm:spPr/>
    </dgm:pt>
    <dgm:pt modelId="{E2D2A779-5868-42F6-9516-6ED466C365B8}" type="pres">
      <dgm:prSet presAssocID="{8D7746E6-DADB-4DDC-91CB-09822FC30B01}" presName="sibTrans" presStyleCnt="0"/>
      <dgm:spPr/>
    </dgm:pt>
    <dgm:pt modelId="{D8E0D399-D2A7-4243-BCFE-590539D0D7C7}" type="pres">
      <dgm:prSet presAssocID="{C79BE6CF-1EDA-432A-82CC-74A34E15D327}" presName="node" presStyleLbl="node1" presStyleIdx="8" presStyleCnt="9">
        <dgm:presLayoutVars>
          <dgm:bulletEnabled val="1"/>
        </dgm:presLayoutVars>
      </dgm:prSet>
      <dgm:spPr/>
    </dgm:pt>
  </dgm:ptLst>
  <dgm:cxnLst>
    <dgm:cxn modelId="{A00AD611-4BF9-4AC2-9057-9CF0861F45A7}" type="presOf" srcId="{D83E57C8-D6A2-4334-98B0-D05990AAA1BC}" destId="{61CBE00B-A0C6-4EB2-856B-5264DE26678F}" srcOrd="0" destOrd="0" presId="urn:microsoft.com/office/officeart/2005/8/layout/default"/>
    <dgm:cxn modelId="{BF8D5116-01DF-42E6-8FED-A9D5F2A9D8AD}" type="presOf" srcId="{D85B14FC-F6ED-4ACB-A1CA-DE2A9C6C22AF}" destId="{D3D19C8D-F2EE-4E9D-99B0-42DF9348CBBF}" srcOrd="0" destOrd="0" presId="urn:microsoft.com/office/officeart/2005/8/layout/default"/>
    <dgm:cxn modelId="{23A69A1C-0445-43F4-BF31-8509A48B919C}" type="presOf" srcId="{0E25D6E1-DDCB-41BB-AA5B-4E8966DD86F4}" destId="{12CC3650-8B68-4638-905F-7CB462A74F7A}" srcOrd="0" destOrd="0" presId="urn:microsoft.com/office/officeart/2005/8/layout/default"/>
    <dgm:cxn modelId="{418C672D-D281-4FB0-B2D8-0C9FE982E91F}" srcId="{D85B14FC-F6ED-4ACB-A1CA-DE2A9C6C22AF}" destId="{0E25D6E1-DDCB-41BB-AA5B-4E8966DD86F4}" srcOrd="5" destOrd="0" parTransId="{DF2E54E8-87F6-43AF-9ADE-0CE6ECCD6818}" sibTransId="{8DA5790D-35F6-46BD-9084-292F99ED231A}"/>
    <dgm:cxn modelId="{65D44137-6263-4327-A18A-4D6D0F32EFB7}" type="presOf" srcId="{9AA050C0-FA5B-49E3-B023-5E1DE1D49F69}" destId="{221D8669-6CFD-4141-8E72-096AAD54BCB5}" srcOrd="0" destOrd="0" presId="urn:microsoft.com/office/officeart/2005/8/layout/default"/>
    <dgm:cxn modelId="{7E78F75F-C2DC-40D3-9D60-0B85C5DE061C}" srcId="{D85B14FC-F6ED-4ACB-A1CA-DE2A9C6C22AF}" destId="{E31D8705-1A00-469F-848E-9B0BE6473B31}" srcOrd="6" destOrd="0" parTransId="{AA4C330E-B4CA-4DFD-A2CF-71D4552F9B5F}" sibTransId="{7842228C-AD6D-447A-AEAC-B601D871C5C4}"/>
    <dgm:cxn modelId="{789C9543-AB03-4561-8CDB-FF0EC9426F4B}" type="presOf" srcId="{2F0CAB4D-831C-43E2-A1D0-31136FCB5495}" destId="{703F4610-ED72-4A14-AC4C-96BDD72302C8}" srcOrd="0" destOrd="0" presId="urn:microsoft.com/office/officeart/2005/8/layout/default"/>
    <dgm:cxn modelId="{12C7BD63-1299-45EB-A3FC-DEB352297F61}" srcId="{D85B14FC-F6ED-4ACB-A1CA-DE2A9C6C22AF}" destId="{9AA050C0-FA5B-49E3-B023-5E1DE1D49F69}" srcOrd="4" destOrd="0" parTransId="{40477B19-E06F-408D-A605-0191C036235B}" sibTransId="{89C30044-6242-4D4E-9600-80D78FA16A1A}"/>
    <dgm:cxn modelId="{EF020F4A-BFE7-46F1-B4E8-B776ADE59D00}" srcId="{D85B14FC-F6ED-4ACB-A1CA-DE2A9C6C22AF}" destId="{2F0CAB4D-831C-43E2-A1D0-31136FCB5495}" srcOrd="7" destOrd="0" parTransId="{81DCADD8-6384-4573-BC24-0D74BB668AE4}" sibTransId="{8D7746E6-DADB-4DDC-91CB-09822FC30B01}"/>
    <dgm:cxn modelId="{74470272-0620-416B-979C-3BCA01D45805}" srcId="{D85B14FC-F6ED-4ACB-A1CA-DE2A9C6C22AF}" destId="{079A0476-AFC9-490F-82F6-0918EDDFA8DC}" srcOrd="3" destOrd="0" parTransId="{C1097214-B788-4EE8-9607-C5523C3A29ED}" sibTransId="{AB1697A7-D5F7-42DB-B717-D87A8A51A000}"/>
    <dgm:cxn modelId="{EDEDD590-1EA5-42D0-B8F8-B42F16581F9D}" type="presOf" srcId="{BDA0B33C-A2FF-49F0-9128-040B7D35BF72}" destId="{9ACECF9B-C4C1-4EB9-A0CE-EFF1680908A5}" srcOrd="0" destOrd="0" presId="urn:microsoft.com/office/officeart/2005/8/layout/default"/>
    <dgm:cxn modelId="{F6457691-028B-4F18-8ADC-7B91FDF3DA37}" type="presOf" srcId="{87C1B49F-FE0E-4102-9085-23302B453BCA}" destId="{D1ECC9D4-1085-4DE4-B2CD-E09E69D3C4EA}" srcOrd="0" destOrd="0" presId="urn:microsoft.com/office/officeart/2005/8/layout/default"/>
    <dgm:cxn modelId="{824C5297-43A3-48B6-BC09-64300045A9F0}" srcId="{D85B14FC-F6ED-4ACB-A1CA-DE2A9C6C22AF}" destId="{87C1B49F-FE0E-4102-9085-23302B453BCA}" srcOrd="2" destOrd="0" parTransId="{C005B459-7C74-494E-9345-7DC21B6C867F}" sibTransId="{63A73E40-9E13-4493-8985-C50BB7B5FBEA}"/>
    <dgm:cxn modelId="{711DE39A-C02F-461D-8576-73E73C9CC89C}" srcId="{D85B14FC-F6ED-4ACB-A1CA-DE2A9C6C22AF}" destId="{C79BE6CF-1EDA-432A-82CC-74A34E15D327}" srcOrd="8" destOrd="0" parTransId="{8F90432C-F5A3-4BF5-A9D0-3F058A7267EA}" sibTransId="{0E23CD8B-40DD-47AB-96C5-D493B41F40BB}"/>
    <dgm:cxn modelId="{312E15A6-2612-4885-8826-7C072A0CA442}" type="presOf" srcId="{C79BE6CF-1EDA-432A-82CC-74A34E15D327}" destId="{D8E0D399-D2A7-4243-BCFE-590539D0D7C7}" srcOrd="0" destOrd="0" presId="urn:microsoft.com/office/officeart/2005/8/layout/default"/>
    <dgm:cxn modelId="{CA23C9BD-6348-4AFE-AD56-FDDDDA678816}" type="presOf" srcId="{079A0476-AFC9-490F-82F6-0918EDDFA8DC}" destId="{643BD811-3840-4C96-92E8-B4B171A987A0}" srcOrd="0" destOrd="0" presId="urn:microsoft.com/office/officeart/2005/8/layout/default"/>
    <dgm:cxn modelId="{D74DEADD-0EBD-4C8F-B71E-C9688CFD5975}" srcId="{D85B14FC-F6ED-4ACB-A1CA-DE2A9C6C22AF}" destId="{BDA0B33C-A2FF-49F0-9128-040B7D35BF72}" srcOrd="0" destOrd="0" parTransId="{43788F85-B95F-446A-AE95-9C928C245D6D}" sibTransId="{C982C9A5-DFEA-439F-80A7-24CA701C39F2}"/>
    <dgm:cxn modelId="{84C2BDDF-6311-492A-B172-CF8A3468D31C}" srcId="{D85B14FC-F6ED-4ACB-A1CA-DE2A9C6C22AF}" destId="{D83E57C8-D6A2-4334-98B0-D05990AAA1BC}" srcOrd="1" destOrd="0" parTransId="{26B348C6-F668-4490-9535-357823F3FEF0}" sibTransId="{518E49BB-2F9E-4036-841D-2B7E4CCFE002}"/>
    <dgm:cxn modelId="{F32E3FF2-FC04-445C-9B16-F11DA904C387}" type="presOf" srcId="{E31D8705-1A00-469F-848E-9B0BE6473B31}" destId="{13652DBB-7889-484E-BBB3-91395AD00079}" srcOrd="0" destOrd="0" presId="urn:microsoft.com/office/officeart/2005/8/layout/default"/>
    <dgm:cxn modelId="{AF39B72D-6CB7-4D18-A339-D17D4248D3E3}" type="presParOf" srcId="{D3D19C8D-F2EE-4E9D-99B0-42DF9348CBBF}" destId="{9ACECF9B-C4C1-4EB9-A0CE-EFF1680908A5}" srcOrd="0" destOrd="0" presId="urn:microsoft.com/office/officeart/2005/8/layout/default"/>
    <dgm:cxn modelId="{A7D9745D-09CB-4E28-8B85-DCBDE94A4621}" type="presParOf" srcId="{D3D19C8D-F2EE-4E9D-99B0-42DF9348CBBF}" destId="{0630E743-B000-4C4E-8BE1-9BFE28CB051C}" srcOrd="1" destOrd="0" presId="urn:microsoft.com/office/officeart/2005/8/layout/default"/>
    <dgm:cxn modelId="{9B0B1A7C-05F6-4BD6-B73E-A338E48FACF1}" type="presParOf" srcId="{D3D19C8D-F2EE-4E9D-99B0-42DF9348CBBF}" destId="{61CBE00B-A0C6-4EB2-856B-5264DE26678F}" srcOrd="2" destOrd="0" presId="urn:microsoft.com/office/officeart/2005/8/layout/default"/>
    <dgm:cxn modelId="{35BA7698-3706-4F35-97BA-70CB0F26C229}" type="presParOf" srcId="{D3D19C8D-F2EE-4E9D-99B0-42DF9348CBBF}" destId="{BB590410-BAEB-4EF3-9FEC-A004E12AF5DE}" srcOrd="3" destOrd="0" presId="urn:microsoft.com/office/officeart/2005/8/layout/default"/>
    <dgm:cxn modelId="{51B479F6-A3C0-463B-9F7B-5D7317E93ECF}" type="presParOf" srcId="{D3D19C8D-F2EE-4E9D-99B0-42DF9348CBBF}" destId="{D1ECC9D4-1085-4DE4-B2CD-E09E69D3C4EA}" srcOrd="4" destOrd="0" presId="urn:microsoft.com/office/officeart/2005/8/layout/default"/>
    <dgm:cxn modelId="{C16CF2E0-2764-42D4-AC8F-6903F6F21414}" type="presParOf" srcId="{D3D19C8D-F2EE-4E9D-99B0-42DF9348CBBF}" destId="{D9AAFF89-462C-4C9C-85FE-9FB2B08911DA}" srcOrd="5" destOrd="0" presId="urn:microsoft.com/office/officeart/2005/8/layout/default"/>
    <dgm:cxn modelId="{0032853D-BF08-4FFC-8C21-850A89DFBAF4}" type="presParOf" srcId="{D3D19C8D-F2EE-4E9D-99B0-42DF9348CBBF}" destId="{643BD811-3840-4C96-92E8-B4B171A987A0}" srcOrd="6" destOrd="0" presId="urn:microsoft.com/office/officeart/2005/8/layout/default"/>
    <dgm:cxn modelId="{77E107EB-F060-4AE1-88CB-2F9F12A9E264}" type="presParOf" srcId="{D3D19C8D-F2EE-4E9D-99B0-42DF9348CBBF}" destId="{1C95C8D6-2925-431E-9B8E-DC3AAFEBBA21}" srcOrd="7" destOrd="0" presId="urn:microsoft.com/office/officeart/2005/8/layout/default"/>
    <dgm:cxn modelId="{ADFBC1A0-885B-4DF7-8E25-A69831726404}" type="presParOf" srcId="{D3D19C8D-F2EE-4E9D-99B0-42DF9348CBBF}" destId="{221D8669-6CFD-4141-8E72-096AAD54BCB5}" srcOrd="8" destOrd="0" presId="urn:microsoft.com/office/officeart/2005/8/layout/default"/>
    <dgm:cxn modelId="{FBCAB98A-C26A-4998-8C23-94189E40198D}" type="presParOf" srcId="{D3D19C8D-F2EE-4E9D-99B0-42DF9348CBBF}" destId="{2EF8677C-29EA-4F15-BA03-8E6A8B4E96C2}" srcOrd="9" destOrd="0" presId="urn:microsoft.com/office/officeart/2005/8/layout/default"/>
    <dgm:cxn modelId="{A47BEBD3-6211-468F-AE08-8B394E5E13FF}" type="presParOf" srcId="{D3D19C8D-F2EE-4E9D-99B0-42DF9348CBBF}" destId="{12CC3650-8B68-4638-905F-7CB462A74F7A}" srcOrd="10" destOrd="0" presId="urn:microsoft.com/office/officeart/2005/8/layout/default"/>
    <dgm:cxn modelId="{48DF5DB0-1D94-47E8-AF60-35BA45DEE972}" type="presParOf" srcId="{D3D19C8D-F2EE-4E9D-99B0-42DF9348CBBF}" destId="{522EAFB7-B003-4976-85E0-2915FFF43CBA}" srcOrd="11" destOrd="0" presId="urn:microsoft.com/office/officeart/2005/8/layout/default"/>
    <dgm:cxn modelId="{BF0FE8F5-8DD8-4639-BF68-6A1D2F32C802}" type="presParOf" srcId="{D3D19C8D-F2EE-4E9D-99B0-42DF9348CBBF}" destId="{13652DBB-7889-484E-BBB3-91395AD00079}" srcOrd="12" destOrd="0" presId="urn:microsoft.com/office/officeart/2005/8/layout/default"/>
    <dgm:cxn modelId="{12F87A9D-F1DD-4012-BA22-E0AD284D6F9D}" type="presParOf" srcId="{D3D19C8D-F2EE-4E9D-99B0-42DF9348CBBF}" destId="{291E579A-0823-4F61-9B10-F79118FA34B3}" srcOrd="13" destOrd="0" presId="urn:microsoft.com/office/officeart/2005/8/layout/default"/>
    <dgm:cxn modelId="{2F10BED1-D772-4C37-A31B-7EDB9A060F26}" type="presParOf" srcId="{D3D19C8D-F2EE-4E9D-99B0-42DF9348CBBF}" destId="{703F4610-ED72-4A14-AC4C-96BDD72302C8}" srcOrd="14" destOrd="0" presId="urn:microsoft.com/office/officeart/2005/8/layout/default"/>
    <dgm:cxn modelId="{21C68B28-BA60-4CC6-98FB-43B3F4E3BC1E}" type="presParOf" srcId="{D3D19C8D-F2EE-4E9D-99B0-42DF9348CBBF}" destId="{E2D2A779-5868-42F6-9516-6ED466C365B8}" srcOrd="15" destOrd="0" presId="urn:microsoft.com/office/officeart/2005/8/layout/default"/>
    <dgm:cxn modelId="{FC06131D-CC6F-47A5-83FF-191A5F1AC648}" type="presParOf" srcId="{D3D19C8D-F2EE-4E9D-99B0-42DF9348CBBF}" destId="{D8E0D399-D2A7-4243-BCFE-590539D0D7C7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460265-E78B-406A-9013-A75267FD911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</dgm:pt>
    <dgm:pt modelId="{CC34229C-6D90-486D-8814-034CDAB31D91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Arddulliau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</dgm:t>
    </dgm:pt>
    <dgm:pt modelId="{1F4BBC6F-95F4-4D36-A3A5-E1E77F503677}" type="parTrans" cxnId="{3E1BE47D-728D-4E72-B401-ACA146541CB6}">
      <dgm:prSet/>
      <dgm:spPr/>
      <dgm:t>
        <a:bodyPr/>
        <a:lstStyle/>
        <a:p>
          <a:endParaRPr lang="en-US"/>
        </a:p>
      </dgm:t>
    </dgm:pt>
    <dgm:pt modelId="{BF52AE04-F6DE-4472-8D37-1904082DB809}" type="sibTrans" cxnId="{3E1BE47D-728D-4E72-B401-ACA146541CB6}">
      <dgm:prSet/>
      <dgm:spPr/>
      <dgm:t>
        <a:bodyPr/>
        <a:lstStyle/>
        <a:p>
          <a:endParaRPr lang="en-US"/>
        </a:p>
      </dgm:t>
    </dgm:pt>
    <dgm:pt modelId="{F630A23F-52B0-4CA3-8346-258E8DBB76A1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Mynediad</a:t>
          </a:r>
          <a:r>
            <a:rPr lang="en-US" dirty="0"/>
            <a:t> </a:t>
          </a:r>
          <a:r>
            <a:rPr lang="en-US" dirty="0" err="1"/>
            <a:t>I’r</a:t>
          </a:r>
          <a:r>
            <a:rPr lang="en-US" dirty="0"/>
            <a:t> </a:t>
          </a:r>
          <a:r>
            <a:rPr lang="en-US" dirty="0" err="1"/>
            <a:t>cwricwlwm</a:t>
          </a:r>
          <a:endParaRPr lang="en-US" dirty="0"/>
        </a:p>
      </dgm:t>
    </dgm:pt>
    <dgm:pt modelId="{85B71985-16B4-447C-8285-D077DDC87127}" type="parTrans" cxnId="{E74FDF01-AC7B-4374-8211-AE2F084BA082}">
      <dgm:prSet/>
      <dgm:spPr/>
      <dgm:t>
        <a:bodyPr/>
        <a:lstStyle/>
        <a:p>
          <a:endParaRPr lang="en-US"/>
        </a:p>
      </dgm:t>
    </dgm:pt>
    <dgm:pt modelId="{9E8FC310-E960-4A5A-A673-A1092AF73FB1}" type="sibTrans" cxnId="{E74FDF01-AC7B-4374-8211-AE2F084BA082}">
      <dgm:prSet/>
      <dgm:spPr/>
      <dgm:t>
        <a:bodyPr/>
        <a:lstStyle/>
        <a:p>
          <a:endParaRPr lang="en-US"/>
        </a:p>
      </dgm:t>
    </dgm:pt>
    <dgm:pt modelId="{E5B834A8-CBDA-4FC6-B963-4FD46AEA127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Amcanion</a:t>
          </a:r>
          <a:r>
            <a:rPr lang="en-US" dirty="0"/>
            <a:t> </a:t>
          </a:r>
          <a:r>
            <a:rPr lang="en-US" dirty="0" err="1"/>
            <a:t>dysgu</a:t>
          </a:r>
          <a:endParaRPr lang="en-US" dirty="0"/>
        </a:p>
      </dgm:t>
    </dgm:pt>
    <dgm:pt modelId="{D0A59155-CE07-46DD-A9FD-571F5C359C15}" type="parTrans" cxnId="{F5B3D02B-17C3-4D0D-AA80-30EE58A53C79}">
      <dgm:prSet/>
      <dgm:spPr/>
      <dgm:t>
        <a:bodyPr/>
        <a:lstStyle/>
        <a:p>
          <a:endParaRPr lang="en-US"/>
        </a:p>
      </dgm:t>
    </dgm:pt>
    <dgm:pt modelId="{7D7D7A60-4B8B-4FD1-B8BE-44A4A6A06431}" type="sibTrans" cxnId="{F5B3D02B-17C3-4D0D-AA80-30EE58A53C79}">
      <dgm:prSet/>
      <dgm:spPr/>
      <dgm:t>
        <a:bodyPr/>
        <a:lstStyle/>
        <a:p>
          <a:endParaRPr lang="en-US"/>
        </a:p>
      </dgm:t>
    </dgm:pt>
    <dgm:pt modelId="{D0AC96B7-E352-4236-96A2-AEACA401D152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Adeiladu</a:t>
          </a:r>
          <a:r>
            <a:rPr lang="en-US" dirty="0"/>
            <a:t> </a:t>
          </a:r>
          <a:r>
            <a:rPr lang="en-US" dirty="0" err="1"/>
            <a:t>gwytnwch</a:t>
          </a:r>
          <a:endParaRPr lang="en-US" dirty="0"/>
        </a:p>
      </dgm:t>
    </dgm:pt>
    <dgm:pt modelId="{070B2911-2751-4E40-A196-70F237B310E4}" type="parTrans" cxnId="{6CF46688-79F9-49AE-8A94-2F4A88613D71}">
      <dgm:prSet/>
      <dgm:spPr/>
      <dgm:t>
        <a:bodyPr/>
        <a:lstStyle/>
        <a:p>
          <a:endParaRPr lang="en-US"/>
        </a:p>
      </dgm:t>
    </dgm:pt>
    <dgm:pt modelId="{E6CBF584-AB6A-403A-B2AE-6D59E9F1A427}" type="sibTrans" cxnId="{6CF46688-79F9-49AE-8A94-2F4A88613D71}">
      <dgm:prSet/>
      <dgm:spPr/>
      <dgm:t>
        <a:bodyPr/>
        <a:lstStyle/>
        <a:p>
          <a:endParaRPr lang="en-US"/>
        </a:p>
      </dgm:t>
    </dgm:pt>
    <dgm:pt modelId="{D646BCE2-6F38-4893-BEBB-7EFA48D52C9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 err="1"/>
            <a:t>lles</a:t>
          </a:r>
          <a:endParaRPr lang="en-US" dirty="0"/>
        </a:p>
      </dgm:t>
    </dgm:pt>
    <dgm:pt modelId="{4F13BF3B-0D64-478F-BFCF-C44A6AD73832}" type="parTrans" cxnId="{DF25E10D-6279-4F8A-9E7E-FEA3347532CC}">
      <dgm:prSet/>
      <dgm:spPr/>
      <dgm:t>
        <a:bodyPr/>
        <a:lstStyle/>
        <a:p>
          <a:endParaRPr lang="en-US"/>
        </a:p>
      </dgm:t>
    </dgm:pt>
    <dgm:pt modelId="{06CE2284-2F36-4A74-9C23-063B397762E2}" type="sibTrans" cxnId="{DF25E10D-6279-4F8A-9E7E-FEA3347532CC}">
      <dgm:prSet/>
      <dgm:spPr/>
      <dgm:t>
        <a:bodyPr/>
        <a:lstStyle/>
        <a:p>
          <a:endParaRPr lang="en-US"/>
        </a:p>
      </dgm:t>
    </dgm:pt>
    <dgm:pt modelId="{D42039CC-0A49-42B3-9B57-D92DAD2AF27A}" type="pres">
      <dgm:prSet presAssocID="{14460265-E78B-406A-9013-A75267FD911F}" presName="root" presStyleCnt="0">
        <dgm:presLayoutVars>
          <dgm:dir/>
          <dgm:resizeHandles val="exact"/>
        </dgm:presLayoutVars>
      </dgm:prSet>
      <dgm:spPr/>
    </dgm:pt>
    <dgm:pt modelId="{E50FB365-F13D-499E-B730-97B2B6ABCD40}" type="pres">
      <dgm:prSet presAssocID="{CC34229C-6D90-486D-8814-034CDAB31D91}" presName="compNode" presStyleCnt="0"/>
      <dgm:spPr/>
    </dgm:pt>
    <dgm:pt modelId="{BF3432DF-EDFE-48A9-BAB9-91008029E2F3}" type="pres">
      <dgm:prSet presAssocID="{CC34229C-6D90-486D-8814-034CDAB31D91}" presName="iconBgRect" presStyleLbl="bgShp" presStyleIdx="0" presStyleCnt="5"/>
      <dgm:spPr/>
    </dgm:pt>
    <dgm:pt modelId="{4397EB75-2240-46FC-8878-AA9A478E7C06}" type="pres">
      <dgm:prSet presAssocID="{CC34229C-6D90-486D-8814-034CDAB31D9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7C81577-EA03-4976-B1F6-24AACFDA5930}" type="pres">
      <dgm:prSet presAssocID="{CC34229C-6D90-486D-8814-034CDAB31D91}" presName="spaceRect" presStyleCnt="0"/>
      <dgm:spPr/>
    </dgm:pt>
    <dgm:pt modelId="{0DC5B934-0CD5-4EC4-B341-CFF9D0EA5CE6}" type="pres">
      <dgm:prSet presAssocID="{CC34229C-6D90-486D-8814-034CDAB31D91}" presName="textRect" presStyleLbl="revTx" presStyleIdx="0" presStyleCnt="5">
        <dgm:presLayoutVars>
          <dgm:chMax val="1"/>
          <dgm:chPref val="1"/>
        </dgm:presLayoutVars>
      </dgm:prSet>
      <dgm:spPr/>
    </dgm:pt>
    <dgm:pt modelId="{6C23E2D0-D100-4680-AD9A-07F39918B2FF}" type="pres">
      <dgm:prSet presAssocID="{BF52AE04-F6DE-4472-8D37-1904082DB809}" presName="sibTrans" presStyleCnt="0"/>
      <dgm:spPr/>
    </dgm:pt>
    <dgm:pt modelId="{458C0E8B-614F-4AD4-A538-6C33F5B191D5}" type="pres">
      <dgm:prSet presAssocID="{F630A23F-52B0-4CA3-8346-258E8DBB76A1}" presName="compNode" presStyleCnt="0"/>
      <dgm:spPr/>
    </dgm:pt>
    <dgm:pt modelId="{4CC63120-6F4B-42E8-970B-65ED5239FDA1}" type="pres">
      <dgm:prSet presAssocID="{F630A23F-52B0-4CA3-8346-258E8DBB76A1}" presName="iconBgRect" presStyleLbl="bgShp" presStyleIdx="1" presStyleCnt="5"/>
      <dgm:spPr/>
    </dgm:pt>
    <dgm:pt modelId="{A6F983D6-0B21-43D7-A8CF-DCDF4544C6BA}" type="pres">
      <dgm:prSet presAssocID="{F630A23F-52B0-4CA3-8346-258E8DBB76A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1150BF1-F1D4-4036-B0FB-4667AB3B3939}" type="pres">
      <dgm:prSet presAssocID="{F630A23F-52B0-4CA3-8346-258E8DBB76A1}" presName="spaceRect" presStyleCnt="0"/>
      <dgm:spPr/>
    </dgm:pt>
    <dgm:pt modelId="{3B75B5FA-B989-47C4-9060-C55BC79037B8}" type="pres">
      <dgm:prSet presAssocID="{F630A23F-52B0-4CA3-8346-258E8DBB76A1}" presName="textRect" presStyleLbl="revTx" presStyleIdx="1" presStyleCnt="5">
        <dgm:presLayoutVars>
          <dgm:chMax val="1"/>
          <dgm:chPref val="1"/>
        </dgm:presLayoutVars>
      </dgm:prSet>
      <dgm:spPr/>
    </dgm:pt>
    <dgm:pt modelId="{064BC55B-4251-4A63-9F8E-E871355151FB}" type="pres">
      <dgm:prSet presAssocID="{9E8FC310-E960-4A5A-A673-A1092AF73FB1}" presName="sibTrans" presStyleCnt="0"/>
      <dgm:spPr/>
    </dgm:pt>
    <dgm:pt modelId="{E5312F90-75D4-40FE-B8D8-B59DEDDBC2D6}" type="pres">
      <dgm:prSet presAssocID="{E5B834A8-CBDA-4FC6-B963-4FD46AEA1274}" presName="compNode" presStyleCnt="0"/>
      <dgm:spPr/>
    </dgm:pt>
    <dgm:pt modelId="{FF564E11-5D47-4D86-850B-75C1E67B790C}" type="pres">
      <dgm:prSet presAssocID="{E5B834A8-CBDA-4FC6-B963-4FD46AEA1274}" presName="iconBgRect" presStyleLbl="bgShp" presStyleIdx="2" presStyleCnt="5"/>
      <dgm:spPr/>
    </dgm:pt>
    <dgm:pt modelId="{1B5E9D1D-C88B-4D4D-8172-20D41251A2E4}" type="pres">
      <dgm:prSet presAssocID="{E5B834A8-CBDA-4FC6-B963-4FD46AEA127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B37AE3D-68B8-4544-8426-73EA7E66A1D8}" type="pres">
      <dgm:prSet presAssocID="{E5B834A8-CBDA-4FC6-B963-4FD46AEA1274}" presName="spaceRect" presStyleCnt="0"/>
      <dgm:spPr/>
    </dgm:pt>
    <dgm:pt modelId="{BAF9129E-4B79-44F0-AB0E-5FAC6CC86043}" type="pres">
      <dgm:prSet presAssocID="{E5B834A8-CBDA-4FC6-B963-4FD46AEA1274}" presName="textRect" presStyleLbl="revTx" presStyleIdx="2" presStyleCnt="5">
        <dgm:presLayoutVars>
          <dgm:chMax val="1"/>
          <dgm:chPref val="1"/>
        </dgm:presLayoutVars>
      </dgm:prSet>
      <dgm:spPr/>
    </dgm:pt>
    <dgm:pt modelId="{EF5A1421-F5FC-46D8-A93F-599AB0930B10}" type="pres">
      <dgm:prSet presAssocID="{7D7D7A60-4B8B-4FD1-B8BE-44A4A6A06431}" presName="sibTrans" presStyleCnt="0"/>
      <dgm:spPr/>
    </dgm:pt>
    <dgm:pt modelId="{895CF8F5-4B6F-442C-A9B5-42293638C333}" type="pres">
      <dgm:prSet presAssocID="{D0AC96B7-E352-4236-96A2-AEACA401D152}" presName="compNode" presStyleCnt="0"/>
      <dgm:spPr/>
    </dgm:pt>
    <dgm:pt modelId="{9762781F-22BF-401F-A3E0-A44B6613C41E}" type="pres">
      <dgm:prSet presAssocID="{D0AC96B7-E352-4236-96A2-AEACA401D152}" presName="iconBgRect" presStyleLbl="bgShp" presStyleIdx="3" presStyleCnt="5"/>
      <dgm:spPr/>
    </dgm:pt>
    <dgm:pt modelId="{77ABDB23-764F-4F59-9729-BB906C44F20F}" type="pres">
      <dgm:prSet presAssocID="{D0AC96B7-E352-4236-96A2-AEACA401D15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955A72F-819A-48EE-9560-4D0F7E2EB2C9}" type="pres">
      <dgm:prSet presAssocID="{D0AC96B7-E352-4236-96A2-AEACA401D152}" presName="spaceRect" presStyleCnt="0"/>
      <dgm:spPr/>
    </dgm:pt>
    <dgm:pt modelId="{15AD80B8-2F85-4D0A-B222-265ED02F8077}" type="pres">
      <dgm:prSet presAssocID="{D0AC96B7-E352-4236-96A2-AEACA401D152}" presName="textRect" presStyleLbl="revTx" presStyleIdx="3" presStyleCnt="5">
        <dgm:presLayoutVars>
          <dgm:chMax val="1"/>
          <dgm:chPref val="1"/>
        </dgm:presLayoutVars>
      </dgm:prSet>
      <dgm:spPr/>
    </dgm:pt>
    <dgm:pt modelId="{D6F6BA63-894B-4158-93BE-2E2AE776CBF6}" type="pres">
      <dgm:prSet presAssocID="{E6CBF584-AB6A-403A-B2AE-6D59E9F1A427}" presName="sibTrans" presStyleCnt="0"/>
      <dgm:spPr/>
    </dgm:pt>
    <dgm:pt modelId="{22F4CA6E-09BB-44AB-BC95-EB02374F703A}" type="pres">
      <dgm:prSet presAssocID="{D646BCE2-6F38-4893-BEBB-7EFA48D52C94}" presName="compNode" presStyleCnt="0"/>
      <dgm:spPr/>
    </dgm:pt>
    <dgm:pt modelId="{113692CE-BF70-413C-B2FA-99738FF7B3FD}" type="pres">
      <dgm:prSet presAssocID="{D646BCE2-6F38-4893-BEBB-7EFA48D52C94}" presName="iconBgRect" presStyleLbl="bgShp" presStyleIdx="4" presStyleCnt="5"/>
      <dgm:spPr/>
    </dgm:pt>
    <dgm:pt modelId="{3C3F2BED-A110-41ED-B4A9-40178E2FB321}" type="pres">
      <dgm:prSet presAssocID="{D646BCE2-6F38-4893-BEBB-7EFA48D52C9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6932985-3733-4BB0-A0A4-724D09829D1D}" type="pres">
      <dgm:prSet presAssocID="{D646BCE2-6F38-4893-BEBB-7EFA48D52C94}" presName="spaceRect" presStyleCnt="0"/>
      <dgm:spPr/>
    </dgm:pt>
    <dgm:pt modelId="{9589D12B-2FD6-4F72-A3C3-8CE16E064B62}" type="pres">
      <dgm:prSet presAssocID="{D646BCE2-6F38-4893-BEBB-7EFA48D52C9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74FDF01-AC7B-4374-8211-AE2F084BA082}" srcId="{14460265-E78B-406A-9013-A75267FD911F}" destId="{F630A23F-52B0-4CA3-8346-258E8DBB76A1}" srcOrd="1" destOrd="0" parTransId="{85B71985-16B4-447C-8285-D077DDC87127}" sibTransId="{9E8FC310-E960-4A5A-A673-A1092AF73FB1}"/>
    <dgm:cxn modelId="{DF25E10D-6279-4F8A-9E7E-FEA3347532CC}" srcId="{14460265-E78B-406A-9013-A75267FD911F}" destId="{D646BCE2-6F38-4893-BEBB-7EFA48D52C94}" srcOrd="4" destOrd="0" parTransId="{4F13BF3B-0D64-478F-BFCF-C44A6AD73832}" sibTransId="{06CE2284-2F36-4A74-9C23-063B397762E2}"/>
    <dgm:cxn modelId="{8C26D91E-25C6-4A52-8906-F9C3FB6F22DB}" type="presOf" srcId="{D646BCE2-6F38-4893-BEBB-7EFA48D52C94}" destId="{9589D12B-2FD6-4F72-A3C3-8CE16E064B62}" srcOrd="0" destOrd="0" presId="urn:microsoft.com/office/officeart/2018/5/layout/IconCircleLabelList"/>
    <dgm:cxn modelId="{F5B3D02B-17C3-4D0D-AA80-30EE58A53C79}" srcId="{14460265-E78B-406A-9013-A75267FD911F}" destId="{E5B834A8-CBDA-4FC6-B963-4FD46AEA1274}" srcOrd="2" destOrd="0" parTransId="{D0A59155-CE07-46DD-A9FD-571F5C359C15}" sibTransId="{7D7D7A60-4B8B-4FD1-B8BE-44A4A6A06431}"/>
    <dgm:cxn modelId="{06DC7069-E0D9-406C-AF17-8A94652E022A}" type="presOf" srcId="{CC34229C-6D90-486D-8814-034CDAB31D91}" destId="{0DC5B934-0CD5-4EC4-B341-CFF9D0EA5CE6}" srcOrd="0" destOrd="0" presId="urn:microsoft.com/office/officeart/2018/5/layout/IconCircleLabelList"/>
    <dgm:cxn modelId="{3E1BE47D-728D-4E72-B401-ACA146541CB6}" srcId="{14460265-E78B-406A-9013-A75267FD911F}" destId="{CC34229C-6D90-486D-8814-034CDAB31D91}" srcOrd="0" destOrd="0" parTransId="{1F4BBC6F-95F4-4D36-A3A5-E1E77F503677}" sibTransId="{BF52AE04-F6DE-4472-8D37-1904082DB809}"/>
    <dgm:cxn modelId="{41A6AB7F-AFA2-45FC-938E-CB311A838241}" type="presOf" srcId="{F630A23F-52B0-4CA3-8346-258E8DBB76A1}" destId="{3B75B5FA-B989-47C4-9060-C55BC79037B8}" srcOrd="0" destOrd="0" presId="urn:microsoft.com/office/officeart/2018/5/layout/IconCircleLabelList"/>
    <dgm:cxn modelId="{6CF46688-79F9-49AE-8A94-2F4A88613D71}" srcId="{14460265-E78B-406A-9013-A75267FD911F}" destId="{D0AC96B7-E352-4236-96A2-AEACA401D152}" srcOrd="3" destOrd="0" parTransId="{070B2911-2751-4E40-A196-70F237B310E4}" sibTransId="{E6CBF584-AB6A-403A-B2AE-6D59E9F1A427}"/>
    <dgm:cxn modelId="{6DAC32C3-FDDF-4F32-8AFC-D77F01D3EC53}" type="presOf" srcId="{14460265-E78B-406A-9013-A75267FD911F}" destId="{D42039CC-0A49-42B3-9B57-D92DAD2AF27A}" srcOrd="0" destOrd="0" presId="urn:microsoft.com/office/officeart/2018/5/layout/IconCircleLabelList"/>
    <dgm:cxn modelId="{DA5D9FFE-60B4-46F0-B6F0-55F39CA711A8}" type="presOf" srcId="{D0AC96B7-E352-4236-96A2-AEACA401D152}" destId="{15AD80B8-2F85-4D0A-B222-265ED02F8077}" srcOrd="0" destOrd="0" presId="urn:microsoft.com/office/officeart/2018/5/layout/IconCircleLabelList"/>
    <dgm:cxn modelId="{872D60FF-9501-46D6-9EDF-46568920AC8E}" type="presOf" srcId="{E5B834A8-CBDA-4FC6-B963-4FD46AEA1274}" destId="{BAF9129E-4B79-44F0-AB0E-5FAC6CC86043}" srcOrd="0" destOrd="0" presId="urn:microsoft.com/office/officeart/2018/5/layout/IconCircleLabelList"/>
    <dgm:cxn modelId="{0E349BCA-1DCF-4C37-9D1C-56C464D58618}" type="presParOf" srcId="{D42039CC-0A49-42B3-9B57-D92DAD2AF27A}" destId="{E50FB365-F13D-499E-B730-97B2B6ABCD40}" srcOrd="0" destOrd="0" presId="urn:microsoft.com/office/officeart/2018/5/layout/IconCircleLabelList"/>
    <dgm:cxn modelId="{B33E4ADD-E6AE-4052-B81E-D78E43148DD1}" type="presParOf" srcId="{E50FB365-F13D-499E-B730-97B2B6ABCD40}" destId="{BF3432DF-EDFE-48A9-BAB9-91008029E2F3}" srcOrd="0" destOrd="0" presId="urn:microsoft.com/office/officeart/2018/5/layout/IconCircleLabelList"/>
    <dgm:cxn modelId="{5A578A33-F828-455E-B235-C765DEAB0AFE}" type="presParOf" srcId="{E50FB365-F13D-499E-B730-97B2B6ABCD40}" destId="{4397EB75-2240-46FC-8878-AA9A478E7C06}" srcOrd="1" destOrd="0" presId="urn:microsoft.com/office/officeart/2018/5/layout/IconCircleLabelList"/>
    <dgm:cxn modelId="{70E83444-ADC6-4B0A-A80C-BBC31FF76CA3}" type="presParOf" srcId="{E50FB365-F13D-499E-B730-97B2B6ABCD40}" destId="{27C81577-EA03-4976-B1F6-24AACFDA5930}" srcOrd="2" destOrd="0" presId="urn:microsoft.com/office/officeart/2018/5/layout/IconCircleLabelList"/>
    <dgm:cxn modelId="{1B8EFEE3-2EB6-4522-95E5-3AD78BA7765D}" type="presParOf" srcId="{E50FB365-F13D-499E-B730-97B2B6ABCD40}" destId="{0DC5B934-0CD5-4EC4-B341-CFF9D0EA5CE6}" srcOrd="3" destOrd="0" presId="urn:microsoft.com/office/officeart/2018/5/layout/IconCircleLabelList"/>
    <dgm:cxn modelId="{0AE2C4CC-642B-47FC-8CB8-2B30A7DABE8E}" type="presParOf" srcId="{D42039CC-0A49-42B3-9B57-D92DAD2AF27A}" destId="{6C23E2D0-D100-4680-AD9A-07F39918B2FF}" srcOrd="1" destOrd="0" presId="urn:microsoft.com/office/officeart/2018/5/layout/IconCircleLabelList"/>
    <dgm:cxn modelId="{BD3B7932-97FA-4E51-9BFB-433926B3E277}" type="presParOf" srcId="{D42039CC-0A49-42B3-9B57-D92DAD2AF27A}" destId="{458C0E8B-614F-4AD4-A538-6C33F5B191D5}" srcOrd="2" destOrd="0" presId="urn:microsoft.com/office/officeart/2018/5/layout/IconCircleLabelList"/>
    <dgm:cxn modelId="{3DEBA57A-90BD-49A9-8AA7-0D64FA2F266F}" type="presParOf" srcId="{458C0E8B-614F-4AD4-A538-6C33F5B191D5}" destId="{4CC63120-6F4B-42E8-970B-65ED5239FDA1}" srcOrd="0" destOrd="0" presId="urn:microsoft.com/office/officeart/2018/5/layout/IconCircleLabelList"/>
    <dgm:cxn modelId="{A15C71BA-5347-4D90-B600-9086AEFA78A1}" type="presParOf" srcId="{458C0E8B-614F-4AD4-A538-6C33F5B191D5}" destId="{A6F983D6-0B21-43D7-A8CF-DCDF4544C6BA}" srcOrd="1" destOrd="0" presId="urn:microsoft.com/office/officeart/2018/5/layout/IconCircleLabelList"/>
    <dgm:cxn modelId="{1822AFD7-E025-4B61-AB18-4E3D0459F256}" type="presParOf" srcId="{458C0E8B-614F-4AD4-A538-6C33F5B191D5}" destId="{D1150BF1-F1D4-4036-B0FB-4667AB3B3939}" srcOrd="2" destOrd="0" presId="urn:microsoft.com/office/officeart/2018/5/layout/IconCircleLabelList"/>
    <dgm:cxn modelId="{AE86A2CB-7819-45CC-87EC-CF522D9CC653}" type="presParOf" srcId="{458C0E8B-614F-4AD4-A538-6C33F5B191D5}" destId="{3B75B5FA-B989-47C4-9060-C55BC79037B8}" srcOrd="3" destOrd="0" presId="urn:microsoft.com/office/officeart/2018/5/layout/IconCircleLabelList"/>
    <dgm:cxn modelId="{4BC5B603-3A80-4B1E-BE9F-C0C1ACF80BFB}" type="presParOf" srcId="{D42039CC-0A49-42B3-9B57-D92DAD2AF27A}" destId="{064BC55B-4251-4A63-9F8E-E871355151FB}" srcOrd="3" destOrd="0" presId="urn:microsoft.com/office/officeart/2018/5/layout/IconCircleLabelList"/>
    <dgm:cxn modelId="{9CD4324A-9204-46C5-98B0-9695A2BEB017}" type="presParOf" srcId="{D42039CC-0A49-42B3-9B57-D92DAD2AF27A}" destId="{E5312F90-75D4-40FE-B8D8-B59DEDDBC2D6}" srcOrd="4" destOrd="0" presId="urn:microsoft.com/office/officeart/2018/5/layout/IconCircleLabelList"/>
    <dgm:cxn modelId="{4E991ABD-BB2F-46A8-9C30-C39E72BEDDB5}" type="presParOf" srcId="{E5312F90-75D4-40FE-B8D8-B59DEDDBC2D6}" destId="{FF564E11-5D47-4D86-850B-75C1E67B790C}" srcOrd="0" destOrd="0" presId="urn:microsoft.com/office/officeart/2018/5/layout/IconCircleLabelList"/>
    <dgm:cxn modelId="{B9BBF679-BBE0-4082-8A57-16D3BDB6D98C}" type="presParOf" srcId="{E5312F90-75D4-40FE-B8D8-B59DEDDBC2D6}" destId="{1B5E9D1D-C88B-4D4D-8172-20D41251A2E4}" srcOrd="1" destOrd="0" presId="urn:microsoft.com/office/officeart/2018/5/layout/IconCircleLabelList"/>
    <dgm:cxn modelId="{E0856204-F606-4D33-BEC3-2E00E2A19C17}" type="presParOf" srcId="{E5312F90-75D4-40FE-B8D8-B59DEDDBC2D6}" destId="{5B37AE3D-68B8-4544-8426-73EA7E66A1D8}" srcOrd="2" destOrd="0" presId="urn:microsoft.com/office/officeart/2018/5/layout/IconCircleLabelList"/>
    <dgm:cxn modelId="{F41A7DEA-7CC7-41EE-A268-CCB32C7DCBC6}" type="presParOf" srcId="{E5312F90-75D4-40FE-B8D8-B59DEDDBC2D6}" destId="{BAF9129E-4B79-44F0-AB0E-5FAC6CC86043}" srcOrd="3" destOrd="0" presId="urn:microsoft.com/office/officeart/2018/5/layout/IconCircleLabelList"/>
    <dgm:cxn modelId="{D3E16287-02D2-49B3-AC75-6BEBF0093BDA}" type="presParOf" srcId="{D42039CC-0A49-42B3-9B57-D92DAD2AF27A}" destId="{EF5A1421-F5FC-46D8-A93F-599AB0930B10}" srcOrd="5" destOrd="0" presId="urn:microsoft.com/office/officeart/2018/5/layout/IconCircleLabelList"/>
    <dgm:cxn modelId="{B650C70D-CD47-42D7-A7FD-375778D16F25}" type="presParOf" srcId="{D42039CC-0A49-42B3-9B57-D92DAD2AF27A}" destId="{895CF8F5-4B6F-442C-A9B5-42293638C333}" srcOrd="6" destOrd="0" presId="urn:microsoft.com/office/officeart/2018/5/layout/IconCircleLabelList"/>
    <dgm:cxn modelId="{C45F77A7-DB84-43EE-9264-5D7F26FDB324}" type="presParOf" srcId="{895CF8F5-4B6F-442C-A9B5-42293638C333}" destId="{9762781F-22BF-401F-A3E0-A44B6613C41E}" srcOrd="0" destOrd="0" presId="urn:microsoft.com/office/officeart/2018/5/layout/IconCircleLabelList"/>
    <dgm:cxn modelId="{283B5184-E8D7-4F1C-AC71-A23893A0401E}" type="presParOf" srcId="{895CF8F5-4B6F-442C-A9B5-42293638C333}" destId="{77ABDB23-764F-4F59-9729-BB906C44F20F}" srcOrd="1" destOrd="0" presId="urn:microsoft.com/office/officeart/2018/5/layout/IconCircleLabelList"/>
    <dgm:cxn modelId="{6E383804-0057-411A-B284-1096D0EDB68C}" type="presParOf" srcId="{895CF8F5-4B6F-442C-A9B5-42293638C333}" destId="{B955A72F-819A-48EE-9560-4D0F7E2EB2C9}" srcOrd="2" destOrd="0" presId="urn:microsoft.com/office/officeart/2018/5/layout/IconCircleLabelList"/>
    <dgm:cxn modelId="{725938F7-BAD3-417D-BA24-7241BA9185C3}" type="presParOf" srcId="{895CF8F5-4B6F-442C-A9B5-42293638C333}" destId="{15AD80B8-2F85-4D0A-B222-265ED02F8077}" srcOrd="3" destOrd="0" presId="urn:microsoft.com/office/officeart/2018/5/layout/IconCircleLabelList"/>
    <dgm:cxn modelId="{FC120DFA-1E28-40CF-A1CF-C30A289A392E}" type="presParOf" srcId="{D42039CC-0A49-42B3-9B57-D92DAD2AF27A}" destId="{D6F6BA63-894B-4158-93BE-2E2AE776CBF6}" srcOrd="7" destOrd="0" presId="urn:microsoft.com/office/officeart/2018/5/layout/IconCircleLabelList"/>
    <dgm:cxn modelId="{A16ED46A-C086-4C08-9596-2EC9A60C6C24}" type="presParOf" srcId="{D42039CC-0A49-42B3-9B57-D92DAD2AF27A}" destId="{22F4CA6E-09BB-44AB-BC95-EB02374F703A}" srcOrd="8" destOrd="0" presId="urn:microsoft.com/office/officeart/2018/5/layout/IconCircleLabelList"/>
    <dgm:cxn modelId="{B0862334-FD06-41C4-8FC6-29C8C53B5C49}" type="presParOf" srcId="{22F4CA6E-09BB-44AB-BC95-EB02374F703A}" destId="{113692CE-BF70-413C-B2FA-99738FF7B3FD}" srcOrd="0" destOrd="0" presId="urn:microsoft.com/office/officeart/2018/5/layout/IconCircleLabelList"/>
    <dgm:cxn modelId="{57EDA066-EC23-4303-B872-000085C9C943}" type="presParOf" srcId="{22F4CA6E-09BB-44AB-BC95-EB02374F703A}" destId="{3C3F2BED-A110-41ED-B4A9-40178E2FB321}" srcOrd="1" destOrd="0" presId="urn:microsoft.com/office/officeart/2018/5/layout/IconCircleLabelList"/>
    <dgm:cxn modelId="{CBFFE8C0-B53A-4333-9359-CEDD900E73AD}" type="presParOf" srcId="{22F4CA6E-09BB-44AB-BC95-EB02374F703A}" destId="{06932985-3733-4BB0-A0A4-724D09829D1D}" srcOrd="2" destOrd="0" presId="urn:microsoft.com/office/officeart/2018/5/layout/IconCircleLabelList"/>
    <dgm:cxn modelId="{5732D84C-178D-4425-A2F1-94E1BF023A0D}" type="presParOf" srcId="{22F4CA6E-09BB-44AB-BC95-EB02374F703A}" destId="{9589D12B-2FD6-4F72-A3C3-8CE16E064B6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DF7045-2872-4F01-AF9D-10C0F4C7EE7C}">
      <dsp:nvSpPr>
        <dsp:cNvPr id="0" name=""/>
        <dsp:cNvSpPr/>
      </dsp:nvSpPr>
      <dsp:spPr>
        <a:xfrm>
          <a:off x="0" y="142673"/>
          <a:ext cx="5083311" cy="11649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Cyfathrebu</a:t>
          </a:r>
          <a:r>
            <a:rPr lang="en-GB" sz="1900" kern="1200" dirty="0"/>
            <a:t> a </a:t>
          </a:r>
          <a:r>
            <a:rPr lang="en-GB" sz="1900" kern="1200" dirty="0" err="1"/>
            <a:t>rhyngweithio</a:t>
          </a: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(Communication and interaction)</a:t>
          </a:r>
        </a:p>
      </dsp:txBody>
      <dsp:txXfrm>
        <a:off x="56870" y="199543"/>
        <a:ext cx="4969571" cy="1051250"/>
      </dsp:txXfrm>
    </dsp:sp>
    <dsp:sp modelId="{890DFFA4-0260-4056-AE15-7A0101939EC0}">
      <dsp:nvSpPr>
        <dsp:cNvPr id="0" name=""/>
        <dsp:cNvSpPr/>
      </dsp:nvSpPr>
      <dsp:spPr>
        <a:xfrm>
          <a:off x="0" y="1362384"/>
          <a:ext cx="5083311" cy="1164990"/>
        </a:xfrm>
        <a:prstGeom prst="roundRect">
          <a:avLst/>
        </a:prstGeom>
        <a:solidFill>
          <a:schemeClr val="accent5">
            <a:hueOff val="-2451115"/>
            <a:satOff val="-3409"/>
            <a:lumOff val="-1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Gwybyddiaeth</a:t>
          </a:r>
          <a:r>
            <a:rPr lang="en-GB" sz="1900" kern="1200" dirty="0"/>
            <a:t> a </a:t>
          </a:r>
          <a:r>
            <a:rPr lang="en-GB" sz="1900" kern="1200" dirty="0" err="1"/>
            <a:t>dysgu</a:t>
          </a: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(Cognition and learning)</a:t>
          </a:r>
        </a:p>
      </dsp:txBody>
      <dsp:txXfrm>
        <a:off x="56870" y="1419254"/>
        <a:ext cx="4969571" cy="1051250"/>
      </dsp:txXfrm>
    </dsp:sp>
    <dsp:sp modelId="{2AE485FB-9AF2-42B5-B978-F1452F3407BC}">
      <dsp:nvSpPr>
        <dsp:cNvPr id="0" name=""/>
        <dsp:cNvSpPr/>
      </dsp:nvSpPr>
      <dsp:spPr>
        <a:xfrm>
          <a:off x="0" y="2582095"/>
          <a:ext cx="5083311" cy="1164990"/>
        </a:xfrm>
        <a:prstGeom prst="roundRect">
          <a:avLst/>
        </a:prstGeom>
        <a:solidFill>
          <a:schemeClr val="accent5">
            <a:hueOff val="-4902230"/>
            <a:satOff val="-6819"/>
            <a:lumOff val="-26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 err="1"/>
            <a:t>Ymddygiad</a:t>
          </a:r>
          <a:r>
            <a:rPr lang="en-GB" sz="1900" kern="1200" dirty="0"/>
            <a:t> a </a:t>
          </a:r>
          <a:r>
            <a:rPr lang="en-GB" sz="1900" kern="1200" dirty="0" err="1"/>
            <a:t>datblygiad</a:t>
          </a:r>
          <a:r>
            <a:rPr lang="en-GB" sz="1900" kern="1200" dirty="0"/>
            <a:t> </a:t>
          </a:r>
          <a:r>
            <a:rPr lang="en-GB" sz="1900" kern="1200" dirty="0" err="1"/>
            <a:t>emosiynol</a:t>
          </a:r>
          <a:r>
            <a:rPr lang="en-GB" sz="1900" kern="1200" dirty="0"/>
            <a:t> a </a:t>
          </a:r>
          <a:r>
            <a:rPr lang="en-GB" sz="1900" kern="1200" dirty="0" err="1"/>
            <a:t>chymdeithasol</a:t>
          </a:r>
          <a:endParaRPr lang="en-GB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(Behaviour, emotional and social development)</a:t>
          </a:r>
        </a:p>
      </dsp:txBody>
      <dsp:txXfrm>
        <a:off x="56870" y="2638965"/>
        <a:ext cx="4969571" cy="1051250"/>
      </dsp:txXfrm>
    </dsp:sp>
    <dsp:sp modelId="{D95E3B09-8D93-4D0E-8685-ADCA8F788723}">
      <dsp:nvSpPr>
        <dsp:cNvPr id="0" name=""/>
        <dsp:cNvSpPr/>
      </dsp:nvSpPr>
      <dsp:spPr>
        <a:xfrm>
          <a:off x="0" y="3801805"/>
          <a:ext cx="5083311" cy="116499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Sensory and/or physical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i="1" kern="1200" dirty="0"/>
            <a:t>(</a:t>
          </a:r>
          <a:r>
            <a:rPr lang="en-GB" sz="1900" i="1" kern="1200" dirty="0" err="1"/>
            <a:t>Synhwyraidd</a:t>
          </a:r>
          <a:r>
            <a:rPr lang="en-GB" sz="1900" i="1" kern="1200" dirty="0"/>
            <a:t> a/neu </a:t>
          </a:r>
          <a:r>
            <a:rPr lang="en-GB" sz="1900" i="1" kern="1200" dirty="0" err="1"/>
            <a:t>corfforol</a:t>
          </a:r>
          <a:r>
            <a:rPr lang="en-GB" sz="1900" i="1" kern="1200" dirty="0"/>
            <a:t>)</a:t>
          </a:r>
        </a:p>
      </dsp:txBody>
      <dsp:txXfrm>
        <a:off x="56870" y="3858675"/>
        <a:ext cx="4969571" cy="1051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CECF9B-C4C1-4EB9-A0CE-EFF1680908A5}">
      <dsp:nvSpPr>
        <dsp:cNvPr id="0" name=""/>
        <dsp:cNvSpPr/>
      </dsp:nvSpPr>
      <dsp:spPr>
        <a:xfrm>
          <a:off x="329459" y="2739"/>
          <a:ext cx="2328390" cy="13970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Canolbwyntiwch</a:t>
          </a:r>
          <a:r>
            <a:rPr lang="en-GB" sz="1800" kern="1200" dirty="0"/>
            <a:t> </a:t>
          </a:r>
          <a:r>
            <a:rPr lang="en-GB" sz="1800" kern="1200" dirty="0" err="1"/>
            <a:t>ar</a:t>
          </a:r>
          <a:r>
            <a:rPr lang="en-GB" sz="1800" kern="1200" dirty="0"/>
            <a:t> y </a:t>
          </a:r>
          <a:r>
            <a:rPr lang="en-GB" sz="1800" kern="1200" dirty="0" err="1"/>
            <a:t>plentyn</a:t>
          </a:r>
          <a:r>
            <a:rPr lang="en-GB" sz="1800" kern="1200" dirty="0"/>
            <a:t> </a:t>
          </a:r>
          <a:r>
            <a:rPr lang="en-GB" sz="1800" kern="1200" dirty="0" err="1"/>
            <a:t>fel</a:t>
          </a:r>
          <a:r>
            <a:rPr lang="en-GB" sz="1800" kern="1200" dirty="0"/>
            <a:t> </a:t>
          </a:r>
          <a:r>
            <a:rPr lang="en-GB" sz="1800" kern="1200" dirty="0" err="1"/>
            <a:t>unigolyn</a:t>
          </a:r>
          <a:r>
            <a:rPr lang="en-GB" sz="1800" kern="1200" dirty="0"/>
            <a:t> </a:t>
          </a:r>
          <a:r>
            <a:rPr lang="en-GB" sz="1800" kern="1200" dirty="0" err="1"/>
            <a:t>a'i</a:t>
          </a:r>
          <a:r>
            <a:rPr lang="en-GB" sz="1800" kern="1200" dirty="0"/>
            <a:t> </a:t>
          </a:r>
          <a:r>
            <a:rPr lang="en-GB" sz="1800" kern="1200" dirty="0" err="1"/>
            <a:t>anghenion</a:t>
          </a:r>
          <a:r>
            <a:rPr lang="en-GB" sz="1800" kern="1200" dirty="0"/>
            <a:t> </a:t>
          </a:r>
          <a:r>
            <a:rPr lang="en-GB" sz="1800" kern="1200" dirty="0" err="1"/>
            <a:t>penodol</a:t>
          </a:r>
          <a:endParaRPr lang="en-US" sz="1800" kern="1200" dirty="0"/>
        </a:p>
      </dsp:txBody>
      <dsp:txXfrm>
        <a:off x="329459" y="2739"/>
        <a:ext cx="2328390" cy="1397034"/>
      </dsp:txXfrm>
    </dsp:sp>
    <dsp:sp modelId="{61CBE00B-A0C6-4EB2-856B-5264DE26678F}">
      <dsp:nvSpPr>
        <dsp:cNvPr id="0" name=""/>
        <dsp:cNvSpPr/>
      </dsp:nvSpPr>
      <dsp:spPr>
        <a:xfrm>
          <a:off x="2890689" y="2739"/>
          <a:ext cx="2328390" cy="1397034"/>
        </a:xfrm>
        <a:prstGeom prst="rect">
          <a:avLst/>
        </a:prstGeom>
        <a:solidFill>
          <a:schemeClr val="accent5">
            <a:hueOff val="-919168"/>
            <a:satOff val="-1278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Gosodwch dargedau bach, cyraeddadwy a chytûn</a:t>
          </a:r>
          <a:endParaRPr lang="en-US" sz="1800" kern="1200" dirty="0"/>
        </a:p>
      </dsp:txBody>
      <dsp:txXfrm>
        <a:off x="2890689" y="2739"/>
        <a:ext cx="2328390" cy="1397034"/>
      </dsp:txXfrm>
    </dsp:sp>
    <dsp:sp modelId="{D1ECC9D4-1085-4DE4-B2CD-E09E69D3C4EA}">
      <dsp:nvSpPr>
        <dsp:cNvPr id="0" name=""/>
        <dsp:cNvSpPr/>
      </dsp:nvSpPr>
      <dsp:spPr>
        <a:xfrm>
          <a:off x="5451918" y="2739"/>
          <a:ext cx="2328390" cy="1397034"/>
        </a:xfrm>
        <a:prstGeom prst="rect">
          <a:avLst/>
        </a:prstGeom>
        <a:solidFill>
          <a:schemeClr val="accent5">
            <a:hueOff val="-1838336"/>
            <a:satOff val="-2557"/>
            <a:lumOff val="-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Symleiddiwch yr iaith a’r eirfa</a:t>
          </a:r>
          <a:endParaRPr lang="en-GB" sz="1800" kern="1200" dirty="0"/>
        </a:p>
      </dsp:txBody>
      <dsp:txXfrm>
        <a:off x="5451918" y="2739"/>
        <a:ext cx="2328390" cy="1397034"/>
      </dsp:txXfrm>
    </dsp:sp>
    <dsp:sp modelId="{643BD811-3840-4C96-92E8-B4B171A987A0}">
      <dsp:nvSpPr>
        <dsp:cNvPr id="0" name=""/>
        <dsp:cNvSpPr/>
      </dsp:nvSpPr>
      <dsp:spPr>
        <a:xfrm>
          <a:off x="329459" y="1632612"/>
          <a:ext cx="2328390" cy="1397034"/>
        </a:xfrm>
        <a:prstGeom prst="rect">
          <a:avLst/>
        </a:prstGeom>
        <a:solidFill>
          <a:schemeClr val="accent5">
            <a:hueOff val="-2757504"/>
            <a:satOff val="-3835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Ystyriwch arddulliau dysgu e.e. gweledol, clywedol, cinesthetig, cerddorol ac ati.</a:t>
          </a:r>
          <a:endParaRPr lang="en-GB" sz="1800" kern="1200" dirty="0"/>
        </a:p>
      </dsp:txBody>
      <dsp:txXfrm>
        <a:off x="329459" y="1632612"/>
        <a:ext cx="2328390" cy="1397034"/>
      </dsp:txXfrm>
    </dsp:sp>
    <dsp:sp modelId="{221D8669-6CFD-4141-8E72-096AAD54BCB5}">
      <dsp:nvSpPr>
        <dsp:cNvPr id="0" name=""/>
        <dsp:cNvSpPr/>
      </dsp:nvSpPr>
      <dsp:spPr>
        <a:xfrm>
          <a:off x="2890689" y="1632612"/>
          <a:ext cx="2328390" cy="1397034"/>
        </a:xfrm>
        <a:prstGeom prst="rect">
          <a:avLst/>
        </a:prstGeom>
        <a:solidFill>
          <a:schemeClr val="accent5">
            <a:hueOff val="-3676672"/>
            <a:satOff val="-5114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Caniatewch ddigon o amser</a:t>
          </a:r>
          <a:endParaRPr lang="en-GB" sz="1800" kern="1200" dirty="0"/>
        </a:p>
      </dsp:txBody>
      <dsp:txXfrm>
        <a:off x="2890689" y="1632612"/>
        <a:ext cx="2328390" cy="1397034"/>
      </dsp:txXfrm>
    </dsp:sp>
    <dsp:sp modelId="{12CC3650-8B68-4638-905F-7CB462A74F7A}">
      <dsp:nvSpPr>
        <dsp:cNvPr id="0" name=""/>
        <dsp:cNvSpPr/>
      </dsp:nvSpPr>
      <dsp:spPr>
        <a:xfrm>
          <a:off x="5451918" y="1632612"/>
          <a:ext cx="2328390" cy="1397034"/>
        </a:xfrm>
        <a:prstGeom prst="rect">
          <a:avLst/>
        </a:prstGeom>
        <a:solidFill>
          <a:schemeClr val="accent5">
            <a:hueOff val="-4595840"/>
            <a:satOff val="-6392"/>
            <a:lumOff val="-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Darparwch gefnogaeth ychwanegol, e.e. darpariaeth 1:1, ymyrraeth ac ati.</a:t>
          </a:r>
          <a:endParaRPr lang="en-GB" sz="1800" kern="1200" dirty="0"/>
        </a:p>
      </dsp:txBody>
      <dsp:txXfrm>
        <a:off x="5451918" y="1632612"/>
        <a:ext cx="2328390" cy="1397034"/>
      </dsp:txXfrm>
    </dsp:sp>
    <dsp:sp modelId="{13652DBB-7889-484E-BBB3-91395AD00079}">
      <dsp:nvSpPr>
        <dsp:cNvPr id="0" name=""/>
        <dsp:cNvSpPr/>
      </dsp:nvSpPr>
      <dsp:spPr>
        <a:xfrm>
          <a:off x="329459" y="3262486"/>
          <a:ext cx="2328390" cy="1397034"/>
        </a:xfrm>
        <a:prstGeom prst="rect">
          <a:avLst/>
        </a:prstGeom>
        <a:solidFill>
          <a:schemeClr val="accent5">
            <a:hueOff val="-5515009"/>
            <a:satOff val="-7671"/>
            <a:lumOff val="-2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Adeiladwch ar gryfderau a diddordebau</a:t>
          </a:r>
          <a:endParaRPr lang="en-GB" sz="1800" kern="1200" dirty="0"/>
        </a:p>
      </dsp:txBody>
      <dsp:txXfrm>
        <a:off x="329459" y="3262486"/>
        <a:ext cx="2328390" cy="1397034"/>
      </dsp:txXfrm>
    </dsp:sp>
    <dsp:sp modelId="{703F4610-ED72-4A14-AC4C-96BDD72302C8}">
      <dsp:nvSpPr>
        <dsp:cNvPr id="0" name=""/>
        <dsp:cNvSpPr/>
      </dsp:nvSpPr>
      <dsp:spPr>
        <a:xfrm>
          <a:off x="2890689" y="3262486"/>
          <a:ext cx="2328390" cy="1397034"/>
        </a:xfrm>
        <a:prstGeom prst="rect">
          <a:avLst/>
        </a:prstGeom>
        <a:solidFill>
          <a:schemeClr val="accent5">
            <a:hueOff val="-6434176"/>
            <a:satOff val="-8949"/>
            <a:lumOff val="-3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Annogwch gyfranogiad</a:t>
          </a:r>
          <a:endParaRPr lang="en-GB" sz="1800" kern="1200" dirty="0"/>
        </a:p>
      </dsp:txBody>
      <dsp:txXfrm>
        <a:off x="2890689" y="3262486"/>
        <a:ext cx="2328390" cy="1397034"/>
      </dsp:txXfrm>
    </dsp:sp>
    <dsp:sp modelId="{D8E0D399-D2A7-4243-BCFE-590539D0D7C7}">
      <dsp:nvSpPr>
        <dsp:cNvPr id="0" name=""/>
        <dsp:cNvSpPr/>
      </dsp:nvSpPr>
      <dsp:spPr>
        <a:xfrm>
          <a:off x="5451918" y="3262486"/>
          <a:ext cx="2328390" cy="1397034"/>
        </a:xfrm>
        <a:prstGeom prst="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Byddwch yn gynhwysol</a:t>
          </a:r>
          <a:endParaRPr lang="en-GB" sz="1800" kern="1200" dirty="0"/>
        </a:p>
      </dsp:txBody>
      <dsp:txXfrm>
        <a:off x="5451918" y="3262486"/>
        <a:ext cx="2328390" cy="1397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432DF-EDFE-48A9-BAB9-91008029E2F3}">
      <dsp:nvSpPr>
        <dsp:cNvPr id="0" name=""/>
        <dsp:cNvSpPr/>
      </dsp:nvSpPr>
      <dsp:spPr>
        <a:xfrm>
          <a:off x="658496" y="5779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7EB75-2240-46FC-8878-AA9A478E7C06}">
      <dsp:nvSpPr>
        <dsp:cNvPr id="0" name=""/>
        <dsp:cNvSpPr/>
      </dsp:nvSpPr>
      <dsp:spPr>
        <a:xfrm>
          <a:off x="892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5B934-0CD5-4EC4-B341-CFF9D0EA5CE6}">
      <dsp:nvSpPr>
        <dsp:cNvPr id="0" name=""/>
        <dsp:cNvSpPr/>
      </dsp:nvSpPr>
      <dsp:spPr>
        <a:xfrm>
          <a:off x="307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Arddulliau</a:t>
          </a:r>
          <a:r>
            <a:rPr lang="en-US" sz="2300" kern="1200" dirty="0"/>
            <a:t> </a:t>
          </a:r>
          <a:r>
            <a:rPr lang="en-US" sz="2300" kern="1200" dirty="0" err="1"/>
            <a:t>dysgu</a:t>
          </a:r>
          <a:endParaRPr lang="en-US" sz="2300" kern="1200" dirty="0"/>
        </a:p>
      </dsp:txBody>
      <dsp:txXfrm>
        <a:off x="307496" y="1497793"/>
        <a:ext cx="1800000" cy="720000"/>
      </dsp:txXfrm>
    </dsp:sp>
    <dsp:sp modelId="{4CC63120-6F4B-42E8-970B-65ED5239FDA1}">
      <dsp:nvSpPr>
        <dsp:cNvPr id="0" name=""/>
        <dsp:cNvSpPr/>
      </dsp:nvSpPr>
      <dsp:spPr>
        <a:xfrm>
          <a:off x="2773496" y="5779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F983D6-0B21-43D7-A8CF-DCDF4544C6BA}">
      <dsp:nvSpPr>
        <dsp:cNvPr id="0" name=""/>
        <dsp:cNvSpPr/>
      </dsp:nvSpPr>
      <dsp:spPr>
        <a:xfrm>
          <a:off x="3007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5B5FA-B989-47C4-9060-C55BC79037B8}">
      <dsp:nvSpPr>
        <dsp:cNvPr id="0" name=""/>
        <dsp:cNvSpPr/>
      </dsp:nvSpPr>
      <dsp:spPr>
        <a:xfrm>
          <a:off x="2422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Mynediad</a:t>
          </a:r>
          <a:r>
            <a:rPr lang="en-US" sz="2300" kern="1200" dirty="0"/>
            <a:t> </a:t>
          </a:r>
          <a:r>
            <a:rPr lang="en-US" sz="2300" kern="1200" dirty="0" err="1"/>
            <a:t>I’r</a:t>
          </a:r>
          <a:r>
            <a:rPr lang="en-US" sz="2300" kern="1200" dirty="0"/>
            <a:t> </a:t>
          </a:r>
          <a:r>
            <a:rPr lang="en-US" sz="2300" kern="1200" dirty="0" err="1"/>
            <a:t>cwricwlwm</a:t>
          </a:r>
          <a:endParaRPr lang="en-US" sz="2300" kern="1200" dirty="0"/>
        </a:p>
      </dsp:txBody>
      <dsp:txXfrm>
        <a:off x="2422496" y="1497793"/>
        <a:ext cx="1800000" cy="720000"/>
      </dsp:txXfrm>
    </dsp:sp>
    <dsp:sp modelId="{FF564E11-5D47-4D86-850B-75C1E67B790C}">
      <dsp:nvSpPr>
        <dsp:cNvPr id="0" name=""/>
        <dsp:cNvSpPr/>
      </dsp:nvSpPr>
      <dsp:spPr>
        <a:xfrm>
          <a:off x="4888496" y="5779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E9D1D-C88B-4D4D-8172-20D41251A2E4}">
      <dsp:nvSpPr>
        <dsp:cNvPr id="0" name=""/>
        <dsp:cNvSpPr/>
      </dsp:nvSpPr>
      <dsp:spPr>
        <a:xfrm>
          <a:off x="5122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9129E-4B79-44F0-AB0E-5FAC6CC86043}">
      <dsp:nvSpPr>
        <dsp:cNvPr id="0" name=""/>
        <dsp:cNvSpPr/>
      </dsp:nvSpPr>
      <dsp:spPr>
        <a:xfrm>
          <a:off x="4537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Amcanion</a:t>
          </a:r>
          <a:r>
            <a:rPr lang="en-US" sz="2300" kern="1200" dirty="0"/>
            <a:t> </a:t>
          </a:r>
          <a:r>
            <a:rPr lang="en-US" sz="2300" kern="1200" dirty="0" err="1"/>
            <a:t>dysgu</a:t>
          </a:r>
          <a:endParaRPr lang="en-US" sz="2300" kern="1200" dirty="0"/>
        </a:p>
      </dsp:txBody>
      <dsp:txXfrm>
        <a:off x="4537496" y="1497793"/>
        <a:ext cx="1800000" cy="720000"/>
      </dsp:txXfrm>
    </dsp:sp>
    <dsp:sp modelId="{9762781F-22BF-401F-A3E0-A44B6613C41E}">
      <dsp:nvSpPr>
        <dsp:cNvPr id="0" name=""/>
        <dsp:cNvSpPr/>
      </dsp:nvSpPr>
      <dsp:spPr>
        <a:xfrm>
          <a:off x="7003496" y="5779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BDB23-764F-4F59-9729-BB906C44F20F}">
      <dsp:nvSpPr>
        <dsp:cNvPr id="0" name=""/>
        <dsp:cNvSpPr/>
      </dsp:nvSpPr>
      <dsp:spPr>
        <a:xfrm>
          <a:off x="7237496" y="29179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D80B8-2F85-4D0A-B222-265ED02F8077}">
      <dsp:nvSpPr>
        <dsp:cNvPr id="0" name=""/>
        <dsp:cNvSpPr/>
      </dsp:nvSpPr>
      <dsp:spPr>
        <a:xfrm>
          <a:off x="6652496" y="149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Adeiladu</a:t>
          </a:r>
          <a:r>
            <a:rPr lang="en-US" sz="2300" kern="1200" dirty="0"/>
            <a:t> </a:t>
          </a:r>
          <a:r>
            <a:rPr lang="en-US" sz="2300" kern="1200" dirty="0" err="1"/>
            <a:t>gwytnwch</a:t>
          </a:r>
          <a:endParaRPr lang="en-US" sz="2300" kern="1200" dirty="0"/>
        </a:p>
      </dsp:txBody>
      <dsp:txXfrm>
        <a:off x="6652496" y="1497793"/>
        <a:ext cx="1800000" cy="720000"/>
      </dsp:txXfrm>
    </dsp:sp>
    <dsp:sp modelId="{113692CE-BF70-413C-B2FA-99738FF7B3FD}">
      <dsp:nvSpPr>
        <dsp:cNvPr id="0" name=""/>
        <dsp:cNvSpPr/>
      </dsp:nvSpPr>
      <dsp:spPr>
        <a:xfrm>
          <a:off x="3830996" y="2667793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3F2BED-A110-41ED-B4A9-40178E2FB321}">
      <dsp:nvSpPr>
        <dsp:cNvPr id="0" name=""/>
        <dsp:cNvSpPr/>
      </dsp:nvSpPr>
      <dsp:spPr>
        <a:xfrm>
          <a:off x="4064996" y="2901793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9D12B-2FD6-4F72-A3C3-8CE16E064B62}">
      <dsp:nvSpPr>
        <dsp:cNvPr id="0" name=""/>
        <dsp:cNvSpPr/>
      </dsp:nvSpPr>
      <dsp:spPr>
        <a:xfrm>
          <a:off x="3479996" y="410779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 err="1"/>
            <a:t>lles</a:t>
          </a:r>
          <a:endParaRPr lang="en-US" sz="2300" kern="1200" dirty="0"/>
        </a:p>
      </dsp:txBody>
      <dsp:txXfrm>
        <a:off x="3479996" y="4107793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sscLGznQsU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Croeso</a:t>
            </a:r>
            <a:r>
              <a:rPr lang="en-GB" dirty="0"/>
              <a:t> etc.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- </a:t>
            </a:r>
            <a:r>
              <a:rPr lang="en-GB" dirty="0" err="1"/>
              <a:t>ymdrinnir</a:t>
            </a:r>
            <a:r>
              <a:rPr lang="en-GB" dirty="0"/>
              <a:t> â </a:t>
            </a:r>
            <a:r>
              <a:rPr lang="en-GB" dirty="0" err="1"/>
              <a:t>phynciau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nghynhadledd</a:t>
            </a:r>
            <a:r>
              <a:rPr lang="en-GB" dirty="0"/>
              <a:t> </a:t>
            </a:r>
            <a:r>
              <a:rPr lang="en-GB" dirty="0" err="1"/>
              <a:t>flynyddol</a:t>
            </a:r>
            <a:r>
              <a:rPr lang="en-GB" dirty="0"/>
              <a:t> ADY TAR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Ionawr</a:t>
            </a:r>
            <a:r>
              <a:rPr lang="en-GB" dirty="0"/>
              <a:t> 10fed &amp; 11eg 2023.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Cydnabod</a:t>
            </a:r>
            <a:r>
              <a:rPr lang="en-GB" dirty="0"/>
              <a:t> y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ohonoch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 /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ag ADY - </a:t>
            </a:r>
            <a:r>
              <a:rPr lang="en-GB" dirty="0" err="1"/>
              <a:t>croeso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rannu</a:t>
            </a:r>
            <a:r>
              <a:rPr lang="en-GB" dirty="0"/>
              <a:t> </a:t>
            </a:r>
            <a:r>
              <a:rPr lang="en-GB" dirty="0" err="1"/>
              <a:t>arbenigedd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sesiwn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,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debygol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 y </a:t>
            </a:r>
            <a:r>
              <a:rPr lang="en-GB" dirty="0" err="1"/>
              <a:t>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dysgwyr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amrywiol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leoliad</a:t>
            </a:r>
            <a:r>
              <a:rPr lang="en-GB" dirty="0"/>
              <a:t> neu pan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Addysgu</a:t>
            </a:r>
            <a:r>
              <a:rPr lang="en-GB" dirty="0"/>
              <a:t> plant ag ADY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a </a:t>
            </a:r>
            <a:r>
              <a:rPr lang="en-GB" dirty="0" err="1"/>
              <a:t>disgyblion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274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583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Ers</a:t>
            </a:r>
            <a:r>
              <a:rPr lang="en-GB" dirty="0"/>
              <a:t> 01/09/21 - ADY </a:t>
            </a:r>
            <a:r>
              <a:rPr lang="en-GB" dirty="0" err="1"/>
              <a:t>yw'r</a:t>
            </a:r>
            <a:r>
              <a:rPr lang="en-GB" dirty="0"/>
              <a:t> term </a:t>
            </a:r>
            <a:r>
              <a:rPr lang="en-GB" dirty="0" err="1"/>
              <a:t>statudol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, iechyd a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flaenorol</a:t>
            </a:r>
            <a:r>
              <a:rPr lang="en-GB" dirty="0"/>
              <a:t> AAA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)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SEND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ac </a:t>
            </a:r>
            <a:r>
              <a:rPr lang="en-GB" dirty="0" err="1"/>
              <a:t>Anableddau</a:t>
            </a:r>
            <a:r>
              <a:rPr lang="en-GB" dirty="0"/>
              <a:t>). </a:t>
            </a:r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deddfwriaeth</a:t>
            </a:r>
            <a:r>
              <a:rPr lang="en-GB" dirty="0"/>
              <a:t> SEND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AAA / ADY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Cydlynwyr</a:t>
            </a:r>
            <a:r>
              <a:rPr lang="en-GB" dirty="0"/>
              <a:t> AAA (SENCOs)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Gydlynwyr</a:t>
            </a:r>
            <a:r>
              <a:rPr lang="en-GB" dirty="0"/>
              <a:t> ADY (CADY -  ALNCOs) - </a:t>
            </a:r>
            <a:r>
              <a:rPr lang="en-GB" dirty="0" err="1"/>
              <a:t>newidiodd</a:t>
            </a:r>
            <a:r>
              <a:rPr lang="en-GB" dirty="0"/>
              <a:t> y </a:t>
            </a:r>
            <a:r>
              <a:rPr lang="en-GB" dirty="0" err="1"/>
              <a:t>rôl</a:t>
            </a:r>
            <a:r>
              <a:rPr lang="en-GB" dirty="0"/>
              <a:t> a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gyfrifoldeb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.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person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atynt</a:t>
            </a:r>
            <a:r>
              <a:rPr lang="en-GB" dirty="0"/>
              <a:t> am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gyngor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3 math o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</a:t>
            </a:r>
          </a:p>
          <a:p>
            <a:pPr marL="457200" lvl="1" indent="0">
              <a:buFont typeface="Arial" panose="020B0604020202020204" pitchFamily="34" charset="0"/>
              <a:buNone/>
            </a:pPr>
            <a:r>
              <a:rPr lang="en-GB" dirty="0" err="1"/>
              <a:t>i</a:t>
            </a:r>
            <a:r>
              <a:rPr lang="en-GB" dirty="0"/>
              <a:t>.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dwys</a:t>
            </a:r>
            <a:r>
              <a:rPr lang="en-GB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 ii. </a:t>
            </a:r>
            <a:r>
              <a:rPr lang="en-GB" dirty="0" err="1"/>
              <a:t>Unedau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Unedau</a:t>
            </a:r>
            <a:r>
              <a:rPr lang="en-GB" dirty="0"/>
              <a:t> </a:t>
            </a:r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Canolfannau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Unedau</a:t>
            </a:r>
            <a:r>
              <a:rPr lang="en-GB" dirty="0"/>
              <a:t> Iaith ac </a:t>
            </a:r>
            <a:r>
              <a:rPr lang="en-GB" dirty="0" err="1"/>
              <a:t>ati</a:t>
            </a:r>
            <a:r>
              <a:rPr lang="en-GB" dirty="0"/>
              <a:t> (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     </a:t>
            </a:r>
            <a:r>
              <a:rPr lang="en-GB" dirty="0" err="1"/>
              <a:t>meddygol</a:t>
            </a:r>
            <a:r>
              <a:rPr lang="en-GB" dirty="0"/>
              <a:t>, </a:t>
            </a:r>
            <a:r>
              <a:rPr lang="en-GB" dirty="0" err="1"/>
              <a:t>ymddygiadol</a:t>
            </a:r>
            <a:r>
              <a:rPr lang="en-GB" dirty="0"/>
              <a:t>, </a:t>
            </a:r>
            <a:r>
              <a:rPr lang="en-GB" dirty="0" err="1"/>
              <a:t>awtistiaeth</a:t>
            </a:r>
            <a:r>
              <a:rPr lang="en-GB" dirty="0"/>
              <a:t>, </a:t>
            </a:r>
            <a:r>
              <a:rPr lang="en-GB" dirty="0" err="1"/>
              <a:t>oediad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ac </a:t>
            </a:r>
            <a:r>
              <a:rPr lang="en-GB" dirty="0" err="1"/>
              <a:t>ati</a:t>
            </a:r>
            <a:r>
              <a:rPr lang="en-GB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          iii.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(92-93% o </a:t>
            </a:r>
            <a:r>
              <a:rPr lang="en-GB" dirty="0" err="1"/>
              <a:t>ddysgwyr</a:t>
            </a:r>
            <a:r>
              <a:rPr lang="en-GB" dirty="0"/>
              <a:t> ag ADY)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SAC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ddarpar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gyfrifoldebau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cyfreithiol</a:t>
            </a:r>
            <a:r>
              <a:rPr lang="en-GB" dirty="0"/>
              <a:t>. </a:t>
            </a:r>
            <a:r>
              <a:rPr lang="en-GB" dirty="0" err="1"/>
              <a:t>Bil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Senedd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 + </a:t>
            </a:r>
            <a:r>
              <a:rPr lang="en-GB" dirty="0" err="1"/>
              <a:t>deddfwriaeth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a </a:t>
            </a:r>
            <a:r>
              <a:rPr lang="en-GB" dirty="0" err="1"/>
              <a:t>grybwyllir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a </a:t>
            </a:r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allgyrsiol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1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</a:t>
            </a:r>
            <a:r>
              <a:rPr lang="en-GB" dirty="0" err="1"/>
              <a:t>critigol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o ‘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’ </a:t>
            </a:r>
            <a:r>
              <a:rPr lang="en-GB" dirty="0" err="1"/>
              <a:t>ragorol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 ag ADY </a:t>
            </a:r>
            <a:r>
              <a:rPr lang="en-GB" dirty="0" err="1"/>
              <a:t>fel</a:t>
            </a:r>
            <a:r>
              <a:rPr lang="en-GB" dirty="0"/>
              <a:t> y gallant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weithgaredd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524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ni'n</a:t>
            </a:r>
            <a:r>
              <a:rPr lang="en-GB" dirty="0"/>
              <a:t> </a:t>
            </a:r>
            <a:r>
              <a:rPr lang="en-GB" dirty="0" err="1"/>
              <a:t>golygu'r</a:t>
            </a:r>
            <a:r>
              <a:rPr lang="en-GB" dirty="0"/>
              <a:t> </a:t>
            </a:r>
            <a:r>
              <a:rPr lang="en-GB" dirty="0" err="1"/>
              <a:t>cwmni</a:t>
            </a:r>
            <a:r>
              <a:rPr lang="en-GB" dirty="0"/>
              <a:t> dawns </a:t>
            </a:r>
            <a:r>
              <a:rPr lang="en-GB" dirty="0" err="1"/>
              <a:t>enwog</a:t>
            </a:r>
            <a:r>
              <a:rPr lang="en-GB" dirty="0"/>
              <a:t> a </a:t>
            </a:r>
            <a:r>
              <a:rPr lang="en-GB" dirty="0" err="1"/>
              <a:t>enillodd</a:t>
            </a:r>
            <a:r>
              <a:rPr lang="en-GB" dirty="0"/>
              <a:t> Britain's Got Talent?</a:t>
            </a:r>
          </a:p>
          <a:p>
            <a:r>
              <a:rPr lang="en-GB" dirty="0" err="1"/>
              <a:t>Ie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dawnsio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y nod o </a:t>
            </a:r>
            <a:r>
              <a:rPr lang="en-GB" dirty="0" err="1"/>
              <a:t>sefydlu'r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ddawns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ddifreintiedig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dueddol</a:t>
            </a:r>
            <a:r>
              <a:rPr lang="en-GB" dirty="0"/>
              <a:t> o </a:t>
            </a:r>
            <a:r>
              <a:rPr lang="en-GB" dirty="0" err="1"/>
              <a:t>steroteipio</a:t>
            </a:r>
            <a:r>
              <a:rPr lang="en-GB" dirty="0"/>
              <a:t>?</a:t>
            </a:r>
          </a:p>
          <a:p>
            <a:r>
              <a:rPr lang="en-GB" dirty="0" err="1"/>
              <a:t>Amlddiwylliannedd</a:t>
            </a:r>
            <a:r>
              <a:rPr lang="en-GB" dirty="0"/>
              <a:t> ac </a:t>
            </a:r>
            <a:r>
              <a:rPr lang="en-GB" dirty="0" err="1"/>
              <a:t>amlieithrwydd</a:t>
            </a:r>
            <a:r>
              <a:rPr lang="en-GB" dirty="0"/>
              <a:t> - a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gornel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 </a:t>
            </a:r>
            <a:r>
              <a:rPr lang="en-GB" dirty="0" err="1"/>
              <a:t>uchaf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ystrydebol</a:t>
            </a:r>
            <a:r>
              <a:rPr lang="en-GB" dirty="0"/>
              <a:t>/</a:t>
            </a:r>
            <a:r>
              <a:rPr lang="en-GB" dirty="0" err="1"/>
              <a:t>stereoteipio</a:t>
            </a:r>
            <a:r>
              <a:rPr lang="en-GB" dirty="0"/>
              <a:t>?</a:t>
            </a:r>
          </a:p>
          <a:p>
            <a:r>
              <a:rPr lang="en-GB" dirty="0"/>
              <a:t>Beth am y </a:t>
            </a:r>
            <a:r>
              <a:rPr lang="en-GB" dirty="0" err="1"/>
              <a:t>llun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gornel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 </a:t>
            </a:r>
            <a:r>
              <a:rPr lang="en-GB" dirty="0" err="1"/>
              <a:t>isaf</a:t>
            </a:r>
            <a:r>
              <a:rPr lang="en-GB" dirty="0"/>
              <a:t>?</a:t>
            </a:r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wnewch</a:t>
            </a:r>
            <a:r>
              <a:rPr lang="en-GB" dirty="0"/>
              <a:t> chi </a:t>
            </a:r>
            <a:r>
              <a:rPr lang="en-GB" dirty="0" err="1"/>
              <a:t>chwilio</a:t>
            </a:r>
            <a:r>
              <a:rPr lang="en-GB" dirty="0"/>
              <a:t> Google am </a:t>
            </a:r>
            <a:r>
              <a:rPr lang="en-GB" dirty="0" err="1"/>
              <a:t>ddelweddau</a:t>
            </a:r>
            <a:r>
              <a:rPr lang="en-GB" dirty="0"/>
              <a:t> o ‘</a:t>
            </a:r>
            <a:r>
              <a:rPr lang="en-GB" dirty="0" err="1"/>
              <a:t>ddysgwyr</a:t>
            </a:r>
            <a:r>
              <a:rPr lang="en-GB" dirty="0"/>
              <a:t> ag </a:t>
            </a:r>
            <a:r>
              <a:rPr lang="en-GB" dirty="0" err="1"/>
              <a:t>anableddau</a:t>
            </a:r>
            <a:r>
              <a:rPr lang="en-GB" dirty="0"/>
              <a:t>’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lluniau’n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plant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cadeiriau</a:t>
            </a:r>
            <a:r>
              <a:rPr lang="en-GB" dirty="0"/>
              <a:t> </a:t>
            </a:r>
            <a:r>
              <a:rPr lang="en-GB" dirty="0" err="1"/>
              <a:t>olwyn</a:t>
            </a:r>
            <a:r>
              <a:rPr lang="en-GB" dirty="0"/>
              <a:t>/ </a:t>
            </a:r>
            <a:r>
              <a:rPr lang="en-GB" dirty="0" err="1"/>
              <a:t>rhai</a:t>
            </a:r>
            <a:r>
              <a:rPr lang="en-GB" dirty="0"/>
              <a:t> a </a:t>
            </a:r>
            <a:r>
              <a:rPr lang="en-GB" dirty="0" err="1"/>
              <a:t>Syndrom</a:t>
            </a:r>
            <a:r>
              <a:rPr lang="en-GB" dirty="0"/>
              <a:t> Down. Pam?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gweladwy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cudd</a:t>
            </a:r>
            <a:r>
              <a:rPr lang="en-GB" dirty="0"/>
              <a:t>. </a:t>
            </a:r>
            <a:r>
              <a:rPr lang="en-GB" dirty="0" err="1"/>
              <a:t>Cyfeirio</a:t>
            </a:r>
            <a:r>
              <a:rPr lang="en-GB" dirty="0"/>
              <a:t> at rai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nes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01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+mn-lt"/>
              </a:rPr>
              <a:t>Beth </a:t>
            </a:r>
            <a:r>
              <a:rPr lang="en-GB" sz="1200" dirty="0" err="1">
                <a:latin typeface="+mn-lt"/>
              </a:rPr>
              <a:t>yw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ystyr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cynhwysiant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i</a:t>
            </a:r>
            <a:r>
              <a:rPr lang="en-GB" sz="1200" dirty="0">
                <a:latin typeface="+mn-lt"/>
              </a:rPr>
              <a:t> chi?</a:t>
            </a:r>
          </a:p>
          <a:p>
            <a:r>
              <a:rPr lang="en-GB" sz="1200" dirty="0" err="1">
                <a:latin typeface="+mn-lt"/>
              </a:rPr>
              <a:t>Meddyliwch</a:t>
            </a:r>
            <a:r>
              <a:rPr lang="en-GB" sz="1200" dirty="0">
                <a:latin typeface="+mn-lt"/>
              </a:rPr>
              <a:t> am </a:t>
            </a:r>
            <a:r>
              <a:rPr lang="en-GB" sz="1200" dirty="0" err="1">
                <a:latin typeface="+mn-lt"/>
              </a:rPr>
              <a:t>achlysur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lle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roeddech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chi’n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teimlo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eich</a:t>
            </a:r>
            <a:r>
              <a:rPr lang="en-GB" sz="1200" dirty="0">
                <a:latin typeface="+mn-lt"/>
              </a:rPr>
              <a:t> bod </a:t>
            </a:r>
            <a:r>
              <a:rPr lang="en-GB" sz="1200" dirty="0" err="1">
                <a:latin typeface="+mn-lt"/>
              </a:rPr>
              <a:t>yn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cael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eich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cynnwys</a:t>
            </a:r>
            <a:r>
              <a:rPr lang="en-GB" sz="1200" dirty="0">
                <a:latin typeface="+mn-lt"/>
              </a:rPr>
              <a:t>, </a:t>
            </a:r>
            <a:r>
              <a:rPr lang="en-GB" sz="1200" dirty="0" err="1">
                <a:latin typeface="+mn-lt"/>
              </a:rPr>
              <a:t>eich</a:t>
            </a:r>
            <a:r>
              <a:rPr lang="en-GB" sz="1200" dirty="0">
                <a:latin typeface="+mn-lt"/>
              </a:rPr>
              <a:t> bod </a:t>
            </a:r>
            <a:r>
              <a:rPr lang="en-GB" sz="1200" dirty="0" err="1">
                <a:latin typeface="+mn-lt"/>
              </a:rPr>
              <a:t>yn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perthyn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i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grwp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penodol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roeddech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yn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ysu</a:t>
            </a:r>
            <a:r>
              <a:rPr lang="en-GB" sz="1200" baseline="0" dirty="0">
                <a:latin typeface="+mn-lt"/>
              </a:rPr>
              <a:t> am </a:t>
            </a:r>
            <a:r>
              <a:rPr lang="en-GB" sz="1200" baseline="0" dirty="0" err="1">
                <a:latin typeface="+mn-lt"/>
              </a:rPr>
              <a:t>gael</a:t>
            </a:r>
            <a:r>
              <a:rPr lang="en-GB" sz="1200" baseline="0" dirty="0">
                <a:latin typeface="+mn-lt"/>
              </a:rPr>
              <a:t> bod </a:t>
            </a:r>
            <a:r>
              <a:rPr lang="en-GB" sz="1200" baseline="0" dirty="0" err="1">
                <a:latin typeface="+mn-lt"/>
              </a:rPr>
              <a:t>yn</a:t>
            </a:r>
            <a:r>
              <a:rPr lang="en-GB" sz="1200" baseline="0" dirty="0">
                <a:latin typeface="+mn-lt"/>
              </a:rPr>
              <a:t> ran </a:t>
            </a:r>
            <a:r>
              <a:rPr lang="en-GB" sz="1200" baseline="0" dirty="0" err="1">
                <a:latin typeface="+mn-lt"/>
              </a:rPr>
              <a:t>ohono</a:t>
            </a:r>
            <a:r>
              <a:rPr lang="en-GB" sz="1200" baseline="0" dirty="0">
                <a:latin typeface="+mn-lt"/>
              </a:rPr>
              <a:t>, </a:t>
            </a:r>
            <a:r>
              <a:rPr lang="en-GB" sz="1200" baseline="0" dirty="0" err="1">
                <a:latin typeface="+mn-lt"/>
              </a:rPr>
              <a:t>e.e.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cael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eich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dewis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i’r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tim</a:t>
            </a:r>
            <a:r>
              <a:rPr lang="en-GB" sz="1200" baseline="0" dirty="0">
                <a:latin typeface="+mn-lt"/>
              </a:rPr>
              <a:t> pel-</a:t>
            </a:r>
            <a:r>
              <a:rPr lang="en-GB" sz="1200" baseline="0" dirty="0" err="1">
                <a:latin typeface="+mn-lt"/>
              </a:rPr>
              <a:t>droed</a:t>
            </a:r>
            <a:r>
              <a:rPr lang="en-GB" sz="1200" baseline="0" dirty="0">
                <a:latin typeface="+mn-lt"/>
              </a:rPr>
              <a:t> neu </a:t>
            </a:r>
            <a:r>
              <a:rPr lang="en-GB" sz="1200" baseline="0" dirty="0" err="1">
                <a:latin typeface="+mn-lt"/>
              </a:rPr>
              <a:t>cael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gwahoddiad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i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barti</a:t>
            </a:r>
            <a:r>
              <a:rPr lang="en-GB" sz="1200" baseline="0" dirty="0">
                <a:latin typeface="+mn-lt"/>
              </a:rPr>
              <a:t> person </a:t>
            </a:r>
            <a:r>
              <a:rPr lang="en-GB" sz="1200" baseline="0" dirty="0" err="1">
                <a:latin typeface="+mn-lt"/>
              </a:rPr>
              <a:t>mwyaf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poblogaidd</a:t>
            </a:r>
            <a:r>
              <a:rPr lang="en-GB" sz="1200" baseline="0" dirty="0">
                <a:latin typeface="+mn-lt"/>
              </a:rPr>
              <a:t> y </a:t>
            </a:r>
            <a:r>
              <a:rPr lang="en-GB" sz="1200" baseline="0" dirty="0" err="1">
                <a:latin typeface="+mn-lt"/>
              </a:rPr>
              <a:t>dosbarth</a:t>
            </a:r>
            <a:r>
              <a:rPr lang="en-GB" sz="1200" baseline="0" dirty="0">
                <a:latin typeface="+mn-lt"/>
              </a:rPr>
              <a:t>.  Pa </a:t>
            </a:r>
            <a:r>
              <a:rPr lang="en-GB" sz="1200" baseline="0" dirty="0" err="1">
                <a:latin typeface="+mn-lt"/>
              </a:rPr>
              <a:t>fath</a:t>
            </a:r>
            <a:r>
              <a:rPr lang="en-GB" sz="1200" baseline="0" dirty="0">
                <a:latin typeface="+mn-lt"/>
              </a:rPr>
              <a:t> o </a:t>
            </a:r>
            <a:r>
              <a:rPr lang="en-GB" sz="1200" baseline="0" dirty="0" err="1">
                <a:latin typeface="+mn-lt"/>
              </a:rPr>
              <a:t>deimladau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oedd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yn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gysylltiedig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gyda’r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profiad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hwnnw</a:t>
            </a:r>
            <a:r>
              <a:rPr lang="en-GB" sz="1200" baseline="0" dirty="0">
                <a:latin typeface="+mn-lt"/>
              </a:rPr>
              <a:t>?</a:t>
            </a:r>
          </a:p>
          <a:p>
            <a:r>
              <a:rPr lang="en-GB" sz="1200" baseline="0" dirty="0" err="1">
                <a:latin typeface="+mn-lt"/>
              </a:rPr>
              <a:t>Nawr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meddyliwch</a:t>
            </a:r>
            <a:r>
              <a:rPr lang="en-GB" sz="1200" baseline="0" dirty="0">
                <a:latin typeface="+mn-lt"/>
              </a:rPr>
              <a:t> am </a:t>
            </a:r>
            <a:r>
              <a:rPr lang="en-GB" sz="1200" baseline="0" dirty="0" err="1">
                <a:latin typeface="+mn-lt"/>
              </a:rPr>
              <a:t>adeg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lle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na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chawsoch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eich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cynnwys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mewn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achlysur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gyda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grwp</a:t>
            </a:r>
            <a:r>
              <a:rPr lang="en-GB" sz="1200" baseline="0" dirty="0">
                <a:latin typeface="+mn-lt"/>
              </a:rPr>
              <a:t> o </a:t>
            </a:r>
            <a:r>
              <a:rPr lang="en-GB" sz="1200" baseline="0" dirty="0" err="1">
                <a:latin typeface="+mn-lt"/>
              </a:rPr>
              <a:t>ffrindiau</a:t>
            </a:r>
            <a:r>
              <a:rPr lang="en-GB" sz="1200" baseline="0" dirty="0">
                <a:latin typeface="+mn-lt"/>
              </a:rPr>
              <a:t> neu </a:t>
            </a:r>
            <a:r>
              <a:rPr lang="en-GB" sz="1200" baseline="0" dirty="0" err="1">
                <a:latin typeface="+mn-lt"/>
              </a:rPr>
              <a:t>deulu</a:t>
            </a:r>
            <a:r>
              <a:rPr lang="en-GB" sz="1200" baseline="0" dirty="0">
                <a:latin typeface="+mn-lt"/>
              </a:rPr>
              <a:t> neu </a:t>
            </a:r>
            <a:r>
              <a:rPr lang="en-GB" sz="1200" baseline="0" dirty="0" err="1">
                <a:latin typeface="+mn-lt"/>
              </a:rPr>
              <a:t>eich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gwahardd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i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fod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yn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rhan</a:t>
            </a:r>
            <a:r>
              <a:rPr lang="en-GB" sz="1200" baseline="0" dirty="0">
                <a:latin typeface="+mn-lt"/>
              </a:rPr>
              <a:t> o dim?  Sut </a:t>
            </a:r>
            <a:r>
              <a:rPr lang="en-GB" sz="1200" baseline="0" dirty="0" err="1">
                <a:latin typeface="+mn-lt"/>
              </a:rPr>
              <a:t>oedd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hynny’n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teimlo</a:t>
            </a:r>
            <a:r>
              <a:rPr lang="en-GB" sz="1200" baseline="0" dirty="0">
                <a:latin typeface="+mn-lt"/>
              </a:rPr>
              <a:t>?</a:t>
            </a:r>
          </a:p>
          <a:p>
            <a:r>
              <a:rPr lang="en-GB" sz="1200" baseline="0" dirty="0" err="1">
                <a:latin typeface="+mn-lt"/>
              </a:rPr>
              <a:t>Nodwch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eich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teimladau</a:t>
            </a:r>
            <a:r>
              <a:rPr lang="en-GB" sz="1200" baseline="0" dirty="0">
                <a:latin typeface="+mn-lt"/>
              </a:rPr>
              <a:t> am y </a:t>
            </a:r>
            <a:r>
              <a:rPr lang="en-GB" sz="1200" baseline="0" dirty="0" err="1">
                <a:latin typeface="+mn-lt"/>
              </a:rPr>
              <a:t>ddwy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sefyllfa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yma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mewn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tabl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fel</a:t>
            </a:r>
            <a:r>
              <a:rPr lang="en-GB" sz="1200" baseline="0" dirty="0">
                <a:latin typeface="+mn-lt"/>
              </a:rPr>
              <a:t> </a:t>
            </a:r>
            <a:r>
              <a:rPr lang="en-GB" sz="1200" baseline="0" dirty="0" err="1">
                <a:latin typeface="+mn-lt"/>
              </a:rPr>
              <a:t>yr</a:t>
            </a:r>
            <a:r>
              <a:rPr lang="en-GB" sz="1200" baseline="0" dirty="0">
                <a:latin typeface="+mn-lt"/>
              </a:rPr>
              <a:t> un </a:t>
            </a:r>
            <a:r>
              <a:rPr lang="en-GB" sz="1200" baseline="0" dirty="0" err="1">
                <a:latin typeface="+mn-lt"/>
              </a:rPr>
              <a:t>ar</a:t>
            </a:r>
            <a:r>
              <a:rPr lang="en-GB" sz="1200" baseline="0" dirty="0">
                <a:latin typeface="+mn-lt"/>
              </a:rPr>
              <a:t> y </a:t>
            </a:r>
            <a:r>
              <a:rPr lang="en-GB" sz="1200" baseline="0" dirty="0" err="1">
                <a:latin typeface="+mn-lt"/>
              </a:rPr>
              <a:t>sleid</a:t>
            </a:r>
            <a:r>
              <a:rPr lang="en-GB" sz="1200" baseline="0" dirty="0">
                <a:latin typeface="+mn-lt"/>
              </a:rPr>
              <a:t>. </a:t>
            </a:r>
            <a:endParaRPr lang="en-GB" sz="1200" dirty="0">
              <a:latin typeface="+mn-lt"/>
            </a:endParaRPr>
          </a:p>
          <a:p>
            <a:r>
              <a:rPr lang="en-GB" sz="1200" dirty="0">
                <a:latin typeface="+mn-lt"/>
              </a:rPr>
              <a:t>DIFFINIAD: </a:t>
            </a:r>
            <a:r>
              <a:rPr lang="en-GB" sz="1200" dirty="0" err="1">
                <a:latin typeface="+mn-lt"/>
              </a:rPr>
              <a:t>yr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ymarfer</a:t>
            </a:r>
            <a:r>
              <a:rPr lang="en-GB" sz="1200" dirty="0">
                <a:latin typeface="+mn-lt"/>
              </a:rPr>
              <a:t> neu </a:t>
            </a:r>
            <a:r>
              <a:rPr lang="en-GB" sz="1200" dirty="0" err="1">
                <a:latin typeface="+mn-lt"/>
              </a:rPr>
              <a:t>bolisi</a:t>
            </a:r>
            <a:r>
              <a:rPr lang="en-GB" sz="1200" dirty="0">
                <a:latin typeface="+mn-lt"/>
              </a:rPr>
              <a:t> o </a:t>
            </a:r>
            <a:r>
              <a:rPr lang="en-GB" sz="1200" dirty="0" err="1">
                <a:latin typeface="+mn-lt"/>
              </a:rPr>
              <a:t>ddarparu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mynediad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cyfartal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i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gyfleoedd</a:t>
            </a:r>
            <a:r>
              <a:rPr lang="en-GB" sz="1200" dirty="0">
                <a:latin typeface="+mn-lt"/>
              </a:rPr>
              <a:t> ac </a:t>
            </a:r>
            <a:r>
              <a:rPr lang="en-GB" sz="1200" dirty="0" err="1">
                <a:latin typeface="+mn-lt"/>
              </a:rPr>
              <a:t>adnoddau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ar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gyfer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pobl</a:t>
            </a:r>
            <a:r>
              <a:rPr lang="en-GB" sz="1200" dirty="0">
                <a:latin typeface="+mn-lt"/>
              </a:rPr>
              <a:t> a </a:t>
            </a:r>
            <a:r>
              <a:rPr lang="en-GB" sz="1200" dirty="0" err="1">
                <a:latin typeface="+mn-lt"/>
              </a:rPr>
              <a:t>fyddai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fel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arall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yn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cael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eu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heithrio</a:t>
            </a:r>
            <a:r>
              <a:rPr lang="en-GB" sz="1200" dirty="0">
                <a:latin typeface="+mn-lt"/>
              </a:rPr>
              <a:t> neu </a:t>
            </a:r>
            <a:r>
              <a:rPr lang="en-GB" sz="1200" dirty="0" err="1">
                <a:latin typeface="+mn-lt"/>
              </a:rPr>
              <a:t>eu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gwthio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i’r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ymylon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e.e.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rhai</a:t>
            </a:r>
            <a:r>
              <a:rPr lang="en-GB" sz="1200" dirty="0">
                <a:latin typeface="+mn-lt"/>
              </a:rPr>
              <a:t> ag </a:t>
            </a:r>
            <a:r>
              <a:rPr lang="en-GB" sz="1200" dirty="0" err="1">
                <a:latin typeface="+mn-lt"/>
              </a:rPr>
              <a:t>anableddau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corfforol</a:t>
            </a:r>
            <a:r>
              <a:rPr lang="en-GB" sz="1200" dirty="0">
                <a:latin typeface="+mn-lt"/>
              </a:rPr>
              <a:t> neu </a:t>
            </a:r>
            <a:r>
              <a:rPr lang="en-GB" sz="1200" dirty="0" err="1">
                <a:latin typeface="+mn-lt"/>
              </a:rPr>
              <a:t>feddyliol</a:t>
            </a:r>
            <a:r>
              <a:rPr lang="en-GB" sz="1200" dirty="0">
                <a:latin typeface="+mn-lt"/>
              </a:rPr>
              <a:t> ac </a:t>
            </a:r>
            <a:r>
              <a:rPr lang="en-GB" sz="1200" dirty="0" err="1">
                <a:latin typeface="+mn-lt"/>
              </a:rPr>
              <a:t>aelodau</a:t>
            </a:r>
            <a:r>
              <a:rPr lang="en-GB" sz="1200" dirty="0">
                <a:latin typeface="+mn-lt"/>
              </a:rPr>
              <a:t> o </a:t>
            </a:r>
            <a:r>
              <a:rPr lang="en-GB" sz="1200" dirty="0" err="1">
                <a:latin typeface="+mn-lt"/>
              </a:rPr>
              <a:t>grwpiau</a:t>
            </a:r>
            <a:r>
              <a:rPr lang="en-GB" sz="1200" dirty="0">
                <a:latin typeface="+mn-lt"/>
              </a:rPr>
              <a:t> </a:t>
            </a:r>
            <a:r>
              <a:rPr lang="en-GB" sz="1200" dirty="0" err="1">
                <a:latin typeface="+mn-lt"/>
              </a:rPr>
              <a:t>lleiafrifol</a:t>
            </a:r>
            <a:r>
              <a:rPr lang="en-GB" sz="1200" dirty="0">
                <a:latin typeface="+mn-lt"/>
              </a:rPr>
              <a:t>.</a:t>
            </a:r>
            <a:endParaRPr lang="en-GB" sz="1200" b="0" i="0" dirty="0">
              <a:solidFill>
                <a:srgbClr val="202124"/>
              </a:solidFill>
              <a:effectLst/>
              <a:latin typeface="+mn-lt"/>
            </a:endParaRPr>
          </a:p>
          <a:p>
            <a:r>
              <a:rPr lang="en-GB" sz="1200" b="0" i="0" dirty="0">
                <a:solidFill>
                  <a:srgbClr val="202124"/>
                </a:solidFill>
                <a:effectLst/>
                <a:latin typeface="+mn-lt"/>
              </a:rPr>
              <a:t>2 </a:t>
            </a:r>
            <a:r>
              <a:rPr lang="en-GB" sz="1200" b="0" i="0" dirty="0" err="1">
                <a:solidFill>
                  <a:srgbClr val="202124"/>
                </a:solidFill>
                <a:effectLst/>
                <a:latin typeface="+mn-lt"/>
              </a:rPr>
              <a:t>enghraifft</a:t>
            </a:r>
            <a:endParaRPr lang="en-GB" sz="1200" b="0" i="0" dirty="0">
              <a:solidFill>
                <a:srgbClr val="202124"/>
              </a:solidFill>
              <a:effectLst/>
              <a:latin typeface="+mn-lt"/>
            </a:endParaRPr>
          </a:p>
          <a:p>
            <a:pPr marL="228600" indent="-228600" fontAlgn="base">
              <a:lnSpc>
                <a:spcPts val="2400"/>
              </a:lnSpc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Mae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gan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Ianto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ddyslecsia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ac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mae'n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chael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hi'n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anodd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darllen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rhannau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helaeth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o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destun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lle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rhoi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llyfr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iddo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ddarllen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mae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athrawes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Cymraeg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rhoi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llyfr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sain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iddo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fel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y gall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wrando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y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testun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hefyd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Dyna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hanfod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arfer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cynhwysol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</a:t>
            </a:r>
          </a:p>
          <a:p>
            <a:pPr marL="228600" indent="-228600" fontAlgn="base">
              <a:lnSpc>
                <a:spcPts val="2400"/>
              </a:lnSpc>
              <a:buAutoNum type="arabicPeriod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2. Mae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gan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Bethan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nam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chlyw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ac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mae'n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cyfathrebu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trwy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iaith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arwyddo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lle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tynnu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Bethan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o'i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hystafell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ddosbarth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gael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gwersi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phen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hun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gyda'i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chynorthwyydd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mae'r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athro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dosbarth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wedi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dysgu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arwyddo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hun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Gall Bethan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aros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y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dosbarth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am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holl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wersi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nawr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Gan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fod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rhaid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i'r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athrawes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nawr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wisgo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mwgwd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oherwydd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pandemig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Covid,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mae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hi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wedi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cael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un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arbennig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gyda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darn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plastig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clir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o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amgylch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y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geg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fel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y gall Bethan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ddarllen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eu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gwefusau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Mae'r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athrawes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hwn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hefyd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yn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gynhwysol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+mn-lt"/>
              </a:rPr>
              <a:t>iawn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+mn-lt"/>
              </a:rPr>
              <a:t>.</a:t>
            </a:r>
            <a:endParaRPr lang="en-GB" sz="1200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079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neges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bod </a:t>
            </a:r>
            <a:r>
              <a:rPr lang="en-GB" dirty="0" err="1"/>
              <a:t>protocolau</a:t>
            </a:r>
            <a:r>
              <a:rPr lang="en-GB" dirty="0"/>
              <a:t> a </a:t>
            </a:r>
            <a:r>
              <a:rPr lang="en-GB" dirty="0" err="1"/>
              <a:t>gweithdrefnau</a:t>
            </a:r>
            <a:r>
              <a:rPr lang="en-GB" dirty="0"/>
              <a:t> ADY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.</a:t>
            </a:r>
          </a:p>
          <a:p>
            <a:r>
              <a:rPr lang="en-GB" dirty="0"/>
              <a:t>CCUHP - </a:t>
            </a:r>
            <a:r>
              <a:rPr lang="en-GB" dirty="0" err="1"/>
              <a:t>hawliau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/>
              <a:t>Salamanca - </a:t>
            </a:r>
            <a:r>
              <a:rPr lang="en-GB" dirty="0" err="1"/>
              <a:t>cyflwynwyd</a:t>
            </a:r>
            <a:r>
              <a:rPr lang="en-GB" dirty="0"/>
              <a:t> y term ‘</a:t>
            </a:r>
            <a:r>
              <a:rPr lang="en-GB" dirty="0" err="1"/>
              <a:t>cynhwysiant</a:t>
            </a:r>
            <a:r>
              <a:rPr lang="en-GB" dirty="0"/>
              <a:t>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nag ‘</a:t>
            </a:r>
            <a:r>
              <a:rPr lang="en-GB" dirty="0" err="1"/>
              <a:t>integreiddio</a:t>
            </a:r>
            <a:r>
              <a:rPr lang="en-GB" dirty="0"/>
              <a:t>’ </a:t>
            </a:r>
            <a:r>
              <a:rPr lang="en-GB" dirty="0" err="1"/>
              <a:t>sef</a:t>
            </a:r>
            <a:r>
              <a:rPr lang="en-GB" dirty="0"/>
              <a:t> y term </a:t>
            </a:r>
            <a:r>
              <a:rPr lang="en-GB" dirty="0" err="1"/>
              <a:t>hanesyddol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</a:t>
            </a:r>
          </a:p>
          <a:p>
            <a:r>
              <a:rPr lang="en-GB" dirty="0"/>
              <a:t>CCUHPA -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gynhwysiant</a:t>
            </a:r>
            <a:r>
              <a:rPr lang="en-GB" dirty="0"/>
              <a:t> a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person </a:t>
            </a:r>
            <a:r>
              <a:rPr lang="en-GB" dirty="0" err="1"/>
              <a:t>anabl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Cydraddoldeb</a:t>
            </a:r>
            <a:r>
              <a:rPr lang="en-GB" dirty="0"/>
              <a:t>-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cwmpasu'r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ddeddfwriaeth</a:t>
            </a:r>
            <a:r>
              <a:rPr lang="en-GB" dirty="0"/>
              <a:t> </a:t>
            </a:r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/>
              <a:t>MHPPI - </a:t>
            </a:r>
            <a:r>
              <a:rPr lang="en-GB" dirty="0" err="1"/>
              <a:t>deddfu’r</a:t>
            </a:r>
            <a:r>
              <a:rPr lang="en-GB" dirty="0"/>
              <a:t> CCUHP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Comisiynydd</a:t>
            </a:r>
            <a:r>
              <a:rPr lang="en-GB" dirty="0"/>
              <a:t> Plant Cymru, </a:t>
            </a:r>
            <a:r>
              <a:rPr lang="en-GB" dirty="0" err="1"/>
              <a:t>gwlad</a:t>
            </a:r>
            <a:r>
              <a:rPr lang="en-GB" dirty="0"/>
              <a:t> 1af y DU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benodi'r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hon.</a:t>
            </a:r>
          </a:p>
          <a:p>
            <a:r>
              <a:rPr lang="en-GB" dirty="0" err="1"/>
              <a:t>DLlCD</a:t>
            </a:r>
            <a:r>
              <a:rPr lang="en-GB" dirty="0"/>
              <a:t> - </a:t>
            </a:r>
            <a:r>
              <a:rPr lang="en-GB" dirty="0" err="1"/>
              <a:t>dyheadau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ddinasyddion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ceir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ac </a:t>
            </a:r>
            <a:r>
              <a:rPr lang="en-GB" dirty="0" err="1"/>
              <a:t>anghenion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068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 err="1">
                <a:effectLst/>
                <a:latin typeface="+mn-lt"/>
              </a:rPr>
              <a:t>Amrywiaeth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ddysgwyr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fewn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eich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dosbarthiadau</a:t>
            </a:r>
            <a:r>
              <a:rPr lang="en-GB" b="0" i="0" dirty="0">
                <a:effectLst/>
                <a:latin typeface="+mn-lt"/>
              </a:rPr>
              <a:t> ac </a:t>
            </a:r>
            <a:r>
              <a:rPr lang="en-GB" b="0" i="0" dirty="0" err="1">
                <a:effectLst/>
                <a:latin typeface="+mn-lt"/>
              </a:rPr>
              <a:t>mae’n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bwysig</a:t>
            </a:r>
            <a:r>
              <a:rPr lang="en-GB" b="0" i="0" dirty="0">
                <a:effectLst/>
                <a:latin typeface="+mn-lt"/>
              </a:rPr>
              <a:t> bod </a:t>
            </a:r>
            <a:r>
              <a:rPr lang="en-GB" b="0" i="0" dirty="0" err="1">
                <a:effectLst/>
                <a:latin typeface="+mn-lt"/>
              </a:rPr>
              <a:t>pawb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cael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yr</a:t>
            </a:r>
            <a:r>
              <a:rPr lang="en-GB" b="0" i="0" dirty="0">
                <a:effectLst/>
                <a:latin typeface="+mn-lt"/>
              </a:rPr>
              <a:t> un </a:t>
            </a:r>
            <a:r>
              <a:rPr lang="en-GB" b="0" i="0" dirty="0" err="1">
                <a:effectLst/>
                <a:latin typeface="+mn-lt"/>
              </a:rPr>
              <a:t>cyfle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i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gyflawni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llawn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botensial</a:t>
            </a:r>
            <a:r>
              <a:rPr lang="en-GB" b="0" i="0" dirty="0">
                <a:effectLst/>
                <a:latin typeface="+mn-lt"/>
              </a:rPr>
              <a:t> ac </a:t>
            </a:r>
            <a:r>
              <a:rPr lang="en-GB" b="0" i="0" dirty="0" err="1">
                <a:effectLst/>
                <a:latin typeface="+mn-lt"/>
              </a:rPr>
              <a:t>i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deimlo’n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rhan</a:t>
            </a:r>
            <a:r>
              <a:rPr lang="en-GB" b="0" i="0" dirty="0">
                <a:effectLst/>
                <a:latin typeface="+mn-lt"/>
              </a:rPr>
              <a:t> o bob </a:t>
            </a:r>
            <a:r>
              <a:rPr lang="en-GB" b="0" i="0" dirty="0" err="1">
                <a:effectLst/>
                <a:latin typeface="+mn-lt"/>
              </a:rPr>
              <a:t>agwedd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fywyd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ysgol</a:t>
            </a:r>
            <a:r>
              <a:rPr lang="en-GB" b="0" i="0" dirty="0">
                <a:effectLst/>
                <a:latin typeface="+mn-lt"/>
              </a:rPr>
              <a:t>. </a:t>
            </a:r>
          </a:p>
          <a:p>
            <a:pPr algn="l"/>
            <a:r>
              <a:rPr lang="en-GB" b="1" i="0" dirty="0" err="1">
                <a:effectLst/>
                <a:latin typeface="+mn-lt"/>
              </a:rPr>
              <a:t>Amrywiaeth</a:t>
            </a:r>
            <a:r>
              <a:rPr lang="en-GB" b="1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yw’r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ystod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eang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wahaniaethau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dynol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sy’n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bodoli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gan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gynnwys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hil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cenedl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rhyw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crefydd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tueddiadau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rhywiol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ethnigrwydd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cenedligrwydd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statws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economaidd-gymdeithasol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iaith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galluoedd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anableddau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oed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ymrwymiad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crefyddol</a:t>
            </a:r>
            <a:r>
              <a:rPr lang="en-GB" b="0" i="0" dirty="0">
                <a:effectLst/>
                <a:latin typeface="+mn-lt"/>
              </a:rPr>
              <a:t> neu </a:t>
            </a:r>
            <a:r>
              <a:rPr lang="en-GB" b="0" i="0" dirty="0" err="1">
                <a:effectLst/>
                <a:latin typeface="+mn-lt"/>
              </a:rPr>
              <a:t>safbwyntiau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gwleidyddol</a:t>
            </a:r>
            <a:r>
              <a:rPr lang="en-GB" b="0" i="0" dirty="0">
                <a:effectLst/>
                <a:latin typeface="+mn-lt"/>
              </a:rPr>
              <a:t>. </a:t>
            </a:r>
          </a:p>
          <a:p>
            <a:pPr algn="l"/>
            <a:r>
              <a:rPr lang="en-GB" b="1" i="0" dirty="0" err="1">
                <a:effectLst/>
                <a:latin typeface="+mn-lt"/>
              </a:rPr>
              <a:t>Cyfiawnder</a:t>
            </a:r>
            <a:r>
              <a:rPr lang="en-GB" b="1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yw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hybu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tegwch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holl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weithdrefnau</a:t>
            </a:r>
            <a:r>
              <a:rPr lang="en-GB" b="0" i="0" dirty="0">
                <a:effectLst/>
                <a:latin typeface="+mn-lt"/>
              </a:rPr>
              <a:t> a </a:t>
            </a:r>
            <a:r>
              <a:rPr lang="en-GB" b="0" i="0" dirty="0" err="1">
                <a:effectLst/>
                <a:latin typeface="+mn-lt"/>
              </a:rPr>
              <a:t>phrosesau’r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ysgol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a’r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modd</a:t>
            </a:r>
            <a:r>
              <a:rPr lang="en-GB" b="0" i="0" dirty="0">
                <a:effectLst/>
                <a:latin typeface="+mn-lt"/>
              </a:rPr>
              <a:t> y </a:t>
            </a:r>
            <a:r>
              <a:rPr lang="en-GB" b="0" i="0" dirty="0" err="1">
                <a:effectLst/>
                <a:latin typeface="+mn-lt"/>
              </a:rPr>
              <a:t>dyrennir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adnoddau</a:t>
            </a:r>
            <a:r>
              <a:rPr lang="en-GB" b="0" i="0" dirty="0">
                <a:effectLst/>
                <a:latin typeface="+mn-lt"/>
              </a:rPr>
              <a:t>. </a:t>
            </a:r>
          </a:p>
          <a:p>
            <a:pPr algn="l"/>
            <a:r>
              <a:rPr lang="en-GB" b="0" i="0" dirty="0" err="1">
                <a:effectLst/>
                <a:latin typeface="+mn-lt"/>
              </a:rPr>
              <a:t>Canlyniad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yw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1" i="0" dirty="0" err="1">
                <a:effectLst/>
                <a:latin typeface="+mn-lt"/>
              </a:rPr>
              <a:t>cynhwysiant</a:t>
            </a:r>
            <a:r>
              <a:rPr lang="en-GB" b="1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sy’n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sicrhau</a:t>
            </a:r>
            <a:r>
              <a:rPr lang="en-GB" b="0" i="0" dirty="0">
                <a:effectLst/>
                <a:latin typeface="+mn-lt"/>
              </a:rPr>
              <a:t> bod plant a </a:t>
            </a:r>
            <a:r>
              <a:rPr lang="en-GB" b="0" i="0" dirty="0" err="1">
                <a:effectLst/>
                <a:latin typeface="+mn-lt"/>
              </a:rPr>
              <a:t>phobl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ifanc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gefndiroedd</a:t>
            </a:r>
            <a:r>
              <a:rPr lang="en-GB" b="0" i="0" dirty="0">
                <a:effectLst/>
                <a:latin typeface="+mn-lt"/>
              </a:rPr>
              <a:t> a </a:t>
            </a:r>
            <a:r>
              <a:rPr lang="en-GB" b="0" i="0" dirty="0" err="1">
                <a:effectLst/>
                <a:latin typeface="+mn-lt"/>
              </a:rPr>
              <a:t>phrofiadau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amrywiol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teimlo’n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ddiogel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eu</a:t>
            </a:r>
            <a:r>
              <a:rPr lang="en-GB" b="0" i="0" dirty="0">
                <a:effectLst/>
                <a:latin typeface="+mn-lt"/>
              </a:rPr>
              <a:t> bod </a:t>
            </a:r>
            <a:r>
              <a:rPr lang="en-GB" b="0" i="0" dirty="0" err="1">
                <a:effectLst/>
                <a:latin typeface="+mn-lt"/>
              </a:rPr>
              <a:t>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cael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croesawu</a:t>
            </a:r>
            <a:r>
              <a:rPr lang="en-GB" b="0" i="0" dirty="0">
                <a:effectLst/>
                <a:latin typeface="+mn-lt"/>
              </a:rPr>
              <a:t> ac </a:t>
            </a:r>
            <a:r>
              <a:rPr lang="en-GB" b="0" i="0" dirty="0" err="1">
                <a:effectLst/>
                <a:latin typeface="+mn-lt"/>
              </a:rPr>
              <a:t>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teimlo’n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rhan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gymuned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ysgol</a:t>
            </a:r>
            <a:r>
              <a:rPr lang="en-GB" b="0" i="0" dirty="0">
                <a:effectLst/>
                <a:latin typeface="+mn-lt"/>
              </a:rPr>
              <a:t>. </a:t>
            </a:r>
          </a:p>
          <a:p>
            <a:pPr algn="l"/>
            <a:r>
              <a:rPr lang="en-GB" b="1" i="0" dirty="0" err="1">
                <a:effectLst/>
                <a:latin typeface="+mn-lt"/>
              </a:rPr>
              <a:t>Perthyn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yw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teimladau’r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unigolyn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ddiogelwch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cefnogaeth</a:t>
            </a:r>
            <a:r>
              <a:rPr lang="en-GB" b="0" i="0" dirty="0">
                <a:effectLst/>
                <a:latin typeface="+mn-lt"/>
              </a:rPr>
              <a:t> a </a:t>
            </a:r>
            <a:r>
              <a:rPr lang="en-GB" b="0" i="0" dirty="0" err="1">
                <a:effectLst/>
                <a:latin typeface="+mn-lt"/>
              </a:rPr>
              <a:t>chael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derbyn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fewn</a:t>
            </a:r>
            <a:r>
              <a:rPr lang="en-GB" b="0" i="0" dirty="0">
                <a:effectLst/>
                <a:latin typeface="+mn-lt"/>
              </a:rPr>
              <a:t> y </a:t>
            </a:r>
            <a:r>
              <a:rPr lang="en-GB" b="0" i="0" dirty="0" err="1">
                <a:effectLst/>
                <a:latin typeface="+mn-lt"/>
              </a:rPr>
              <a:t>dosbarth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a’r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ysgol</a:t>
            </a:r>
            <a:r>
              <a:rPr lang="en-GB" b="0" i="0" dirty="0">
                <a:effectLst/>
                <a:latin typeface="+mn-lt"/>
              </a:rPr>
              <a:t>. </a:t>
            </a:r>
          </a:p>
          <a:p>
            <a:endParaRPr lang="en-GB" b="0" i="0" dirty="0">
              <a:effectLst/>
              <a:latin typeface="+mn-lt"/>
            </a:endParaRPr>
          </a:p>
          <a:p>
            <a:r>
              <a:rPr lang="en-GB" b="1" i="0" dirty="0" err="1">
                <a:effectLst/>
                <a:latin typeface="+mn-lt"/>
              </a:rPr>
              <a:t>Cwestiynau</a:t>
            </a:r>
            <a:r>
              <a:rPr lang="en-GB" b="1" i="0" dirty="0">
                <a:effectLst/>
                <a:latin typeface="+mn-lt"/>
              </a:rPr>
              <a:t>:</a:t>
            </a:r>
          </a:p>
          <a:p>
            <a:r>
              <a:rPr lang="en-GB" b="0" i="0" dirty="0">
                <a:effectLst/>
                <a:latin typeface="+mn-lt"/>
              </a:rPr>
              <a:t>1. Beth </a:t>
            </a:r>
            <a:r>
              <a:rPr lang="en-GB" b="0" i="0" dirty="0" err="1">
                <a:effectLst/>
                <a:latin typeface="+mn-lt"/>
              </a:rPr>
              <a:t>yw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eich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gwerthoedd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personol</a:t>
            </a:r>
            <a:r>
              <a:rPr lang="en-GB" b="0" i="0" dirty="0">
                <a:effectLst/>
                <a:latin typeface="+mn-lt"/>
              </a:rPr>
              <a:t> chi o ran </a:t>
            </a:r>
            <a:r>
              <a:rPr lang="en-GB" b="0" i="0" dirty="0" err="1">
                <a:effectLst/>
                <a:latin typeface="+mn-lt"/>
              </a:rPr>
              <a:t>amrywiaeth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cyfiawnder</a:t>
            </a:r>
            <a:r>
              <a:rPr lang="en-GB" b="0" i="0" dirty="0">
                <a:effectLst/>
                <a:latin typeface="+mn-lt"/>
              </a:rPr>
              <a:t> a </a:t>
            </a:r>
            <a:r>
              <a:rPr lang="en-GB" b="0" i="0" dirty="0" err="1">
                <a:effectLst/>
                <a:latin typeface="+mn-lt"/>
              </a:rPr>
              <a:t>pherthyn</a:t>
            </a:r>
            <a:r>
              <a:rPr lang="en-GB" b="0" i="0" dirty="0">
                <a:effectLst/>
                <a:latin typeface="+mn-lt"/>
              </a:rPr>
              <a:t>?</a:t>
            </a:r>
          </a:p>
          <a:p>
            <a:r>
              <a:rPr lang="en-GB" b="0" i="0" dirty="0">
                <a:effectLst/>
                <a:latin typeface="+mn-lt"/>
              </a:rPr>
              <a:t>2. Beth </a:t>
            </a:r>
            <a:r>
              <a:rPr lang="en-GB" b="0" i="0" dirty="0" err="1">
                <a:effectLst/>
                <a:latin typeface="+mn-lt"/>
              </a:rPr>
              <a:t>sydd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wedi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dylanwadu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ar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eich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agwedd</a:t>
            </a:r>
            <a:r>
              <a:rPr lang="en-GB" b="0" i="0" dirty="0">
                <a:effectLst/>
                <a:latin typeface="+mn-lt"/>
              </a:rPr>
              <a:t> at </a:t>
            </a:r>
            <a:r>
              <a:rPr lang="en-GB" b="0" i="0" dirty="0" err="1">
                <a:effectLst/>
                <a:latin typeface="+mn-lt"/>
              </a:rPr>
              <a:t>hyn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e.e.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profiadau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personol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profiad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ysgol</a:t>
            </a:r>
            <a:r>
              <a:rPr lang="en-GB" b="0" i="0" dirty="0">
                <a:effectLst/>
                <a:latin typeface="+mn-lt"/>
              </a:rPr>
              <a:t>/</a:t>
            </a:r>
            <a:r>
              <a:rPr lang="en-GB" b="0" i="0" dirty="0" err="1">
                <a:effectLst/>
                <a:latin typeface="+mn-lt"/>
              </a:rPr>
              <a:t>coleg</a:t>
            </a:r>
            <a:r>
              <a:rPr lang="en-GB" b="0" i="0" dirty="0">
                <a:effectLst/>
                <a:latin typeface="+mn-lt"/>
              </a:rPr>
              <a:t>/</a:t>
            </a:r>
            <a:r>
              <a:rPr lang="en-GB" b="0" i="0" dirty="0" err="1">
                <a:effectLst/>
                <a:latin typeface="+mn-lt"/>
              </a:rPr>
              <a:t>prifysgol</a:t>
            </a:r>
            <a:r>
              <a:rPr lang="en-GB" b="0" i="0" dirty="0">
                <a:effectLst/>
                <a:latin typeface="+mn-lt"/>
              </a:rPr>
              <a:t>, </a:t>
            </a:r>
            <a:r>
              <a:rPr lang="en-GB" b="0" i="0" dirty="0" err="1">
                <a:effectLst/>
                <a:latin typeface="+mn-lt"/>
              </a:rPr>
              <a:t>arall</a:t>
            </a:r>
            <a:r>
              <a:rPr lang="en-GB" b="0" i="0" dirty="0">
                <a:effectLst/>
                <a:latin typeface="+mn-lt"/>
              </a:rPr>
              <a:t>? </a:t>
            </a:r>
          </a:p>
          <a:p>
            <a:r>
              <a:rPr lang="en-GB" b="0" i="0" dirty="0">
                <a:effectLst/>
                <a:latin typeface="+mn-lt"/>
              </a:rPr>
              <a:t>3. Sut </a:t>
            </a:r>
            <a:r>
              <a:rPr lang="en-GB" b="0" i="0" dirty="0" err="1">
                <a:effectLst/>
                <a:latin typeface="+mn-lt"/>
              </a:rPr>
              <a:t>fydd</a:t>
            </a:r>
            <a:r>
              <a:rPr lang="en-GB" b="0" i="0" dirty="0">
                <a:effectLst/>
                <a:latin typeface="+mn-lt"/>
              </a:rPr>
              <a:t> y </a:t>
            </a:r>
            <a:r>
              <a:rPr lang="en-GB" b="0" i="0" dirty="0" err="1">
                <a:effectLst/>
                <a:latin typeface="+mn-lt"/>
              </a:rPr>
              <a:t>profiadau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hyn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yn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eich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gwneud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chi’n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athro</a:t>
            </a:r>
            <a:r>
              <a:rPr lang="en-GB" b="0" i="0" dirty="0">
                <a:effectLst/>
                <a:latin typeface="+mn-lt"/>
              </a:rPr>
              <a:t>/</a:t>
            </a:r>
            <a:r>
              <a:rPr lang="en-GB" b="0" i="0" dirty="0" err="1">
                <a:effectLst/>
                <a:latin typeface="+mn-lt"/>
              </a:rPr>
              <a:t>athrawes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mwy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cynhwysol</a:t>
            </a:r>
            <a:r>
              <a:rPr lang="en-GB" b="0" i="0" dirty="0">
                <a:effectLst/>
                <a:latin typeface="+mn-lt"/>
              </a:rPr>
              <a:t>?</a:t>
            </a:r>
          </a:p>
          <a:p>
            <a:r>
              <a:rPr lang="en-GB" b="0" i="0" dirty="0">
                <a:effectLst/>
                <a:latin typeface="+mn-lt"/>
              </a:rPr>
              <a:t>4. Sut </a:t>
            </a:r>
            <a:r>
              <a:rPr lang="en-GB" b="0" i="0" dirty="0" err="1">
                <a:effectLst/>
                <a:latin typeface="+mn-lt"/>
              </a:rPr>
              <a:t>fyddwch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chi’n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sicrhau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cyfiawnder</a:t>
            </a:r>
            <a:r>
              <a:rPr lang="en-GB" b="0" i="0" dirty="0">
                <a:effectLst/>
                <a:latin typeface="+mn-lt"/>
              </a:rPr>
              <a:t> a </a:t>
            </a:r>
            <a:r>
              <a:rPr lang="en-GB" b="0" i="0" dirty="0" err="1">
                <a:effectLst/>
                <a:latin typeface="+mn-lt"/>
              </a:rPr>
              <a:t>chynhwysiant</a:t>
            </a:r>
            <a:r>
              <a:rPr lang="en-GB" b="0" i="0" dirty="0">
                <a:effectLst/>
                <a:latin typeface="+mn-lt"/>
              </a:rPr>
              <a:t> o </a:t>
            </a:r>
            <a:r>
              <a:rPr lang="en-GB" b="0" i="0" dirty="0" err="1">
                <a:effectLst/>
                <a:latin typeface="+mn-lt"/>
              </a:rPr>
              <a:t>fewn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eich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dosbarthiadau</a:t>
            </a:r>
            <a:r>
              <a:rPr lang="en-GB" b="0" i="0" dirty="0">
                <a:effectLst/>
                <a:latin typeface="+mn-lt"/>
              </a:rPr>
              <a:t> chi? </a:t>
            </a:r>
            <a:r>
              <a:rPr lang="en-GB" b="0" i="0" dirty="0" err="1">
                <a:effectLst/>
                <a:latin typeface="+mn-lt"/>
              </a:rPr>
              <a:t>Ysgrifennwch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frawddeg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i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grynhoi</a:t>
            </a:r>
            <a:r>
              <a:rPr lang="en-GB" b="0" i="0" dirty="0">
                <a:effectLst/>
                <a:latin typeface="+mn-lt"/>
              </a:rPr>
              <a:t> </a:t>
            </a:r>
            <a:r>
              <a:rPr lang="en-GB" b="0" i="0" dirty="0" err="1">
                <a:effectLst/>
                <a:latin typeface="+mn-lt"/>
              </a:rPr>
              <a:t>hyn</a:t>
            </a:r>
            <a:r>
              <a:rPr lang="en-GB" b="0" i="0" dirty="0">
                <a:effectLst/>
                <a:latin typeface="+mn-lt"/>
              </a:rPr>
              <a:t>.</a:t>
            </a:r>
            <a:endParaRPr lang="en-GB" dirty="0">
              <a:latin typeface="+mn-l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402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000" b="1" i="0" dirty="0">
                <a:solidFill>
                  <a:srgbClr val="333333"/>
                </a:solidFill>
                <a:effectLst/>
                <a:latin typeface="inherit"/>
              </a:rPr>
              <a:t>Model </a:t>
            </a:r>
            <a:r>
              <a:rPr lang="en-GB" sz="1000" b="1" i="0" dirty="0" err="1">
                <a:solidFill>
                  <a:srgbClr val="333333"/>
                </a:solidFill>
                <a:effectLst/>
                <a:latin typeface="inherit"/>
              </a:rPr>
              <a:t>meddygol</a:t>
            </a:r>
            <a:endParaRPr lang="en-GB" sz="1000" b="1" i="0" dirty="0">
              <a:solidFill>
                <a:srgbClr val="333333"/>
              </a:solidFill>
              <a:effectLst/>
              <a:latin typeface="inherit"/>
            </a:endParaRP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Mae'r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credu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anabledd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broblem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mae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datrys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yw'r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dioddef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poen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anghysur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Y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edrych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sydd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o'i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le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hytrach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sydd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arno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allu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bywyd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llawn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a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gwerth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chweil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Pan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ddefnyddir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meddygol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disgwylir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addasu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eithrio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Enghreifftiau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: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mewn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cadair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eithrio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o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unrhyw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adeilad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ofod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cymdeithasol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ganddo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rampiau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gadair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hystyried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fel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rhwystr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hytrach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diffyg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mynediad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digonol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gyfer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cadeiriau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â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chlefyd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siwgr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gyd-fynd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â'r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grŵp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mewn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lleoliad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gofal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iechyd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adeg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byrbryd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ginio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– dim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bwyd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wedi’i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baratoi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wahân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nac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amseroedd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penodol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Ni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fyddai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ag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epilepsi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gallu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mynd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daith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dringo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creigiau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gan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byddai'r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risgiau'n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eu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hystyried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rhy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fawr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.</a:t>
            </a:r>
          </a:p>
          <a:p>
            <a:pPr algn="l"/>
            <a:r>
              <a:rPr lang="en-GB" sz="1000" b="1" i="0" dirty="0">
                <a:solidFill>
                  <a:srgbClr val="333333"/>
                </a:solidFill>
                <a:effectLst/>
                <a:latin typeface="inherit"/>
              </a:rPr>
              <a:t>Model </a:t>
            </a:r>
            <a:r>
              <a:rPr lang="en-GB" sz="1000" b="1" i="0" dirty="0" err="1">
                <a:solidFill>
                  <a:srgbClr val="333333"/>
                </a:solidFill>
                <a:effectLst/>
                <a:latin typeface="inherit"/>
              </a:rPr>
              <a:t>cymdeithasol</a:t>
            </a:r>
            <a:endParaRPr lang="en-GB" sz="1000" b="1" i="0" dirty="0">
              <a:solidFill>
                <a:srgbClr val="333333"/>
              </a:solidFill>
              <a:effectLst/>
              <a:latin typeface="inherit"/>
            </a:endParaRP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Mae'r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model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credu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broblem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gyda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chymdeithas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ffordd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mae'n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trin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unigolion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ag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anabledd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Mae'n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ystyried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anabledd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gwahaniaeth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syml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ac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credu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gymdeithas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sicrhau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cefnogi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hawliau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anabl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Enghreifftiau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: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adeilad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problemau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gyda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mynediad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ddefnyddwyr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cadeiriau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olwyn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yna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dylid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dileu'r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rhwystr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trwy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osod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rampiau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bawb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fynediad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cyfartal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cyfleusterau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Os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yw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lleoliad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iechyd neu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ofal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cymdeithasol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ymwybodol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â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chlefyd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inherit"/>
              </a:rPr>
              <a:t>siwgr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inherit"/>
              </a:rPr>
              <a:t> 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ac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angen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byrbrydau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gyfnodau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penodol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trwy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dydd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byddant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sicrhau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amser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bwyd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diwallu'r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anghenion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pPr algn="l"/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Byddai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unigolyn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ag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epilepsi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sy'n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dymuno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cymryd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rhan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mewn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taith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dringo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creigiau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gwneud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hynny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byddai'n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ofynnol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drefnwyr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y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daith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gynnal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asesiad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risg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sicrhau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bod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cefnogaeth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briodol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cael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roi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yn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0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ei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34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lluniau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model </a:t>
            </a:r>
            <a:r>
              <a:rPr lang="en-GB" dirty="0" err="1"/>
              <a:t>meddygol</a:t>
            </a:r>
            <a:r>
              <a:rPr lang="en-GB" dirty="0"/>
              <a:t> neu </a:t>
            </a:r>
            <a:r>
              <a:rPr lang="en-GB" dirty="0" err="1"/>
              <a:t>gymdeithasol</a:t>
            </a:r>
            <a:r>
              <a:rPr lang="en-GB" dirty="0"/>
              <a:t> o </a:t>
            </a:r>
            <a:r>
              <a:rPr lang="en-GB" dirty="0" err="1"/>
              <a:t>anabledd</a:t>
            </a:r>
            <a:r>
              <a:rPr lang="en-GB" dirty="0"/>
              <a:t>  -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atebion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8374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Rhannu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gwybodaeth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flaenorol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Ymgyfarwyddo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â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anghenion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na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fyddwch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erioed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wedi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clywed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amdanynt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blaen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e.e.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gwahanol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syndromau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cael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nodi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drwy’r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amser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felly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mae’n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rhaid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athrawon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ymchwilio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i’r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rhain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e.e.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trwy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siarad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gyda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CADY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ysgol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arbenigwyr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asiantaethau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allanol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1934F57-A7C0-48A9-A728-1C1023470903}" type="slidenum">
              <a:rPr lang="en-US" altLang="en-US" smtClean="0">
                <a:latin typeface="Arial Unicode MS" pitchFamily="-104" charset="-128"/>
              </a:rPr>
              <a:pPr/>
              <a:t>10</a:t>
            </a:fld>
            <a:endParaRPr lang="en-US" altLang="en-US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16740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y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2022)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system ADY </a:t>
            </a:r>
            <a:r>
              <a:rPr lang="en-GB" dirty="0" err="1"/>
              <a:t>gyfan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thrawsnewid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</a:t>
            </a:r>
            <a:r>
              <a:rPr lang="en-GB" dirty="0" err="1"/>
              <a:t>dechrau'r</a:t>
            </a:r>
            <a:r>
              <a:rPr lang="en-GB" dirty="0"/>
              <a:t>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- term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ddogfennaeth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un </a:t>
            </a:r>
            <a:r>
              <a:rPr lang="en-GB" dirty="0" err="1"/>
              <a:t>oed</a:t>
            </a:r>
            <a:r>
              <a:rPr lang="en-GB" dirty="0"/>
              <a:t> / cam </a:t>
            </a:r>
            <a:r>
              <a:rPr lang="en-GB" dirty="0" err="1"/>
              <a:t>datblygiad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Sasesneg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Iaith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ADY. Beth am y </a:t>
            </a:r>
            <a:r>
              <a:rPr lang="en-GB" dirty="0" err="1"/>
              <a:t>ffoaduriaid</a:t>
            </a:r>
            <a:r>
              <a:rPr lang="en-GB" dirty="0"/>
              <a:t> </a:t>
            </a:r>
            <a:r>
              <a:rPr lang="en-GB"/>
              <a:t>o Ukraine, </a:t>
            </a:r>
            <a:r>
              <a:rPr lang="en-GB" dirty="0" err="1"/>
              <a:t>Afghansitan</a:t>
            </a:r>
            <a:r>
              <a:rPr lang="en-GB" dirty="0"/>
              <a:t>, Syria ac </a:t>
            </a:r>
            <a:r>
              <a:rPr lang="en-GB" dirty="0" err="1"/>
              <a:t>ati</a:t>
            </a:r>
            <a:r>
              <a:rPr lang="en-GB" dirty="0"/>
              <a:t>?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ADY </a:t>
            </a:r>
            <a:r>
              <a:rPr lang="en-GB" dirty="0" err="1"/>
              <a:t>sylfaenol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–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ADY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rhwystr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/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.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Cymraeg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Dyslecsia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teuluoedd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Cymraeg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- 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heriol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0838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Rhestrwch rai o'r ADY rydych chi’n gyfarwydd â nhw dan y gwahanol gategorïau.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0200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https://www.youtube.com/watch?v=jtmk2lwpFsQ</a:t>
            </a:r>
          </a:p>
          <a:p>
            <a:r>
              <a:rPr lang="en-GB" dirty="0" err="1"/>
              <a:t>Nodwch</a:t>
            </a:r>
            <a:r>
              <a:rPr lang="en-GB" dirty="0"/>
              <a:t> y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negeseuon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o ran y </a:t>
            </a:r>
            <a:r>
              <a:rPr lang="en-GB" dirty="0" err="1"/>
              <a:t>newidiadau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5952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Mae </a:t>
            </a:r>
            <a:r>
              <a:rPr lang="en-GB" dirty="0" err="1"/>
              <a:t>cynllunio</a:t>
            </a:r>
            <a:r>
              <a:rPr lang="en-GB" dirty="0"/>
              <a:t> person </a:t>
            </a:r>
            <a:r>
              <a:rPr lang="en-GB" dirty="0" err="1"/>
              <a:t>ganolog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bob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fywyd</a:t>
            </a:r>
            <a:r>
              <a:rPr lang="en-GB" dirty="0"/>
              <a:t> a </a:t>
            </a:r>
            <a:r>
              <a:rPr lang="en-GB" dirty="0" err="1"/>
              <a:t>chynnydd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gyfarfod</a:t>
            </a:r>
            <a:r>
              <a:rPr lang="en-GB" dirty="0"/>
              <a:t> </a:t>
            </a:r>
            <a:r>
              <a:rPr lang="en-GB" dirty="0" err="1"/>
              <a:t>ffurfiol</a:t>
            </a:r>
            <a:r>
              <a:rPr lang="en-GB" dirty="0"/>
              <a:t> 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gyfle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â </a:t>
            </a:r>
            <a:r>
              <a:rPr lang="en-GB" dirty="0" err="1"/>
              <a:t>phawb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cefnogi'r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ynghyd</a:t>
            </a:r>
            <a:r>
              <a:rPr lang="en-GB" dirty="0"/>
              <a:t> a </a:t>
            </a:r>
            <a:r>
              <a:rPr lang="en-GB" dirty="0" err="1"/>
              <a:t>dathlu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cyflawniadau</a:t>
            </a:r>
            <a:r>
              <a:rPr lang="en-GB" dirty="0"/>
              <a:t>, </a:t>
            </a:r>
            <a:r>
              <a:rPr lang="en-GB" dirty="0" err="1"/>
              <a:t>ynghyd</a:t>
            </a:r>
            <a:r>
              <a:rPr lang="en-GB" dirty="0"/>
              <a:t> â </a:t>
            </a:r>
            <a:r>
              <a:rPr lang="en-GB" dirty="0" err="1"/>
              <a:t>thrafod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bryderon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am y </a:t>
            </a:r>
            <a:r>
              <a:rPr lang="en-GB" dirty="0" err="1"/>
              <a:t>dyfodol</a:t>
            </a:r>
            <a:r>
              <a:rPr lang="en-GB" dirty="0"/>
              <a:t>.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at y person </a:t>
            </a:r>
            <a:r>
              <a:rPr lang="en-GB" dirty="0" err="1"/>
              <a:t>ifanc</a:t>
            </a:r>
            <a:r>
              <a:rPr lang="en-GB" dirty="0"/>
              <a:t> -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olwg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persbectif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agosaf</a:t>
            </a:r>
            <a:r>
              <a:rPr lang="en-GB" dirty="0"/>
              <a:t> </a:t>
            </a:r>
            <a:r>
              <a:rPr lang="en-GB" dirty="0" err="1"/>
              <a:t>atynt</a:t>
            </a:r>
            <a:r>
              <a:rPr lang="en-GB" dirty="0"/>
              <a:t>.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a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.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GYDA HWY </a:t>
            </a:r>
            <a:r>
              <a:rPr lang="en-GB" dirty="0" err="1"/>
              <a:t>Nid</a:t>
            </a:r>
            <a:r>
              <a:rPr lang="en-GB" dirty="0"/>
              <a:t> AMDANYNT HWY.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gefnogaeth</a:t>
            </a:r>
            <a:r>
              <a:rPr lang="en-GB" dirty="0"/>
              <a:t> o </a:t>
            </a:r>
            <a:r>
              <a:rPr lang="en-GB" dirty="0" err="1"/>
              <a:t>amgylch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hwnnw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gyfannol</a:t>
            </a:r>
            <a:r>
              <a:rPr lang="en-GB" dirty="0"/>
              <a:t> -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ag </a:t>
            </a:r>
            <a:r>
              <a:rPr lang="en-GB" dirty="0" err="1"/>
              <a:t>adroddiadau</a:t>
            </a:r>
            <a:r>
              <a:rPr lang="en-GB" dirty="0"/>
              <a:t> ac </a:t>
            </a:r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â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r>
              <a:rPr lang="en-GB" dirty="0"/>
              <a:t> -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deimlo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gwerthfawrogi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gynllun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cwmpas</a:t>
            </a:r>
            <a:r>
              <a:rPr lang="en-GB" dirty="0"/>
              <a:t>.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cymell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pan </a:t>
            </a:r>
            <a:r>
              <a:rPr lang="en-GB" dirty="0" err="1"/>
              <a:t>rydyn</a:t>
            </a:r>
            <a:r>
              <a:rPr lang="en-GB" dirty="0"/>
              <a:t> </a:t>
            </a:r>
            <a:r>
              <a:rPr lang="en-GB" dirty="0" err="1"/>
              <a:t>ni'n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.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1016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Person Centred Review Process in Wales - YouTube</a:t>
            </a:r>
            <a:r>
              <a:rPr lang="en-GB" baseline="0" dirty="0"/>
              <a:t>. </a:t>
            </a:r>
          </a:p>
          <a:p>
            <a:endParaRPr lang="en-GB" dirty="0"/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Ystyriwch beth allai fod yr heriau posib yma? e.e. ymgysylltiad rhieni, difrifoldeb anghenion ac ati.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3688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Bydd gan bob disgybl sydd wedi'i nodi ag ADY Cynllun Datblygu Unigol. Bydd hyn yn disodli'r Cynlluniau Addysg Unigol a’r Datganiadau blaenorol o Anghenion Addysg Arbennig.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Cyfnod pontio ar hyn o bryd i'r rheini sydd eisoes â datganiadau - her enfawr i staffio mewn ysgolion a rolau ychwanegol a ariannwyd gan </a:t>
            </a:r>
            <a:r>
              <a:rPr lang="cy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LlC</a:t>
            </a:r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mewn ysgolion (penodwyd 1 o garfan TAR y llynedd i'r rôl hon) 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1901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Trosolwg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edmygu</a:t>
            </a:r>
            <a:r>
              <a:rPr lang="en-GB" dirty="0"/>
              <a:t> </a:t>
            </a:r>
            <a:r>
              <a:rPr lang="en-GB" dirty="0" err="1"/>
              <a:t>amdana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mi?</a:t>
            </a:r>
          </a:p>
          <a:p>
            <a:r>
              <a:rPr lang="en-GB" dirty="0"/>
              <a:t>Sut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nghefnogi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?</a:t>
            </a:r>
          </a:p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? -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randdeiliaid</a:t>
            </a:r>
            <a:r>
              <a:rPr lang="en-GB" dirty="0"/>
              <a:t> - </a:t>
            </a:r>
            <a:r>
              <a:rPr lang="en-GB" dirty="0" err="1"/>
              <a:t>dysgwr</a:t>
            </a:r>
            <a:r>
              <a:rPr lang="en-GB" dirty="0"/>
              <a:t>, </a:t>
            </a:r>
            <a:r>
              <a:rPr lang="en-GB" dirty="0" err="1"/>
              <a:t>rhieni</a:t>
            </a:r>
            <a:r>
              <a:rPr lang="en-GB" dirty="0"/>
              <a:t> / </a:t>
            </a:r>
            <a:r>
              <a:rPr lang="en-GB" dirty="0" err="1"/>
              <a:t>gofalwyr</a:t>
            </a:r>
            <a:r>
              <a:rPr lang="en-GB" dirty="0"/>
              <a:t>, </a:t>
            </a:r>
            <a:r>
              <a:rPr lang="en-GB" dirty="0" err="1"/>
              <a:t>cynorthwy-ydd</a:t>
            </a:r>
            <a:r>
              <a:rPr lang="en-GB" dirty="0"/>
              <a:t>,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, CADY,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allanol</a:t>
            </a:r>
            <a:endParaRPr lang="en-GB" dirty="0"/>
          </a:p>
          <a:p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?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, </a:t>
            </a:r>
            <a:r>
              <a:rPr lang="en-GB" dirty="0" err="1"/>
              <a:t>wythnosol</a:t>
            </a:r>
            <a:r>
              <a:rPr lang="en-GB" dirty="0"/>
              <a:t>, </a:t>
            </a:r>
            <a:r>
              <a:rPr lang="en-GB" dirty="0" err="1"/>
              <a:t>gartref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, </a:t>
            </a:r>
            <a:r>
              <a:rPr lang="en-GB" dirty="0" err="1"/>
              <a:t>rhywle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?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1331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Ail-</a:t>
            </a:r>
            <a:r>
              <a:rPr lang="en-GB" dirty="0" err="1"/>
              <a:t>drefnu’r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baseline="0" dirty="0"/>
              <a:t> acronym </a:t>
            </a:r>
            <a:r>
              <a:rPr lang="en-GB" baseline="0" dirty="0" err="1"/>
              <a:t>cywir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6775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TASG (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llungopïau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templed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Teams)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Broffil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Tudalen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cyfer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hunan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myfyriwr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TAR.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Defnyddio’r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penawdau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Meddyliwch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sy’n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bwysig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bryd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ddechrau’r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cwrs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TAR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nodwch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pwy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neu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angen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arnoch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er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mwyn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cefnogi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chi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ystod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flwyddyn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atebion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ffôn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gyda’r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pennawd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‘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hoffi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edmygu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97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wybodaeth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o’r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Proffil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un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Tudalen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chi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well -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beth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iddyn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dicio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!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Bydd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adnabod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well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bersonoli'r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ddefnyddio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un neu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strategaethau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restrir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Sleid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hon (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ewch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trwy'r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rhain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personoli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grymuso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mhob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agwedd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o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osod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targedau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werthuso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cynnydd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rhan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allweddol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broses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mae'n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personol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ystyrlon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gwerthfawr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iddynt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 O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ganlyniad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byddant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fwy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parod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mwynhau'r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profiad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symud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ymlaen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gorau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ag ADY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arfer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orau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BOB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71184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Er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mwyn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cefnogi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ffordd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gynhwysol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sicrhau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pawb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cyfleoedd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teg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chyfiawn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angen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athrawon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ganolbwyntio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nodweddion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unigolyn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meithrin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gwytnwch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ymdopi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â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gwahanol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sefyllfaoedd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datrys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problemau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chodi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safon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lles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emosiynol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aml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ddysgwyr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ag ADY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hunan-barch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isel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iawn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rhwystrau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maent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wedi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traws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bywydau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dylanwad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cefnogaeth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ymglymiad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rhieni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ond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weithiau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gall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heriol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oherwydd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diffyg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diddordeb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ymgysylltiad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â'r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cartref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Fodd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bynnag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dylid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hysbysu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rhieni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unrhyw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gefnogaeth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ymyrraeth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benodol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derbyn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os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wahanol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gweddill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dosbarth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dderbyn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neges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bwysicaf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yma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addysgu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ansawdd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uchel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canolbwyntio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unigol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addasu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arddulliau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addysgu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ddiwallu'r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hynny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hanfodol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dysgwr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o bob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cefndir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cyrchu'r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cwricwlwm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gwneud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cynnydd</a:t>
            </a:r>
            <a:r>
              <a:rPr lang="en-GB" sz="1200" dirty="0">
                <a:solidFill>
                  <a:srgbClr val="333333"/>
                </a:solidFill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0564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 Unicode MS" pitchFamily="-104" charset="-128"/>
              <a:ea typeface="ＭＳ Ｐゴシック" panose="020B0600070205080204" pitchFamily="34" charset="-128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 Unicode MS" pitchFamily="-104" charset="-128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D3C25A4-6E44-446F-8484-FCEDB85CEFF7}" type="slidenum">
              <a:rPr lang="en-US" altLang="en-US" smtClean="0"/>
              <a:pPr>
                <a:spcBef>
                  <a:spcPct val="0"/>
                </a:spcBef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4938848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Rydyn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gyd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wahanol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angen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barchu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hynny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tegwch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,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cynhwysiant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model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cymdeithasol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o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anabledd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dweud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wrthym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fel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athrawon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sydd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angen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newid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ein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dulliau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Mae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gan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ddysgwyr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hawliau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ac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mae'n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ofynnol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athrawon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sicrhau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profiadau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dysgu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cyfartal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bawb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  <a:p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(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Os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yw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amser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caniatáu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)</a:t>
            </a:r>
          </a:p>
          <a:p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Rhestrwch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3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phwynt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dysgu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allweddol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o'r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ddarlith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hon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fynd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ymlaen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i'r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ystafell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latin typeface="Arial Unicode MS" pitchFamily="-104" charset="-128"/>
                <a:ea typeface="ＭＳ Ｐゴシック" panose="020B0600070205080204" pitchFamily="34" charset="-128"/>
              </a:rPr>
              <a:t>ddosbarth</a:t>
            </a:r>
            <a:r>
              <a:rPr lang="en-GB" altLang="en-US" dirty="0">
                <a:latin typeface="Arial Unicode MS" pitchFamily="-104" charset="-128"/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00FEB2B7-B361-4FAA-A9AD-320D14A2280C}" type="slidenum">
              <a:rPr lang="en-US" altLang="en-US" smtClean="0">
                <a:latin typeface="Arial Unicode MS" pitchFamily="-104" charset="-128"/>
              </a:rPr>
              <a:pPr/>
              <a:t>23</a:t>
            </a:fld>
            <a:endParaRPr lang="en-US" altLang="en-US">
              <a:latin typeface="Arial Unicode MS" pitchFamily="-10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915269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4F0044-AFC1-4E75-AA5D-6A57BDD14E7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7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07548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PDP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10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78867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516469" y="594360"/>
            <a:ext cx="8170331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3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24331" y="2084071"/>
            <a:ext cx="8162469" cy="3501154"/>
          </a:xfrm>
        </p:spPr>
        <p:txBody>
          <a:bodyPr numCol="2" spcCol="108000">
            <a:normAutofit/>
          </a:bodyPr>
          <a:lstStyle>
            <a:lvl1pPr marL="17145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1pPr>
            <a:lvl2pPr marL="34290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2pPr>
            <a:lvl3pPr marL="51435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3pPr>
            <a:lvl4pPr marL="68580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4pPr>
            <a:lvl5pPr marL="857250" indent="-171450" algn="l">
              <a:buClr>
                <a:schemeClr val="accent2"/>
              </a:buClr>
              <a:buFont typeface="Wingdings" panose="05000000000000000000" pitchFamily="2" charset="2"/>
              <a:buChar char="§"/>
              <a:defRPr sz="18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442068" y="6234888"/>
            <a:ext cx="1519374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171700" y="6238816"/>
            <a:ext cx="3171826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687121" y="5804577"/>
            <a:ext cx="27432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1430" y="2"/>
            <a:ext cx="27432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noProof="0" dirty="0"/>
          </a:p>
        </p:txBody>
      </p:sp>
    </p:spTree>
    <p:extLst>
      <p:ext uri="{BB962C8B-B14F-4D97-AF65-F5344CB8AC3E}">
        <p14:creationId xmlns:p14="http://schemas.microsoft.com/office/powerpoint/2010/main" val="5352389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BCDA8-EF89-CF4C-B5E4-E42151356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9BCB0-0CE7-4148-88E3-6AEBA01B0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088C2-6F3B-8E4E-8F7D-DFB58E741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AD4CF-919C-CF49-B84C-DF499C24B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40076-4DBB-5049-94F4-8A81AC46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0FD38-A404-D847-92A0-308F4F46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844C1-0482-9947-8D20-449E68B11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0A170-45F1-1744-97A7-DC8966E34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F31E6-6346-9243-A63E-1FC312AC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5A795-8478-EF4F-BB84-5612FEE15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30FB4-64CA-374B-9BFA-50E222AE75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1618F-83EB-304C-8988-F1933A07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B4609-1B02-5246-9D3B-C66ABD24F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5DD343-B6C4-354E-9F80-F6FA439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DF7E98-1440-8E47-815A-05AD1B390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66A918-B8D1-9543-BFDF-0F44FA8A8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BC121-428B-5040-8094-9EE209897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102A0-8D27-A747-B2F2-764AB05CC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2DDF8A-501F-AE45-83D6-D2C8A0380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1ED4E-1121-D641-8D49-F89D752BB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A6DA33-9D9A-D249-9849-03B4E246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4478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B9C19-5842-DF42-9BA8-5F8D2B17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F146C-A940-0944-98B6-71CEDC591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0E05A-06B0-7D45-A067-47EBC4624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3F4EB-AA04-1F4B-8034-092D7584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E27EE-B32D-1343-8A40-6FA1761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795AD-575B-7348-86F1-42131C599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88421-47F6-6442-B364-C0058273B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ECF55-AC2A-494B-9BB1-B8235327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1A50A2-E222-5544-ABB6-71C28C924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AE5F8-E078-5741-89A3-BC655FAE6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C7774-F832-DB4E-B481-BE07DF44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5249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B9B33E-C804-D144-B43A-D34DBAC247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FC454E-A2EE-524A-AD47-EBFAB0C77A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C80D4-B69B-644C-A0E4-1A71F49CB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577A6-215A-2B4A-A89E-DA71DB42B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04F7E-969C-9C41-BBEC-83D0AF923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10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22163"/>
            <a:ext cx="9144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D92FE-8882-7242-9639-282F9DD479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A7CA90-CE39-9544-B717-4236EF5BE7FD}" type="datetimeFigureOut">
              <a:rPr lang="en-US" smtClean="0"/>
              <a:t>9/1/2022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40EB-BF3E-E54A-9C41-1817E3F5FD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653A6-0352-8E47-9F42-D78D8AF27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59116-BF23-0E4F-9F9B-136EC09FCD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jtmk2lwpFsQ?feature=oembed" TargetMode="Externa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sscLGznQsU?feature=oembed" TargetMode="Externa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rfer-effeithiol/ymateb-graddedig-hynod-effeithiol-syn-hyrwyddo-cynhwysiant-yn-llwyddiannu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estyn.llyw.cymru/arfer-effeithiol/creu-rhwydwaith-cymorth-disgyblion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autismwales.org/cy/addysg/rwyn-gweithio-mewn-ysgol-gynradd/hyfforddi-staff-dysgu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autismwales.org/cy/addysg/rwyn-gweithio-mewn-ysgol-uwchradd/cynllun-staff-cymorth-addysgu-a-dysgu-ysgolion-uwchradd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adnoddau.s3.eu-west-2.amazonaws.com/pdfs/CefnogiPobPlentyn.pdf" TargetMode="External"/><Relationship Id="rId2" Type="http://schemas.openxmlformats.org/officeDocument/2006/relationships/hyperlink" Target="https://llyw.cymru/sites/default/files/publications/2021-03/210326-cod-anghenion-dysgu-ychwanegol-cymru-2021.pdf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4DA779-CB81-473D-A2D8-B1EDC41A6B03}"/>
              </a:ext>
            </a:extLst>
          </p:cNvPr>
          <p:cNvSpPr txBox="1"/>
          <p:nvPr/>
        </p:nvSpPr>
        <p:spPr>
          <a:xfrm>
            <a:off x="2485473" y="3932979"/>
            <a:ext cx="4024772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Ychwanegol</a:t>
            </a:r>
            <a:r>
              <a:rPr lang="en-GB" b="1" dirty="0"/>
              <a:t> (ADY)  - </a:t>
            </a:r>
            <a:r>
              <a:rPr lang="en-GB" b="1" dirty="0" err="1"/>
              <a:t>dogfennaeth</a:t>
            </a:r>
            <a:r>
              <a:rPr lang="en-GB" b="1" dirty="0"/>
              <a:t> a </a:t>
            </a:r>
            <a:r>
              <a:rPr lang="en-GB" b="1" dirty="0" err="1"/>
              <a:t>goblygiadau</a:t>
            </a:r>
            <a:r>
              <a:rPr lang="en-GB" b="1" dirty="0"/>
              <a:t> </a:t>
            </a:r>
            <a:r>
              <a:rPr lang="en-GB" b="1" dirty="0" err="1"/>
              <a:t>statudol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04FF9B-9DDC-42B7-826A-43F1E7AE7C2F}"/>
              </a:ext>
            </a:extLst>
          </p:cNvPr>
          <p:cNvSpPr txBox="1"/>
          <p:nvPr/>
        </p:nvSpPr>
        <p:spPr>
          <a:xfrm>
            <a:off x="3406934" y="5440504"/>
            <a:ext cx="241669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ECAD6007C – </a:t>
            </a:r>
            <a:r>
              <a:rPr lang="en-GB" b="1" dirty="0" err="1"/>
              <a:t>Sesiwn</a:t>
            </a:r>
            <a:r>
              <a:rPr lang="en-GB" b="1" dirty="0"/>
              <a:t> 7</a:t>
            </a:r>
          </a:p>
        </p:txBody>
      </p:sp>
    </p:spTree>
    <p:extLst>
      <p:ext uri="{BB962C8B-B14F-4D97-AF65-F5344CB8AC3E}">
        <p14:creationId xmlns:p14="http://schemas.microsoft.com/office/powerpoint/2010/main" val="251913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cychwyn</a:t>
            </a:r>
            <a:r>
              <a:rPr lang="en-GB" dirty="0"/>
              <a:t> …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686126" y="3154739"/>
            <a:ext cx="7886700" cy="21454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solidFill>
                  <a:srgbClr val="002060"/>
                </a:solidFill>
              </a:rPr>
              <a:t>Anfonwch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neges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destun</a:t>
            </a:r>
            <a:r>
              <a:rPr lang="en-GB" dirty="0">
                <a:solidFill>
                  <a:srgbClr val="002060"/>
                </a:solidFill>
              </a:rPr>
              <a:t> at 4-5 o </a:t>
            </a:r>
            <a:r>
              <a:rPr lang="en-GB" dirty="0" err="1">
                <a:solidFill>
                  <a:srgbClr val="002060"/>
                </a:solidFill>
              </a:rPr>
              <a:t>ffrindiau</a:t>
            </a:r>
            <a:r>
              <a:rPr lang="en-GB" dirty="0">
                <a:solidFill>
                  <a:srgbClr val="002060"/>
                </a:solidFill>
              </a:rPr>
              <a:t> neu </a:t>
            </a:r>
            <a:r>
              <a:rPr lang="en-GB" dirty="0" err="1">
                <a:solidFill>
                  <a:srgbClr val="002060"/>
                </a:solidFill>
              </a:rPr>
              <a:t>aelodau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o’r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teulu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yn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gofyn</a:t>
            </a:r>
            <a:r>
              <a:rPr lang="en-GB" dirty="0">
                <a:solidFill>
                  <a:srgbClr val="002060"/>
                </a:solidFill>
              </a:rPr>
              <a:t> y </a:t>
            </a:r>
            <a:r>
              <a:rPr lang="en-GB" dirty="0" err="1">
                <a:solidFill>
                  <a:srgbClr val="002060"/>
                </a:solidFill>
              </a:rPr>
              <a:t>cwestiwn</a:t>
            </a:r>
            <a:r>
              <a:rPr lang="en-GB" dirty="0">
                <a:solidFill>
                  <a:srgbClr val="002060"/>
                </a:solidFill>
              </a:rPr>
              <a:t>, 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</a:rPr>
              <a:t>‘Beth </a:t>
            </a:r>
            <a:r>
              <a:rPr lang="en-GB" dirty="0" err="1">
                <a:solidFill>
                  <a:srgbClr val="002060"/>
                </a:solidFill>
              </a:rPr>
              <a:t>ydych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chi’n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edmygu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amdana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i</a:t>
            </a:r>
            <a:r>
              <a:rPr lang="en-GB" dirty="0">
                <a:solidFill>
                  <a:srgbClr val="002060"/>
                </a:solidFill>
              </a:rPr>
              <a:t>?’ </a:t>
            </a:r>
          </a:p>
          <a:p>
            <a:pPr marL="0" indent="0">
              <a:buNone/>
            </a:pPr>
            <a:r>
              <a:rPr lang="en-GB" dirty="0" err="1">
                <a:solidFill>
                  <a:srgbClr val="002060"/>
                </a:solidFill>
              </a:rPr>
              <a:t>Gallwch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esbonio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iddynt</a:t>
            </a:r>
            <a:r>
              <a:rPr lang="en-GB" dirty="0">
                <a:solidFill>
                  <a:srgbClr val="002060"/>
                </a:solidFill>
              </a:rPr>
              <a:t> y </a:t>
            </a:r>
            <a:r>
              <a:rPr lang="en-GB" dirty="0" err="1">
                <a:solidFill>
                  <a:srgbClr val="002060"/>
                </a:solidFill>
              </a:rPr>
              <a:t>byddwch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yn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defnyddio’r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atebion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ar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gyfer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tasg</a:t>
            </a:r>
            <a:r>
              <a:rPr lang="en-GB" dirty="0">
                <a:solidFill>
                  <a:srgbClr val="002060"/>
                </a:solidFill>
              </a:rPr>
              <a:t> </a:t>
            </a:r>
            <a:r>
              <a:rPr lang="en-GB" dirty="0" err="1">
                <a:solidFill>
                  <a:srgbClr val="002060"/>
                </a:solidFill>
              </a:rPr>
              <a:t>yn</a:t>
            </a:r>
            <a:r>
              <a:rPr lang="en-GB" dirty="0">
                <a:solidFill>
                  <a:srgbClr val="002060"/>
                </a:solidFill>
              </a:rPr>
              <a:t> y </a:t>
            </a:r>
            <a:r>
              <a:rPr lang="en-GB" dirty="0" err="1">
                <a:solidFill>
                  <a:srgbClr val="002060"/>
                </a:solidFill>
              </a:rPr>
              <a:t>Brifysgol</a:t>
            </a:r>
            <a:r>
              <a:rPr lang="en-GB" dirty="0">
                <a:solidFill>
                  <a:srgbClr val="002060"/>
                </a:solidFill>
              </a:rPr>
              <a:t>. </a:t>
            </a:r>
          </a:p>
        </p:txBody>
      </p:sp>
      <p:pic>
        <p:nvPicPr>
          <p:cNvPr id="1026" name="Picture 2" descr="About iMessage and SMS/MMS – Apple Suppor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9191">
            <a:off x="5583019" y="1313368"/>
            <a:ext cx="2496035" cy="149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232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Amcanion</a:t>
            </a:r>
            <a:endParaRPr 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C1337FB-244A-4548-ABD6-021FF8A1A9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47794" y="1201328"/>
            <a:ext cx="4916510" cy="554604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Datblygu dealltwriaeth o gynhwysiant a chyfiawnder yng nghyd-destun ADY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Archwilio cyfrifoldebau cytundebol, bugeiliol a chyfreithiol o ran cefnogi dysgwyr ag ADY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Cyflwyno'r amrywiaeth o ADY y byddwch chi’n dod ar eu traws yn yr ystafell ddosbarth </a:t>
            </a:r>
          </a:p>
          <a:p>
            <a:r>
              <a:rPr lang="cy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Adfyfyrio’n feirniadol ar yr ystod o wahanol ddulliau o ddiwallu anghenion amrywiol dysgwyr. </a:t>
            </a:r>
            <a:endParaRPr lang="en-US" sz="1700" dirty="0"/>
          </a:p>
          <a:p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572167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iversity - Connected 2021 Tickets | Palace Theatre Manchester in  Manchester | ATG Tickets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48150">
            <a:off x="275698" y="1741042"/>
            <a:ext cx="4163630" cy="234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Benefits of Inclusion and Diversity in the Classroom | American  Universit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1389">
            <a:off x="5187676" y="335635"/>
            <a:ext cx="3596500" cy="239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6" descr="Disability and Inclusive Education Initiative - Global Business Coalition  for Education"/>
          <p:cNvSpPr>
            <a:spLocks noChangeAspect="1" noChangeArrowheads="1"/>
          </p:cNvSpPr>
          <p:nvPr/>
        </p:nvSpPr>
        <p:spPr bwMode="auto">
          <a:xfrm>
            <a:off x="-772741" y="4591682"/>
            <a:ext cx="81157" cy="81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  <p:pic>
        <p:nvPicPr>
          <p:cNvPr id="3080" name="Picture 8" descr="8 Tips for Introducing a Student with Disabilities to an Inclusive Classroom  : Friendship Circle — Special Needs Blo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9417">
            <a:off x="4878655" y="2945739"/>
            <a:ext cx="3678600" cy="245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ouble Wave 7">
            <a:extLst>
              <a:ext uri="{FF2B5EF4-FFF2-40B4-BE49-F238E27FC236}">
                <a16:creationId xmlns:a16="http://schemas.microsoft.com/office/drawing/2014/main" id="{3A0DF77A-F200-4177-93F3-586477A5AAD2}"/>
              </a:ext>
            </a:extLst>
          </p:cNvPr>
          <p:cNvSpPr/>
          <p:nvPr/>
        </p:nvSpPr>
        <p:spPr>
          <a:xfrm rot="21112494">
            <a:off x="339835" y="233562"/>
            <a:ext cx="3409782" cy="1473973"/>
          </a:xfrm>
          <a:prstGeom prst="doubleWave">
            <a:avLst>
              <a:gd name="adj1" fmla="val 6250"/>
              <a:gd name="adj2" fmla="val -6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Amrywiaeth</a:t>
            </a:r>
            <a:r>
              <a:rPr lang="en-GB" sz="4400" dirty="0"/>
              <a:t> </a:t>
            </a:r>
            <a:r>
              <a:rPr lang="en-GB" sz="4400" i="1" dirty="0"/>
              <a:t>(Diversity)</a:t>
            </a:r>
          </a:p>
        </p:txBody>
      </p:sp>
    </p:spTree>
    <p:extLst>
      <p:ext uri="{BB962C8B-B14F-4D97-AF65-F5344CB8AC3E}">
        <p14:creationId xmlns:p14="http://schemas.microsoft.com/office/powerpoint/2010/main" val="3655760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3312871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3204588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3312871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80734"/>
            <a:ext cx="3151762" cy="3826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b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sz="43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yw</a:t>
            </a:r>
            <a: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3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cynhwysiant</a:t>
            </a:r>
            <a: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  <a:br>
              <a:rPr lang="en-US" sz="4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C1D0948-0023-4CD0-B27C-74DFDA0456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874408"/>
              </p:ext>
            </p:extLst>
          </p:nvPr>
        </p:nvGraphicFramePr>
        <p:xfrm>
          <a:off x="3512705" y="197731"/>
          <a:ext cx="5192884" cy="56268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6442">
                  <a:extLst>
                    <a:ext uri="{9D8B030D-6E8A-4147-A177-3AD203B41FA5}">
                      <a16:colId xmlns:a16="http://schemas.microsoft.com/office/drawing/2014/main" val="415037990"/>
                    </a:ext>
                  </a:extLst>
                </a:gridCol>
                <a:gridCol w="2596442">
                  <a:extLst>
                    <a:ext uri="{9D8B030D-6E8A-4147-A177-3AD203B41FA5}">
                      <a16:colId xmlns:a16="http://schemas.microsoft.com/office/drawing/2014/main" val="2879126911"/>
                    </a:ext>
                  </a:extLst>
                </a:gridCol>
              </a:tblGrid>
              <a:tr h="820586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TEIMLADAU CYSYLLTIEDIG</a:t>
                      </a:r>
                    </a:p>
                    <a:p>
                      <a:pPr algn="ctr"/>
                      <a:r>
                        <a:rPr lang="en-GB" b="1" i="1" dirty="0">
                          <a:solidFill>
                            <a:schemeClr val="bg1"/>
                          </a:solidFill>
                        </a:rPr>
                        <a:t>(ASSOCIATED FEELINGS)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79380"/>
                  </a:ext>
                </a:extLst>
              </a:tr>
              <a:tr h="820586">
                <a:tc>
                  <a:txBody>
                    <a:bodyPr/>
                    <a:lstStyle/>
                    <a:p>
                      <a:r>
                        <a:rPr lang="en-GB" dirty="0"/>
                        <a:t>CYNHWYSIANT</a:t>
                      </a:r>
                      <a:endParaRPr lang="en-GB" dirty="0">
                        <a:solidFill>
                          <a:srgbClr val="FFFF00"/>
                        </a:solidFill>
                      </a:endParaRPr>
                    </a:p>
                    <a:p>
                      <a:r>
                        <a:rPr lang="en-GB" i="1" dirty="0">
                          <a:solidFill>
                            <a:schemeClr val="tx1"/>
                          </a:solidFill>
                        </a:rPr>
                        <a:t>(INCLUSION)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GWAHARDDIAD</a:t>
                      </a:r>
                    </a:p>
                    <a:p>
                      <a:r>
                        <a:rPr lang="en-GB" i="1" dirty="0"/>
                        <a:t>(EXCLUSION)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6660"/>
                  </a:ext>
                </a:extLst>
              </a:tr>
              <a:tr h="3985701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8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9355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022" y="365760"/>
            <a:ext cx="7308992" cy="118872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Pam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mae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cynhwysiant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yn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bwysig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23075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0"/>
            <a:ext cx="9144000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728740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40022" y="2176272"/>
            <a:ext cx="7025403" cy="4041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 dirty="0" err="1"/>
              <a:t>Confensiwn</a:t>
            </a:r>
            <a:r>
              <a:rPr lang="en-US" sz="2100" dirty="0"/>
              <a:t> y </a:t>
            </a:r>
            <a:r>
              <a:rPr lang="en-US" sz="2100" dirty="0" err="1"/>
              <a:t>Cenhedloedd</a:t>
            </a:r>
            <a:r>
              <a:rPr lang="en-US" sz="2100" dirty="0"/>
              <a:t> </a:t>
            </a:r>
            <a:r>
              <a:rPr lang="en-US" sz="2100" dirty="0" err="1"/>
              <a:t>Unedig</a:t>
            </a:r>
            <a:r>
              <a:rPr lang="en-US" sz="2100" dirty="0"/>
              <a:t> </a:t>
            </a:r>
            <a:r>
              <a:rPr lang="en-US" sz="2100" dirty="0" err="1"/>
              <a:t>ar</a:t>
            </a:r>
            <a:r>
              <a:rPr lang="en-US" sz="2100" dirty="0"/>
              <a:t> </a:t>
            </a:r>
            <a:r>
              <a:rPr lang="en-US" sz="2100" dirty="0" err="1"/>
              <a:t>Hawliau'r</a:t>
            </a:r>
            <a:r>
              <a:rPr lang="en-US" sz="2100" dirty="0"/>
              <a:t> </a:t>
            </a:r>
            <a:r>
              <a:rPr lang="en-US" sz="2100" dirty="0" err="1"/>
              <a:t>Plentyn</a:t>
            </a:r>
            <a:r>
              <a:rPr lang="en-US" sz="2100" dirty="0"/>
              <a:t> (1991)</a:t>
            </a:r>
          </a:p>
          <a:p>
            <a:r>
              <a:rPr lang="en-US" sz="2100" dirty="0" err="1"/>
              <a:t>Datganiad</a:t>
            </a:r>
            <a:r>
              <a:rPr lang="en-US" sz="2100" dirty="0"/>
              <a:t> Salamanca UNESCO (1994)</a:t>
            </a:r>
          </a:p>
          <a:p>
            <a:r>
              <a:rPr lang="en-US" sz="2100" dirty="0" err="1"/>
              <a:t>Confensiwn</a:t>
            </a:r>
            <a:r>
              <a:rPr lang="en-US" sz="2100" dirty="0"/>
              <a:t> y </a:t>
            </a:r>
            <a:r>
              <a:rPr lang="en-US" sz="2100" dirty="0" err="1"/>
              <a:t>Cenhedloedd</a:t>
            </a:r>
            <a:r>
              <a:rPr lang="en-US" sz="2100" dirty="0"/>
              <a:t> </a:t>
            </a:r>
            <a:r>
              <a:rPr lang="en-US" sz="2100" dirty="0" err="1"/>
              <a:t>Unedig</a:t>
            </a:r>
            <a:r>
              <a:rPr lang="en-US" sz="2100" dirty="0"/>
              <a:t> </a:t>
            </a:r>
            <a:r>
              <a:rPr lang="en-US" sz="2100" dirty="0" err="1"/>
              <a:t>ar</a:t>
            </a:r>
            <a:r>
              <a:rPr lang="en-US" sz="2100" dirty="0"/>
              <a:t> </a:t>
            </a:r>
            <a:r>
              <a:rPr lang="en-US" sz="2100" dirty="0" err="1"/>
              <a:t>Hawliau</a:t>
            </a:r>
            <a:r>
              <a:rPr lang="en-US" sz="2100" dirty="0"/>
              <a:t> </a:t>
            </a:r>
            <a:r>
              <a:rPr lang="en-US" sz="2100" dirty="0" err="1"/>
              <a:t>Pobl</a:t>
            </a:r>
            <a:r>
              <a:rPr lang="en-US" sz="2100" dirty="0"/>
              <a:t> ag </a:t>
            </a:r>
            <a:r>
              <a:rPr lang="en-US" sz="2100" dirty="0" err="1"/>
              <a:t>Anableddau</a:t>
            </a:r>
            <a:r>
              <a:rPr lang="en-US" sz="2100" dirty="0"/>
              <a:t> (2008)</a:t>
            </a:r>
          </a:p>
          <a:p>
            <a:r>
              <a:rPr lang="en-US" sz="2100" dirty="0" err="1"/>
              <a:t>Deddf</a:t>
            </a:r>
            <a:r>
              <a:rPr lang="en-US" sz="2100" dirty="0"/>
              <a:t> </a:t>
            </a:r>
            <a:r>
              <a:rPr lang="en-US" sz="2100" dirty="0" err="1"/>
              <a:t>Cydraddoldeb</a:t>
            </a:r>
            <a:r>
              <a:rPr lang="en-US" sz="2100" dirty="0"/>
              <a:t> (2010)</a:t>
            </a:r>
          </a:p>
          <a:p>
            <a:r>
              <a:rPr lang="en-US" sz="2100" dirty="0" err="1"/>
              <a:t>Mesur</a:t>
            </a:r>
            <a:r>
              <a:rPr lang="en-US" sz="2100" dirty="0"/>
              <a:t> </a:t>
            </a:r>
            <a:r>
              <a:rPr lang="en-US" sz="2100" dirty="0" err="1"/>
              <a:t>Hawliau</a:t>
            </a:r>
            <a:r>
              <a:rPr lang="en-US" sz="2100" dirty="0"/>
              <a:t> Plant a </a:t>
            </a:r>
            <a:r>
              <a:rPr lang="en-US" sz="2100" dirty="0" err="1"/>
              <a:t>Phobl</a:t>
            </a:r>
            <a:r>
              <a:rPr lang="en-US" sz="2100" dirty="0"/>
              <a:t> </a:t>
            </a:r>
            <a:r>
              <a:rPr lang="en-US" sz="2100" dirty="0" err="1"/>
              <a:t>Ifanc</a:t>
            </a:r>
            <a:r>
              <a:rPr lang="en-US" sz="2100" dirty="0"/>
              <a:t> (Cymru) (2011)</a:t>
            </a:r>
          </a:p>
          <a:p>
            <a:r>
              <a:rPr lang="en-US" sz="2100" dirty="0" err="1"/>
              <a:t>Deddf</a:t>
            </a:r>
            <a:r>
              <a:rPr lang="en-US" sz="2100" dirty="0"/>
              <a:t> </a:t>
            </a:r>
            <a:r>
              <a:rPr lang="en-US" sz="2100" dirty="0" err="1"/>
              <a:t>Llesiant</a:t>
            </a:r>
            <a:r>
              <a:rPr lang="en-US" sz="2100" dirty="0"/>
              <a:t> a </a:t>
            </a:r>
            <a:r>
              <a:rPr lang="en-US" sz="2100" dirty="0" err="1"/>
              <a:t>Chenedlaethau’r</a:t>
            </a:r>
            <a:r>
              <a:rPr lang="en-US" sz="2100" dirty="0"/>
              <a:t> </a:t>
            </a:r>
            <a:r>
              <a:rPr lang="en-US" sz="2100" dirty="0" err="1"/>
              <a:t>Dyfodol</a:t>
            </a:r>
            <a:r>
              <a:rPr lang="en-US" sz="2100" dirty="0"/>
              <a:t> (Cymru) (2015)</a:t>
            </a:r>
          </a:p>
        </p:txBody>
      </p:sp>
    </p:spTree>
    <p:extLst>
      <p:ext uri="{BB962C8B-B14F-4D97-AF65-F5344CB8AC3E}">
        <p14:creationId xmlns:p14="http://schemas.microsoft.com/office/powerpoint/2010/main" val="1650505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22632" y="1922631"/>
            <a:ext cx="6875818" cy="3030558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663321" y="3165298"/>
            <a:ext cx="4355594" cy="302895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42858" y="2085760"/>
            <a:ext cx="6857572" cy="268605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61554" y="1712395"/>
            <a:ext cx="4808302" cy="3066500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7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Amrywiaeth</a:t>
            </a:r>
            <a:br>
              <a:rPr lang="en-US" sz="2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7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Cydraddoldeb</a:t>
            </a:r>
            <a:br>
              <a:rPr lang="en-US" sz="2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</a:t>
            </a:r>
            <a:br>
              <a:rPr lang="en-US" sz="2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7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Chynhwysiant</a:t>
            </a:r>
            <a:br>
              <a:rPr lang="en-US" sz="27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700" i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 descr="What is DEI? — EO Seattle">
            <a:extLst>
              <a:ext uri="{FF2B5EF4-FFF2-40B4-BE49-F238E27FC236}">
                <a16:creationId xmlns:a16="http://schemas.microsoft.com/office/drawing/2014/main" id="{7AE6D1D9-87DD-3CA6-F4B4-3F4CEDD978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24527" y="467208"/>
            <a:ext cx="5123899" cy="592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85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202" y="394583"/>
            <a:ext cx="8401121" cy="1017270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3600" dirty="0"/>
              <a:t>Model </a:t>
            </a:r>
            <a:r>
              <a:rPr lang="en-GB" sz="3600" dirty="0" err="1"/>
              <a:t>Meddygol</a:t>
            </a:r>
            <a:r>
              <a:rPr lang="en-GB" sz="3600" dirty="0"/>
              <a:t> v. </a:t>
            </a:r>
            <a:r>
              <a:rPr lang="en-GB" sz="3600" dirty="0" err="1"/>
              <a:t>Cymdeithasol</a:t>
            </a:r>
            <a:r>
              <a:rPr lang="en-GB" sz="3600" dirty="0"/>
              <a:t> o </a:t>
            </a:r>
            <a:r>
              <a:rPr lang="en-GB" sz="3600" dirty="0" err="1"/>
              <a:t>Anabledd</a:t>
            </a:r>
            <a:endParaRPr lang="en-GB" sz="3600" dirty="0"/>
          </a:p>
        </p:txBody>
      </p:sp>
      <p:pic>
        <p:nvPicPr>
          <p:cNvPr id="4098" name="Picture 2" descr="The Social Model: understanding the language of disability from a  cartoonists point of view - Disability Arts Onl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674" y="2134143"/>
            <a:ext cx="3301418" cy="233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s that really the problem? - Raven Performance Group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39" y="1495162"/>
            <a:ext cx="1215145" cy="121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Problem Prevention: An Essential Practice of Effective Leaders - Sacred  Structures by Jim Baker : Sacred Structures by Jim Baker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63160">
            <a:off x="510339" y="3449035"/>
            <a:ext cx="1347734" cy="1085993"/>
          </a:xfrm>
          <a:prstGeom prst="rect">
            <a:avLst/>
          </a:prstGeom>
          <a:noFill/>
        </p:spPr>
      </p:pic>
      <p:pic>
        <p:nvPicPr>
          <p:cNvPr id="4106" name="Picture 10" descr="High Aspirations - Home | Facebook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92619">
            <a:off x="7154602" y="1617012"/>
            <a:ext cx="1152789" cy="115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24476">
            <a:off x="7019157" y="3853255"/>
            <a:ext cx="1423676" cy="94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50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sabled child playing in the park">
            <a:extLst>
              <a:ext uri="{FF2B5EF4-FFF2-40B4-BE49-F238E27FC236}">
                <a16:creationId xmlns:a16="http://schemas.microsoft.com/office/drawing/2014/main" id="{26746370-55FE-4574-9D9E-CB7DFAC2A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60" y="610637"/>
            <a:ext cx="3213986" cy="21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oman with a megaphone">
            <a:extLst>
              <a:ext uri="{FF2B5EF4-FFF2-40B4-BE49-F238E27FC236}">
                <a16:creationId xmlns:a16="http://schemas.microsoft.com/office/drawing/2014/main" id="{D8DCC6BE-5D85-4400-89AD-A2D1189E5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612" y="549013"/>
            <a:ext cx="3399041" cy="226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roken disabled lift">
            <a:extLst>
              <a:ext uri="{FF2B5EF4-FFF2-40B4-BE49-F238E27FC236}">
                <a16:creationId xmlns:a16="http://schemas.microsoft.com/office/drawing/2014/main" id="{0C312A66-A303-4C43-AD40-9A9157550F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60" y="3092250"/>
            <a:ext cx="3213986" cy="21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eople speaking in sign language">
            <a:extLst>
              <a:ext uri="{FF2B5EF4-FFF2-40B4-BE49-F238E27FC236}">
                <a16:creationId xmlns:a16="http://schemas.microsoft.com/office/drawing/2014/main" id="{6D892593-FC33-42D9-B0AB-5B36F5433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613" y="3092250"/>
            <a:ext cx="3399040" cy="226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AF38FCB-8C5F-4104-9E4F-D9F845803C40}"/>
              </a:ext>
            </a:extLst>
          </p:cNvPr>
          <p:cNvSpPr txBox="1"/>
          <p:nvPr/>
        </p:nvSpPr>
        <p:spPr>
          <a:xfrm>
            <a:off x="119270" y="667910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FB3616-2A1E-4E69-8CBE-F44160695F29}"/>
              </a:ext>
            </a:extLst>
          </p:cNvPr>
          <p:cNvSpPr txBox="1"/>
          <p:nvPr/>
        </p:nvSpPr>
        <p:spPr>
          <a:xfrm>
            <a:off x="4349389" y="667910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7E0E54-ECAB-424D-B1D3-3E77FBDBBA0C}"/>
              </a:ext>
            </a:extLst>
          </p:cNvPr>
          <p:cNvSpPr txBox="1"/>
          <p:nvPr/>
        </p:nvSpPr>
        <p:spPr>
          <a:xfrm>
            <a:off x="119270" y="3092449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03C2CB-AD49-447E-AE90-6E322A7F7AFD}"/>
              </a:ext>
            </a:extLst>
          </p:cNvPr>
          <p:cNvSpPr txBox="1"/>
          <p:nvPr/>
        </p:nvSpPr>
        <p:spPr>
          <a:xfrm>
            <a:off x="4306708" y="3140461"/>
            <a:ext cx="357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478732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379C0369-A022-4605-B2F4-7773B74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" name="Freeform 6">
            <a:extLst>
              <a:ext uri="{FF2B5EF4-FFF2-40B4-BE49-F238E27FC236}">
                <a16:creationId xmlns:a16="http://schemas.microsoft.com/office/drawing/2014/main" id="{FFFD28B7-CC22-4615-B487-71F011040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390858" y="911116"/>
            <a:ext cx="515815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Rectangle 8">
            <a:extLst>
              <a:ext uri="{FF2B5EF4-FFF2-40B4-BE49-F238E27FC236}">
                <a16:creationId xmlns:a16="http://schemas.microsoft.com/office/drawing/2014/main" id="{712E4DE6-A2E5-4786-B1B9-795E13D12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395419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7">
            <a:extLst>
              <a:ext uri="{FF2B5EF4-FFF2-40B4-BE49-F238E27FC236}">
                <a16:creationId xmlns:a16="http://schemas.microsoft.com/office/drawing/2014/main" id="{176DEB1C-09CA-478A-AEEF-963E89897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600123" y="643467"/>
            <a:ext cx="307028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Rectangle 8">
            <a:extLst>
              <a:ext uri="{FF2B5EF4-FFF2-40B4-BE49-F238E27FC236}">
                <a16:creationId xmlns:a16="http://schemas.microsoft.com/office/drawing/2014/main" id="{28861D55-9A89-4552-8E10-2201E1991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6646" y="644382"/>
            <a:ext cx="80505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530" name="Title 1"/>
          <p:cNvSpPr>
            <a:spLocks noGrp="1" noChangeArrowheads="1"/>
          </p:cNvSpPr>
          <p:nvPr>
            <p:ph type="title"/>
          </p:nvPr>
        </p:nvSpPr>
        <p:spPr>
          <a:xfrm>
            <a:off x="786277" y="1124577"/>
            <a:ext cx="3145681" cy="3180360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altLang="en-US" sz="4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wyddoch</a:t>
            </a: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4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chi’n</a:t>
            </a: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altLang="en-US" sz="43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barod</a:t>
            </a:r>
            <a:r>
              <a:rPr lang="en-US" altLang="en-US" sz="4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am ADY</a:t>
            </a:r>
            <a:r>
              <a:rPr lang="en-US" altLang="en-US" sz="4300" i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pic>
        <p:nvPicPr>
          <p:cNvPr id="2050" name="Picture 2" descr="Secondary school places - not got what you wanted? - BBC News">
            <a:extLst>
              <a:ext uri="{FF2B5EF4-FFF2-40B4-BE49-F238E27FC236}">
                <a16:creationId xmlns:a16="http://schemas.microsoft.com/office/drawing/2014/main" id="{85AEE8F7-B408-4CB8-B451-39D41CE7BA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00407" y="2222407"/>
            <a:ext cx="4309260" cy="241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54726" y="2546161"/>
            <a:ext cx="2400338" cy="29859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819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00762" y="563918"/>
            <a:ext cx="3089954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054" y="885651"/>
            <a:ext cx="2884761" cy="46246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Diffinio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Anghenion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Dysgu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Ychwanegol</a:t>
            </a:r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(ADY)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4348D-8273-4372-979A-BAAFC096AA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34031" y="885651"/>
            <a:ext cx="4893915" cy="5656881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GB" sz="1800" b="0" i="0" u="none" strike="noStrike" baseline="0" dirty="0">
              <a:latin typeface="Arial" panose="020B0604020202020204" pitchFamily="34" charset="0"/>
            </a:endParaRP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ganddo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(pa un a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neu'r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deillio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o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gyflwr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meddygol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ai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peidio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sy'n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galw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am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ddarpariaeth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ychwanegol</a:t>
            </a:r>
            <a:r>
              <a:rPr lang="en-GB" sz="180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(a)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yw’n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sylweddol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fwy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na’r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mwyafrif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rhai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eraill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un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oedran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, neu (b)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ganddo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at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ddibenion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Deddf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Cydraddoldeb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2010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sy’n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atal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neu’n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lesteirio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rhag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defnyddio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cyfleusterau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addysg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hyfforddiant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ddarperir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gyffredinol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gyfer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eraill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o’r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un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oedran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ysgolion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prif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ffrwd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gynhelir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sefydliadau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prif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ffrwd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y sector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addysg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bellach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. 	</a:t>
            </a:r>
          </a:p>
          <a:p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Os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(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neu'r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ffurf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) y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mae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y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bydd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person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addysgu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ynddi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wahanol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(neu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ffurf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iaith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)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sy'n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sydd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wedi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cael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ei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defnyddio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gartref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nid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hynny'n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unig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golygu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bod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gan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y person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anhawster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dysgu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neu 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Arial" panose="020B0604020202020204" pitchFamily="34" charset="0"/>
              </a:rPr>
              <a:t>anabledd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. 	</a:t>
            </a:r>
          </a:p>
          <a:p>
            <a:pPr marL="285750" indent="0">
              <a:buNone/>
            </a:pPr>
            <a:r>
              <a:rPr lang="en-US" sz="1500" dirty="0"/>
              <a:t>(</a:t>
            </a:r>
            <a:r>
              <a:rPr lang="en-US" sz="1500" dirty="0" err="1"/>
              <a:t>Llywodraeth</a:t>
            </a:r>
            <a:r>
              <a:rPr lang="en-US" sz="1500" dirty="0"/>
              <a:t> Cymru, 2021, t. 22)</a:t>
            </a:r>
          </a:p>
        </p:txBody>
      </p:sp>
    </p:spTree>
    <p:extLst>
      <p:ext uri="{BB962C8B-B14F-4D97-AF65-F5344CB8AC3E}">
        <p14:creationId xmlns:p14="http://schemas.microsoft.com/office/powerpoint/2010/main" val="1144139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00F1ABF-6055-4247-B76A-F08079E1DB6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8246" r="2753"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EA4CC0A-D71B-41AE-86D8-9A4F4D228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0" y="1065862"/>
            <a:ext cx="2974374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4 o </a:t>
            </a:r>
            <a:r>
              <a:rPr lang="en-US" sz="3200" dirty="0" err="1">
                <a:solidFill>
                  <a:srgbClr val="FFFFFF"/>
                </a:solidFill>
              </a:rPr>
              <a:t>Feysydd</a:t>
            </a:r>
            <a:r>
              <a:rPr lang="en-US" sz="3200" dirty="0">
                <a:solidFill>
                  <a:srgbClr val="FFFFFF"/>
                </a:solidFill>
              </a:rPr>
              <a:t> </a:t>
            </a:r>
            <a:r>
              <a:rPr lang="en-US" sz="3200" dirty="0" err="1">
                <a:solidFill>
                  <a:srgbClr val="FFFFFF"/>
                </a:solidFill>
              </a:rPr>
              <a:t>Angen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    (</a:t>
            </a:r>
            <a:r>
              <a:rPr lang="en-US" sz="1800" dirty="0" err="1">
                <a:solidFill>
                  <a:srgbClr val="FFFFFF"/>
                </a:solidFill>
              </a:rPr>
              <a:t>Llywodraeth</a:t>
            </a:r>
            <a:r>
              <a:rPr lang="en-US" sz="1800" dirty="0">
                <a:solidFill>
                  <a:srgbClr val="FFFFFF"/>
                </a:solidFill>
              </a:rPr>
              <a:t> Cymru, 2021)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9B55C07-7F28-4EEE-9BCB-1102783C71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5489992"/>
              </p:ext>
            </p:extLst>
          </p:nvPr>
        </p:nvGraphicFramePr>
        <p:xfrm>
          <a:off x="3866533" y="1065862"/>
          <a:ext cx="5083311" cy="5109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65137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65DDECC-A11E-434E-87B2-8997CD38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47255" y="-59376"/>
            <a:ext cx="9386886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B54A4D14-513F-4121-92D3-5CCB46896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C3411F1-AD17-499D-AFEF-2F300F6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60BF2CBE-B1E9-4C42-89DC-C35E4E65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72C95A87-DCDB-41C4-B774-744B3ECBE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CB97515-32FF-43A6-A51C-B140193AB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C6379D3-7045-4B76-9409-6D23D753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C324CDD-B30F-47DD-8627-E2171D5E8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61B1C1DE-4201-4989-BE65-41ADC247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A9092BE-A36C-4833-8E71-2850F4AF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806398CC-D327-4E06-838C-31119BD56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1E3F0C5B-76A9-4A8F-A1CB-35C0DE83A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70A741CC-E736-448A-A94E-5C8BB9711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202722D1-549B-407E-BF75-2A1E8DB5B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5CA8D742-18BD-41B5-9C00-FCFFAED25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8BF81081-4C33-488E-A37E-B95567D0B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462F0DE0-CEBA-420B-8032-FB60893B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79C8D19E-E3D6-45A6-BCA2-5918A37D7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3280283-E04A-43CA-BFA1-F285486A2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38328CB6-0FC5-4AEA-BC7E-489267CB6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465083-D5BC-4196-82FE-08B080DA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7230" y="5371699"/>
            <a:ext cx="6633693" cy="9439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ADY  - </a:t>
            </a:r>
            <a:r>
              <a:rPr lang="en-US" sz="3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Datblygiadau</a:t>
            </a:r>
            <a:r>
              <a:rPr lang="en-US" sz="3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allweddol</a:t>
            </a:r>
            <a:r>
              <a:rPr lang="en-US" sz="3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yng</a:t>
            </a:r>
            <a:r>
              <a:rPr lang="en-US" sz="3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0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Nghymru</a:t>
            </a:r>
            <a:endParaRPr lang="en-US" sz="3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1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19288" y="4386808"/>
            <a:ext cx="305424" cy="351063"/>
          </a:xfrm>
          <a:prstGeom prst="triangle">
            <a:avLst/>
          </a:prstGeom>
          <a:solidFill>
            <a:srgbClr val="3DFF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6E168E2-3256-43A5-9298-9E5A6AE8F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9635" y="954593"/>
            <a:ext cx="4564729" cy="3432215"/>
          </a:xfrm>
          <a:prstGeom prst="rect">
            <a:avLst/>
          </a:prstGeom>
          <a:solidFill>
            <a:schemeClr val="bg1"/>
          </a:solidFill>
          <a:ln w="19050">
            <a:solidFill>
              <a:srgbClr val="3DFFCE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Cyfryngau Ar-lein 2" title="Anghenion Dysgu Ychwanegol yng Nghymru - beth sy'n digwydd?">
            <a:hlinkClick r:id="" action="ppaction://media"/>
            <a:extLst>
              <a:ext uri="{FF2B5EF4-FFF2-40B4-BE49-F238E27FC236}">
                <a16:creationId xmlns:a16="http://schemas.microsoft.com/office/drawing/2014/main" id="{EB42CDBC-5451-AE9C-6639-223BDD7AD84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27850" y="770090"/>
            <a:ext cx="6808060" cy="3846554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81516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05B1B-C992-944E-9D03-9986611F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dirty="0" err="1">
                <a:solidFill>
                  <a:srgbClr val="002060"/>
                </a:solidFill>
                <a:latin typeface="+mn-lt"/>
              </a:rPr>
              <a:t>Cynllunio</a:t>
            </a:r>
            <a:r>
              <a:rPr lang="en-US" dirty="0">
                <a:solidFill>
                  <a:srgbClr val="002060"/>
                </a:solidFill>
                <a:latin typeface="+mn-lt"/>
              </a:rPr>
              <a:t> person </a:t>
            </a:r>
            <a:r>
              <a:rPr lang="en-US" dirty="0" err="1">
                <a:solidFill>
                  <a:srgbClr val="002060"/>
                </a:solidFill>
                <a:latin typeface="+mn-lt"/>
              </a:rPr>
              <a:t>ganolog</a:t>
            </a:r>
            <a:endParaRPr lang="en-US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1A0B3-25B2-8E4A-8FFA-89277D934E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altLang="en-US" sz="2400" dirty="0">
                <a:solidFill>
                  <a:srgbClr val="002060"/>
                </a:solidFill>
              </a:rPr>
              <a:t>4 </a:t>
            </a:r>
            <a:r>
              <a:rPr lang="en-US" altLang="en-US" sz="2400" dirty="0" err="1">
                <a:solidFill>
                  <a:srgbClr val="002060"/>
                </a:solidFill>
              </a:rPr>
              <a:t>prif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egwyddor</a:t>
            </a:r>
            <a:r>
              <a:rPr lang="en-US" altLang="en-US" sz="2400" dirty="0">
                <a:solidFill>
                  <a:srgbClr val="002060"/>
                </a:solidFill>
              </a:rPr>
              <a:t>:      </a:t>
            </a:r>
          </a:p>
          <a:p>
            <a:pPr marL="0" indent="0">
              <a:buNone/>
              <a:defRPr/>
            </a:pPr>
            <a:r>
              <a:rPr lang="en-US" altLang="en-US" sz="2400" dirty="0">
                <a:solidFill>
                  <a:srgbClr val="002060"/>
                </a:solidFill>
              </a:rPr>
              <a:t>	</a:t>
            </a:r>
            <a:r>
              <a:rPr lang="en-US" altLang="en-US" sz="2400" dirty="0" err="1">
                <a:solidFill>
                  <a:srgbClr val="002060"/>
                </a:solidFill>
              </a:rPr>
              <a:t>i</a:t>
            </a:r>
            <a:r>
              <a:rPr lang="en-US" altLang="en-US" sz="2400" dirty="0">
                <a:solidFill>
                  <a:srgbClr val="002060"/>
                </a:solidFill>
              </a:rPr>
              <a:t>. </a:t>
            </a:r>
            <a:r>
              <a:rPr lang="en-US" altLang="en-US" sz="2400" dirty="0" err="1">
                <a:solidFill>
                  <a:srgbClr val="002060"/>
                </a:solidFill>
              </a:rPr>
              <a:t>hawliau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     	ii. </a:t>
            </a:r>
            <a:r>
              <a:rPr lang="en-US" altLang="en-US" sz="2400" dirty="0" err="1">
                <a:solidFill>
                  <a:srgbClr val="002060"/>
                </a:solidFill>
              </a:rPr>
              <a:t>dewisiadau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	iii. </a:t>
            </a:r>
            <a:r>
              <a:rPr lang="en-US" altLang="en-US" sz="2400" dirty="0" err="1">
                <a:solidFill>
                  <a:srgbClr val="002060"/>
                </a:solidFill>
              </a:rPr>
              <a:t>annibyniaeth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	iv. </a:t>
            </a:r>
            <a:r>
              <a:rPr lang="en-US" altLang="en-US" sz="2400" dirty="0" err="1">
                <a:solidFill>
                  <a:srgbClr val="002060"/>
                </a:solidFill>
              </a:rPr>
              <a:t>cynhwysiant</a:t>
            </a:r>
            <a:endParaRPr lang="en-US" altLang="en-US" sz="2400" dirty="0">
              <a:solidFill>
                <a:srgbClr val="002060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sz="2400" dirty="0" err="1">
                <a:solidFill>
                  <a:srgbClr val="002060"/>
                </a:solidFill>
              </a:rPr>
              <a:t>Hybu’r</a:t>
            </a:r>
            <a:r>
              <a:rPr lang="en-US" altLang="en-US" sz="2400" dirty="0">
                <a:solidFill>
                  <a:srgbClr val="002060"/>
                </a:solidFill>
              </a:rPr>
              <a:t> model </a:t>
            </a:r>
            <a:r>
              <a:rPr lang="en-US" altLang="en-US" sz="2400" dirty="0" err="1">
                <a:solidFill>
                  <a:srgbClr val="002060"/>
                </a:solidFill>
              </a:rPr>
              <a:t>cymdeithasol</a:t>
            </a:r>
            <a:r>
              <a:rPr lang="en-US" altLang="en-US" sz="2400" dirty="0">
                <a:solidFill>
                  <a:srgbClr val="002060"/>
                </a:solidFill>
              </a:rPr>
              <a:t> o </a:t>
            </a:r>
            <a:r>
              <a:rPr lang="en-US" altLang="en-US" sz="2400" dirty="0" err="1">
                <a:solidFill>
                  <a:srgbClr val="002060"/>
                </a:solidFill>
              </a:rPr>
              <a:t>anabledd</a:t>
            </a:r>
            <a:endParaRPr lang="en-US" altLang="en-US" sz="2400" dirty="0">
              <a:solidFill>
                <a:srgbClr val="002060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sz="2400" dirty="0" err="1">
                <a:solidFill>
                  <a:srgbClr val="002060"/>
                </a:solidFill>
              </a:rPr>
              <a:t>Cynnwys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ymgynghoriad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â’r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unigolyn</a:t>
            </a:r>
            <a:r>
              <a:rPr lang="en-US" altLang="en-US" sz="2400" dirty="0">
                <a:solidFill>
                  <a:srgbClr val="002060"/>
                </a:solidFill>
              </a:rPr>
              <a:t> er </a:t>
            </a:r>
            <a:r>
              <a:rPr lang="en-US" altLang="en-US" sz="2400" dirty="0" err="1">
                <a:solidFill>
                  <a:srgbClr val="002060"/>
                </a:solidFill>
              </a:rPr>
              <a:t>mwyn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cynnwys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ei</a:t>
            </a:r>
            <a:r>
              <a:rPr lang="en-US" altLang="en-US" sz="2400" dirty="0">
                <a:solidFill>
                  <a:srgbClr val="002060"/>
                </a:solidFill>
              </a:rPr>
              <a:t> f/barn </a:t>
            </a:r>
            <a:r>
              <a:rPr lang="en-US" altLang="en-US" sz="2400" dirty="0" err="1">
                <a:solidFill>
                  <a:srgbClr val="002060"/>
                </a:solidFill>
              </a:rPr>
              <a:t>a’i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dyheadau</a:t>
            </a:r>
            <a:endParaRPr lang="en-US" altLang="en-US" sz="2400" dirty="0">
              <a:solidFill>
                <a:srgbClr val="002060"/>
              </a:solidFill>
            </a:endParaRPr>
          </a:p>
          <a:p>
            <a:pPr>
              <a:buFont typeface="Wingdings" charset="2"/>
              <a:buChar char="§"/>
              <a:defRPr/>
            </a:pPr>
            <a:r>
              <a:rPr lang="en-US" altLang="en-US" sz="2400" dirty="0" err="1">
                <a:solidFill>
                  <a:srgbClr val="002060"/>
                </a:solidFill>
              </a:rPr>
              <a:t>Cynllunio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gofalus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sy’n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ffocysu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ar</a:t>
            </a:r>
            <a:r>
              <a:rPr lang="en-US" altLang="en-US" sz="2400" dirty="0">
                <a:solidFill>
                  <a:srgbClr val="002060"/>
                </a:solidFill>
              </a:rPr>
              <a:t>:                                                     	</a:t>
            </a:r>
            <a:r>
              <a:rPr lang="en-US" altLang="en-US" sz="2400" dirty="0" err="1">
                <a:solidFill>
                  <a:srgbClr val="002060"/>
                </a:solidFill>
              </a:rPr>
              <a:t>i</a:t>
            </a:r>
            <a:r>
              <a:rPr lang="en-US" altLang="en-US" sz="2400" dirty="0">
                <a:solidFill>
                  <a:srgbClr val="002060"/>
                </a:solidFill>
              </a:rPr>
              <a:t>. </a:t>
            </a:r>
            <a:r>
              <a:rPr lang="en-US" altLang="en-US" sz="2400" dirty="0" err="1">
                <a:solidFill>
                  <a:srgbClr val="002060"/>
                </a:solidFill>
              </a:rPr>
              <a:t>gryfderau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 	ii. </a:t>
            </a:r>
            <a:r>
              <a:rPr lang="en-US" altLang="en-US" sz="2400" dirty="0" err="1">
                <a:solidFill>
                  <a:srgbClr val="002060"/>
                </a:solidFill>
              </a:rPr>
              <a:t>hoffterau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                       	iii. </a:t>
            </a:r>
            <a:r>
              <a:rPr lang="en-US" altLang="en-US" sz="2400" dirty="0" err="1">
                <a:solidFill>
                  <a:srgbClr val="002060"/>
                </a:solidFill>
              </a:rPr>
              <a:t>meysydd</a:t>
            </a:r>
            <a:r>
              <a:rPr lang="en-US" altLang="en-US" sz="2400" dirty="0">
                <a:solidFill>
                  <a:srgbClr val="002060"/>
                </a:solidFill>
              </a:rPr>
              <a:t> o </a:t>
            </a:r>
            <a:r>
              <a:rPr lang="en-US" altLang="en-US" sz="2400" dirty="0" err="1">
                <a:solidFill>
                  <a:srgbClr val="002060"/>
                </a:solidFill>
              </a:rPr>
              <a:t>anhawster</a:t>
            </a:r>
            <a:r>
              <a:rPr lang="en-US" altLang="en-US" sz="2400" dirty="0">
                <a:solidFill>
                  <a:srgbClr val="002060"/>
                </a:solidFill>
              </a:rPr>
              <a:t>                           	iv. </a:t>
            </a:r>
            <a:r>
              <a:rPr lang="en-US" altLang="en-US" sz="2400" dirty="0" err="1">
                <a:solidFill>
                  <a:srgbClr val="002060"/>
                </a:solidFill>
              </a:rPr>
              <a:t>dulliau</a:t>
            </a:r>
            <a:r>
              <a:rPr lang="en-US" altLang="en-US" sz="2400" dirty="0">
                <a:solidFill>
                  <a:srgbClr val="002060"/>
                </a:solidFill>
              </a:rPr>
              <a:t> </a:t>
            </a:r>
            <a:r>
              <a:rPr lang="en-US" altLang="en-US" sz="2400" dirty="0" err="1">
                <a:solidFill>
                  <a:srgbClr val="002060"/>
                </a:solidFill>
              </a:rPr>
              <a:t>cefnogi</a:t>
            </a:r>
            <a:r>
              <a:rPr lang="en-US" altLang="en-US" sz="2400" dirty="0">
                <a:solidFill>
                  <a:srgbClr val="002060"/>
                </a:solidFill>
              </a:rPr>
              <a:t>.</a:t>
            </a:r>
          </a:p>
          <a:p>
            <a:pPr>
              <a:defRPr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00309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5B1B-C992-944E-9D03-9986611F5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388" y="289074"/>
            <a:ext cx="7866469" cy="101727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en-US" i="1" dirty="0">
                <a:solidFill>
                  <a:srgbClr val="002060"/>
                </a:solidFill>
                <a:latin typeface="+mn-lt"/>
              </a:rPr>
            </a:br>
            <a:r>
              <a:rPr lang="en-US" dirty="0" err="1">
                <a:solidFill>
                  <a:srgbClr val="002060"/>
                </a:solidFill>
                <a:latin typeface="+mn-lt"/>
              </a:rPr>
              <a:t>Cynllunio</a:t>
            </a:r>
            <a:r>
              <a:rPr lang="en-US" dirty="0">
                <a:solidFill>
                  <a:srgbClr val="002060"/>
                </a:solidFill>
                <a:latin typeface="+mn-lt"/>
              </a:rPr>
              <a:t> person </a:t>
            </a:r>
            <a:r>
              <a:rPr lang="en-US" dirty="0" err="1">
                <a:solidFill>
                  <a:srgbClr val="002060"/>
                </a:solidFill>
                <a:latin typeface="+mn-lt"/>
              </a:rPr>
              <a:t>ganolog</a:t>
            </a:r>
            <a:r>
              <a:rPr lang="en-US" dirty="0">
                <a:solidFill>
                  <a:srgbClr val="002060"/>
                </a:solidFill>
                <a:latin typeface="+mn-lt"/>
              </a:rPr>
              <a:t> – y broses</a:t>
            </a:r>
          </a:p>
        </p:txBody>
      </p:sp>
      <p:pic>
        <p:nvPicPr>
          <p:cNvPr id="11" name="Online Media 10" title="Person Centred Review Process in Wales">
            <a:hlinkClick r:id="" action="ppaction://media"/>
            <a:extLst>
              <a:ext uri="{FF2B5EF4-FFF2-40B4-BE49-F238E27FC236}">
                <a16:creationId xmlns:a16="http://schemas.microsoft.com/office/drawing/2014/main" id="{F4F16373-6D44-4B35-B424-62D16633E5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68476" y="1958009"/>
            <a:ext cx="4916791" cy="277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6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2D1C6-4033-AA42-AC8A-2FE345B2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97" y="586855"/>
            <a:ext cx="317257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defRPr/>
            </a:pP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Cynllun</a:t>
            </a: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Datblygiad</a:t>
            </a: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Unigol</a:t>
            </a:r>
            <a:endParaRPr 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D7E04-2191-D641-B919-796E686D5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7368" y="649480"/>
            <a:ext cx="3646835" cy="554604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defRPr/>
            </a:pPr>
            <a:r>
              <a:rPr lang="en-US" altLang="en-US" sz="2400" dirty="0" err="1"/>
              <a:t>Unrhyw</a:t>
            </a:r>
            <a:r>
              <a:rPr lang="en-US" altLang="en-US" sz="2400" dirty="0"/>
              <a:t> </a:t>
            </a:r>
            <a:r>
              <a:rPr lang="en-US" altLang="en-US" sz="2400" dirty="0" err="1"/>
              <a:t>blentyn</a:t>
            </a:r>
            <a:r>
              <a:rPr lang="en-US" altLang="en-US" sz="2400" dirty="0"/>
              <a:t> / person </a:t>
            </a:r>
            <a:r>
              <a:rPr lang="en-US" altLang="en-US" sz="2400" dirty="0" err="1"/>
              <a:t>ifanc</a:t>
            </a:r>
            <a:r>
              <a:rPr lang="en-US" altLang="en-US" sz="2400" dirty="0"/>
              <a:t> (0-25) </a:t>
            </a:r>
            <a:r>
              <a:rPr lang="en-US" altLang="en-US" sz="2400" dirty="0" err="1"/>
              <a:t>sydd</a:t>
            </a:r>
            <a:r>
              <a:rPr lang="en-US" altLang="en-US" sz="2400" dirty="0"/>
              <a:t> ag ADY ac </a:t>
            </a:r>
            <a:r>
              <a:rPr lang="en-US" altLang="en-US" sz="2400" dirty="0" err="1"/>
              <a:t>sydd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angen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cefnogaeth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wahanol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ddarpariaeth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neu'n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ychwanegol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ati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fel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rhan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o'r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cwricwlwm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arferol</a:t>
            </a:r>
            <a:r>
              <a:rPr lang="en-US" altLang="en-US" sz="2400" dirty="0"/>
              <a:t> neu </a:t>
            </a:r>
            <a:r>
              <a:rPr lang="en-US" altLang="en-US" sz="2400" dirty="0" err="1"/>
              <a:t>wahaniaethol</a:t>
            </a:r>
            <a:r>
              <a:rPr lang="en-US" altLang="en-US" sz="2400" dirty="0"/>
              <a:t>.</a:t>
            </a:r>
          </a:p>
          <a:p>
            <a:pPr>
              <a:defRPr/>
            </a:pPr>
            <a:r>
              <a:rPr lang="en-US" altLang="en-US" sz="2400" dirty="0" err="1"/>
              <a:t>Partneriaeth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rhwng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addysg</a:t>
            </a:r>
            <a:r>
              <a:rPr lang="en-US" altLang="en-US" sz="2400" dirty="0"/>
              <a:t>, iechyd a </a:t>
            </a:r>
            <a:r>
              <a:rPr lang="en-US" altLang="en-US" sz="2400" dirty="0" err="1"/>
              <a:t>gwasanaethau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cymdeithasol</a:t>
            </a:r>
            <a:r>
              <a:rPr lang="en-US" altLang="en-US" sz="2400" dirty="0"/>
              <a:t>.</a:t>
            </a:r>
          </a:p>
          <a:p>
            <a:pPr>
              <a:defRPr/>
            </a:pP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dilyn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camau</a:t>
            </a:r>
            <a:r>
              <a:rPr lang="en-US" altLang="en-US" sz="2400" dirty="0"/>
              <a:t> person-</a:t>
            </a:r>
            <a:r>
              <a:rPr lang="en-US" altLang="en-US" sz="2400" dirty="0" err="1"/>
              <a:t>ganolog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strwythuro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cynllun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gweithredu</a:t>
            </a:r>
            <a:r>
              <a:rPr lang="en-US" altLang="en-US" sz="2400" dirty="0"/>
              <a:t> y </a:t>
            </a:r>
            <a:r>
              <a:rPr lang="en-US" altLang="en-US" sz="2400" dirty="0" err="1"/>
              <a:t>cytunwyd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arno</a:t>
            </a:r>
            <a:r>
              <a:rPr lang="en-US" altLang="en-US" sz="2400" dirty="0"/>
              <a:t> (</a:t>
            </a:r>
            <a:r>
              <a:rPr lang="en-US" altLang="en-US" sz="2400" dirty="0" err="1"/>
              <a:t>Proffil</a:t>
            </a:r>
            <a:r>
              <a:rPr lang="en-US" altLang="en-US" sz="2400" dirty="0"/>
              <a:t> Un </a:t>
            </a:r>
            <a:r>
              <a:rPr lang="en-US" altLang="en-US" sz="2400" dirty="0" err="1"/>
              <a:t>Tudalen</a:t>
            </a:r>
            <a:r>
              <a:rPr lang="en-US" altLang="en-US" sz="2400" dirty="0"/>
              <a:t>). </a:t>
            </a:r>
            <a:r>
              <a:rPr lang="en-US" altLang="en-US" sz="1900" dirty="0"/>
              <a:t>(</a:t>
            </a:r>
            <a:r>
              <a:rPr lang="en-US" altLang="en-US" sz="1900" dirty="0" err="1"/>
              <a:t>Llywodraeth</a:t>
            </a:r>
            <a:r>
              <a:rPr lang="en-US" altLang="en-US" sz="1900" dirty="0"/>
              <a:t> Cymru, 2021)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262660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4293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3125451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2D1C6-4033-AA42-AC8A-2FE345B2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Noda’r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Proffil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Un </a:t>
            </a: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Tudalen</a:t>
            </a:r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D7E04-2191-D641-B919-796E686D58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altLang="en-US" sz="3200" dirty="0" err="1"/>
              <a:t>i</a:t>
            </a:r>
            <a:r>
              <a:rPr lang="en-US" altLang="en-US" sz="3200" dirty="0"/>
              <a:t>)  Beth?                                                                      ii) </a:t>
            </a:r>
            <a:r>
              <a:rPr lang="en-US" altLang="en-US" sz="3200" dirty="0" err="1"/>
              <a:t>Pwy</a:t>
            </a:r>
            <a:r>
              <a:rPr lang="en-US" altLang="en-US" sz="3200" dirty="0"/>
              <a:t>?                                                                       iii) </a:t>
            </a:r>
            <a:r>
              <a:rPr lang="en-US" altLang="en-US" sz="3200" dirty="0" err="1"/>
              <a:t>Pryd</a:t>
            </a:r>
            <a:r>
              <a:rPr lang="en-US" altLang="en-US" sz="3200" dirty="0"/>
              <a:t>?                                                               iv)</a:t>
            </a:r>
            <a:r>
              <a:rPr lang="en-US" altLang="en-US" sz="3200" dirty="0" err="1"/>
              <a:t>Meini</a:t>
            </a:r>
            <a:r>
              <a:rPr lang="en-US" altLang="en-US" sz="3200" dirty="0"/>
              <a:t> </a:t>
            </a:r>
            <a:r>
              <a:rPr lang="en-US" altLang="en-US" sz="3200" dirty="0" err="1"/>
              <a:t>Prawf</a:t>
            </a:r>
            <a:r>
              <a:rPr lang="en-US" altLang="en-US" sz="3200" dirty="0"/>
              <a:t> </a:t>
            </a:r>
            <a:r>
              <a:rPr lang="en-US" altLang="en-US" sz="3200" dirty="0" err="1"/>
              <a:t>Llwyddiant</a:t>
            </a:r>
            <a:r>
              <a:rPr lang="en-US" altLang="en-US" sz="3200" dirty="0"/>
              <a:t>                                              v) </a:t>
            </a:r>
            <a:r>
              <a:rPr lang="en-US" altLang="en-US" sz="3200" dirty="0" err="1"/>
              <a:t>Dyddiad</a:t>
            </a:r>
            <a:r>
              <a:rPr lang="en-US" altLang="en-US" sz="3200" dirty="0"/>
              <a:t> </a:t>
            </a:r>
            <a:r>
              <a:rPr lang="en-US" altLang="en-US" sz="3200" dirty="0" err="1"/>
              <a:t>adolygu</a:t>
            </a:r>
            <a:endParaRPr lang="en-US" altLang="en-US" sz="3200" dirty="0"/>
          </a:p>
          <a:p>
            <a:pPr marL="0" indent="0">
              <a:buNone/>
              <a:defRPr/>
            </a:pPr>
            <a:r>
              <a:rPr lang="en-US" altLang="en-US" sz="3200" dirty="0" err="1"/>
              <a:t>Adolygu</a:t>
            </a:r>
            <a:r>
              <a:rPr lang="en-US" altLang="en-US" sz="3200" dirty="0"/>
              <a:t> o </a:t>
            </a:r>
            <a:r>
              <a:rPr lang="en-US" altLang="en-US" sz="3200" dirty="0" err="1"/>
              <a:t>leiaf</a:t>
            </a:r>
            <a:r>
              <a:rPr lang="en-US" altLang="en-US" sz="3200" dirty="0"/>
              <a:t> bob 6 mis. </a:t>
            </a:r>
          </a:p>
          <a:p>
            <a:pPr marL="0" indent="0">
              <a:buNone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0128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ED1E53-E459-EE4A-B08F-EA6935DE8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27" y="215745"/>
            <a:ext cx="5797296" cy="89154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US" i="1" dirty="0">
                <a:solidFill>
                  <a:srgbClr val="002060"/>
                </a:solidFill>
              </a:rPr>
            </a:br>
            <a:r>
              <a:rPr lang="en-US" dirty="0" err="1">
                <a:solidFill>
                  <a:srgbClr val="002060"/>
                </a:solidFill>
              </a:rPr>
              <a:t>Gosod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Targedau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318778" y="4820357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C -  </a:t>
            </a:r>
            <a:r>
              <a:rPr lang="en-US" altLang="en-US" sz="2100" dirty="0" err="1">
                <a:solidFill>
                  <a:schemeClr val="tx1"/>
                </a:solidFill>
              </a:rPr>
              <a:t>Cyraeddadwy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14587" y="1826471"/>
            <a:ext cx="2366763" cy="5810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M - </a:t>
            </a:r>
            <a:r>
              <a:rPr lang="en-US" altLang="en-US" sz="2100" dirty="0" err="1">
                <a:solidFill>
                  <a:schemeClr val="tx1"/>
                </a:solidFill>
              </a:rPr>
              <a:t>Mesuradwy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576848" y="2901953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A - </a:t>
            </a:r>
            <a:r>
              <a:rPr lang="en-US" altLang="en-US" sz="2100" dirty="0" err="1">
                <a:solidFill>
                  <a:schemeClr val="tx1"/>
                </a:solidFill>
              </a:rPr>
              <a:t>Amserol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535580" y="3707793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S - </a:t>
            </a:r>
            <a:r>
              <a:rPr lang="en-US" altLang="en-US" sz="2100" dirty="0" err="1">
                <a:solidFill>
                  <a:schemeClr val="tx1"/>
                </a:solidFill>
              </a:rPr>
              <a:t>Synhwyrol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059453" y="2407539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U - </a:t>
            </a:r>
            <a:r>
              <a:rPr lang="en-US" altLang="en-US" sz="2100" dirty="0" err="1">
                <a:solidFill>
                  <a:schemeClr val="tx1"/>
                </a:solidFill>
              </a:rPr>
              <a:t>Uchelgeisiol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6BF6553-1F75-47F9-ACC8-AB298551EE46}"/>
              </a:ext>
            </a:extLst>
          </p:cNvPr>
          <p:cNvSpPr/>
          <p:nvPr/>
        </p:nvSpPr>
        <p:spPr>
          <a:xfrm>
            <a:off x="718074" y="3861155"/>
            <a:ext cx="2559788" cy="49441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/>
            </a:pPr>
            <a:r>
              <a:rPr lang="en-US" altLang="en-US" sz="2100" dirty="0">
                <a:solidFill>
                  <a:schemeClr val="tx1"/>
                </a:solidFill>
              </a:rPr>
              <a:t>P - </a:t>
            </a:r>
            <a:r>
              <a:rPr lang="en-US" altLang="en-US" sz="2100" dirty="0" err="1">
                <a:solidFill>
                  <a:schemeClr val="tx1"/>
                </a:solidFill>
              </a:rPr>
              <a:t>Penodol</a:t>
            </a:r>
            <a:endParaRPr lang="en-US" altLang="en-US" sz="2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76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  <p:bldP spid="11" grpId="0" animBg="1"/>
      <p:bldP spid="12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750" y="1164573"/>
            <a:ext cx="7406640" cy="737273"/>
          </a:xfrm>
        </p:spPr>
        <p:txBody>
          <a:bodyPr/>
          <a:lstStyle/>
          <a:p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chi! 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454172" y="1865512"/>
            <a:ext cx="8275017" cy="3831818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 err="1"/>
              <a:t>Fy</a:t>
            </a:r>
            <a:r>
              <a:rPr lang="en-GB" sz="1350" dirty="0"/>
              <a:t> </a:t>
            </a:r>
            <a:r>
              <a:rPr lang="en-GB" sz="1350" dirty="0" err="1"/>
              <a:t>Mhroffil</a:t>
            </a:r>
            <a:r>
              <a:rPr lang="en-GB" sz="1350" dirty="0"/>
              <a:t> Un </a:t>
            </a:r>
            <a:r>
              <a:rPr lang="en-GB" sz="1350" dirty="0" err="1"/>
              <a:t>Tudalen</a:t>
            </a:r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sp>
        <p:nvSpPr>
          <p:cNvPr id="6" name="TextBox 5"/>
          <p:cNvSpPr txBox="1"/>
          <p:nvPr/>
        </p:nvSpPr>
        <p:spPr>
          <a:xfrm>
            <a:off x="728331" y="2064045"/>
            <a:ext cx="1493875" cy="15465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dirty="0" err="1"/>
              <a:t>Dyma</a:t>
            </a:r>
            <a:r>
              <a:rPr lang="en-GB" sz="1350" dirty="0"/>
              <a:t> fi: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r>
              <a:rPr lang="en-GB" sz="1350" dirty="0"/>
              <a:t>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84212" y="2013541"/>
            <a:ext cx="1509824" cy="154657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350" dirty="0" err="1"/>
              <a:t>Enw</a:t>
            </a:r>
            <a:r>
              <a:rPr lang="en-GB" sz="1350" dirty="0"/>
              <a:t>: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r>
              <a:rPr lang="en-GB" sz="1350" dirty="0" err="1"/>
              <a:t>Dyddiad</a:t>
            </a:r>
            <a:r>
              <a:rPr lang="en-GB" sz="1350" dirty="0"/>
              <a:t> </a:t>
            </a:r>
            <a:r>
              <a:rPr lang="en-GB" sz="1350" dirty="0" err="1"/>
              <a:t>geni</a:t>
            </a:r>
            <a:r>
              <a:rPr lang="en-GB" sz="1350" dirty="0"/>
              <a:t>:</a:t>
            </a:r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9" name="TextBox 8"/>
          <p:cNvSpPr txBox="1"/>
          <p:nvPr/>
        </p:nvSpPr>
        <p:spPr>
          <a:xfrm>
            <a:off x="2860158" y="2329859"/>
            <a:ext cx="3487479" cy="13388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sy’n</a:t>
            </a:r>
            <a:r>
              <a:rPr lang="en-GB" sz="1350" dirty="0"/>
              <a:t> </a:t>
            </a:r>
            <a:r>
              <a:rPr lang="en-GB" sz="1350" dirty="0" err="1"/>
              <a:t>bwysig</a:t>
            </a:r>
            <a:r>
              <a:rPr lang="en-GB" sz="1350" dirty="0"/>
              <a:t> </a:t>
            </a:r>
            <a:r>
              <a:rPr lang="en-GB" sz="1350" dirty="0" err="1"/>
              <a:t>i</a:t>
            </a:r>
            <a:r>
              <a:rPr lang="en-GB" sz="1350" dirty="0"/>
              <a:t> fi?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sp>
        <p:nvSpPr>
          <p:cNvPr id="10" name="TextBox 9"/>
          <p:cNvSpPr txBox="1"/>
          <p:nvPr/>
        </p:nvSpPr>
        <p:spPr>
          <a:xfrm>
            <a:off x="4661462" y="4002053"/>
            <a:ext cx="3487479" cy="13388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sydd</a:t>
            </a:r>
            <a:r>
              <a:rPr lang="en-GB" sz="1350" dirty="0"/>
              <a:t> </a:t>
            </a:r>
            <a:r>
              <a:rPr lang="en-GB" sz="1350" dirty="0" err="1"/>
              <a:t>angen</a:t>
            </a:r>
            <a:r>
              <a:rPr lang="en-GB" sz="1350" dirty="0"/>
              <a:t> </a:t>
            </a:r>
            <a:r>
              <a:rPr lang="en-GB" sz="1350" dirty="0" err="1"/>
              <a:t>er</a:t>
            </a:r>
            <a:r>
              <a:rPr lang="en-GB" sz="1350" dirty="0"/>
              <a:t> </a:t>
            </a:r>
            <a:r>
              <a:rPr lang="en-GB" sz="1350" dirty="0" err="1"/>
              <a:t>mwyn</a:t>
            </a:r>
            <a:r>
              <a:rPr lang="en-GB" sz="1350" dirty="0"/>
              <a:t> </a:t>
            </a:r>
            <a:r>
              <a:rPr lang="en-GB" sz="1350" dirty="0" err="1"/>
              <a:t>fy</a:t>
            </a:r>
            <a:r>
              <a:rPr lang="en-GB" sz="1350" dirty="0"/>
              <a:t> </a:t>
            </a:r>
            <a:r>
              <a:rPr lang="en-GB" sz="1350" dirty="0" err="1"/>
              <a:t>nghefnogi</a:t>
            </a:r>
            <a:r>
              <a:rPr lang="en-GB" sz="1350" dirty="0"/>
              <a:t> </a:t>
            </a:r>
            <a:r>
              <a:rPr lang="en-GB" sz="1350" dirty="0" err="1"/>
              <a:t>i</a:t>
            </a:r>
            <a:r>
              <a:rPr lang="en-GB" sz="1350" dirty="0"/>
              <a:t>?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sp>
        <p:nvSpPr>
          <p:cNvPr id="11" name="TextBox 10"/>
          <p:cNvSpPr txBox="1"/>
          <p:nvPr/>
        </p:nvSpPr>
        <p:spPr>
          <a:xfrm>
            <a:off x="842630" y="4058288"/>
            <a:ext cx="3487479" cy="13388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350" dirty="0"/>
              <a:t>Beth </a:t>
            </a:r>
            <a:r>
              <a:rPr lang="en-GB" sz="1350" dirty="0" err="1"/>
              <a:t>mae</a:t>
            </a:r>
            <a:r>
              <a:rPr lang="en-GB" sz="1350" dirty="0"/>
              <a:t> </a:t>
            </a:r>
            <a:r>
              <a:rPr lang="en-GB" sz="1350" dirty="0" err="1"/>
              <a:t>eraill</a:t>
            </a:r>
            <a:r>
              <a:rPr lang="en-GB" sz="1350" dirty="0"/>
              <a:t> </a:t>
            </a:r>
            <a:r>
              <a:rPr lang="en-GB" sz="1350" dirty="0" err="1"/>
              <a:t>yn</a:t>
            </a:r>
            <a:r>
              <a:rPr lang="en-GB" sz="1350" dirty="0"/>
              <a:t> </a:t>
            </a:r>
            <a:r>
              <a:rPr lang="en-GB" sz="1350" dirty="0" err="1"/>
              <a:t>hoffi</a:t>
            </a:r>
            <a:r>
              <a:rPr lang="en-GB" sz="1350" dirty="0"/>
              <a:t> ac </a:t>
            </a:r>
            <a:r>
              <a:rPr lang="en-GB" sz="1350" dirty="0" err="1"/>
              <a:t>edmygu</a:t>
            </a:r>
            <a:r>
              <a:rPr lang="en-GB" sz="1350" dirty="0"/>
              <a:t> </a:t>
            </a:r>
            <a:r>
              <a:rPr lang="en-GB" sz="1350" dirty="0" err="1"/>
              <a:t>amdanaf</a:t>
            </a:r>
            <a:r>
              <a:rPr lang="en-GB" sz="1350" dirty="0"/>
              <a:t> fi?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6044019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Personalised learning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FB4FE78C-36A9-4155-A752-D12C9476EA5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5158156"/>
              </p:ext>
            </p:extLst>
          </p:nvPr>
        </p:nvGraphicFramePr>
        <p:xfrm>
          <a:off x="628649" y="1519084"/>
          <a:ext cx="8109769" cy="4662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37358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Cefnogaeth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83739245"/>
              </p:ext>
            </p:extLst>
          </p:nvPr>
        </p:nvGraphicFramePr>
        <p:xfrm>
          <a:off x="132735" y="1386348"/>
          <a:ext cx="8759993" cy="4885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879096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3500" dirty="0">
                <a:solidFill>
                  <a:srgbClr val="FFFFFF"/>
                </a:solidFill>
              </a:rPr>
              <a:t>Y </a:t>
            </a:r>
            <a:r>
              <a:rPr lang="en-US" altLang="en-US" sz="3500" dirty="0" err="1">
                <a:solidFill>
                  <a:srgbClr val="FFFFFF"/>
                </a:solidFill>
              </a:rPr>
              <a:t>goblygiadau</a:t>
            </a:r>
            <a:r>
              <a:rPr lang="en-US" altLang="en-US" sz="3500" dirty="0">
                <a:solidFill>
                  <a:srgbClr val="FFFFFF"/>
                </a:solidFill>
              </a:rPr>
              <a:t> </a:t>
            </a:r>
            <a:r>
              <a:rPr lang="en-US" altLang="en-US" sz="3500" dirty="0" err="1">
                <a:solidFill>
                  <a:srgbClr val="FFFFFF"/>
                </a:solidFill>
              </a:rPr>
              <a:t>ar</a:t>
            </a:r>
            <a:r>
              <a:rPr lang="en-US" altLang="en-US" sz="3500" dirty="0">
                <a:solidFill>
                  <a:srgbClr val="FFFFFF"/>
                </a:solidFill>
              </a:rPr>
              <a:t> </a:t>
            </a:r>
            <a:r>
              <a:rPr lang="en-US" altLang="en-US" sz="3500" dirty="0" err="1">
                <a:solidFill>
                  <a:srgbClr val="FFFFFF"/>
                </a:solidFill>
              </a:rPr>
              <a:t>gyfer</a:t>
            </a:r>
            <a:r>
              <a:rPr lang="en-US" altLang="en-US" sz="3500" dirty="0">
                <a:solidFill>
                  <a:srgbClr val="FFFFFF"/>
                </a:solidFill>
              </a:rPr>
              <a:t> </a:t>
            </a:r>
            <a:r>
              <a:rPr lang="en-US" altLang="en-US" sz="3500" dirty="0" err="1">
                <a:solidFill>
                  <a:srgbClr val="FFFFFF"/>
                </a:solidFill>
              </a:rPr>
              <a:t>ysgolion</a:t>
            </a:r>
            <a:endParaRPr lang="en-US" altLang="en-US" sz="35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546734" y="38812"/>
            <a:ext cx="4916510" cy="6040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 gan ysgolion gyfrifoldeb i ddarparu cwricwlwm eang a chytbwys i'r holl ddysgwyr</a:t>
            </a:r>
          </a:p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 cwricwlwm yw'r man cychwyn ar gyfer cynllunio e.e., Llwybrau Dysgu </a:t>
            </a:r>
            <a:endParaRPr lang="cy-GB" sz="2000" dirty="0">
              <a:solidFill>
                <a:srgbClr val="000000"/>
              </a:solidFill>
              <a:latin typeface="Roboto" panose="02000000000000000000" pitchFamily="2" charset="0"/>
            </a:endParaRPr>
          </a:p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Darparu cwricwlwm sy'n diwallu anghenion dysgwyr unigol yn ogystal ag anghenion grwpiau o ddysgwyr </a:t>
            </a:r>
          </a:p>
          <a:p>
            <a:pPr>
              <a:defRPr/>
            </a:pPr>
            <a:r>
              <a:rPr lang="cy-GB" sz="20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Mae gan athrawon hawl i addasu'r cwricwlwm i ddarparu gwaith sy'n addas, yn briodol ac yn heriol i bob dysgwr.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73358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60D05D2D-CB6A-431B-BE4A-2A7FCC9FA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1256"/>
            <a:ext cx="9144000" cy="6869256"/>
          </a:xfrm>
          <a:prstGeom prst="rect">
            <a:avLst/>
          </a:prstGeom>
          <a:solidFill>
            <a:schemeClr val="bg1">
              <a:lumMod val="8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ounded Rectangle 5">
            <a:extLst>
              <a:ext uri="{FF2B5EF4-FFF2-40B4-BE49-F238E27FC236}">
                <a16:creationId xmlns:a16="http://schemas.microsoft.com/office/drawing/2014/main" id="{E84CD6E5-269B-4A44-867D-78DBB4DFF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090" y="990600"/>
            <a:ext cx="7703820" cy="430530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438" y="1355725"/>
            <a:ext cx="7219950" cy="35750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300" name="Rectangle 6"/>
          <p:cNvSpPr>
            <a:spLocks noChangeArrowheads="1"/>
          </p:cNvSpPr>
          <p:nvPr/>
        </p:nvSpPr>
        <p:spPr bwMode="auto">
          <a:xfrm>
            <a:off x="960438" y="4216400"/>
            <a:ext cx="7219950" cy="71437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anose="05040102010807070707" pitchFamily="18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ClrTx/>
              <a:buFontTx/>
              <a:buNone/>
            </a:pPr>
            <a:r>
              <a:rPr lang="en-US" altLang="en-US" sz="1300">
                <a:solidFill>
                  <a:srgbClr val="FFFFFF"/>
                </a:solidFill>
                <a:latin typeface="Tahoma" panose="020B0604030504040204" pitchFamily="34" charset="0"/>
              </a:rPr>
              <a:t>(https://teachsen.files.wordpress.com/2015/10/img_0663.jpg)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77060" y="625474"/>
            <a:ext cx="7703820" cy="93662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defRPr/>
            </a:pPr>
            <a:br>
              <a:rPr lang="en-US" sz="19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9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Diweddglo</a:t>
            </a:r>
            <a:br>
              <a:rPr lang="en-US" sz="19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1900" kern="1200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17715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879" y="800392"/>
            <a:ext cx="7698523" cy="12121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 dirty="0" err="1">
                <a:latin typeface="+mj-lt"/>
                <a:ea typeface="+mj-ea"/>
                <a:cs typeface="+mj-cs"/>
              </a:rPr>
              <a:t>Tasg</a:t>
            </a:r>
            <a:r>
              <a:rPr lang="en-US" sz="35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3500" kern="1200" dirty="0" err="1">
                <a:latin typeface="+mj-lt"/>
                <a:ea typeface="+mj-ea"/>
                <a:cs typeface="+mj-cs"/>
              </a:rPr>
              <a:t>Gyfeiriol</a:t>
            </a:r>
            <a:r>
              <a:rPr lang="en-US" sz="3500" kern="1200" dirty="0">
                <a:latin typeface="+mj-lt"/>
                <a:ea typeface="+mj-ea"/>
                <a:cs typeface="+mj-cs"/>
              </a:rPr>
              <a:t> 1</a:t>
            </a:r>
            <a:b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5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Inclusion – examples of good practice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66307" y="1380033"/>
            <a:ext cx="7281746" cy="4342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" indent="0">
              <a:buNone/>
            </a:pPr>
            <a:r>
              <a:rPr lang="en-GB" sz="1800" b="1" u="sng" dirty="0"/>
              <a:t>Ysgol </a:t>
            </a:r>
            <a:r>
              <a:rPr lang="en-GB" sz="1800" b="1" u="sng" dirty="0" err="1"/>
              <a:t>Coedcae</a:t>
            </a:r>
            <a:endParaRPr lang="en-GB" sz="1800" b="1" u="sng" dirty="0"/>
          </a:p>
          <a:p>
            <a:pPr marL="45720" indent="0">
              <a:buNone/>
            </a:pPr>
            <a:r>
              <a:rPr lang="en-GB" sz="1800" dirty="0">
                <a:hlinkClick r:id="rId3"/>
              </a:rPr>
              <a:t>https://www.estyn.llyw.cymru/arfer-effeithiol/ymateb-graddedig-hynod-effeithiol-syn-hyrwyddo-cynhwysiant-yn-llwyddiannus</a:t>
            </a:r>
            <a:endParaRPr lang="en-GB" sz="1800" dirty="0"/>
          </a:p>
          <a:p>
            <a:pPr marL="45720" indent="0">
              <a:buNone/>
            </a:pPr>
            <a:r>
              <a:rPr lang="en-GB" sz="1800" b="1" dirty="0"/>
              <a:t>Ysgol Bae </a:t>
            </a:r>
            <a:r>
              <a:rPr lang="en-GB" sz="1800" b="1" dirty="0" err="1"/>
              <a:t>Baglan</a:t>
            </a:r>
            <a:endParaRPr lang="en-GB" sz="1800" b="1" dirty="0"/>
          </a:p>
          <a:p>
            <a:pPr marL="45720" indent="0">
              <a:buNone/>
            </a:pPr>
            <a:r>
              <a:rPr lang="en-GB" sz="1800" dirty="0">
                <a:hlinkClick r:id="rId4"/>
              </a:rPr>
              <a:t>https://www.estyn.llyw.cymru/arfer-effeithiol/creu-rhwydwaith-cymorth-disgyblion</a:t>
            </a:r>
            <a:endParaRPr lang="en-GB" sz="1800" dirty="0"/>
          </a:p>
          <a:p>
            <a:pPr marL="0" indent="0">
              <a:buNone/>
            </a:pPr>
            <a:r>
              <a:rPr lang="en-GB" sz="1800" b="1" baseline="0" dirty="0" err="1"/>
              <a:t>Cwestiynau</a:t>
            </a:r>
            <a:r>
              <a:rPr lang="en-GB" sz="1800" b="1" baseline="0" dirty="0"/>
              <a:t> </a:t>
            </a:r>
            <a:r>
              <a:rPr lang="en-GB" sz="1800" b="1" baseline="0" dirty="0" err="1"/>
              <a:t>adfyfyriol</a:t>
            </a:r>
            <a:r>
              <a:rPr lang="en-GB" sz="1800" b="1" baseline="0" dirty="0"/>
              <a:t> </a:t>
            </a:r>
            <a:r>
              <a:rPr lang="en-GB" sz="1800" b="1" dirty="0" err="1"/>
              <a:t>i</a:t>
            </a:r>
            <a:r>
              <a:rPr lang="en-GB" sz="1800" b="1" baseline="0" dirty="0" err="1"/>
              <a:t>’w</a:t>
            </a:r>
            <a:r>
              <a:rPr lang="en-GB" sz="1800" b="1" baseline="0" dirty="0"/>
              <a:t> </a:t>
            </a:r>
            <a:r>
              <a:rPr lang="en-GB" sz="1800" b="1" baseline="0" dirty="0" err="1"/>
              <a:t>hystyried</a:t>
            </a:r>
            <a:r>
              <a:rPr lang="en-GB" sz="1800" b="1" baseline="0" dirty="0"/>
              <a:t>:</a:t>
            </a:r>
          </a:p>
          <a:p>
            <a:r>
              <a:rPr lang="cy-GB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Beth yn union yw'r enghreifftiau rhagorol o arfer cynhwysol a welir yma? </a:t>
            </a:r>
          </a:p>
          <a:p>
            <a:r>
              <a:rPr lang="cy-GB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 oes unrhyw bwyntiau allweddol y byddech chi'n eu cymryd ar gyfer eich ymarfer eich hun yn yr ysgol?</a:t>
            </a:r>
          </a:p>
          <a:p>
            <a:r>
              <a:rPr lang="cy-GB" sz="1800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Yn eich barn chi, beth fyddai'r heriau allweddol i chi wrth weithredu arfer cynhwysol?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50477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E35AD-C3F2-4571-9F1F-D87DD4F80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r>
              <a:rPr lang="en-GB" dirty="0"/>
              <a:t> 2</a:t>
            </a:r>
          </a:p>
        </p:txBody>
      </p:sp>
      <p:pic>
        <p:nvPicPr>
          <p:cNvPr id="1026" name="Picture 2" descr="TV Acronym Buster ">
            <a:extLst>
              <a:ext uri="{FF2B5EF4-FFF2-40B4-BE49-F238E27FC236}">
                <a16:creationId xmlns:a16="http://schemas.microsoft.com/office/drawing/2014/main" id="{E3E9E907-E30D-494E-AF93-489C1A284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2056">
            <a:off x="5265336" y="834835"/>
            <a:ext cx="3015238" cy="171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etryal 2">
            <a:extLst>
              <a:ext uri="{FF2B5EF4-FFF2-40B4-BE49-F238E27FC236}">
                <a16:creationId xmlns:a16="http://schemas.microsoft.com/office/drawing/2014/main" id="{12E8C470-4C42-A5DB-D902-45CC1A943B1B}"/>
              </a:ext>
            </a:extLst>
          </p:cNvPr>
          <p:cNvSpPr/>
          <p:nvPr/>
        </p:nvSpPr>
        <p:spPr>
          <a:xfrm>
            <a:off x="2177786" y="2715340"/>
            <a:ext cx="478842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Cwblhewch</a:t>
            </a:r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y </a:t>
            </a:r>
          </a:p>
          <a:p>
            <a:pPr algn="ctr"/>
            <a:r>
              <a:rPr lang="en-GB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Pos</a:t>
            </a:r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en-GB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Acronymau</a:t>
            </a:r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endParaRPr lang="cy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3285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2CDE4-5AA9-403C-8FFE-28746A1F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Gyfeiriol</a:t>
            </a:r>
            <a:r>
              <a:rPr lang="en-GB" dirty="0"/>
              <a:t>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7DB9CC-0469-40F3-8225-FAC86A359761}"/>
              </a:ext>
            </a:extLst>
          </p:cNvPr>
          <p:cNvSpPr txBox="1"/>
          <p:nvPr/>
        </p:nvSpPr>
        <p:spPr>
          <a:xfrm>
            <a:off x="1343261" y="1437273"/>
            <a:ext cx="6583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Cliciwch</a:t>
            </a:r>
            <a:r>
              <a:rPr lang="en-GB" dirty="0"/>
              <a:t> y </a:t>
            </a:r>
            <a:r>
              <a:rPr lang="en-GB" dirty="0" err="1"/>
              <a:t>ddolen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 a </a:t>
            </a:r>
            <a:r>
              <a:rPr lang="en-GB" dirty="0" err="1"/>
              <a:t>sgroliwch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wylio'r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(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trwy'r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).</a:t>
            </a:r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adlewyrchiad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gwylio'r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CYNRADD: </a:t>
            </a:r>
            <a:r>
              <a:rPr lang="en-GB" dirty="0" err="1">
                <a:hlinkClick r:id="rId3"/>
              </a:rPr>
              <a:t>Hyfforddi</a:t>
            </a:r>
            <a:r>
              <a:rPr lang="en-GB" dirty="0">
                <a:hlinkClick r:id="rId3"/>
              </a:rPr>
              <a:t> staff </a:t>
            </a:r>
            <a:r>
              <a:rPr lang="en-GB" dirty="0" err="1">
                <a:hlinkClick r:id="rId3"/>
              </a:rPr>
              <a:t>dysgu</a:t>
            </a:r>
            <a:r>
              <a:rPr lang="en-GB" dirty="0">
                <a:hlinkClick r:id="rId3"/>
              </a:rPr>
              <a:t> - </a:t>
            </a:r>
            <a:r>
              <a:rPr lang="en-GB" dirty="0" err="1">
                <a:hlinkClick r:id="rId3"/>
              </a:rPr>
              <a:t>Awtistiaeth</a:t>
            </a:r>
            <a:r>
              <a:rPr lang="en-GB" dirty="0">
                <a:hlinkClick r:id="rId3"/>
              </a:rPr>
              <a:t> Cymru | Autism Wales | National Autism Team</a:t>
            </a:r>
            <a:endParaRPr lang="en-GB" dirty="0"/>
          </a:p>
          <a:p>
            <a:endParaRPr lang="en-GB" dirty="0"/>
          </a:p>
          <a:p>
            <a:r>
              <a:rPr lang="en-GB" dirty="0"/>
              <a:t>UWCHRADD: </a:t>
            </a:r>
            <a:r>
              <a:rPr lang="en-GB" dirty="0" err="1">
                <a:hlinkClick r:id="rId4"/>
              </a:rPr>
              <a:t>Cynllun</a:t>
            </a:r>
            <a:r>
              <a:rPr lang="en-GB" dirty="0">
                <a:hlinkClick r:id="rId4"/>
              </a:rPr>
              <a:t> staff </a:t>
            </a:r>
            <a:r>
              <a:rPr lang="en-GB" dirty="0" err="1">
                <a:hlinkClick r:id="rId4"/>
              </a:rPr>
              <a:t>cymorth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addysgu</a:t>
            </a:r>
            <a:r>
              <a:rPr lang="en-GB" dirty="0">
                <a:hlinkClick r:id="rId4"/>
              </a:rPr>
              <a:t> a </a:t>
            </a:r>
            <a:r>
              <a:rPr lang="en-GB" dirty="0" err="1">
                <a:hlinkClick r:id="rId4"/>
              </a:rPr>
              <a:t>dysgu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ysgolion</a:t>
            </a:r>
            <a:r>
              <a:rPr lang="en-GB" dirty="0">
                <a:hlinkClick r:id="rId4"/>
              </a:rPr>
              <a:t> </a:t>
            </a:r>
            <a:r>
              <a:rPr lang="en-GB" dirty="0" err="1">
                <a:hlinkClick r:id="rId4"/>
              </a:rPr>
              <a:t>uwchradd</a:t>
            </a:r>
            <a:r>
              <a:rPr lang="en-GB" dirty="0">
                <a:hlinkClick r:id="rId4"/>
              </a:rPr>
              <a:t> - </a:t>
            </a:r>
            <a:r>
              <a:rPr lang="en-GB" dirty="0" err="1">
                <a:hlinkClick r:id="rId4"/>
              </a:rPr>
              <a:t>Awtistiaeth</a:t>
            </a:r>
            <a:r>
              <a:rPr lang="en-GB" dirty="0">
                <a:hlinkClick r:id="rId4"/>
              </a:rPr>
              <a:t> Cymru | Autism Wales | National Autism Team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880352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Cyfeirnodau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82084" y="1557603"/>
            <a:ext cx="7886700" cy="3966897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y-GB" altLang="en-US" sz="4300" dirty="0" err="1">
                <a:ea typeface="ＭＳ Ｐゴシック" panose="020B0600070205080204" pitchFamily="34" charset="-128"/>
              </a:rPr>
              <a:t>Choudry</a:t>
            </a:r>
            <a:r>
              <a:rPr lang="cy-GB" altLang="en-US" sz="4300" dirty="0">
                <a:ea typeface="ＭＳ Ｐゴシック" panose="020B0600070205080204" pitchFamily="34" charset="-128"/>
              </a:rPr>
              <a:t>, S. (2021)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Equitable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Education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. </a:t>
            </a:r>
            <a:r>
              <a:rPr lang="cy-GB" altLang="en-US" sz="4300" dirty="0">
                <a:ea typeface="ＭＳ Ｐゴシック" panose="020B0600070205080204" pitchFamily="34" charset="-128"/>
              </a:rPr>
              <a:t>St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Albans</a:t>
            </a:r>
            <a:r>
              <a:rPr lang="cy-GB" altLang="en-US" sz="4300" dirty="0">
                <a:ea typeface="ＭＳ Ｐゴシック" panose="020B0600070205080204" pitchFamily="34" charset="-128"/>
              </a:rPr>
              <a:t>: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Critical</a:t>
            </a:r>
            <a:r>
              <a:rPr lang="cy-GB" altLang="en-US" sz="4300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Publishing</a:t>
            </a:r>
            <a:r>
              <a:rPr lang="cy-GB" altLang="en-US" sz="4300" dirty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altLang="en-US" sz="4300" dirty="0" err="1">
                <a:ea typeface="ＭＳ Ｐゴシック" panose="020B0600070205080204" pitchFamily="34" charset="-128"/>
              </a:rPr>
              <a:t>Glazzard</a:t>
            </a:r>
            <a:r>
              <a:rPr lang="cy-GB" altLang="en-US" sz="4300" dirty="0">
                <a:ea typeface="ＭＳ Ｐゴシック" panose="020B0600070205080204" pitchFamily="34" charset="-128"/>
              </a:rPr>
              <a:t>, J., Hughes, A.,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Netherwood</a:t>
            </a:r>
            <a:r>
              <a:rPr lang="cy-GB" altLang="en-US" sz="4300" dirty="0">
                <a:ea typeface="ＭＳ Ｐゴシック" panose="020B0600070205080204" pitchFamily="34" charset="-128"/>
              </a:rPr>
              <a:t>, A.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Neve</a:t>
            </a:r>
            <a:r>
              <a:rPr lang="cy-GB" altLang="en-US" sz="4300" dirty="0">
                <a:ea typeface="ＭＳ Ｐゴシック" panose="020B0600070205080204" pitchFamily="34" charset="-128"/>
              </a:rPr>
              <a:t>, L &amp;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Stokoe</a:t>
            </a:r>
            <a:r>
              <a:rPr lang="cy-GB" altLang="en-US" sz="4300" dirty="0">
                <a:ea typeface="ＭＳ Ｐゴシック" panose="020B0600070205080204" pitchFamily="34" charset="-128"/>
              </a:rPr>
              <a:t>, J. (2010)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Teaching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Primary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Special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Educational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Needs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,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Exeter</a:t>
            </a:r>
            <a:r>
              <a:rPr lang="cy-GB" altLang="en-US" sz="4300" dirty="0">
                <a:ea typeface="ＭＳ Ｐゴシック" panose="020B0600070205080204" pitchFamily="34" charset="-128"/>
              </a:rPr>
              <a:t>: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Learning</a:t>
            </a:r>
            <a:r>
              <a:rPr lang="cy-GB" altLang="en-US" sz="4300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Matters</a:t>
            </a:r>
            <a:r>
              <a:rPr lang="cy-GB" altLang="en-US" sz="4300" dirty="0">
                <a:ea typeface="ＭＳ Ｐゴシック" panose="020B0600070205080204" pitchFamily="34" charset="-128"/>
              </a:rPr>
              <a:t> Ltd.       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altLang="en-US" sz="4300" dirty="0">
                <a:ea typeface="ＭＳ Ｐゴシック" panose="020B0600070205080204" pitchFamily="34" charset="-128"/>
              </a:rPr>
              <a:t>Llywodraeth Cymru, (2021) 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Cod  Anghenion Dysgu Ychwanegol Cymru 2021. </a:t>
            </a:r>
            <a:r>
              <a:rPr lang="cy-GB" altLang="en-US" sz="4300" dirty="0">
                <a:ea typeface="ＭＳ Ｐゴシック" panose="020B0600070205080204" pitchFamily="34" charset="-128"/>
              </a:rPr>
              <a:t>Ar gael yn: </a:t>
            </a:r>
            <a:r>
              <a:rPr lang="en-GB" sz="4300" dirty="0">
                <a:hlinkClick r:id="rId2"/>
              </a:rPr>
              <a:t>210326-cod-anghenion-dysgu-ychwanegol-cymru-2021.pdf (</a:t>
            </a:r>
            <a:r>
              <a:rPr lang="en-GB" sz="4300" dirty="0" err="1">
                <a:hlinkClick r:id="rId2"/>
              </a:rPr>
              <a:t>llyw.cymru</a:t>
            </a:r>
            <a:r>
              <a:rPr lang="en-GB" sz="4300" dirty="0">
                <a:hlinkClick r:id="rId2"/>
              </a:rPr>
              <a:t>)</a:t>
            </a:r>
            <a:r>
              <a:rPr lang="en-GB" sz="4300" dirty="0"/>
              <a:t> (</a:t>
            </a:r>
            <a:r>
              <a:rPr lang="en-GB" sz="4300" dirty="0" err="1"/>
              <a:t>Darllenwyd</a:t>
            </a:r>
            <a:r>
              <a:rPr lang="en-GB" sz="4300" dirty="0"/>
              <a:t> 7 </a:t>
            </a:r>
            <a:r>
              <a:rPr lang="en-GB" sz="4300" dirty="0" err="1"/>
              <a:t>Mehefin</a:t>
            </a:r>
            <a:r>
              <a:rPr lang="en-GB" sz="4300" dirty="0"/>
              <a:t> 2021).</a:t>
            </a:r>
            <a:r>
              <a:rPr lang="cy-GB" altLang="en-US" sz="4300" dirty="0">
                <a:ea typeface="ＭＳ Ｐゴシック" panose="020B0600070205080204" pitchFamily="34" charset="-128"/>
              </a:rPr>
              <a:t>                                                                    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y-GB" altLang="en-US" sz="4300" dirty="0" err="1">
                <a:ea typeface="ＭＳ Ｐゴシック" panose="020B0600070205080204" pitchFamily="34" charset="-128"/>
              </a:rPr>
              <a:t>Packer</a:t>
            </a:r>
            <a:r>
              <a:rPr lang="cy-GB" altLang="en-US" sz="4300" dirty="0">
                <a:ea typeface="ＭＳ Ｐゴシック" panose="020B0600070205080204" pitchFamily="34" charset="-128"/>
              </a:rPr>
              <a:t>, N. (2017) 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The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Teacher’s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i="1" dirty="0" err="1">
                <a:ea typeface="ＭＳ Ｐゴシック" panose="020B0600070205080204" pitchFamily="34" charset="-128"/>
              </a:rPr>
              <a:t>Guide</a:t>
            </a:r>
            <a:r>
              <a:rPr lang="cy-GB" altLang="en-US" sz="4300" i="1" dirty="0">
                <a:ea typeface="ＭＳ Ｐゴシック" panose="020B0600070205080204" pitchFamily="34" charset="-128"/>
              </a:rPr>
              <a:t> to SEN.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Williston:Crown</a:t>
            </a:r>
            <a:r>
              <a:rPr lang="cy-GB" altLang="en-US" sz="4300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House</a:t>
            </a:r>
            <a:r>
              <a:rPr lang="cy-GB" altLang="en-US" sz="4300" dirty="0">
                <a:ea typeface="ＭＳ Ｐゴシック" panose="020B0600070205080204" pitchFamily="34" charset="-128"/>
              </a:rPr>
              <a:t> </a:t>
            </a:r>
            <a:r>
              <a:rPr lang="cy-GB" altLang="en-US" sz="4300" dirty="0" err="1">
                <a:ea typeface="ＭＳ Ｐゴシック" panose="020B0600070205080204" pitchFamily="34" charset="-128"/>
              </a:rPr>
              <a:t>Publishing</a:t>
            </a:r>
            <a:r>
              <a:rPr lang="cy-GB" altLang="en-US" sz="4300" dirty="0">
                <a:ea typeface="ＭＳ Ｐゴシック" panose="020B0600070205080204" pitchFamily="34" charset="-128"/>
              </a:rPr>
              <a:t>. </a:t>
            </a:r>
            <a:r>
              <a:rPr lang="en-GB" altLang="en-US" sz="4300" dirty="0">
                <a:ea typeface="ＭＳ Ｐゴシック" panose="020B0600070205080204" pitchFamily="34" charset="-128"/>
              </a:rPr>
              <a:t>                                                                                                                               Peer, L. &amp; Reid, G. (2016) 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Special Educational Needs – A Guide for Inclusive Practice (2</a:t>
            </a:r>
            <a:r>
              <a:rPr lang="en-GB" altLang="en-US" sz="4300" i="1" baseline="30000" dirty="0">
                <a:ea typeface="ＭＳ Ｐゴシック" panose="020B0600070205080204" pitchFamily="34" charset="-128"/>
              </a:rPr>
              <a:t>nd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 ed.). </a:t>
            </a:r>
            <a:r>
              <a:rPr lang="en-GB" altLang="en-US" sz="4300" dirty="0">
                <a:ea typeface="ＭＳ Ｐゴシック" panose="020B0600070205080204" pitchFamily="34" charset="-128"/>
              </a:rPr>
              <a:t>London: Sage.    </a:t>
            </a:r>
          </a:p>
          <a:p>
            <a:pPr marL="0" indent="0">
              <a:buNone/>
            </a:pPr>
            <a:r>
              <a:rPr lang="en-GB" altLang="en-US" sz="4300" dirty="0">
                <a:ea typeface="ＭＳ Ｐゴシック" panose="020B0600070205080204" pitchFamily="34" charset="-128"/>
              </a:rPr>
              <a:t>Ryder, N. (2013) </a:t>
            </a:r>
            <a:r>
              <a:rPr lang="en-GB" altLang="en-US" sz="4300" i="1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 ABC I </a:t>
            </a:r>
            <a:r>
              <a:rPr lang="en-GB" altLang="en-US" sz="4300" i="1" dirty="0" err="1">
                <a:ea typeface="ＭＳ Ｐゴシック" panose="020B0600070205080204" pitchFamily="34" charset="-128"/>
              </a:rPr>
              <a:t>Anghenion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 </a:t>
            </a:r>
            <a:r>
              <a:rPr lang="en-GB" altLang="en-US" sz="4300" i="1" dirty="0" err="1">
                <a:ea typeface="ＭＳ Ｐゴシック" panose="020B0600070205080204" pitchFamily="34" charset="-128"/>
              </a:rPr>
              <a:t>Ychwanegol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.</a:t>
            </a:r>
            <a:r>
              <a:rPr lang="en-GB" altLang="en-US" sz="4300" dirty="0">
                <a:ea typeface="ＭＳ Ｐゴシック" panose="020B0600070205080204" pitchFamily="34" charset="-128"/>
              </a:rPr>
              <a:t> </a:t>
            </a:r>
            <a:r>
              <a:rPr lang="en-GB" altLang="en-US" sz="4300" dirty="0" err="1">
                <a:ea typeface="ＭＳ Ｐゴシック" panose="020B0600070205080204" pitchFamily="34" charset="-128"/>
              </a:rPr>
              <a:t>Caerfyrddin</a:t>
            </a:r>
            <a:r>
              <a:rPr lang="en-GB" altLang="en-US" sz="4300" dirty="0">
                <a:ea typeface="ＭＳ Ｐゴシック" panose="020B0600070205080204" pitchFamily="34" charset="-128"/>
              </a:rPr>
              <a:t>: </a:t>
            </a:r>
            <a:r>
              <a:rPr lang="en-GB" altLang="en-US" sz="4300" dirty="0" err="1">
                <a:ea typeface="ＭＳ Ｐゴシック" panose="020B0600070205080204" pitchFamily="34" charset="-128"/>
              </a:rPr>
              <a:t>Canolfan</a:t>
            </a:r>
            <a:r>
              <a:rPr lang="en-GB" altLang="en-US" sz="4300" dirty="0">
                <a:ea typeface="ＭＳ Ｐゴシック" panose="020B0600070205080204" pitchFamily="34" charset="-128"/>
              </a:rPr>
              <a:t> </a:t>
            </a:r>
            <a:r>
              <a:rPr lang="en-GB" altLang="en-US" sz="4300" dirty="0" err="1">
                <a:ea typeface="ＭＳ Ｐゴシック" panose="020B0600070205080204" pitchFamily="34" charset="-128"/>
              </a:rPr>
              <a:t>Peniarth</a:t>
            </a:r>
            <a:r>
              <a:rPr lang="en-GB" altLang="en-US" sz="4300" dirty="0">
                <a:ea typeface="ＭＳ Ｐゴシック" panose="020B0600070205080204" pitchFamily="34" charset="-128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300" dirty="0"/>
              <a:t>Ryder, N. (</a:t>
            </a:r>
            <a:r>
              <a:rPr lang="en-GB" sz="4300" dirty="0" err="1"/>
              <a:t>gol</a:t>
            </a:r>
            <a:r>
              <a:rPr lang="en-GB" sz="4300" dirty="0"/>
              <a:t>.) (2018) </a:t>
            </a:r>
            <a:r>
              <a:rPr lang="en-GB" sz="4300" dirty="0" err="1"/>
              <a:t>Cefnogi</a:t>
            </a:r>
            <a:r>
              <a:rPr lang="en-GB" sz="4300" dirty="0"/>
              <a:t> </a:t>
            </a:r>
            <a:r>
              <a:rPr lang="en-GB" sz="4300" dirty="0" err="1"/>
              <a:t>Pob</a:t>
            </a:r>
            <a:r>
              <a:rPr lang="en-GB" sz="4300" dirty="0"/>
              <a:t> </a:t>
            </a:r>
            <a:r>
              <a:rPr lang="en-GB" sz="4300" dirty="0" err="1"/>
              <a:t>Plentyn</a:t>
            </a:r>
            <a:r>
              <a:rPr lang="en-GB" sz="4300" dirty="0"/>
              <a:t>, </a:t>
            </a:r>
            <a:r>
              <a:rPr lang="en-GB" sz="4300" dirty="0" err="1"/>
              <a:t>ar</a:t>
            </a:r>
            <a:r>
              <a:rPr lang="en-GB" sz="4300" dirty="0"/>
              <a:t> </a:t>
            </a:r>
            <a:r>
              <a:rPr lang="en-GB" sz="4300" dirty="0" err="1"/>
              <a:t>gael</a:t>
            </a:r>
            <a:r>
              <a:rPr lang="en-GB" sz="4300" dirty="0"/>
              <a:t> o: </a:t>
            </a:r>
            <a:r>
              <a:rPr lang="en-GB" sz="4300" dirty="0">
                <a:hlinkClick r:id="rId3"/>
              </a:rPr>
              <a:t>https://adnoddau.s3.eu-west-2.amazonaws.com/pdfs/CefnogiPobPlentyn.pdf</a:t>
            </a:r>
            <a:r>
              <a:rPr lang="en-GB" sz="4300" dirty="0"/>
              <a:t> (</a:t>
            </a:r>
            <a:r>
              <a:rPr lang="en-GB" sz="4300" dirty="0" err="1"/>
              <a:t>Pennod</a:t>
            </a:r>
            <a:r>
              <a:rPr lang="en-GB" sz="4300" dirty="0"/>
              <a:t> 4 &amp; 5)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altLang="en-US" sz="4300" dirty="0">
                <a:ea typeface="ＭＳ Ｐゴシック" panose="020B0600070205080204" pitchFamily="34" charset="-128"/>
              </a:rPr>
              <a:t>Spooner, W. (2011) 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The SEN Handbook for Trainee Teachers, NQTs and Teaching Assistants. </a:t>
            </a:r>
            <a:r>
              <a:rPr lang="en-GB" altLang="en-US" sz="4300" dirty="0">
                <a:ea typeface="ＭＳ Ｐゴシック" panose="020B0600070205080204" pitchFamily="34" charset="-128"/>
              </a:rPr>
              <a:t>Abingdon: Routledge.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altLang="en-US" sz="4300" dirty="0" err="1">
                <a:ea typeface="ＭＳ Ｐゴシック" panose="020B0600070205080204" pitchFamily="34" charset="-128"/>
              </a:rPr>
              <a:t>Wearmouth</a:t>
            </a:r>
            <a:r>
              <a:rPr lang="en-GB" altLang="en-US" sz="4300" dirty="0">
                <a:ea typeface="ＭＳ Ｐゴシック" panose="020B0600070205080204" pitchFamily="34" charset="-128"/>
              </a:rPr>
              <a:t>, J. (2021) </a:t>
            </a:r>
            <a:r>
              <a:rPr lang="en-GB" altLang="en-US" sz="4300" i="1" dirty="0">
                <a:ea typeface="ＭＳ Ｐゴシック" panose="020B0600070205080204" pitchFamily="34" charset="-128"/>
              </a:rPr>
              <a:t>Special Educational Needs and Disabilities in Schools – A Critical Introduction</a:t>
            </a:r>
            <a:r>
              <a:rPr lang="en-GB" altLang="en-US" sz="4300" dirty="0">
                <a:ea typeface="ＭＳ Ｐゴシック" panose="020B0600070205080204" pitchFamily="34" charset="-128"/>
              </a:rPr>
              <a:t> (2</a:t>
            </a:r>
            <a:r>
              <a:rPr lang="en-GB" altLang="en-US" sz="4300" baseline="30000" dirty="0">
                <a:ea typeface="ＭＳ Ｐゴシック" panose="020B0600070205080204" pitchFamily="34" charset="-128"/>
              </a:rPr>
              <a:t>nd</a:t>
            </a:r>
            <a:r>
              <a:rPr lang="en-GB" altLang="en-US" sz="4300" dirty="0">
                <a:ea typeface="ＭＳ Ｐゴシック" panose="020B0600070205080204" pitchFamily="34" charset="-128"/>
              </a:rPr>
              <a:t> ed.). London: Bloomsbury Education. </a:t>
            </a:r>
          </a:p>
          <a:p>
            <a:pPr marL="0" indent="0">
              <a:buNone/>
            </a:pPr>
            <a:endParaRPr lang="en-GB" sz="3700" dirty="0"/>
          </a:p>
        </p:txBody>
      </p:sp>
    </p:spTree>
    <p:extLst>
      <p:ext uri="{BB962C8B-B14F-4D97-AF65-F5344CB8AC3E}">
        <p14:creationId xmlns:p14="http://schemas.microsoft.com/office/powerpoint/2010/main" val="347148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5080F6-CB34-4B85-AE99-FC468CDD5A4C}"/>
</file>

<file path=customXml/itemProps2.xml><?xml version="1.0" encoding="utf-8"?>
<ds:datastoreItem xmlns:ds="http://schemas.openxmlformats.org/officeDocument/2006/customXml" ds:itemID="{23D7979B-E3A0-43A0-AF33-197ABF04134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997368C-E78C-4ED3-84CD-87438A68D17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5374</TotalTime>
  <Words>3892</Words>
  <Application>Microsoft Office PowerPoint</Application>
  <PresentationFormat>Sioe Ar-sgrin (4:3)</PresentationFormat>
  <Paragraphs>303</Paragraphs>
  <Slides>27</Slides>
  <Notes>26</Notes>
  <HiddenSlides>0</HiddenSlides>
  <MMClips>2</MMClips>
  <ScaleCrop>false</ScaleCrop>
  <HeadingPairs>
    <vt:vector size="6" baseType="variant">
      <vt:variant>
        <vt:lpstr>Ffontiau a Ddefnyddiwyd</vt:lpstr>
      </vt:variant>
      <vt:variant>
        <vt:i4>9</vt:i4>
      </vt:variant>
      <vt:variant>
        <vt:lpstr>Thema</vt:lpstr>
      </vt:variant>
      <vt:variant>
        <vt:i4>2</vt:i4>
      </vt:variant>
      <vt:variant>
        <vt:lpstr>Teitlau Sleidiau</vt:lpstr>
      </vt:variant>
      <vt:variant>
        <vt:i4>27</vt:i4>
      </vt:variant>
    </vt:vector>
  </HeadingPairs>
  <TitlesOfParts>
    <vt:vector size="38" baseType="lpstr">
      <vt:lpstr>Arial</vt:lpstr>
      <vt:lpstr>Arial Unicode MS</vt:lpstr>
      <vt:lpstr>Calibri</vt:lpstr>
      <vt:lpstr>Calibri Light</vt:lpstr>
      <vt:lpstr>inherit</vt:lpstr>
      <vt:lpstr>Open Sans</vt:lpstr>
      <vt:lpstr>Roboto</vt:lpstr>
      <vt:lpstr>Tahoma</vt:lpstr>
      <vt:lpstr>Wingdings</vt:lpstr>
      <vt:lpstr>Office Theme</vt:lpstr>
      <vt:lpstr>Custom Design</vt:lpstr>
      <vt:lpstr>Cyflwyniad PowerPoint</vt:lpstr>
      <vt:lpstr>Cyn cychwyn …</vt:lpstr>
      <vt:lpstr>Amcanion</vt:lpstr>
      <vt:lpstr>Cyflwyniad PowerPoint</vt:lpstr>
      <vt:lpstr> Beth yw cynhwysiant? </vt:lpstr>
      <vt:lpstr>Pam mae cynhwysiant yn bwysig?</vt:lpstr>
      <vt:lpstr>Amrywiaeth Cydraddoldeb a Chynhwysiant </vt:lpstr>
      <vt:lpstr> Model Meddygol v. Cymdeithasol o Anabledd</vt:lpstr>
      <vt:lpstr>Cyflwyniad PowerPoint</vt:lpstr>
      <vt:lpstr> Beth wyddoch chi’n barod am ADY?</vt:lpstr>
      <vt:lpstr> Diffinio Anghenion Dysgu Ychwanegol (ADY)</vt:lpstr>
      <vt:lpstr>4 o Feysydd Angen     (Llywodraeth Cymru, 2021)</vt:lpstr>
      <vt:lpstr>ADY  - Datblygiadau allweddol yng Nghymru</vt:lpstr>
      <vt:lpstr>Cynllunio person ganolog</vt:lpstr>
      <vt:lpstr> Cynllunio person ganolog – y broses</vt:lpstr>
      <vt:lpstr>Cynllun Datblygiad Unigol</vt:lpstr>
      <vt:lpstr>Noda’r Proffil Un Tudalen…</vt:lpstr>
      <vt:lpstr> Gosod Targedau</vt:lpstr>
      <vt:lpstr>Eich tro chi! </vt:lpstr>
      <vt:lpstr>Personalised learning</vt:lpstr>
      <vt:lpstr>Cefnogaeth</vt:lpstr>
      <vt:lpstr>Y goblygiadau ar gyfer ysgolion</vt:lpstr>
      <vt:lpstr>  Diweddglo </vt:lpstr>
      <vt:lpstr>Tasg Gyfeiriol 1 Inclusion – examples of good practice</vt:lpstr>
      <vt:lpstr>Tasg Gyfeiriol 2</vt:lpstr>
      <vt:lpstr>Tasg Gyfeiriol 1</vt:lpstr>
      <vt:lpstr>Cyfeirnodau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Einir Ryder (Ysgol Bro Teifi)</cp:lastModifiedBy>
  <cp:revision>269</cp:revision>
  <dcterms:created xsi:type="dcterms:W3CDTF">2017-02-08T11:33:06Z</dcterms:created>
  <dcterms:modified xsi:type="dcterms:W3CDTF">2022-09-01T12:59:18Z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