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69A412-427A-46B0-A6E3-139E103E9592}" v="10" dt="2024-05-08T14:36:36.8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24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iatrice Bogos" userId="032b47c63b49b01c" providerId="LiveId" clId="{2169A412-427A-46B0-A6E3-139E103E9592}"/>
    <pc:docChg chg="undo custSel modSld">
      <pc:chgData name="Biatrice Bogos" userId="032b47c63b49b01c" providerId="LiveId" clId="{2169A412-427A-46B0-A6E3-139E103E9592}" dt="2024-05-08T14:38:10.842" v="139" actId="1440"/>
      <pc:docMkLst>
        <pc:docMk/>
      </pc:docMkLst>
      <pc:sldChg chg="addSp modSp mod">
        <pc:chgData name="Biatrice Bogos" userId="032b47c63b49b01c" providerId="LiveId" clId="{2169A412-427A-46B0-A6E3-139E103E9592}" dt="2024-05-08T14:38:10.842" v="139" actId="1440"/>
        <pc:sldMkLst>
          <pc:docMk/>
          <pc:sldMk cId="3527806745" sldId="256"/>
        </pc:sldMkLst>
        <pc:spChg chg="mod">
          <ac:chgData name="Biatrice Bogos" userId="032b47c63b49b01c" providerId="LiveId" clId="{2169A412-427A-46B0-A6E3-139E103E9592}" dt="2024-05-08T14:23:58.313" v="29" actId="20577"/>
          <ac:spMkLst>
            <pc:docMk/>
            <pc:sldMk cId="3527806745" sldId="256"/>
            <ac:spMk id="3" creationId="{42FD6717-03BB-8258-B693-DFFF3B5F93C1}"/>
          </ac:spMkLst>
        </pc:spChg>
        <pc:picChg chg="add mod">
          <ac:chgData name="Biatrice Bogos" userId="032b47c63b49b01c" providerId="LiveId" clId="{2169A412-427A-46B0-A6E3-139E103E9592}" dt="2024-05-08T14:38:10.842" v="139" actId="1440"/>
          <ac:picMkLst>
            <pc:docMk/>
            <pc:sldMk cId="3527806745" sldId="256"/>
            <ac:picMk id="6" creationId="{4F630AB7-87A4-FF14-DDAA-8684880DE556}"/>
          </ac:picMkLst>
        </pc:picChg>
      </pc:sldChg>
      <pc:sldChg chg="addSp delSp modSp mod">
        <pc:chgData name="Biatrice Bogos" userId="032b47c63b49b01c" providerId="LiveId" clId="{2169A412-427A-46B0-A6E3-139E103E9592}" dt="2024-05-08T14:37:07.829" v="136" actId="1076"/>
        <pc:sldMkLst>
          <pc:docMk/>
          <pc:sldMk cId="882537693" sldId="257"/>
        </pc:sldMkLst>
        <pc:spChg chg="mod">
          <ac:chgData name="Biatrice Bogos" userId="032b47c63b49b01c" providerId="LiveId" clId="{2169A412-427A-46B0-A6E3-139E103E9592}" dt="2024-05-08T14:36:23.632" v="106" actId="26606"/>
          <ac:spMkLst>
            <pc:docMk/>
            <pc:sldMk cId="882537693" sldId="257"/>
            <ac:spMk id="2" creationId="{623A4925-A041-1BFA-C33A-888D09F6C50F}"/>
          </ac:spMkLst>
        </pc:spChg>
        <pc:spChg chg="mod">
          <ac:chgData name="Biatrice Bogos" userId="032b47c63b49b01c" providerId="LiveId" clId="{2169A412-427A-46B0-A6E3-139E103E9592}" dt="2024-05-08T14:36:36.825" v="114" actId="14100"/>
          <ac:spMkLst>
            <pc:docMk/>
            <pc:sldMk cId="882537693" sldId="257"/>
            <ac:spMk id="4" creationId="{93DC78D2-1BF8-FA0D-042E-3EE0B73DCE13}"/>
          </ac:spMkLst>
        </pc:spChg>
        <pc:spChg chg="add mod">
          <ac:chgData name="Biatrice Bogos" userId="032b47c63b49b01c" providerId="LiveId" clId="{2169A412-427A-46B0-A6E3-139E103E9592}" dt="2024-05-08T14:37:07.829" v="136" actId="1076"/>
          <ac:spMkLst>
            <pc:docMk/>
            <pc:sldMk cId="882537693" sldId="257"/>
            <ac:spMk id="7" creationId="{76BEF141-FBFB-E323-F4DE-61B116159F37}"/>
          </ac:spMkLst>
        </pc:spChg>
        <pc:spChg chg="del">
          <ac:chgData name="Biatrice Bogos" userId="032b47c63b49b01c" providerId="LiveId" clId="{2169A412-427A-46B0-A6E3-139E103E9592}" dt="2024-05-08T14:36:23.632" v="106" actId="26606"/>
          <ac:spMkLst>
            <pc:docMk/>
            <pc:sldMk cId="882537693" sldId="257"/>
            <ac:spMk id="9" creationId="{081EA652-8C6A-4E69-BEB9-170809474553}"/>
          </ac:spMkLst>
        </pc:spChg>
        <pc:spChg chg="del">
          <ac:chgData name="Biatrice Bogos" userId="032b47c63b49b01c" providerId="LiveId" clId="{2169A412-427A-46B0-A6E3-139E103E9592}" dt="2024-05-08T14:36:23.632" v="106" actId="26606"/>
          <ac:spMkLst>
            <pc:docMk/>
            <pc:sldMk cId="882537693" sldId="257"/>
            <ac:spMk id="11" creationId="{5298780A-33B9-4EA2-8F67-DE68AD62841B}"/>
          </ac:spMkLst>
        </pc:spChg>
        <pc:spChg chg="del">
          <ac:chgData name="Biatrice Bogos" userId="032b47c63b49b01c" providerId="LiveId" clId="{2169A412-427A-46B0-A6E3-139E103E9592}" dt="2024-05-08T14:36:23.632" v="106" actId="26606"/>
          <ac:spMkLst>
            <pc:docMk/>
            <pc:sldMk cId="882537693" sldId="257"/>
            <ac:spMk id="13" creationId="{7F488E8B-4E1E-4402-8935-D4E6C02615C7}"/>
          </ac:spMkLst>
        </pc:spChg>
        <pc:spChg chg="add">
          <ac:chgData name="Biatrice Bogos" userId="032b47c63b49b01c" providerId="LiveId" clId="{2169A412-427A-46B0-A6E3-139E103E9592}" dt="2024-05-08T14:36:23.632" v="106" actId="26606"/>
          <ac:spMkLst>
            <pc:docMk/>
            <pc:sldMk cId="882537693" sldId="257"/>
            <ac:spMk id="18" creationId="{131BAD53-4E89-4F62-BBB7-26359763ED39}"/>
          </ac:spMkLst>
        </pc:spChg>
        <pc:spChg chg="add">
          <ac:chgData name="Biatrice Bogos" userId="032b47c63b49b01c" providerId="LiveId" clId="{2169A412-427A-46B0-A6E3-139E103E9592}" dt="2024-05-08T14:36:23.632" v="106" actId="26606"/>
          <ac:spMkLst>
            <pc:docMk/>
            <pc:sldMk cId="882537693" sldId="257"/>
            <ac:spMk id="20" creationId="{62756DA2-40EB-4C6F-B962-5822FFB54FB6}"/>
          </ac:spMkLst>
        </pc:spChg>
        <pc:picChg chg="add mod">
          <ac:chgData name="Biatrice Bogos" userId="032b47c63b49b01c" providerId="LiveId" clId="{2169A412-427A-46B0-A6E3-139E103E9592}" dt="2024-05-08T14:36:23.632" v="106" actId="26606"/>
          <ac:picMkLst>
            <pc:docMk/>
            <pc:sldMk cId="882537693" sldId="257"/>
            <ac:picMk id="5" creationId="{2E6E2DDC-4BC4-85D9-7609-9E2B847280F1}"/>
          </ac:picMkLst>
        </pc:picChg>
      </pc:sldChg>
      <pc:sldChg chg="addSp delSp modSp mod">
        <pc:chgData name="Biatrice Bogos" userId="032b47c63b49b01c" providerId="LiveId" clId="{2169A412-427A-46B0-A6E3-139E103E9592}" dt="2024-05-08T14:33:06.805" v="68" actId="1076"/>
        <pc:sldMkLst>
          <pc:docMk/>
          <pc:sldMk cId="521085443" sldId="258"/>
        </pc:sldMkLst>
        <pc:spChg chg="mod">
          <ac:chgData name="Biatrice Bogos" userId="032b47c63b49b01c" providerId="LiveId" clId="{2169A412-427A-46B0-A6E3-139E103E9592}" dt="2024-05-08T14:31:51.563" v="33" actId="26606"/>
          <ac:spMkLst>
            <pc:docMk/>
            <pc:sldMk cId="521085443" sldId="258"/>
            <ac:spMk id="2" creationId="{8C217054-6C00-BDAD-5D29-BF95AAB24A1F}"/>
          </ac:spMkLst>
        </pc:spChg>
        <pc:spChg chg="mod">
          <ac:chgData name="Biatrice Bogos" userId="032b47c63b49b01c" providerId="LiveId" clId="{2169A412-427A-46B0-A6E3-139E103E9592}" dt="2024-05-08T14:32:12.890" v="43" actId="14100"/>
          <ac:spMkLst>
            <pc:docMk/>
            <pc:sldMk cId="521085443" sldId="258"/>
            <ac:spMk id="4" creationId="{96DA7EFF-237E-72AC-FA97-ABEF63D8ED97}"/>
          </ac:spMkLst>
        </pc:spChg>
        <pc:spChg chg="add mod">
          <ac:chgData name="Biatrice Bogos" userId="032b47c63b49b01c" providerId="LiveId" clId="{2169A412-427A-46B0-A6E3-139E103E9592}" dt="2024-05-08T14:33:06.805" v="68" actId="1076"/>
          <ac:spMkLst>
            <pc:docMk/>
            <pc:sldMk cId="521085443" sldId="258"/>
            <ac:spMk id="7" creationId="{D8DBDE1A-CCCD-334C-F6BC-5760C9241928}"/>
          </ac:spMkLst>
        </pc:spChg>
        <pc:spChg chg="add del">
          <ac:chgData name="Biatrice Bogos" userId="032b47c63b49b01c" providerId="LiveId" clId="{2169A412-427A-46B0-A6E3-139E103E9592}" dt="2024-05-08T14:31:51.563" v="33" actId="26606"/>
          <ac:spMkLst>
            <pc:docMk/>
            <pc:sldMk cId="521085443" sldId="258"/>
            <ac:spMk id="9" creationId="{4DA718D0-4865-4629-8134-44F68D41D574}"/>
          </ac:spMkLst>
        </pc:spChg>
        <pc:spChg chg="add del">
          <ac:chgData name="Biatrice Bogos" userId="032b47c63b49b01c" providerId="LiveId" clId="{2169A412-427A-46B0-A6E3-139E103E9592}" dt="2024-05-08T14:31:51.563" v="33" actId="26606"/>
          <ac:spMkLst>
            <pc:docMk/>
            <pc:sldMk cId="521085443" sldId="258"/>
            <ac:spMk id="15" creationId="{CBC4F608-B4B8-48C3-9572-C0F061B1CD99}"/>
          </ac:spMkLst>
        </pc:spChg>
        <pc:spChg chg="add del">
          <ac:chgData name="Biatrice Bogos" userId="032b47c63b49b01c" providerId="LiveId" clId="{2169A412-427A-46B0-A6E3-139E103E9592}" dt="2024-05-08T14:31:51.500" v="32" actId="26606"/>
          <ac:spMkLst>
            <pc:docMk/>
            <pc:sldMk cId="521085443" sldId="258"/>
            <ac:spMk id="20" creationId="{058A14AF-9FB5-4CC7-BA35-E8E85D3EDF0E}"/>
          </ac:spMkLst>
        </pc:spChg>
        <pc:spChg chg="add del">
          <ac:chgData name="Biatrice Bogos" userId="032b47c63b49b01c" providerId="LiveId" clId="{2169A412-427A-46B0-A6E3-139E103E9592}" dt="2024-05-08T14:31:51.500" v="32" actId="26606"/>
          <ac:spMkLst>
            <pc:docMk/>
            <pc:sldMk cId="521085443" sldId="258"/>
            <ac:spMk id="22" creationId="{3A9A4357-BD1D-4622-A4FE-766E6AB8DE84}"/>
          </ac:spMkLst>
        </pc:spChg>
        <pc:spChg chg="add del">
          <ac:chgData name="Biatrice Bogos" userId="032b47c63b49b01c" providerId="LiveId" clId="{2169A412-427A-46B0-A6E3-139E103E9592}" dt="2024-05-08T14:31:51.500" v="32" actId="26606"/>
          <ac:spMkLst>
            <pc:docMk/>
            <pc:sldMk cId="521085443" sldId="258"/>
            <ac:spMk id="24" creationId="{E659831F-0D9A-4C63-9EBB-8435B85A440F}"/>
          </ac:spMkLst>
        </pc:spChg>
        <pc:spChg chg="add del">
          <ac:chgData name="Biatrice Bogos" userId="032b47c63b49b01c" providerId="LiveId" clId="{2169A412-427A-46B0-A6E3-139E103E9592}" dt="2024-05-08T14:31:51.500" v="32" actId="26606"/>
          <ac:spMkLst>
            <pc:docMk/>
            <pc:sldMk cId="521085443" sldId="258"/>
            <ac:spMk id="26" creationId="{E6995CE5-F890-4ABA-82A2-26507CE8D2A3}"/>
          </ac:spMkLst>
        </pc:spChg>
        <pc:spChg chg="add">
          <ac:chgData name="Biatrice Bogos" userId="032b47c63b49b01c" providerId="LiveId" clId="{2169A412-427A-46B0-A6E3-139E103E9592}" dt="2024-05-08T14:31:51.563" v="33" actId="26606"/>
          <ac:spMkLst>
            <pc:docMk/>
            <pc:sldMk cId="521085443" sldId="258"/>
            <ac:spMk id="28" creationId="{7FF47CB7-972F-479F-A36D-9E72D26EC8DA}"/>
          </ac:spMkLst>
        </pc:spChg>
        <pc:spChg chg="add">
          <ac:chgData name="Biatrice Bogos" userId="032b47c63b49b01c" providerId="LiveId" clId="{2169A412-427A-46B0-A6E3-139E103E9592}" dt="2024-05-08T14:31:51.563" v="33" actId="26606"/>
          <ac:spMkLst>
            <pc:docMk/>
            <pc:sldMk cId="521085443" sldId="258"/>
            <ac:spMk id="29" creationId="{0D153B68-5844-490D-8E67-F616D6D721CA}"/>
          </ac:spMkLst>
        </pc:spChg>
        <pc:spChg chg="add">
          <ac:chgData name="Biatrice Bogos" userId="032b47c63b49b01c" providerId="LiveId" clId="{2169A412-427A-46B0-A6E3-139E103E9592}" dt="2024-05-08T14:31:51.563" v="33" actId="26606"/>
          <ac:spMkLst>
            <pc:docMk/>
            <pc:sldMk cId="521085443" sldId="258"/>
            <ac:spMk id="30" creationId="{9A0D773F-7A7D-4DBB-9DEA-86BB8B8F4BC8}"/>
          </ac:spMkLst>
        </pc:spChg>
        <pc:grpChg chg="add del">
          <ac:chgData name="Biatrice Bogos" userId="032b47c63b49b01c" providerId="LiveId" clId="{2169A412-427A-46B0-A6E3-139E103E9592}" dt="2024-05-08T14:31:51.563" v="33" actId="26606"/>
          <ac:grpSpMkLst>
            <pc:docMk/>
            <pc:sldMk cId="521085443" sldId="258"/>
            <ac:grpSpMk id="11" creationId="{65167ED7-6315-43AB-B1B6-C326D5FD8F84}"/>
          </ac:grpSpMkLst>
        </pc:grpChg>
        <pc:picChg chg="add mod">
          <ac:chgData name="Biatrice Bogos" userId="032b47c63b49b01c" providerId="LiveId" clId="{2169A412-427A-46B0-A6E3-139E103E9592}" dt="2024-05-08T14:31:58.380" v="37" actId="1076"/>
          <ac:picMkLst>
            <pc:docMk/>
            <pc:sldMk cId="521085443" sldId="258"/>
            <ac:picMk id="5" creationId="{FBDFB062-31AD-F83C-52D1-257AC109065B}"/>
          </ac:picMkLst>
        </pc:picChg>
      </pc:sldChg>
      <pc:sldChg chg="addSp delSp modSp mod">
        <pc:chgData name="Biatrice Bogos" userId="032b47c63b49b01c" providerId="LiveId" clId="{2169A412-427A-46B0-A6E3-139E103E9592}" dt="2024-05-08T14:35:00.968" v="104" actId="1076"/>
        <pc:sldMkLst>
          <pc:docMk/>
          <pc:sldMk cId="967043570" sldId="259"/>
        </pc:sldMkLst>
        <pc:spChg chg="mod">
          <ac:chgData name="Biatrice Bogos" userId="032b47c63b49b01c" providerId="LiveId" clId="{2169A412-427A-46B0-A6E3-139E103E9592}" dt="2024-05-08T14:34:02.361" v="73" actId="26606"/>
          <ac:spMkLst>
            <pc:docMk/>
            <pc:sldMk cId="967043570" sldId="259"/>
            <ac:spMk id="2" creationId="{C5FF704C-3D42-D297-E38E-34B9BE550DC5}"/>
          </ac:spMkLst>
        </pc:spChg>
        <pc:spChg chg="mod ord">
          <ac:chgData name="Biatrice Bogos" userId="032b47c63b49b01c" providerId="LiveId" clId="{2169A412-427A-46B0-A6E3-139E103E9592}" dt="2024-05-08T14:34:19.345" v="80" actId="27636"/>
          <ac:spMkLst>
            <pc:docMk/>
            <pc:sldMk cId="967043570" sldId="259"/>
            <ac:spMk id="4" creationId="{EF490646-E2F9-E228-1DA0-590DBE9331AF}"/>
          </ac:spMkLst>
        </pc:spChg>
        <pc:spChg chg="add mod">
          <ac:chgData name="Biatrice Bogos" userId="032b47c63b49b01c" providerId="LiveId" clId="{2169A412-427A-46B0-A6E3-139E103E9592}" dt="2024-05-08T14:35:00.968" v="104" actId="1076"/>
          <ac:spMkLst>
            <pc:docMk/>
            <pc:sldMk cId="967043570" sldId="259"/>
            <ac:spMk id="8" creationId="{4C676344-C564-9CE3-8945-5161FC39AF49}"/>
          </ac:spMkLst>
        </pc:spChg>
        <pc:spChg chg="del">
          <ac:chgData name="Biatrice Bogos" userId="032b47c63b49b01c" providerId="LiveId" clId="{2169A412-427A-46B0-A6E3-139E103E9592}" dt="2024-05-07T13:34:09.161" v="2" actId="26606"/>
          <ac:spMkLst>
            <pc:docMk/>
            <pc:sldMk cId="967043570" sldId="259"/>
            <ac:spMk id="9" creationId="{1BB867FF-FC45-48F7-8104-F89BE54909F1}"/>
          </ac:spMkLst>
        </pc:spChg>
        <pc:spChg chg="del">
          <ac:chgData name="Biatrice Bogos" userId="032b47c63b49b01c" providerId="LiveId" clId="{2169A412-427A-46B0-A6E3-139E103E9592}" dt="2024-05-07T13:34:09.161" v="2" actId="26606"/>
          <ac:spMkLst>
            <pc:docMk/>
            <pc:sldMk cId="967043570" sldId="259"/>
            <ac:spMk id="11" creationId="{8BB56887-D0D5-4F0C-9E19-7247EB83C8B7}"/>
          </ac:spMkLst>
        </pc:spChg>
        <pc:spChg chg="del">
          <ac:chgData name="Biatrice Bogos" userId="032b47c63b49b01c" providerId="LiveId" clId="{2169A412-427A-46B0-A6E3-139E103E9592}" dt="2024-05-07T13:34:09.161" v="2" actId="26606"/>
          <ac:spMkLst>
            <pc:docMk/>
            <pc:sldMk cId="967043570" sldId="259"/>
            <ac:spMk id="13" creationId="{081E4A58-353D-44AE-B2FC-2A74E2E400F7}"/>
          </ac:spMkLst>
        </pc:spChg>
        <pc:spChg chg="add del">
          <ac:chgData name="Biatrice Bogos" userId="032b47c63b49b01c" providerId="LiveId" clId="{2169A412-427A-46B0-A6E3-139E103E9592}" dt="2024-05-08T14:33:51.624" v="70" actId="26606"/>
          <ac:spMkLst>
            <pc:docMk/>
            <pc:sldMk cId="967043570" sldId="259"/>
            <ac:spMk id="18" creationId="{C0763A76-9F1C-4FC5-82B7-DD475DA461B2}"/>
          </ac:spMkLst>
        </pc:spChg>
        <pc:spChg chg="add del">
          <ac:chgData name="Biatrice Bogos" userId="032b47c63b49b01c" providerId="LiveId" clId="{2169A412-427A-46B0-A6E3-139E103E9592}" dt="2024-05-08T14:33:51.624" v="70" actId="26606"/>
          <ac:spMkLst>
            <pc:docMk/>
            <pc:sldMk cId="967043570" sldId="259"/>
            <ac:spMk id="20" creationId="{E81BF4F6-F2CF-4984-9D14-D6966D92F99F}"/>
          </ac:spMkLst>
        </pc:spChg>
        <pc:spChg chg="add del">
          <ac:chgData name="Biatrice Bogos" userId="032b47c63b49b01c" providerId="LiveId" clId="{2169A412-427A-46B0-A6E3-139E103E9592}" dt="2024-05-08T14:34:02.361" v="73" actId="26606"/>
          <ac:spMkLst>
            <pc:docMk/>
            <pc:sldMk cId="967043570" sldId="259"/>
            <ac:spMk id="25" creationId="{08BC803E-13F3-4DAB-B17C-BEB0076164B7}"/>
          </ac:spMkLst>
        </pc:spChg>
        <pc:spChg chg="add del">
          <ac:chgData name="Biatrice Bogos" userId="032b47c63b49b01c" providerId="LiveId" clId="{2169A412-427A-46B0-A6E3-139E103E9592}" dt="2024-05-08T14:34:02.361" v="73" actId="26606"/>
          <ac:spMkLst>
            <pc:docMk/>
            <pc:sldMk cId="967043570" sldId="259"/>
            <ac:spMk id="27" creationId="{B8DDE571-E57F-4AB5-83C7-30EB5DDCCAC7}"/>
          </ac:spMkLst>
        </pc:spChg>
        <pc:spChg chg="add">
          <ac:chgData name="Biatrice Bogos" userId="032b47c63b49b01c" providerId="LiveId" clId="{2169A412-427A-46B0-A6E3-139E103E9592}" dt="2024-05-08T14:34:02.361" v="73" actId="26606"/>
          <ac:spMkLst>
            <pc:docMk/>
            <pc:sldMk cId="967043570" sldId="259"/>
            <ac:spMk id="32" creationId="{2EB492CD-616E-47F8-933B-5E2D952A0593}"/>
          </ac:spMkLst>
        </pc:spChg>
        <pc:spChg chg="add">
          <ac:chgData name="Biatrice Bogos" userId="032b47c63b49b01c" providerId="LiveId" clId="{2169A412-427A-46B0-A6E3-139E103E9592}" dt="2024-05-08T14:34:02.361" v="73" actId="26606"/>
          <ac:spMkLst>
            <pc:docMk/>
            <pc:sldMk cId="967043570" sldId="259"/>
            <ac:spMk id="34" creationId="{59383CF9-23B5-4335-9B21-1791C4CF1C75}"/>
          </ac:spMkLst>
        </pc:spChg>
        <pc:spChg chg="add">
          <ac:chgData name="Biatrice Bogos" userId="032b47c63b49b01c" providerId="LiveId" clId="{2169A412-427A-46B0-A6E3-139E103E9592}" dt="2024-05-08T14:34:02.361" v="73" actId="26606"/>
          <ac:spMkLst>
            <pc:docMk/>
            <pc:sldMk cId="967043570" sldId="259"/>
            <ac:spMk id="36" creationId="{0007FE00-9498-4706-B255-6437B0252C02}"/>
          </ac:spMkLst>
        </pc:spChg>
        <pc:picChg chg="add mod">
          <ac:chgData name="Biatrice Bogos" userId="032b47c63b49b01c" providerId="LiveId" clId="{2169A412-427A-46B0-A6E3-139E103E9592}" dt="2024-05-08T14:34:23.973" v="81" actId="14100"/>
          <ac:picMkLst>
            <pc:docMk/>
            <pc:sldMk cId="967043570" sldId="259"/>
            <ac:picMk id="5" creationId="{69FDC0E6-01D4-C4A8-5513-D0A24DF2D4C3}"/>
          </ac:picMkLst>
        </pc:picChg>
        <pc:picChg chg="add del mod ord">
          <ac:chgData name="Biatrice Bogos" userId="032b47c63b49b01c" providerId="LiveId" clId="{2169A412-427A-46B0-A6E3-139E103E9592}" dt="2024-05-08T14:33:57.600" v="71" actId="21"/>
          <ac:picMkLst>
            <pc:docMk/>
            <pc:sldMk cId="967043570" sldId="259"/>
            <ac:picMk id="6" creationId="{DF4957B4-36E7-3E62-A306-4CFB59D4425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9E5F4-D6F8-747A-4F30-A0B5BC8229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C70C6C7-FF30-64AF-3034-11AD79A90A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D46FA9-F4EC-EBBB-79E3-4C474DC095CF}"/>
              </a:ext>
            </a:extLst>
          </p:cNvPr>
          <p:cNvSpPr>
            <a:spLocks noGrp="1"/>
          </p:cNvSpPr>
          <p:nvPr>
            <p:ph type="dt" sz="half" idx="10"/>
          </p:nvPr>
        </p:nvSpPr>
        <p:spPr/>
        <p:txBody>
          <a:bodyPr/>
          <a:lstStyle/>
          <a:p>
            <a:fld id="{A0C5B3FD-E343-4A3C-96BC-BA07767BE2F9}" type="datetimeFigureOut">
              <a:rPr lang="en-GB" smtClean="0"/>
              <a:t>08/05/2024</a:t>
            </a:fld>
            <a:endParaRPr lang="en-GB"/>
          </a:p>
        </p:txBody>
      </p:sp>
      <p:sp>
        <p:nvSpPr>
          <p:cNvPr id="5" name="Footer Placeholder 4">
            <a:extLst>
              <a:ext uri="{FF2B5EF4-FFF2-40B4-BE49-F238E27FC236}">
                <a16:creationId xmlns:a16="http://schemas.microsoft.com/office/drawing/2014/main" id="{4F74F9E6-B2BC-4969-CDFC-3A1CCCCD57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7C98B0-D11B-F8C6-793C-2A393CCAB0FB}"/>
              </a:ext>
            </a:extLst>
          </p:cNvPr>
          <p:cNvSpPr>
            <a:spLocks noGrp="1"/>
          </p:cNvSpPr>
          <p:nvPr>
            <p:ph type="sldNum" sz="quarter" idx="12"/>
          </p:nvPr>
        </p:nvSpPr>
        <p:spPr/>
        <p:txBody>
          <a:bodyPr/>
          <a:lstStyle/>
          <a:p>
            <a:fld id="{7DF7ABCE-CC09-48B1-8038-84A4CBC4640F}" type="slidenum">
              <a:rPr lang="en-GB" smtClean="0"/>
              <a:t>‹#›</a:t>
            </a:fld>
            <a:endParaRPr lang="en-GB"/>
          </a:p>
        </p:txBody>
      </p:sp>
    </p:spTree>
    <p:extLst>
      <p:ext uri="{BB962C8B-B14F-4D97-AF65-F5344CB8AC3E}">
        <p14:creationId xmlns:p14="http://schemas.microsoft.com/office/powerpoint/2010/main" val="2474595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4CD56-2118-B5D5-1F31-F7E5818FFB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E5BAFA-9862-6FFB-8E07-676AB43EC3C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F9BF99-D3EE-BC8C-F843-3DCB02B4F1FD}"/>
              </a:ext>
            </a:extLst>
          </p:cNvPr>
          <p:cNvSpPr>
            <a:spLocks noGrp="1"/>
          </p:cNvSpPr>
          <p:nvPr>
            <p:ph type="dt" sz="half" idx="10"/>
          </p:nvPr>
        </p:nvSpPr>
        <p:spPr/>
        <p:txBody>
          <a:bodyPr/>
          <a:lstStyle/>
          <a:p>
            <a:fld id="{A0C5B3FD-E343-4A3C-96BC-BA07767BE2F9}" type="datetimeFigureOut">
              <a:rPr lang="en-GB" smtClean="0"/>
              <a:t>08/05/2024</a:t>
            </a:fld>
            <a:endParaRPr lang="en-GB"/>
          </a:p>
        </p:txBody>
      </p:sp>
      <p:sp>
        <p:nvSpPr>
          <p:cNvPr id="5" name="Footer Placeholder 4">
            <a:extLst>
              <a:ext uri="{FF2B5EF4-FFF2-40B4-BE49-F238E27FC236}">
                <a16:creationId xmlns:a16="http://schemas.microsoft.com/office/drawing/2014/main" id="{1D46983B-6D5A-36F7-E0FC-E3024CA3B2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BC7EED-CE16-7AED-79F9-628ECA3460DB}"/>
              </a:ext>
            </a:extLst>
          </p:cNvPr>
          <p:cNvSpPr>
            <a:spLocks noGrp="1"/>
          </p:cNvSpPr>
          <p:nvPr>
            <p:ph type="sldNum" sz="quarter" idx="12"/>
          </p:nvPr>
        </p:nvSpPr>
        <p:spPr/>
        <p:txBody>
          <a:bodyPr/>
          <a:lstStyle/>
          <a:p>
            <a:fld id="{7DF7ABCE-CC09-48B1-8038-84A4CBC4640F}" type="slidenum">
              <a:rPr lang="en-GB" smtClean="0"/>
              <a:t>‹#›</a:t>
            </a:fld>
            <a:endParaRPr lang="en-GB"/>
          </a:p>
        </p:txBody>
      </p:sp>
    </p:spTree>
    <p:extLst>
      <p:ext uri="{BB962C8B-B14F-4D97-AF65-F5344CB8AC3E}">
        <p14:creationId xmlns:p14="http://schemas.microsoft.com/office/powerpoint/2010/main" val="2667133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8FEF0-1833-EC08-77D0-8F954D29C9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A16BB19-A221-7131-C3E1-AA366E9B123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D16CEF8-04E9-DC66-CDF3-88F6F2FC260A}"/>
              </a:ext>
            </a:extLst>
          </p:cNvPr>
          <p:cNvSpPr>
            <a:spLocks noGrp="1"/>
          </p:cNvSpPr>
          <p:nvPr>
            <p:ph type="dt" sz="half" idx="10"/>
          </p:nvPr>
        </p:nvSpPr>
        <p:spPr/>
        <p:txBody>
          <a:bodyPr/>
          <a:lstStyle/>
          <a:p>
            <a:fld id="{A0C5B3FD-E343-4A3C-96BC-BA07767BE2F9}" type="datetimeFigureOut">
              <a:rPr lang="en-GB" smtClean="0"/>
              <a:t>08/05/2024</a:t>
            </a:fld>
            <a:endParaRPr lang="en-GB"/>
          </a:p>
        </p:txBody>
      </p:sp>
      <p:sp>
        <p:nvSpPr>
          <p:cNvPr id="5" name="Footer Placeholder 4">
            <a:extLst>
              <a:ext uri="{FF2B5EF4-FFF2-40B4-BE49-F238E27FC236}">
                <a16:creationId xmlns:a16="http://schemas.microsoft.com/office/drawing/2014/main" id="{B95138F0-70CE-5A49-8299-E47CD7FCCF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E62835-B4FD-46A2-FD1B-1A03BBBAF767}"/>
              </a:ext>
            </a:extLst>
          </p:cNvPr>
          <p:cNvSpPr>
            <a:spLocks noGrp="1"/>
          </p:cNvSpPr>
          <p:nvPr>
            <p:ph type="sldNum" sz="quarter" idx="12"/>
          </p:nvPr>
        </p:nvSpPr>
        <p:spPr/>
        <p:txBody>
          <a:bodyPr/>
          <a:lstStyle/>
          <a:p>
            <a:fld id="{7DF7ABCE-CC09-48B1-8038-84A4CBC4640F}" type="slidenum">
              <a:rPr lang="en-GB" smtClean="0"/>
              <a:t>‹#›</a:t>
            </a:fld>
            <a:endParaRPr lang="en-GB"/>
          </a:p>
        </p:txBody>
      </p:sp>
    </p:spTree>
    <p:extLst>
      <p:ext uri="{BB962C8B-B14F-4D97-AF65-F5344CB8AC3E}">
        <p14:creationId xmlns:p14="http://schemas.microsoft.com/office/powerpoint/2010/main" val="2531377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8BB2A-D930-5086-D6F4-DCD2F74F81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110550-44C7-9C7E-2A11-7B7C6363C9C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35F3C65-1CDB-AFAD-1CFB-7D1FCC7895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01B6C3-802B-0B7E-4DD4-F861349C3564}"/>
              </a:ext>
            </a:extLst>
          </p:cNvPr>
          <p:cNvSpPr>
            <a:spLocks noGrp="1"/>
          </p:cNvSpPr>
          <p:nvPr>
            <p:ph type="dt" sz="half" idx="10"/>
          </p:nvPr>
        </p:nvSpPr>
        <p:spPr/>
        <p:txBody>
          <a:bodyPr/>
          <a:lstStyle/>
          <a:p>
            <a:fld id="{A0C5B3FD-E343-4A3C-96BC-BA07767BE2F9}" type="datetimeFigureOut">
              <a:rPr lang="en-GB" smtClean="0"/>
              <a:t>08/05/2024</a:t>
            </a:fld>
            <a:endParaRPr lang="en-GB"/>
          </a:p>
        </p:txBody>
      </p:sp>
      <p:sp>
        <p:nvSpPr>
          <p:cNvPr id="6" name="Footer Placeholder 5">
            <a:extLst>
              <a:ext uri="{FF2B5EF4-FFF2-40B4-BE49-F238E27FC236}">
                <a16:creationId xmlns:a16="http://schemas.microsoft.com/office/drawing/2014/main" id="{C94EC125-A692-B549-0289-B6378CE16F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1BB58B-1789-946E-45E6-036F9E3C89CA}"/>
              </a:ext>
            </a:extLst>
          </p:cNvPr>
          <p:cNvSpPr>
            <a:spLocks noGrp="1"/>
          </p:cNvSpPr>
          <p:nvPr>
            <p:ph type="sldNum" sz="quarter" idx="12"/>
          </p:nvPr>
        </p:nvSpPr>
        <p:spPr/>
        <p:txBody>
          <a:bodyPr/>
          <a:lstStyle/>
          <a:p>
            <a:fld id="{7DF7ABCE-CC09-48B1-8038-84A4CBC4640F}" type="slidenum">
              <a:rPr lang="en-GB" smtClean="0"/>
              <a:t>‹#›</a:t>
            </a:fld>
            <a:endParaRPr lang="en-GB"/>
          </a:p>
        </p:txBody>
      </p:sp>
    </p:spTree>
    <p:extLst>
      <p:ext uri="{BB962C8B-B14F-4D97-AF65-F5344CB8AC3E}">
        <p14:creationId xmlns:p14="http://schemas.microsoft.com/office/powerpoint/2010/main" val="1818786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86003-02DC-6354-B877-FD133DA04EA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6C1D04-36D0-D1C5-1C3D-32E39E34D9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A4A1A53-8E68-93B1-ED11-5BD4A58CA8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77EB3B-7BE5-9630-A98F-EC80EBF501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51F7616-20A5-29A9-0145-78F1AA66D49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54F0D87-DCF1-6848-E1B7-4EAB7F22B214}"/>
              </a:ext>
            </a:extLst>
          </p:cNvPr>
          <p:cNvSpPr>
            <a:spLocks noGrp="1"/>
          </p:cNvSpPr>
          <p:nvPr>
            <p:ph type="dt" sz="half" idx="10"/>
          </p:nvPr>
        </p:nvSpPr>
        <p:spPr/>
        <p:txBody>
          <a:bodyPr/>
          <a:lstStyle/>
          <a:p>
            <a:fld id="{A0C5B3FD-E343-4A3C-96BC-BA07767BE2F9}" type="datetimeFigureOut">
              <a:rPr lang="en-GB" smtClean="0"/>
              <a:t>08/05/2024</a:t>
            </a:fld>
            <a:endParaRPr lang="en-GB"/>
          </a:p>
        </p:txBody>
      </p:sp>
      <p:sp>
        <p:nvSpPr>
          <p:cNvPr id="8" name="Footer Placeholder 7">
            <a:extLst>
              <a:ext uri="{FF2B5EF4-FFF2-40B4-BE49-F238E27FC236}">
                <a16:creationId xmlns:a16="http://schemas.microsoft.com/office/drawing/2014/main" id="{1C7F98DA-1BA5-4B87-6675-E56BCE150E6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9F5411-B372-AECA-177E-03BA4E29BFFB}"/>
              </a:ext>
            </a:extLst>
          </p:cNvPr>
          <p:cNvSpPr>
            <a:spLocks noGrp="1"/>
          </p:cNvSpPr>
          <p:nvPr>
            <p:ph type="sldNum" sz="quarter" idx="12"/>
          </p:nvPr>
        </p:nvSpPr>
        <p:spPr/>
        <p:txBody>
          <a:bodyPr/>
          <a:lstStyle/>
          <a:p>
            <a:fld id="{7DF7ABCE-CC09-48B1-8038-84A4CBC4640F}" type="slidenum">
              <a:rPr lang="en-GB" smtClean="0"/>
              <a:t>‹#›</a:t>
            </a:fld>
            <a:endParaRPr lang="en-GB"/>
          </a:p>
        </p:txBody>
      </p:sp>
    </p:spTree>
    <p:extLst>
      <p:ext uri="{BB962C8B-B14F-4D97-AF65-F5344CB8AC3E}">
        <p14:creationId xmlns:p14="http://schemas.microsoft.com/office/powerpoint/2010/main" val="1335840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FFDB7-269E-0FCF-0088-3522603AB8E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184171-C8B0-26E9-77C3-5E6ECDA37B55}"/>
              </a:ext>
            </a:extLst>
          </p:cNvPr>
          <p:cNvSpPr>
            <a:spLocks noGrp="1"/>
          </p:cNvSpPr>
          <p:nvPr>
            <p:ph type="dt" sz="half" idx="10"/>
          </p:nvPr>
        </p:nvSpPr>
        <p:spPr/>
        <p:txBody>
          <a:bodyPr/>
          <a:lstStyle/>
          <a:p>
            <a:fld id="{A0C5B3FD-E343-4A3C-96BC-BA07767BE2F9}" type="datetimeFigureOut">
              <a:rPr lang="en-GB" smtClean="0"/>
              <a:t>08/05/2024</a:t>
            </a:fld>
            <a:endParaRPr lang="en-GB"/>
          </a:p>
        </p:txBody>
      </p:sp>
      <p:sp>
        <p:nvSpPr>
          <p:cNvPr id="4" name="Footer Placeholder 3">
            <a:extLst>
              <a:ext uri="{FF2B5EF4-FFF2-40B4-BE49-F238E27FC236}">
                <a16:creationId xmlns:a16="http://schemas.microsoft.com/office/drawing/2014/main" id="{E986E640-41FD-15DA-203F-C3D0CA109D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A2627EC-A465-970D-DC85-9476B43AC488}"/>
              </a:ext>
            </a:extLst>
          </p:cNvPr>
          <p:cNvSpPr>
            <a:spLocks noGrp="1"/>
          </p:cNvSpPr>
          <p:nvPr>
            <p:ph type="sldNum" sz="quarter" idx="12"/>
          </p:nvPr>
        </p:nvSpPr>
        <p:spPr/>
        <p:txBody>
          <a:bodyPr/>
          <a:lstStyle/>
          <a:p>
            <a:fld id="{7DF7ABCE-CC09-48B1-8038-84A4CBC4640F}" type="slidenum">
              <a:rPr lang="en-GB" smtClean="0"/>
              <a:t>‹#›</a:t>
            </a:fld>
            <a:endParaRPr lang="en-GB"/>
          </a:p>
        </p:txBody>
      </p:sp>
    </p:spTree>
    <p:extLst>
      <p:ext uri="{BB962C8B-B14F-4D97-AF65-F5344CB8AC3E}">
        <p14:creationId xmlns:p14="http://schemas.microsoft.com/office/powerpoint/2010/main" val="2642406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FADC2-E307-CA32-1EE5-83895D5D3540}"/>
              </a:ext>
            </a:extLst>
          </p:cNvPr>
          <p:cNvSpPr>
            <a:spLocks noGrp="1"/>
          </p:cNvSpPr>
          <p:nvPr>
            <p:ph type="dt" sz="half" idx="10"/>
          </p:nvPr>
        </p:nvSpPr>
        <p:spPr/>
        <p:txBody>
          <a:bodyPr/>
          <a:lstStyle/>
          <a:p>
            <a:fld id="{A0C5B3FD-E343-4A3C-96BC-BA07767BE2F9}" type="datetimeFigureOut">
              <a:rPr lang="en-GB" smtClean="0"/>
              <a:t>08/05/2024</a:t>
            </a:fld>
            <a:endParaRPr lang="en-GB"/>
          </a:p>
        </p:txBody>
      </p:sp>
      <p:sp>
        <p:nvSpPr>
          <p:cNvPr id="3" name="Footer Placeholder 2">
            <a:extLst>
              <a:ext uri="{FF2B5EF4-FFF2-40B4-BE49-F238E27FC236}">
                <a16:creationId xmlns:a16="http://schemas.microsoft.com/office/drawing/2014/main" id="{51161E4D-1043-9379-FE2C-124411E4B5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32D9D1-440E-F72F-5DE2-3BCE0C176D66}"/>
              </a:ext>
            </a:extLst>
          </p:cNvPr>
          <p:cNvSpPr>
            <a:spLocks noGrp="1"/>
          </p:cNvSpPr>
          <p:nvPr>
            <p:ph type="sldNum" sz="quarter" idx="12"/>
          </p:nvPr>
        </p:nvSpPr>
        <p:spPr/>
        <p:txBody>
          <a:bodyPr/>
          <a:lstStyle/>
          <a:p>
            <a:fld id="{7DF7ABCE-CC09-48B1-8038-84A4CBC4640F}" type="slidenum">
              <a:rPr lang="en-GB" smtClean="0"/>
              <a:t>‹#›</a:t>
            </a:fld>
            <a:endParaRPr lang="en-GB"/>
          </a:p>
        </p:txBody>
      </p:sp>
    </p:spTree>
    <p:extLst>
      <p:ext uri="{BB962C8B-B14F-4D97-AF65-F5344CB8AC3E}">
        <p14:creationId xmlns:p14="http://schemas.microsoft.com/office/powerpoint/2010/main" val="15569076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0144E-6E0C-0FEC-154E-CB157D723D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0A6EC0B-8CD6-A1A1-02FB-36A1B9CBE4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3DEDB86-6FF9-B8CF-1FE4-80F3133484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119112-2D0F-33FD-8758-DA00BC5A882D}"/>
              </a:ext>
            </a:extLst>
          </p:cNvPr>
          <p:cNvSpPr>
            <a:spLocks noGrp="1"/>
          </p:cNvSpPr>
          <p:nvPr>
            <p:ph type="dt" sz="half" idx="10"/>
          </p:nvPr>
        </p:nvSpPr>
        <p:spPr/>
        <p:txBody>
          <a:bodyPr/>
          <a:lstStyle/>
          <a:p>
            <a:fld id="{A0C5B3FD-E343-4A3C-96BC-BA07767BE2F9}" type="datetimeFigureOut">
              <a:rPr lang="en-GB" smtClean="0"/>
              <a:t>08/05/2024</a:t>
            </a:fld>
            <a:endParaRPr lang="en-GB"/>
          </a:p>
        </p:txBody>
      </p:sp>
      <p:sp>
        <p:nvSpPr>
          <p:cNvPr id="6" name="Footer Placeholder 5">
            <a:extLst>
              <a:ext uri="{FF2B5EF4-FFF2-40B4-BE49-F238E27FC236}">
                <a16:creationId xmlns:a16="http://schemas.microsoft.com/office/drawing/2014/main" id="{46001862-340B-151A-8119-C214A955E4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CCF1BD-2BE1-E2FB-5CE5-58E3D043E22D}"/>
              </a:ext>
            </a:extLst>
          </p:cNvPr>
          <p:cNvSpPr>
            <a:spLocks noGrp="1"/>
          </p:cNvSpPr>
          <p:nvPr>
            <p:ph type="sldNum" sz="quarter" idx="12"/>
          </p:nvPr>
        </p:nvSpPr>
        <p:spPr/>
        <p:txBody>
          <a:bodyPr/>
          <a:lstStyle/>
          <a:p>
            <a:fld id="{7DF7ABCE-CC09-48B1-8038-84A4CBC4640F}" type="slidenum">
              <a:rPr lang="en-GB" smtClean="0"/>
              <a:t>‹#›</a:t>
            </a:fld>
            <a:endParaRPr lang="en-GB"/>
          </a:p>
        </p:txBody>
      </p:sp>
    </p:spTree>
    <p:extLst>
      <p:ext uri="{BB962C8B-B14F-4D97-AF65-F5344CB8AC3E}">
        <p14:creationId xmlns:p14="http://schemas.microsoft.com/office/powerpoint/2010/main" val="264986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E7673-0147-FAB9-65D1-65990CF7E1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866458-6A4D-F542-DD49-863171E51F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DC8933-A21E-65EB-D2C4-4D762D088A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09DEB5-F2E9-F283-E7CA-34B081194C37}"/>
              </a:ext>
            </a:extLst>
          </p:cNvPr>
          <p:cNvSpPr>
            <a:spLocks noGrp="1"/>
          </p:cNvSpPr>
          <p:nvPr>
            <p:ph type="dt" sz="half" idx="10"/>
          </p:nvPr>
        </p:nvSpPr>
        <p:spPr/>
        <p:txBody>
          <a:bodyPr/>
          <a:lstStyle/>
          <a:p>
            <a:fld id="{A0C5B3FD-E343-4A3C-96BC-BA07767BE2F9}" type="datetimeFigureOut">
              <a:rPr lang="en-GB" smtClean="0"/>
              <a:t>08/05/2024</a:t>
            </a:fld>
            <a:endParaRPr lang="en-GB"/>
          </a:p>
        </p:txBody>
      </p:sp>
      <p:sp>
        <p:nvSpPr>
          <p:cNvPr id="6" name="Footer Placeholder 5">
            <a:extLst>
              <a:ext uri="{FF2B5EF4-FFF2-40B4-BE49-F238E27FC236}">
                <a16:creationId xmlns:a16="http://schemas.microsoft.com/office/drawing/2014/main" id="{EC061D3F-0224-2C3C-809C-C1FB0A573A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AABD53-FEBD-69BA-9172-D775189975AD}"/>
              </a:ext>
            </a:extLst>
          </p:cNvPr>
          <p:cNvSpPr>
            <a:spLocks noGrp="1"/>
          </p:cNvSpPr>
          <p:nvPr>
            <p:ph type="sldNum" sz="quarter" idx="12"/>
          </p:nvPr>
        </p:nvSpPr>
        <p:spPr/>
        <p:txBody>
          <a:bodyPr/>
          <a:lstStyle/>
          <a:p>
            <a:fld id="{7DF7ABCE-CC09-48B1-8038-84A4CBC4640F}" type="slidenum">
              <a:rPr lang="en-GB" smtClean="0"/>
              <a:t>‹#›</a:t>
            </a:fld>
            <a:endParaRPr lang="en-GB"/>
          </a:p>
        </p:txBody>
      </p:sp>
    </p:spTree>
    <p:extLst>
      <p:ext uri="{BB962C8B-B14F-4D97-AF65-F5344CB8AC3E}">
        <p14:creationId xmlns:p14="http://schemas.microsoft.com/office/powerpoint/2010/main" val="2808506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0F55D-D2D4-9082-777E-D1D33039A5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DA4DD0-B76D-D1DA-F82D-28857DF9283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056794-4C26-7C0B-B008-2A50DFD6A7DC}"/>
              </a:ext>
            </a:extLst>
          </p:cNvPr>
          <p:cNvSpPr>
            <a:spLocks noGrp="1"/>
          </p:cNvSpPr>
          <p:nvPr>
            <p:ph type="dt" sz="half" idx="10"/>
          </p:nvPr>
        </p:nvSpPr>
        <p:spPr/>
        <p:txBody>
          <a:bodyPr/>
          <a:lstStyle/>
          <a:p>
            <a:fld id="{A0C5B3FD-E343-4A3C-96BC-BA07767BE2F9}" type="datetimeFigureOut">
              <a:rPr lang="en-GB" smtClean="0"/>
              <a:t>08/05/2024</a:t>
            </a:fld>
            <a:endParaRPr lang="en-GB"/>
          </a:p>
        </p:txBody>
      </p:sp>
      <p:sp>
        <p:nvSpPr>
          <p:cNvPr id="5" name="Footer Placeholder 4">
            <a:extLst>
              <a:ext uri="{FF2B5EF4-FFF2-40B4-BE49-F238E27FC236}">
                <a16:creationId xmlns:a16="http://schemas.microsoft.com/office/drawing/2014/main" id="{CC42661E-24A0-B5E2-1015-07C55F6BD5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CA2AC3-39B4-D1FF-E52A-2614A917C9AD}"/>
              </a:ext>
            </a:extLst>
          </p:cNvPr>
          <p:cNvSpPr>
            <a:spLocks noGrp="1"/>
          </p:cNvSpPr>
          <p:nvPr>
            <p:ph type="sldNum" sz="quarter" idx="12"/>
          </p:nvPr>
        </p:nvSpPr>
        <p:spPr/>
        <p:txBody>
          <a:bodyPr/>
          <a:lstStyle/>
          <a:p>
            <a:fld id="{7DF7ABCE-CC09-48B1-8038-84A4CBC4640F}" type="slidenum">
              <a:rPr lang="en-GB" smtClean="0"/>
              <a:t>‹#›</a:t>
            </a:fld>
            <a:endParaRPr lang="en-GB"/>
          </a:p>
        </p:txBody>
      </p:sp>
    </p:spTree>
    <p:extLst>
      <p:ext uri="{BB962C8B-B14F-4D97-AF65-F5344CB8AC3E}">
        <p14:creationId xmlns:p14="http://schemas.microsoft.com/office/powerpoint/2010/main" val="4206922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F9E835-6BD3-513A-DAED-E0AC0AC5B2C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416E8E-9E9C-2573-3E87-2201656606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56BF0E-5D2F-D801-C819-AA9DD376953E}"/>
              </a:ext>
            </a:extLst>
          </p:cNvPr>
          <p:cNvSpPr>
            <a:spLocks noGrp="1"/>
          </p:cNvSpPr>
          <p:nvPr>
            <p:ph type="dt" sz="half" idx="10"/>
          </p:nvPr>
        </p:nvSpPr>
        <p:spPr/>
        <p:txBody>
          <a:bodyPr/>
          <a:lstStyle/>
          <a:p>
            <a:fld id="{A0C5B3FD-E343-4A3C-96BC-BA07767BE2F9}" type="datetimeFigureOut">
              <a:rPr lang="en-GB" smtClean="0"/>
              <a:t>08/05/2024</a:t>
            </a:fld>
            <a:endParaRPr lang="en-GB"/>
          </a:p>
        </p:txBody>
      </p:sp>
      <p:sp>
        <p:nvSpPr>
          <p:cNvPr id="5" name="Footer Placeholder 4">
            <a:extLst>
              <a:ext uri="{FF2B5EF4-FFF2-40B4-BE49-F238E27FC236}">
                <a16:creationId xmlns:a16="http://schemas.microsoft.com/office/drawing/2014/main" id="{43CBA243-028F-9CDC-4C7E-D76FCD2FC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24C4BE-AC39-37ED-4CE2-FAEB90414828}"/>
              </a:ext>
            </a:extLst>
          </p:cNvPr>
          <p:cNvSpPr>
            <a:spLocks noGrp="1"/>
          </p:cNvSpPr>
          <p:nvPr>
            <p:ph type="sldNum" sz="quarter" idx="12"/>
          </p:nvPr>
        </p:nvSpPr>
        <p:spPr/>
        <p:txBody>
          <a:bodyPr/>
          <a:lstStyle/>
          <a:p>
            <a:fld id="{7DF7ABCE-CC09-48B1-8038-84A4CBC4640F}" type="slidenum">
              <a:rPr lang="en-GB" smtClean="0"/>
              <a:t>‹#›</a:t>
            </a:fld>
            <a:endParaRPr lang="en-GB"/>
          </a:p>
        </p:txBody>
      </p:sp>
    </p:spTree>
    <p:extLst>
      <p:ext uri="{BB962C8B-B14F-4D97-AF65-F5344CB8AC3E}">
        <p14:creationId xmlns:p14="http://schemas.microsoft.com/office/powerpoint/2010/main" val="4138441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06F874-E598-E886-C3BD-CA0569465B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0D3C806-BE9F-9ED9-0632-4BC6A9F5EF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3454B3-6046-ED5E-12BB-1286848632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0C5B3FD-E343-4A3C-96BC-BA07767BE2F9}" type="datetimeFigureOut">
              <a:rPr lang="en-GB" smtClean="0"/>
              <a:t>08/05/2024</a:t>
            </a:fld>
            <a:endParaRPr lang="en-GB"/>
          </a:p>
        </p:txBody>
      </p:sp>
      <p:sp>
        <p:nvSpPr>
          <p:cNvPr id="5" name="Footer Placeholder 4">
            <a:extLst>
              <a:ext uri="{FF2B5EF4-FFF2-40B4-BE49-F238E27FC236}">
                <a16:creationId xmlns:a16="http://schemas.microsoft.com/office/drawing/2014/main" id="{EA3358F6-DD13-BAB1-DE58-FFE4F3457E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3D2D7FC-4C40-3F6B-CABE-30D4E36B9C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DF7ABCE-CC09-48B1-8038-84A4CBC4640F}" type="slidenum">
              <a:rPr lang="en-GB" smtClean="0"/>
              <a:t>‹#›</a:t>
            </a:fld>
            <a:endParaRPr lang="en-GB"/>
          </a:p>
        </p:txBody>
      </p:sp>
    </p:spTree>
    <p:extLst>
      <p:ext uri="{BB962C8B-B14F-4D97-AF65-F5344CB8AC3E}">
        <p14:creationId xmlns:p14="http://schemas.microsoft.com/office/powerpoint/2010/main" val="28732789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heseus.fi/handle/10024/132779" TargetMode="External"/><Relationship Id="rId2" Type="http://schemas.openxmlformats.org/officeDocument/2006/relationships/hyperlink" Target="https://ir.uitm.edu.my/id/eprint/29153/" TargetMode="External"/><Relationship Id="rId1" Type="http://schemas.openxmlformats.org/officeDocument/2006/relationships/slideLayout" Target="../slideLayouts/slideLayout2.xml"/><Relationship Id="rId5" Type="http://schemas.openxmlformats.org/officeDocument/2006/relationships/hyperlink" Target="https://store.mintel.com/report/uk-conferencing-and-events-market-report" TargetMode="External"/><Relationship Id="rId4" Type="http://schemas.openxmlformats.org/officeDocument/2006/relationships/hyperlink" Target="https://hbr.org/1985/11/implementing-new-techn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A5B9B6-D803-7663-B4E3-0743BB4EB82E}"/>
              </a:ext>
            </a:extLst>
          </p:cNvPr>
          <p:cNvSpPr>
            <a:spLocks noGrp="1"/>
          </p:cNvSpPr>
          <p:nvPr>
            <p:ph type="ctrTitle"/>
          </p:nvPr>
        </p:nvSpPr>
        <p:spPr>
          <a:xfrm>
            <a:off x="2026693" y="1030406"/>
            <a:ext cx="8147713" cy="3081242"/>
          </a:xfrm>
        </p:spPr>
        <p:txBody>
          <a:bodyPr anchor="ctr">
            <a:normAutofit/>
          </a:bodyPr>
          <a:lstStyle/>
          <a:p>
            <a:r>
              <a:rPr lang="en-GB" sz="4800">
                <a:solidFill>
                  <a:srgbClr val="FFFFFF"/>
                </a:solidFill>
                <a:latin typeface="Arial" panose="020B0604020202020204" pitchFamily="34" charset="0"/>
                <a:cs typeface="Arial" panose="020B0604020202020204" pitchFamily="34" charset="0"/>
              </a:rPr>
              <a:t>International Meetings Management for the Hotel Industry</a:t>
            </a:r>
            <a:br>
              <a:rPr lang="en-GB" sz="4800">
                <a:solidFill>
                  <a:srgbClr val="FFFFFF"/>
                </a:solidFill>
                <a:latin typeface="Arial" panose="020B0604020202020204" pitchFamily="34" charset="0"/>
                <a:cs typeface="Arial" panose="020B0604020202020204" pitchFamily="34" charset="0"/>
              </a:rPr>
            </a:br>
            <a:r>
              <a:rPr lang="en-GB" sz="4800">
                <a:solidFill>
                  <a:srgbClr val="FFFFFF"/>
                </a:solidFill>
                <a:latin typeface="Arial" panose="020B0604020202020204" pitchFamily="34" charset="0"/>
                <a:cs typeface="Arial" panose="020B0604020202020204" pitchFamily="34" charset="0"/>
              </a:rPr>
              <a:t>BMIH6007</a:t>
            </a:r>
          </a:p>
        </p:txBody>
      </p:sp>
      <p:sp>
        <p:nvSpPr>
          <p:cNvPr id="3" name="Subtitle 2">
            <a:extLst>
              <a:ext uri="{FF2B5EF4-FFF2-40B4-BE49-F238E27FC236}">
                <a16:creationId xmlns:a16="http://schemas.microsoft.com/office/drawing/2014/main" id="{42FD6717-03BB-8258-B693-DFFF3B5F93C1}"/>
              </a:ext>
            </a:extLst>
          </p:cNvPr>
          <p:cNvSpPr>
            <a:spLocks noGrp="1"/>
          </p:cNvSpPr>
          <p:nvPr>
            <p:ph type="subTitle" idx="1"/>
          </p:nvPr>
        </p:nvSpPr>
        <p:spPr>
          <a:xfrm>
            <a:off x="1559943" y="5171093"/>
            <a:ext cx="9078628" cy="860620"/>
          </a:xfrm>
        </p:spPr>
        <p:txBody>
          <a:bodyPr anchor="ctr">
            <a:normAutofit fontScale="70000" lnSpcReduction="20000"/>
          </a:bodyPr>
          <a:lstStyle/>
          <a:p>
            <a:r>
              <a:rPr lang="en-GB" sz="2200" dirty="0">
                <a:solidFill>
                  <a:srgbClr val="FFFFFF"/>
                </a:solidFill>
                <a:latin typeface="Arial" panose="020B0604020202020204" pitchFamily="34" charset="0"/>
                <a:cs typeface="Arial" panose="020B0604020202020204" pitchFamily="34" charset="0"/>
              </a:rPr>
              <a:t>Feasibility Plan for an International Meeting.</a:t>
            </a:r>
          </a:p>
          <a:p>
            <a:r>
              <a:rPr lang="en-GB" sz="2200" dirty="0">
                <a:solidFill>
                  <a:srgbClr val="FFFFFF"/>
                </a:solidFill>
                <a:latin typeface="Arial" panose="020B0604020202020204" pitchFamily="34" charset="0"/>
                <a:cs typeface="Arial" panose="020B0604020202020204" pitchFamily="34" charset="0"/>
              </a:rPr>
              <a:t>Student name: Andrei Munteanu </a:t>
            </a:r>
          </a:p>
          <a:p>
            <a:r>
              <a:rPr lang="en-GB" sz="2200" dirty="0">
                <a:solidFill>
                  <a:srgbClr val="FFFFFF"/>
                </a:solidFill>
                <a:latin typeface="Arial" panose="020B0604020202020204" pitchFamily="34" charset="0"/>
                <a:cs typeface="Arial" panose="020B0604020202020204" pitchFamily="34" charset="0"/>
              </a:rPr>
              <a:t>Student id: 2127116</a:t>
            </a:r>
          </a:p>
        </p:txBody>
      </p:sp>
      <p:pic>
        <p:nvPicPr>
          <p:cNvPr id="5" name="Graphic 4" descr="Vlog with solid fill">
            <a:extLst>
              <a:ext uri="{FF2B5EF4-FFF2-40B4-BE49-F238E27FC236}">
                <a16:creationId xmlns:a16="http://schemas.microsoft.com/office/drawing/2014/main" id="{8E82C0AA-69C8-11CC-C516-82BE81281D6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20671177">
            <a:off x="10474946" y="3378311"/>
            <a:ext cx="914400" cy="914400"/>
          </a:xfrm>
          <a:prstGeom prst="rect">
            <a:avLst/>
          </a:prstGeom>
        </p:spPr>
      </p:pic>
      <p:pic>
        <p:nvPicPr>
          <p:cNvPr id="7" name="Graphic 6" descr="Virtual Reality headset with solid fill">
            <a:extLst>
              <a:ext uri="{FF2B5EF4-FFF2-40B4-BE49-F238E27FC236}">
                <a16:creationId xmlns:a16="http://schemas.microsoft.com/office/drawing/2014/main" id="{9DE4707E-3A9A-33A4-2DB5-0A27EBC26A4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712545">
            <a:off x="530511" y="573206"/>
            <a:ext cx="914400" cy="914400"/>
          </a:xfrm>
          <a:prstGeom prst="rect">
            <a:avLst/>
          </a:prstGeom>
        </p:spPr>
      </p:pic>
      <p:pic>
        <p:nvPicPr>
          <p:cNvPr id="6" name="Picture 5">
            <a:extLst>
              <a:ext uri="{FF2B5EF4-FFF2-40B4-BE49-F238E27FC236}">
                <a16:creationId xmlns:a16="http://schemas.microsoft.com/office/drawing/2014/main" id="{4F630AB7-87A4-FF14-DDAA-8684880DE556}"/>
              </a:ext>
            </a:extLst>
          </p:cNvPr>
          <p:cNvPicPr>
            <a:picLocks noChangeAspect="1"/>
          </p:cNvPicPr>
          <p:nvPr/>
        </p:nvPicPr>
        <p:blipFill>
          <a:blip r:embed="rId6"/>
          <a:stretch>
            <a:fillRect/>
          </a:stretch>
        </p:blipFill>
        <p:spPr>
          <a:xfrm>
            <a:off x="307323" y="2796684"/>
            <a:ext cx="3019846" cy="300079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527806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23A4925-A041-1BFA-C33A-888D09F6C50F}"/>
              </a:ext>
            </a:extLst>
          </p:cNvPr>
          <p:cNvSpPr>
            <a:spLocks noGrp="1"/>
          </p:cNvSpPr>
          <p:nvPr>
            <p:ph type="title"/>
          </p:nvPr>
        </p:nvSpPr>
        <p:spPr>
          <a:xfrm>
            <a:off x="838200" y="609600"/>
            <a:ext cx="3739341" cy="1330839"/>
          </a:xfrm>
        </p:spPr>
        <p:txBody>
          <a:bodyPr>
            <a:normAutofit/>
          </a:bodyPr>
          <a:lstStyle/>
          <a:p>
            <a:r>
              <a:rPr lang="en-GB">
                <a:latin typeface="Arial" panose="020B0604020202020204" pitchFamily="34" charset="0"/>
                <a:cs typeface="Arial" panose="020B0604020202020204" pitchFamily="34" charset="0"/>
              </a:rPr>
              <a:t>Introduction</a:t>
            </a:r>
          </a:p>
        </p:txBody>
      </p:sp>
      <p:sp>
        <p:nvSpPr>
          <p:cNvPr id="4" name="Rectangle 1">
            <a:extLst>
              <a:ext uri="{FF2B5EF4-FFF2-40B4-BE49-F238E27FC236}">
                <a16:creationId xmlns:a16="http://schemas.microsoft.com/office/drawing/2014/main" id="{93DC78D2-1BF8-FA0D-042E-3EE0B73DCE13}"/>
              </a:ext>
            </a:extLst>
          </p:cNvPr>
          <p:cNvSpPr>
            <a:spLocks noGrp="1" noChangeArrowheads="1"/>
          </p:cNvSpPr>
          <p:nvPr>
            <p:ph idx="1"/>
          </p:nvPr>
        </p:nvSpPr>
        <p:spPr bwMode="auto">
          <a:xfrm>
            <a:off x="239486" y="2194102"/>
            <a:ext cx="4338055" cy="405429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algn="just" eaLnBrk="0" fontAlgn="base" hangingPunct="0">
              <a:lnSpc>
                <a:spcPct val="110000"/>
              </a:lnSpc>
              <a:spcBef>
                <a:spcPct val="0"/>
              </a:spcBef>
              <a:spcAft>
                <a:spcPts val="600"/>
              </a:spcAft>
            </a:pPr>
            <a:r>
              <a:rPr kumimoji="0" lang="en-US" altLang="en-US" sz="1200" b="0" i="0" u="none" strike="noStrike" cap="none" normalizeH="0" baseline="0" dirty="0">
                <a:ln>
                  <a:noFill/>
                </a:ln>
                <a:effectLst/>
                <a:latin typeface="Arial" panose="020B0604020202020204" pitchFamily="34" charset="0"/>
              </a:rPr>
              <a:t>As the UK's MICE industry is expected to expand from £7.3 billion in 2021 to £26.6 billion in 2022, the </a:t>
            </a:r>
            <a:r>
              <a:rPr kumimoji="0" lang="en-US" altLang="en-US" sz="1200" b="0" i="0" u="none" strike="noStrike" cap="none" normalizeH="0" baseline="0" dirty="0" err="1">
                <a:ln>
                  <a:noFill/>
                </a:ln>
                <a:effectLst/>
                <a:latin typeface="Arial" panose="020B0604020202020204" pitchFamily="34" charset="0"/>
              </a:rPr>
              <a:t>TechInnove</a:t>
            </a:r>
            <a:r>
              <a:rPr kumimoji="0" lang="en-US" altLang="en-US" sz="1200" b="0" i="0" u="none" strike="noStrike" cap="none" normalizeH="0" baseline="0" dirty="0">
                <a:ln>
                  <a:noFill/>
                </a:ln>
                <a:effectLst/>
                <a:latin typeface="Arial" panose="020B0604020202020204" pitchFamily="34" charset="0"/>
              </a:rPr>
              <a:t> Summit 2024 is set to completely transform the industry (Mintel, 2023). </a:t>
            </a:r>
          </a:p>
          <a:p>
            <a:pPr algn="just" eaLnBrk="0" fontAlgn="base" hangingPunct="0">
              <a:lnSpc>
                <a:spcPct val="110000"/>
              </a:lnSpc>
              <a:spcBef>
                <a:spcPct val="0"/>
              </a:spcBef>
              <a:spcAft>
                <a:spcPts val="600"/>
              </a:spcAft>
            </a:pPr>
            <a:r>
              <a:rPr kumimoji="0" lang="en-US" altLang="en-US" sz="1200" b="0" i="0" u="none" strike="noStrike" cap="none" normalizeH="0" baseline="0" dirty="0">
                <a:ln>
                  <a:noFill/>
                </a:ln>
                <a:effectLst/>
                <a:latin typeface="Arial" panose="020B0604020202020204" pitchFamily="34" charset="0"/>
              </a:rPr>
              <a:t>Incorporating cutting-edge technology and creativity into hospitality will improve guest services and operational efficiency, according to this summit. </a:t>
            </a:r>
          </a:p>
          <a:p>
            <a:pPr algn="just" eaLnBrk="0" fontAlgn="base" hangingPunct="0">
              <a:lnSpc>
                <a:spcPct val="110000"/>
              </a:lnSpc>
              <a:spcBef>
                <a:spcPct val="0"/>
              </a:spcBef>
              <a:spcAft>
                <a:spcPts val="600"/>
              </a:spcAft>
            </a:pPr>
            <a:r>
              <a:rPr kumimoji="0" lang="en-US" altLang="en-US" sz="1200" b="0" i="0" u="none" strike="noStrike" cap="none" normalizeH="0" baseline="0" dirty="0">
                <a:ln>
                  <a:noFill/>
                </a:ln>
                <a:effectLst/>
                <a:latin typeface="Arial" panose="020B0604020202020204" pitchFamily="34" charset="0"/>
              </a:rPr>
              <a:t>Designed to take use of the UK's substantial MICE industry turnover, the summit offers a perfect stage on which to introduce innovative technology. </a:t>
            </a:r>
          </a:p>
          <a:p>
            <a:pPr algn="just" eaLnBrk="0" fontAlgn="base" hangingPunct="0">
              <a:lnSpc>
                <a:spcPct val="110000"/>
              </a:lnSpc>
              <a:spcBef>
                <a:spcPct val="0"/>
              </a:spcBef>
              <a:spcAft>
                <a:spcPts val="600"/>
              </a:spcAft>
            </a:pPr>
            <a:r>
              <a:rPr kumimoji="0" lang="en-US" altLang="en-US" sz="1200" b="0" i="0" u="none" strike="noStrike" cap="none" normalizeH="0" baseline="0" dirty="0">
                <a:ln>
                  <a:noFill/>
                </a:ln>
                <a:effectLst/>
                <a:latin typeface="Arial" panose="020B0604020202020204" pitchFamily="34" charset="0"/>
              </a:rPr>
              <a:t>It fits well with the current industry trends, which stress the requirement of integrating technology to enhance operations and put sustainable practices into place. </a:t>
            </a:r>
          </a:p>
          <a:p>
            <a:pPr algn="just" eaLnBrk="0" fontAlgn="base" hangingPunct="0">
              <a:lnSpc>
                <a:spcPct val="110000"/>
              </a:lnSpc>
              <a:spcBef>
                <a:spcPct val="0"/>
              </a:spcBef>
              <a:spcAft>
                <a:spcPts val="600"/>
              </a:spcAft>
            </a:pPr>
            <a:r>
              <a:rPr kumimoji="0" lang="en-US" altLang="en-US" sz="1200" b="0" i="0" u="none" strike="noStrike" cap="none" normalizeH="0" baseline="0" dirty="0">
                <a:ln>
                  <a:noFill/>
                </a:ln>
                <a:effectLst/>
                <a:latin typeface="Arial" panose="020B0604020202020204" pitchFamily="34" charset="0"/>
              </a:rPr>
              <a:t>Setting new efficiency standards in the MICE and hospitality sectors, focus areas include digital transformation, sustainable technology, and AI in customer service (</a:t>
            </a:r>
            <a:r>
              <a:rPr kumimoji="0" lang="en-US" altLang="en-US" sz="1200" b="0" i="0" u="none" strike="noStrike" cap="none" normalizeH="0" baseline="0" dirty="0" err="1">
                <a:ln>
                  <a:noFill/>
                </a:ln>
                <a:effectLst/>
                <a:latin typeface="Arial" panose="020B0604020202020204" pitchFamily="34" charset="0"/>
              </a:rPr>
              <a:t>Guandalini</a:t>
            </a:r>
            <a:r>
              <a:rPr kumimoji="0" lang="en-US" altLang="en-US" sz="1200" b="0" i="0" u="none" strike="noStrike" cap="none" normalizeH="0" baseline="0" dirty="0">
                <a:ln>
                  <a:noFill/>
                </a:ln>
                <a:effectLst/>
                <a:latin typeface="Arial" panose="020B0604020202020204" pitchFamily="34" charset="0"/>
              </a:rPr>
              <a:t>, 2022</a:t>
            </a:r>
            <a:r>
              <a:rPr kumimoji="0" lang="en-US" altLang="en-US" sz="1100" b="0" i="0" u="none" strike="noStrike" cap="none" normalizeH="0" baseline="0" dirty="0">
                <a:ln>
                  <a:noFill/>
                </a:ln>
                <a:effectLst/>
                <a:latin typeface="Arial" panose="020B0604020202020204" pitchFamily="34" charset="0"/>
              </a:rPr>
              <a:t>).</a:t>
            </a:r>
          </a:p>
        </p:txBody>
      </p:sp>
      <p:pic>
        <p:nvPicPr>
          <p:cNvPr id="5" name="Picture 4">
            <a:extLst>
              <a:ext uri="{FF2B5EF4-FFF2-40B4-BE49-F238E27FC236}">
                <a16:creationId xmlns:a16="http://schemas.microsoft.com/office/drawing/2014/main" id="{2E6E2DDC-4BC4-85D9-7609-9E2B847280F1}"/>
              </a:ext>
            </a:extLst>
          </p:cNvPr>
          <p:cNvPicPr>
            <a:picLocks noChangeAspect="1"/>
          </p:cNvPicPr>
          <p:nvPr/>
        </p:nvPicPr>
        <p:blipFill>
          <a:blip r:embed="rId2"/>
          <a:stretch>
            <a:fillRect/>
          </a:stretch>
        </p:blipFill>
        <p:spPr>
          <a:xfrm>
            <a:off x="5445457" y="1732819"/>
            <a:ext cx="6155141" cy="3416102"/>
          </a:xfrm>
          <a:prstGeom prst="rect">
            <a:avLst/>
          </a:prstGeom>
        </p:spPr>
      </p:pic>
      <p:sp>
        <p:nvSpPr>
          <p:cNvPr id="7" name="TextBox 6">
            <a:extLst>
              <a:ext uri="{FF2B5EF4-FFF2-40B4-BE49-F238E27FC236}">
                <a16:creationId xmlns:a16="http://schemas.microsoft.com/office/drawing/2014/main" id="{76BEF141-FBFB-E323-F4DE-61B116159F37}"/>
              </a:ext>
            </a:extLst>
          </p:cNvPr>
          <p:cNvSpPr txBox="1"/>
          <p:nvPr/>
        </p:nvSpPr>
        <p:spPr>
          <a:xfrm>
            <a:off x="5653438" y="5310963"/>
            <a:ext cx="6096000" cy="461665"/>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Statista (2022). Share of business events organized by Professional Conference Organizers and event agencies in the United Kingdom (UK) from 2008 to 2018</a:t>
            </a:r>
          </a:p>
        </p:txBody>
      </p:sp>
    </p:spTree>
    <p:extLst>
      <p:ext uri="{BB962C8B-B14F-4D97-AF65-F5344CB8AC3E}">
        <p14:creationId xmlns:p14="http://schemas.microsoft.com/office/powerpoint/2010/main" val="882537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217054-6C00-BDAD-5D29-BF95AAB24A1F}"/>
              </a:ext>
            </a:extLst>
          </p:cNvPr>
          <p:cNvSpPr>
            <a:spLocks noGrp="1"/>
          </p:cNvSpPr>
          <p:nvPr>
            <p:ph type="title"/>
          </p:nvPr>
        </p:nvSpPr>
        <p:spPr>
          <a:xfrm>
            <a:off x="1137034" y="609597"/>
            <a:ext cx="9392421" cy="1330841"/>
          </a:xfrm>
        </p:spPr>
        <p:txBody>
          <a:bodyPr>
            <a:normAutofit/>
          </a:bodyPr>
          <a:lstStyle/>
          <a:p>
            <a:r>
              <a:rPr lang="en-GB" b="1">
                <a:latin typeface="Arial" panose="020B0604020202020204" pitchFamily="34" charset="0"/>
                <a:cs typeface="Arial" panose="020B0604020202020204" pitchFamily="34" charset="0"/>
              </a:rPr>
              <a:t>Objectives and vision</a:t>
            </a:r>
          </a:p>
        </p:txBody>
      </p:sp>
      <p:sp>
        <p:nvSpPr>
          <p:cNvPr id="4" name="Rectangle 1">
            <a:extLst>
              <a:ext uri="{FF2B5EF4-FFF2-40B4-BE49-F238E27FC236}">
                <a16:creationId xmlns:a16="http://schemas.microsoft.com/office/drawing/2014/main" id="{96DA7EFF-237E-72AC-FA97-ABEF63D8ED97}"/>
              </a:ext>
            </a:extLst>
          </p:cNvPr>
          <p:cNvSpPr>
            <a:spLocks noGrp="1" noChangeArrowheads="1"/>
          </p:cNvSpPr>
          <p:nvPr>
            <p:ph idx="1"/>
          </p:nvPr>
        </p:nvSpPr>
        <p:spPr bwMode="auto">
          <a:xfrm>
            <a:off x="608057" y="2184940"/>
            <a:ext cx="5060519" cy="424851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algn="just" eaLnBrk="0" fontAlgn="base" hangingPunct="0">
              <a:lnSpc>
                <a:spcPct val="100000"/>
              </a:lnSpc>
              <a:spcBef>
                <a:spcPct val="0"/>
              </a:spcBef>
              <a:spcAft>
                <a:spcPts val="600"/>
              </a:spcAft>
            </a:pPr>
            <a:r>
              <a:rPr kumimoji="0" lang="en-US" altLang="en-US" sz="1300" b="0" i="0" u="none" strike="noStrike" cap="none" normalizeH="0" baseline="0" dirty="0">
                <a:ln>
                  <a:noFill/>
                </a:ln>
                <a:effectLst/>
                <a:latin typeface="Arial" panose="020B0604020202020204" pitchFamily="34" charset="0"/>
              </a:rPr>
              <a:t>Legislators, hotel executives, and technology innovators are to form a dynamic network at "</a:t>
            </a:r>
            <a:r>
              <a:rPr kumimoji="0" lang="en-US" altLang="en-US" sz="1300" b="0" i="0" u="none" strike="noStrike" cap="none" normalizeH="0" baseline="0" dirty="0" err="1">
                <a:ln>
                  <a:noFill/>
                </a:ln>
                <a:effectLst/>
                <a:latin typeface="Arial" panose="020B0604020202020204" pitchFamily="34" charset="0"/>
              </a:rPr>
              <a:t>TechInnove</a:t>
            </a:r>
            <a:r>
              <a:rPr kumimoji="0" lang="en-US" altLang="en-US" sz="1300" b="0" i="0" u="none" strike="noStrike" cap="none" normalizeH="0" baseline="0" dirty="0">
                <a:ln>
                  <a:noFill/>
                </a:ln>
                <a:effectLst/>
                <a:latin typeface="Arial" panose="020B0604020202020204" pitchFamily="34" charset="0"/>
              </a:rPr>
              <a:t> Summit 2024" (Osei, </a:t>
            </a:r>
            <a:r>
              <a:rPr kumimoji="0" lang="en-US" altLang="en-US" sz="1300" b="0" i="0" u="none" strike="noStrike" cap="none" normalizeH="0" baseline="0" dirty="0" err="1">
                <a:ln>
                  <a:noFill/>
                </a:ln>
                <a:effectLst/>
                <a:latin typeface="Arial" panose="020B0604020202020204" pitchFamily="34" charset="0"/>
              </a:rPr>
              <a:t>Ragavan</a:t>
            </a:r>
            <a:r>
              <a:rPr kumimoji="0" lang="en-US" altLang="en-US" sz="1300" b="0" i="0" u="none" strike="noStrike" cap="none" normalizeH="0" baseline="0" dirty="0">
                <a:ln>
                  <a:noFill/>
                </a:ln>
                <a:effectLst/>
                <a:latin typeface="Arial" panose="020B0604020202020204" pitchFamily="34" charset="0"/>
              </a:rPr>
              <a:t>, &amp; Mensah, 2020). </a:t>
            </a:r>
          </a:p>
          <a:p>
            <a:pPr algn="just" eaLnBrk="0" fontAlgn="base" hangingPunct="0">
              <a:lnSpc>
                <a:spcPct val="100000"/>
              </a:lnSpc>
              <a:spcBef>
                <a:spcPct val="0"/>
              </a:spcBef>
              <a:spcAft>
                <a:spcPts val="600"/>
              </a:spcAft>
            </a:pPr>
            <a:r>
              <a:rPr kumimoji="0" lang="en-US" altLang="en-US" sz="1300" b="0" i="0" u="none" strike="noStrike" cap="none" normalizeH="0" baseline="0" dirty="0">
                <a:ln>
                  <a:noFill/>
                </a:ln>
                <a:effectLst/>
                <a:latin typeface="Arial" panose="020B0604020202020204" pitchFamily="34" charset="0"/>
              </a:rPr>
              <a:t>In the hotel industry, the summit aims to foster innovative collaborations and quicken the implementation of technological innovations (Leonard-Barton &amp; Kraus, 2021). </a:t>
            </a:r>
          </a:p>
          <a:p>
            <a:pPr algn="just" eaLnBrk="0" fontAlgn="base" hangingPunct="0">
              <a:lnSpc>
                <a:spcPct val="100000"/>
              </a:lnSpc>
              <a:spcBef>
                <a:spcPct val="0"/>
              </a:spcBef>
              <a:spcAft>
                <a:spcPts val="600"/>
              </a:spcAft>
            </a:pPr>
            <a:r>
              <a:rPr kumimoji="0" lang="en-US" altLang="en-US" sz="1300" b="0" i="0" u="none" strike="noStrike" cap="none" normalizeH="0" baseline="0" dirty="0">
                <a:ln>
                  <a:noFill/>
                </a:ln>
                <a:effectLst/>
                <a:latin typeface="Arial" panose="020B0604020202020204" pitchFamily="34" charset="0"/>
              </a:rPr>
              <a:t>It wants to become known as a top location for the launch and advertising of cutting-edge technological solutions specifically designed for the hotel sector (Leonard-Barton &amp; Kraus, 2021). </a:t>
            </a:r>
          </a:p>
          <a:p>
            <a:pPr algn="just" eaLnBrk="0" fontAlgn="base" hangingPunct="0">
              <a:lnSpc>
                <a:spcPct val="100000"/>
              </a:lnSpc>
              <a:spcBef>
                <a:spcPct val="0"/>
              </a:spcBef>
              <a:spcAft>
                <a:spcPts val="600"/>
              </a:spcAft>
            </a:pPr>
            <a:r>
              <a:rPr kumimoji="0" lang="en-US" altLang="en-US" sz="1300" b="0" i="0" u="none" strike="noStrike" cap="none" normalizeH="0" baseline="0" dirty="0">
                <a:ln>
                  <a:noFill/>
                </a:ln>
                <a:effectLst/>
                <a:latin typeface="Arial" panose="020B0604020202020204" pitchFamily="34" charset="0"/>
              </a:rPr>
              <a:t>Through the demonstration of how technology can result in more effective operations and improved customer service, </a:t>
            </a:r>
            <a:r>
              <a:rPr kumimoji="0" lang="en-US" altLang="en-US" sz="1300" b="0" i="0" u="none" strike="noStrike" cap="none" normalizeH="0" baseline="0" dirty="0" err="1">
                <a:ln>
                  <a:noFill/>
                </a:ln>
                <a:effectLst/>
                <a:latin typeface="Arial" panose="020B0604020202020204" pitchFamily="34" charset="0"/>
              </a:rPr>
              <a:t>TechInnove</a:t>
            </a:r>
            <a:r>
              <a:rPr kumimoji="0" lang="en-US" altLang="en-US" sz="1300" b="0" i="0" u="none" strike="noStrike" cap="none" normalizeH="0" baseline="0" dirty="0">
                <a:ln>
                  <a:noFill/>
                </a:ln>
                <a:effectLst/>
                <a:latin typeface="Arial" panose="020B0604020202020204" pitchFamily="34" charset="0"/>
              </a:rPr>
              <a:t> Summit hopes to establish new industry standards (Calisto et al., 2021). </a:t>
            </a:r>
          </a:p>
          <a:p>
            <a:pPr algn="just" eaLnBrk="0" fontAlgn="base" hangingPunct="0">
              <a:lnSpc>
                <a:spcPct val="100000"/>
              </a:lnSpc>
              <a:spcBef>
                <a:spcPct val="0"/>
              </a:spcBef>
              <a:spcAft>
                <a:spcPts val="600"/>
              </a:spcAft>
            </a:pPr>
            <a:r>
              <a:rPr kumimoji="0" lang="en-US" altLang="en-US" sz="1300" b="0" i="0" u="none" strike="noStrike" cap="none" normalizeH="0" baseline="0" dirty="0">
                <a:ln>
                  <a:noFill/>
                </a:ln>
                <a:effectLst/>
                <a:latin typeface="Arial" panose="020B0604020202020204" pitchFamily="34" charset="0"/>
              </a:rPr>
              <a:t>Through emphasizing the value of artificial intelligence, digital integration, and sustainable technology, the event aims to influence industry trends and practices (Law, Leung, &amp; Chan, 2020).</a:t>
            </a:r>
          </a:p>
        </p:txBody>
      </p:sp>
      <p:pic>
        <p:nvPicPr>
          <p:cNvPr id="5" name="Picture 4" descr="A graph with blue lines&#10;&#10;Description automatically generated with medium confidence">
            <a:extLst>
              <a:ext uri="{FF2B5EF4-FFF2-40B4-BE49-F238E27FC236}">
                <a16:creationId xmlns:a16="http://schemas.microsoft.com/office/drawing/2014/main" id="{FBDFB062-31AD-F83C-52D1-257AC109065B}"/>
              </a:ext>
            </a:extLst>
          </p:cNvPr>
          <p:cNvPicPr>
            <a:picLocks noChangeAspect="1"/>
          </p:cNvPicPr>
          <p:nvPr/>
        </p:nvPicPr>
        <p:blipFill>
          <a:blip r:embed="rId2"/>
          <a:stretch>
            <a:fillRect/>
          </a:stretch>
        </p:blipFill>
        <p:spPr>
          <a:xfrm>
            <a:off x="6523424" y="2671433"/>
            <a:ext cx="5407223" cy="2906382"/>
          </a:xfrm>
          <a:prstGeom prst="rect">
            <a:avLst/>
          </a:prstGeom>
        </p:spPr>
      </p:pic>
      <p:sp>
        <p:nvSpPr>
          <p:cNvPr id="30" name="Freeform: Shape 29">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D8DBDE1A-CCCD-334C-F6BC-5760C9241928}"/>
              </a:ext>
            </a:extLst>
          </p:cNvPr>
          <p:cNvSpPr txBox="1"/>
          <p:nvPr/>
        </p:nvSpPr>
        <p:spPr>
          <a:xfrm>
            <a:off x="6511257" y="5684415"/>
            <a:ext cx="6096000" cy="461665"/>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Statista (2022).Direct spending in the business events sector in selected European countries in 2017 (in billion U.S. dollars) </a:t>
            </a:r>
          </a:p>
        </p:txBody>
      </p:sp>
    </p:spTree>
    <p:extLst>
      <p:ext uri="{BB962C8B-B14F-4D97-AF65-F5344CB8AC3E}">
        <p14:creationId xmlns:p14="http://schemas.microsoft.com/office/powerpoint/2010/main" val="521085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4" name="Arc 3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5FF704C-3D42-D297-E38E-34B9BE550DC5}"/>
              </a:ext>
            </a:extLst>
          </p:cNvPr>
          <p:cNvSpPr>
            <a:spLocks noGrp="1"/>
          </p:cNvSpPr>
          <p:nvPr>
            <p:ph type="title"/>
          </p:nvPr>
        </p:nvSpPr>
        <p:spPr>
          <a:xfrm>
            <a:off x="5894962" y="479493"/>
            <a:ext cx="5458838" cy="1325563"/>
          </a:xfrm>
        </p:spPr>
        <p:txBody>
          <a:bodyPr>
            <a:normAutofit/>
          </a:bodyPr>
          <a:lstStyle/>
          <a:p>
            <a:r>
              <a:rPr lang="en-GB" b="1">
                <a:latin typeface="Arial" panose="020B0604020202020204" pitchFamily="34" charset="0"/>
                <a:cs typeface="Arial" panose="020B0604020202020204" pitchFamily="34" charset="0"/>
              </a:rPr>
              <a:t>Market analysis</a:t>
            </a:r>
          </a:p>
        </p:txBody>
      </p:sp>
      <p:sp>
        <p:nvSpPr>
          <p:cNvPr id="36" name="Freeform: Shape 3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graph of blue bars&#10;&#10;Description automatically generated">
            <a:extLst>
              <a:ext uri="{FF2B5EF4-FFF2-40B4-BE49-F238E27FC236}">
                <a16:creationId xmlns:a16="http://schemas.microsoft.com/office/drawing/2014/main" id="{69FDC0E6-01D4-C4A8-5513-D0A24DF2D4C3}"/>
              </a:ext>
            </a:extLst>
          </p:cNvPr>
          <p:cNvPicPr>
            <a:picLocks noChangeAspect="1"/>
          </p:cNvPicPr>
          <p:nvPr/>
        </p:nvPicPr>
        <p:blipFill rotWithShape="1">
          <a:blip r:embed="rId2"/>
          <a:srcRect t="3052" r="3" b="3"/>
          <a:stretch/>
        </p:blipFill>
        <p:spPr>
          <a:xfrm>
            <a:off x="397120" y="2082025"/>
            <a:ext cx="5083444" cy="268591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 name="Rectangle 1">
            <a:extLst>
              <a:ext uri="{FF2B5EF4-FFF2-40B4-BE49-F238E27FC236}">
                <a16:creationId xmlns:a16="http://schemas.microsoft.com/office/drawing/2014/main" id="{EF490646-E2F9-E228-1DA0-590DBE9331AF}"/>
              </a:ext>
            </a:extLst>
          </p:cNvPr>
          <p:cNvSpPr>
            <a:spLocks noGrp="1" noChangeArrowheads="1"/>
          </p:cNvSpPr>
          <p:nvPr>
            <p:ph idx="1"/>
          </p:nvPr>
        </p:nvSpPr>
        <p:spPr bwMode="auto">
          <a:xfrm>
            <a:off x="5894962" y="1984443"/>
            <a:ext cx="5593856" cy="439406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2500" lnSpcReduction="10000"/>
          </a:bodyPr>
          <a:lstStyle/>
          <a:p>
            <a:pPr algn="just" eaLnBrk="0" fontAlgn="base" hangingPunct="0">
              <a:lnSpc>
                <a:spcPct val="110000"/>
              </a:lnSpc>
              <a:spcBef>
                <a:spcPct val="0"/>
              </a:spcBef>
              <a:spcAft>
                <a:spcPts val="600"/>
              </a:spcAft>
            </a:pPr>
            <a:r>
              <a:rPr kumimoji="0" lang="en-US" altLang="en-US" sz="1800" b="0" i="0" u="none" strike="noStrike" cap="none" normalizeH="0" baseline="0" dirty="0">
                <a:ln>
                  <a:noFill/>
                </a:ln>
                <a:effectLst/>
                <a:latin typeface="Arial" panose="020B0604020202020204" pitchFamily="34" charset="0"/>
              </a:rPr>
              <a:t>Target audiences for "</a:t>
            </a:r>
            <a:r>
              <a:rPr kumimoji="0" lang="en-US" altLang="en-US" sz="1800" b="0" i="0" u="none" strike="noStrike" cap="none" normalizeH="0" baseline="0" dirty="0" err="1">
                <a:ln>
                  <a:noFill/>
                </a:ln>
                <a:effectLst/>
                <a:latin typeface="Arial" panose="020B0604020202020204" pitchFamily="34" charset="0"/>
              </a:rPr>
              <a:t>TechInnove</a:t>
            </a:r>
            <a:r>
              <a:rPr kumimoji="0" lang="en-US" altLang="en-US" sz="1800" b="0" i="0" u="none" strike="noStrike" cap="none" normalizeH="0" baseline="0" dirty="0">
                <a:ln>
                  <a:noFill/>
                </a:ln>
                <a:effectLst/>
                <a:latin typeface="Arial" panose="020B0604020202020204" pitchFamily="34" charset="0"/>
              </a:rPr>
              <a:t> Summit 2024" include academics, entrepreneurs, investors, tech developers, and hotel employees (Locke, 2012; Mintel, 2023). </a:t>
            </a:r>
          </a:p>
          <a:p>
            <a:pPr algn="just" eaLnBrk="0" fontAlgn="base" hangingPunct="0">
              <a:lnSpc>
                <a:spcPct val="110000"/>
              </a:lnSpc>
              <a:spcBef>
                <a:spcPct val="0"/>
              </a:spcBef>
              <a:spcAft>
                <a:spcPts val="600"/>
              </a:spcAft>
            </a:pPr>
            <a:r>
              <a:rPr kumimoji="0" lang="en-US" altLang="en-US" sz="1800" b="0" i="0" u="none" strike="noStrike" cap="none" normalizeH="0" baseline="0" dirty="0">
                <a:ln>
                  <a:noFill/>
                </a:ln>
                <a:effectLst/>
                <a:latin typeface="Arial" panose="020B0604020202020204" pitchFamily="34" charset="0"/>
              </a:rPr>
              <a:t>Through technology, hospitality workers hope to improve both operational effectiveness and customer happiness (Locke, 2012). </a:t>
            </a:r>
          </a:p>
          <a:p>
            <a:pPr algn="just" eaLnBrk="0" fontAlgn="base" hangingPunct="0">
              <a:lnSpc>
                <a:spcPct val="110000"/>
              </a:lnSpc>
              <a:spcBef>
                <a:spcPct val="0"/>
              </a:spcBef>
              <a:spcAft>
                <a:spcPts val="600"/>
              </a:spcAft>
            </a:pPr>
            <a:r>
              <a:rPr kumimoji="0" lang="en-US" altLang="en-US" sz="1800" b="0" i="0" u="none" strike="noStrike" cap="none" normalizeH="0" baseline="0" dirty="0">
                <a:ln>
                  <a:noFill/>
                </a:ln>
                <a:effectLst/>
                <a:latin typeface="Arial" panose="020B0604020202020204" pitchFamily="34" charset="0"/>
              </a:rPr>
              <a:t>Business owners and tech developers look for chances to present and apply their creations (Locke, 2012). </a:t>
            </a:r>
          </a:p>
          <a:p>
            <a:pPr algn="just" eaLnBrk="0" fontAlgn="base" hangingPunct="0">
              <a:lnSpc>
                <a:spcPct val="110000"/>
              </a:lnSpc>
              <a:spcBef>
                <a:spcPct val="0"/>
              </a:spcBef>
              <a:spcAft>
                <a:spcPts val="600"/>
              </a:spcAft>
            </a:pPr>
            <a:r>
              <a:rPr kumimoji="0" lang="en-US" altLang="en-US" sz="1800" b="0" i="0" u="none" strike="noStrike" cap="none" normalizeH="0" baseline="0" dirty="0">
                <a:ln>
                  <a:noFill/>
                </a:ln>
                <a:effectLst/>
                <a:latin typeface="Arial" panose="020B0604020202020204" pitchFamily="34" charset="0"/>
              </a:rPr>
              <a:t>Advancement of hospitality technology interests financiers and investors (Mintel, 2023). </a:t>
            </a:r>
          </a:p>
          <a:p>
            <a:pPr algn="just" eaLnBrk="0" fontAlgn="base" hangingPunct="0">
              <a:lnSpc>
                <a:spcPct val="110000"/>
              </a:lnSpc>
              <a:spcBef>
                <a:spcPct val="0"/>
              </a:spcBef>
              <a:spcAft>
                <a:spcPts val="600"/>
              </a:spcAft>
            </a:pPr>
            <a:r>
              <a:rPr kumimoji="0" lang="en-US" altLang="en-US" sz="1800" b="0" i="0" u="none" strike="noStrike" cap="none" normalizeH="0" baseline="0" dirty="0">
                <a:ln>
                  <a:noFill/>
                </a:ln>
                <a:effectLst/>
                <a:latin typeface="Arial" panose="020B0604020202020204" pitchFamily="34" charset="0"/>
              </a:rPr>
              <a:t>Researchers and academics offer evaluations on the connection between technology and hospitality (</a:t>
            </a:r>
            <a:r>
              <a:rPr kumimoji="0" lang="en-US" altLang="en-US" sz="1800" b="0" i="0" u="none" strike="noStrike" cap="none" normalizeH="0" baseline="0" dirty="0" err="1">
                <a:ln>
                  <a:noFill/>
                </a:ln>
                <a:effectLst/>
                <a:latin typeface="Arial" panose="020B0604020202020204" pitchFamily="34" charset="0"/>
              </a:rPr>
              <a:t>Dipetro</a:t>
            </a:r>
            <a:r>
              <a:rPr kumimoji="0" lang="en-US" altLang="en-US" sz="1800" b="0" i="0" u="none" strike="noStrike" cap="none" normalizeH="0" baseline="0" dirty="0">
                <a:ln>
                  <a:noFill/>
                </a:ln>
                <a:effectLst/>
                <a:latin typeface="Arial" panose="020B0604020202020204" pitchFamily="34" charset="0"/>
              </a:rPr>
              <a:t> et al., 2010).</a:t>
            </a:r>
          </a:p>
        </p:txBody>
      </p:sp>
      <p:sp>
        <p:nvSpPr>
          <p:cNvPr id="8" name="TextBox 7">
            <a:extLst>
              <a:ext uri="{FF2B5EF4-FFF2-40B4-BE49-F238E27FC236}">
                <a16:creationId xmlns:a16="http://schemas.microsoft.com/office/drawing/2014/main" id="{4C676344-C564-9CE3-8945-5161FC39AF49}"/>
              </a:ext>
            </a:extLst>
          </p:cNvPr>
          <p:cNvSpPr txBox="1"/>
          <p:nvPr/>
        </p:nvSpPr>
        <p:spPr>
          <a:xfrm>
            <a:off x="397120" y="4896339"/>
            <a:ext cx="6096000" cy="461665"/>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Statista(2022). Leading countries for association meetings in Europe in 2020, by number of regional events </a:t>
            </a:r>
          </a:p>
        </p:txBody>
      </p:sp>
    </p:spTree>
    <p:extLst>
      <p:ext uri="{BB962C8B-B14F-4D97-AF65-F5344CB8AC3E}">
        <p14:creationId xmlns:p14="http://schemas.microsoft.com/office/powerpoint/2010/main" val="967043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Arc 10">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Rectangle 1">
            <a:extLst>
              <a:ext uri="{FF2B5EF4-FFF2-40B4-BE49-F238E27FC236}">
                <a16:creationId xmlns:a16="http://schemas.microsoft.com/office/drawing/2014/main" id="{55251B0C-D40D-56AB-A5E6-17B8B0E7C41F}"/>
              </a:ext>
            </a:extLst>
          </p:cNvPr>
          <p:cNvSpPr>
            <a:spLocks noGrp="1" noChangeArrowheads="1"/>
          </p:cNvSpPr>
          <p:nvPr>
            <p:ph idx="1"/>
          </p:nvPr>
        </p:nvSpPr>
        <p:spPr bwMode="auto">
          <a:xfrm>
            <a:off x="779666" y="1461360"/>
            <a:ext cx="5594931" cy="471084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lnSpcReduction="10000"/>
          </a:bodyPr>
          <a:lstStyle/>
          <a:p>
            <a:pPr algn="just" eaLnBrk="0" fontAlgn="base" hangingPunct="0">
              <a:lnSpc>
                <a:spcPct val="150000"/>
              </a:lnSpc>
              <a:spcBef>
                <a:spcPct val="0"/>
              </a:spcBef>
              <a:spcAft>
                <a:spcPts val="600"/>
              </a:spcAft>
            </a:pPr>
            <a:r>
              <a:rPr kumimoji="0" lang="en-US" altLang="en-US" sz="1400" b="0" i="0" u="none" strike="noStrike" cap="none" normalizeH="0" baseline="0" dirty="0">
                <a:ln>
                  <a:noFill/>
                </a:ln>
                <a:effectLst/>
                <a:latin typeface="Arial" panose="020B0604020202020204" pitchFamily="34" charset="0"/>
              </a:rPr>
              <a:t>An emphasis of "</a:t>
            </a:r>
            <a:r>
              <a:rPr kumimoji="0" lang="en-US" altLang="en-US" sz="1400" b="0" i="0" u="none" strike="noStrike" cap="none" normalizeH="0" baseline="0" dirty="0" err="1">
                <a:ln>
                  <a:noFill/>
                </a:ln>
                <a:effectLst/>
                <a:latin typeface="Arial" panose="020B0604020202020204" pitchFamily="34" charset="0"/>
              </a:rPr>
              <a:t>TechInnove</a:t>
            </a:r>
            <a:r>
              <a:rPr kumimoji="0" lang="en-US" altLang="en-US" sz="1400" b="0" i="0" u="none" strike="noStrike" cap="none" normalizeH="0" baseline="0" dirty="0">
                <a:ln>
                  <a:noFill/>
                </a:ln>
                <a:effectLst/>
                <a:latin typeface="Arial" panose="020B0604020202020204" pitchFamily="34" charset="0"/>
              </a:rPr>
              <a:t> Summit 2024" is technology innovation and integration in the hospitality sector (Prakash et al., 2023; Kumar, Ashraf, &amp; Nadeem, 2024). </a:t>
            </a:r>
          </a:p>
          <a:p>
            <a:pPr algn="just" eaLnBrk="0" fontAlgn="base" hangingPunct="0">
              <a:lnSpc>
                <a:spcPct val="150000"/>
              </a:lnSpc>
              <a:spcBef>
                <a:spcPct val="0"/>
              </a:spcBef>
              <a:spcAft>
                <a:spcPts val="600"/>
              </a:spcAft>
            </a:pPr>
            <a:r>
              <a:rPr kumimoji="0" lang="en-US" altLang="en-US" sz="1400" b="0" i="0" u="none" strike="noStrike" cap="none" normalizeH="0" baseline="0" dirty="0">
                <a:ln>
                  <a:noFill/>
                </a:ln>
                <a:effectLst/>
                <a:latin typeface="Arial" panose="020B0604020202020204" pitchFamily="34" charset="0"/>
              </a:rPr>
              <a:t>Subthemes in customer service include AI and sustainable technology (Prakash et al., 2023; Kumar, Ashraf, &amp; Nadeem, 2024). </a:t>
            </a:r>
          </a:p>
          <a:p>
            <a:pPr algn="just" eaLnBrk="0" fontAlgn="base" hangingPunct="0">
              <a:lnSpc>
                <a:spcPct val="150000"/>
              </a:lnSpc>
              <a:spcBef>
                <a:spcPct val="0"/>
              </a:spcBef>
              <a:spcAft>
                <a:spcPts val="600"/>
              </a:spcAft>
            </a:pPr>
            <a:r>
              <a:rPr kumimoji="0" lang="en-US" altLang="en-US" sz="1400" b="0" i="0" u="none" strike="noStrike" cap="none" normalizeH="0" baseline="0" dirty="0">
                <a:ln>
                  <a:noFill/>
                </a:ln>
                <a:effectLst/>
                <a:latin typeface="Arial" panose="020B0604020202020204" pitchFamily="34" charset="0"/>
              </a:rPr>
              <a:t>Examined will be the digital transformation of hospitality operations (</a:t>
            </a:r>
            <a:r>
              <a:rPr kumimoji="0" lang="en-US" altLang="en-US" sz="1400" b="0" i="0" u="none" strike="noStrike" cap="none" normalizeH="0" baseline="0" dirty="0" err="1">
                <a:ln>
                  <a:noFill/>
                </a:ln>
                <a:effectLst/>
                <a:latin typeface="Arial" panose="020B0604020202020204" pitchFamily="34" charset="0"/>
              </a:rPr>
              <a:t>Jasonos</a:t>
            </a:r>
            <a:r>
              <a:rPr kumimoji="0" lang="en-US" altLang="en-US" sz="1400" b="0" i="0" u="none" strike="noStrike" cap="none" normalizeH="0" baseline="0" dirty="0">
                <a:ln>
                  <a:noFill/>
                </a:ln>
                <a:effectLst/>
                <a:latin typeface="Arial" panose="020B0604020202020204" pitchFamily="34" charset="0"/>
              </a:rPr>
              <a:t> &amp; McCormick, 2017). </a:t>
            </a:r>
          </a:p>
          <a:p>
            <a:pPr algn="just" eaLnBrk="0" fontAlgn="base" hangingPunct="0">
              <a:lnSpc>
                <a:spcPct val="150000"/>
              </a:lnSpc>
              <a:spcBef>
                <a:spcPct val="0"/>
              </a:spcBef>
              <a:spcAft>
                <a:spcPts val="600"/>
              </a:spcAft>
            </a:pPr>
            <a:r>
              <a:rPr kumimoji="0" lang="en-US" altLang="en-US" sz="1400" b="0" i="0" u="none" strike="noStrike" cap="none" normalizeH="0" baseline="0" dirty="0">
                <a:ln>
                  <a:noFill/>
                </a:ln>
                <a:effectLst/>
                <a:latin typeface="Arial" panose="020B0604020202020204" pitchFamily="34" charset="0"/>
              </a:rPr>
              <a:t>Industry leaders will give keynote talks, and panel discussions will offer strategic analysis and insights (</a:t>
            </a:r>
            <a:r>
              <a:rPr kumimoji="0" lang="en-US" altLang="en-US" sz="1400" b="0" i="0" u="none" strike="noStrike" cap="none" normalizeH="0" baseline="0" dirty="0" err="1">
                <a:ln>
                  <a:noFill/>
                </a:ln>
                <a:effectLst/>
                <a:latin typeface="Arial" panose="020B0604020202020204" pitchFamily="34" charset="0"/>
              </a:rPr>
              <a:t>Jasonos</a:t>
            </a:r>
            <a:r>
              <a:rPr kumimoji="0" lang="en-US" altLang="en-US" sz="1400" b="0" i="0" u="none" strike="noStrike" cap="none" normalizeH="0" baseline="0" dirty="0">
                <a:ln>
                  <a:noFill/>
                </a:ln>
                <a:effectLst/>
                <a:latin typeface="Arial" panose="020B0604020202020204" pitchFamily="34" charset="0"/>
              </a:rPr>
              <a:t> &amp; McCormick, 2017).</a:t>
            </a:r>
          </a:p>
          <a:p>
            <a:pPr algn="just" eaLnBrk="0" fontAlgn="base" hangingPunct="0">
              <a:lnSpc>
                <a:spcPct val="150000"/>
              </a:lnSpc>
              <a:spcBef>
                <a:spcPct val="0"/>
              </a:spcBef>
              <a:spcAft>
                <a:spcPts val="600"/>
              </a:spcAft>
            </a:pPr>
            <a:r>
              <a:rPr kumimoji="0" lang="en-US" altLang="en-US" sz="1400" b="0" i="0" u="none" strike="noStrike" cap="none" normalizeH="0" baseline="0" dirty="0">
                <a:ln>
                  <a:noFill/>
                </a:ln>
                <a:effectLst/>
                <a:latin typeface="Arial" panose="020B0604020202020204" pitchFamily="34" charset="0"/>
              </a:rPr>
              <a:t>Practical experience with the newest technologies will be provided by workshops and live tech demos (</a:t>
            </a:r>
            <a:r>
              <a:rPr kumimoji="0" lang="en-US" altLang="en-US" sz="1400" b="0" i="0" u="none" strike="noStrike" cap="none" normalizeH="0" baseline="0" dirty="0" err="1">
                <a:ln>
                  <a:noFill/>
                </a:ln>
                <a:effectLst/>
                <a:latin typeface="Arial" panose="020B0604020202020204" pitchFamily="34" charset="0"/>
              </a:rPr>
              <a:t>Jasonos</a:t>
            </a:r>
            <a:r>
              <a:rPr kumimoji="0" lang="en-US" altLang="en-US" sz="1400" b="0" i="0" u="none" strike="noStrike" cap="none" normalizeH="0" baseline="0" dirty="0">
                <a:ln>
                  <a:noFill/>
                </a:ln>
                <a:effectLst/>
                <a:latin typeface="Arial" panose="020B0604020202020204" pitchFamily="34" charset="0"/>
              </a:rPr>
              <a:t> &amp; McCormick, 2017).</a:t>
            </a:r>
          </a:p>
        </p:txBody>
      </p:sp>
      <p:sp>
        <p:nvSpPr>
          <p:cNvPr id="13" name="Oval 12">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6CB978-0A71-FC7E-1567-E85090B973BB}"/>
              </a:ext>
            </a:extLst>
          </p:cNvPr>
          <p:cNvSpPr>
            <a:spLocks noGrp="1"/>
          </p:cNvSpPr>
          <p:nvPr>
            <p:ph type="title"/>
          </p:nvPr>
        </p:nvSpPr>
        <p:spPr>
          <a:xfrm>
            <a:off x="7474281" y="1396686"/>
            <a:ext cx="3240506" cy="4064628"/>
          </a:xfrm>
        </p:spPr>
        <p:txBody>
          <a:bodyPr>
            <a:normAutofit/>
          </a:bodyPr>
          <a:lstStyle/>
          <a:p>
            <a:r>
              <a:rPr lang="en-GB">
                <a:solidFill>
                  <a:srgbClr val="FFFFFF"/>
                </a:solidFill>
              </a:rPr>
              <a:t>Event theme and content </a:t>
            </a:r>
          </a:p>
        </p:txBody>
      </p:sp>
    </p:spTree>
    <p:extLst>
      <p:ext uri="{BB962C8B-B14F-4D97-AF65-F5344CB8AC3E}">
        <p14:creationId xmlns:p14="http://schemas.microsoft.com/office/powerpoint/2010/main" val="3049053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phere of mesh and nodes">
            <a:extLst>
              <a:ext uri="{FF2B5EF4-FFF2-40B4-BE49-F238E27FC236}">
                <a16:creationId xmlns:a16="http://schemas.microsoft.com/office/drawing/2014/main" id="{D1A6C24B-9260-A476-F0AE-A013F92E2F7A}"/>
              </a:ext>
            </a:extLst>
          </p:cNvPr>
          <p:cNvPicPr>
            <a:picLocks noChangeAspect="1"/>
          </p:cNvPicPr>
          <p:nvPr/>
        </p:nvPicPr>
        <p:blipFill rotWithShape="1">
          <a:blip r:embed="rId2"/>
          <a:srcRect l="35911" r="4922"/>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F2CAFE-D1E9-5287-607C-4C2799B6820C}"/>
              </a:ext>
            </a:extLst>
          </p:cNvPr>
          <p:cNvSpPr>
            <a:spLocks noGrp="1"/>
          </p:cNvSpPr>
          <p:nvPr>
            <p:ph type="title"/>
          </p:nvPr>
        </p:nvSpPr>
        <p:spPr>
          <a:xfrm>
            <a:off x="6115317" y="405685"/>
            <a:ext cx="5464968" cy="1559301"/>
          </a:xfrm>
        </p:spPr>
        <p:txBody>
          <a:bodyPr>
            <a:normAutofit/>
          </a:bodyPr>
          <a:lstStyle/>
          <a:p>
            <a:r>
              <a:rPr lang="en-GB" sz="4000" b="1">
                <a:latin typeface="Arial" panose="020B0604020202020204" pitchFamily="34" charset="0"/>
                <a:cs typeface="Arial" panose="020B0604020202020204" pitchFamily="34" charset="0"/>
              </a:rPr>
              <a:t>Venue selection </a:t>
            </a:r>
          </a:p>
        </p:txBody>
      </p:sp>
      <p:sp>
        <p:nvSpPr>
          <p:cNvPr id="4" name="Rectangle 1">
            <a:extLst>
              <a:ext uri="{FF2B5EF4-FFF2-40B4-BE49-F238E27FC236}">
                <a16:creationId xmlns:a16="http://schemas.microsoft.com/office/drawing/2014/main" id="{0CBA3362-267B-A19B-F541-A605F72DA1CA}"/>
              </a:ext>
            </a:extLst>
          </p:cNvPr>
          <p:cNvSpPr>
            <a:spLocks noGrp="1" noChangeArrowheads="1"/>
          </p:cNvSpPr>
          <p:nvPr>
            <p:ph idx="1"/>
          </p:nvPr>
        </p:nvSpPr>
        <p:spPr bwMode="auto">
          <a:xfrm>
            <a:off x="5897689" y="2285999"/>
            <a:ext cx="5464968" cy="395407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lnSpcReduction="10000"/>
          </a:bodyPr>
          <a:lstStyle/>
          <a:p>
            <a:pPr marR="0" lvl="0" algn="just" defTabSz="914400" rtl="0" eaLnBrk="0" fontAlgn="base" latinLnBrk="0" hangingPunct="0">
              <a:lnSpc>
                <a:spcPct val="150000"/>
              </a:lnSpc>
              <a:spcBef>
                <a:spcPct val="0"/>
              </a:spcBef>
              <a:spcAft>
                <a:spcPts val="600"/>
              </a:spcAft>
              <a:buClrTx/>
              <a:buSzTx/>
              <a:tabLst/>
            </a:pPr>
            <a:r>
              <a:rPr kumimoji="0" lang="en-US" altLang="en-US" sz="1400" b="0" i="0" u="none" strike="noStrike" cap="none" normalizeH="0" baseline="0" dirty="0">
                <a:ln>
                  <a:noFill/>
                </a:ln>
                <a:effectLst/>
                <a:latin typeface="Arial" panose="020B0604020202020204" pitchFamily="34" charset="0"/>
              </a:rPr>
              <a:t>Known for its innovative facilities and technological infrastructure, </a:t>
            </a:r>
            <a:r>
              <a:rPr kumimoji="0" lang="en-US" altLang="en-US" sz="1400" b="0" i="0" u="none" strike="noStrike" cap="none" normalizeH="0" baseline="0" dirty="0" err="1">
                <a:ln>
                  <a:noFill/>
                </a:ln>
                <a:effectLst/>
                <a:latin typeface="Arial" panose="020B0604020202020204" pitchFamily="34" charset="0"/>
              </a:rPr>
              <a:t>ExCeL</a:t>
            </a:r>
            <a:r>
              <a:rPr kumimoji="0" lang="en-US" altLang="en-US" sz="1400" b="0" i="0" u="none" strike="noStrike" cap="none" normalizeH="0" baseline="0" dirty="0">
                <a:ln>
                  <a:noFill/>
                </a:ln>
                <a:effectLst/>
                <a:latin typeface="Arial" panose="020B0604020202020204" pitchFamily="34" charset="0"/>
              </a:rPr>
              <a:t> London will host the "</a:t>
            </a:r>
            <a:r>
              <a:rPr kumimoji="0" lang="en-US" altLang="en-US" sz="1400" b="0" i="0" u="none" strike="noStrike" cap="none" normalizeH="0" baseline="0" dirty="0" err="1">
                <a:ln>
                  <a:noFill/>
                </a:ln>
                <a:effectLst/>
                <a:latin typeface="Arial" panose="020B0604020202020204" pitchFamily="34" charset="0"/>
              </a:rPr>
              <a:t>TechInnove</a:t>
            </a:r>
            <a:r>
              <a:rPr kumimoji="0" lang="en-US" altLang="en-US" sz="1400" b="0" i="0" u="none" strike="noStrike" cap="none" normalizeH="0" baseline="0" dirty="0">
                <a:ln>
                  <a:noFill/>
                </a:ln>
                <a:effectLst/>
                <a:latin typeface="Arial" panose="020B0604020202020204" pitchFamily="34" charset="0"/>
              </a:rPr>
              <a:t> Summit 2024" (</a:t>
            </a:r>
            <a:r>
              <a:rPr kumimoji="0" lang="en-US" altLang="en-US" sz="1400" b="0" i="0" u="none" strike="noStrike" cap="none" normalizeH="0" baseline="0" dirty="0" err="1">
                <a:ln>
                  <a:noFill/>
                </a:ln>
                <a:effectLst/>
                <a:latin typeface="Arial" panose="020B0604020202020204" pitchFamily="34" charset="0"/>
              </a:rPr>
              <a:t>ExCeL</a:t>
            </a:r>
            <a:r>
              <a:rPr kumimoji="0" lang="en-US" altLang="en-US" sz="1400" b="0" i="0" u="none" strike="noStrike" cap="none" normalizeH="0" baseline="0" dirty="0">
                <a:ln>
                  <a:noFill/>
                </a:ln>
                <a:effectLst/>
                <a:latin typeface="Arial" panose="020B0604020202020204" pitchFamily="34" charset="0"/>
              </a:rPr>
              <a:t> London, n.d.). </a:t>
            </a:r>
          </a:p>
          <a:p>
            <a:pPr marR="0" lvl="0" algn="just" defTabSz="914400" rtl="0" eaLnBrk="0" fontAlgn="base" latinLnBrk="0" hangingPunct="0">
              <a:lnSpc>
                <a:spcPct val="150000"/>
              </a:lnSpc>
              <a:spcBef>
                <a:spcPct val="0"/>
              </a:spcBef>
              <a:spcAft>
                <a:spcPts val="600"/>
              </a:spcAft>
              <a:buClrTx/>
              <a:buSzTx/>
              <a:tabLst/>
            </a:pPr>
            <a:r>
              <a:rPr kumimoji="0" lang="en-US" altLang="en-US" sz="1400" b="0" i="0" u="none" strike="noStrike" cap="none" normalizeH="0" baseline="0" dirty="0">
                <a:ln>
                  <a:noFill/>
                </a:ln>
                <a:effectLst/>
                <a:latin typeface="Arial" panose="020B0604020202020204" pitchFamily="34" charset="0"/>
              </a:rPr>
              <a:t>The facility provides enough of room for conferences, technological demos, digital signs, audiovisual equipment, and quick internet access (</a:t>
            </a:r>
            <a:r>
              <a:rPr kumimoji="0" lang="en-US" altLang="en-US" sz="1400" b="0" i="0" u="none" strike="noStrike" cap="none" normalizeH="0" baseline="0" dirty="0" err="1">
                <a:ln>
                  <a:noFill/>
                </a:ln>
                <a:effectLst/>
                <a:latin typeface="Arial" panose="020B0604020202020204" pitchFamily="34" charset="0"/>
              </a:rPr>
              <a:t>ExCeL</a:t>
            </a:r>
            <a:r>
              <a:rPr kumimoji="0" lang="en-US" altLang="en-US" sz="1400" b="0" i="0" u="none" strike="noStrike" cap="none" normalizeH="0" baseline="0" dirty="0">
                <a:ln>
                  <a:noFill/>
                </a:ln>
                <a:effectLst/>
                <a:latin typeface="Arial" panose="020B0604020202020204" pitchFamily="34" charset="0"/>
              </a:rPr>
              <a:t> London, n.d.). </a:t>
            </a:r>
          </a:p>
          <a:p>
            <a:pPr marR="0" lvl="0" algn="just" defTabSz="914400" rtl="0" eaLnBrk="0" fontAlgn="base" latinLnBrk="0" hangingPunct="0">
              <a:lnSpc>
                <a:spcPct val="150000"/>
              </a:lnSpc>
              <a:spcBef>
                <a:spcPct val="0"/>
              </a:spcBef>
              <a:spcAft>
                <a:spcPts val="600"/>
              </a:spcAft>
              <a:buClrTx/>
              <a:buSzTx/>
              <a:tabLst/>
            </a:pPr>
            <a:r>
              <a:rPr kumimoji="0" lang="en-US" altLang="en-US" sz="1400" b="0" i="0" u="none" strike="noStrike" cap="none" normalizeH="0" baseline="0" dirty="0">
                <a:ln>
                  <a:noFill/>
                </a:ln>
                <a:effectLst/>
                <a:latin typeface="Arial" panose="020B0604020202020204" pitchFamily="34" charset="0"/>
              </a:rPr>
              <a:t>Early October of 2024 summit dates are selected to reduce conflicts with other industry events (</a:t>
            </a:r>
            <a:r>
              <a:rPr kumimoji="0" lang="en-US" altLang="en-US" sz="1400" b="0" i="0" u="none" strike="noStrike" cap="none" normalizeH="0" baseline="0" dirty="0" err="1">
                <a:ln>
                  <a:noFill/>
                </a:ln>
                <a:effectLst/>
                <a:latin typeface="Arial" panose="020B0604020202020204" pitchFamily="34" charset="0"/>
              </a:rPr>
              <a:t>ExCeL</a:t>
            </a:r>
            <a:r>
              <a:rPr kumimoji="0" lang="en-US" altLang="en-US" sz="1400" b="0" i="0" u="none" strike="noStrike" cap="none" normalizeH="0" baseline="0" dirty="0">
                <a:ln>
                  <a:noFill/>
                </a:ln>
                <a:effectLst/>
                <a:latin typeface="Arial" panose="020B0604020202020204" pitchFamily="34" charset="0"/>
              </a:rPr>
              <a:t> London, n.d.). </a:t>
            </a:r>
          </a:p>
          <a:p>
            <a:pPr marR="0" lvl="0" algn="just" defTabSz="914400" rtl="0" eaLnBrk="0" fontAlgn="base" latinLnBrk="0" hangingPunct="0">
              <a:lnSpc>
                <a:spcPct val="150000"/>
              </a:lnSpc>
              <a:spcBef>
                <a:spcPct val="0"/>
              </a:spcBef>
              <a:spcAft>
                <a:spcPts val="600"/>
              </a:spcAft>
              <a:buClrTx/>
              <a:buSzTx/>
              <a:tabLst/>
            </a:pPr>
            <a:r>
              <a:rPr kumimoji="0" lang="en-US" altLang="en-US" sz="1400" b="0" i="0" u="none" strike="noStrike" cap="none" normalizeH="0" baseline="0" dirty="0">
                <a:ln>
                  <a:noFill/>
                </a:ln>
                <a:effectLst/>
                <a:latin typeface="Arial" panose="020B0604020202020204" pitchFamily="34" charset="0"/>
              </a:rPr>
              <a:t>Strong IT support, knowledgeable staffing options, and lodging for guests are all part of operational logistics (Anas et al., 2020). </a:t>
            </a:r>
          </a:p>
          <a:p>
            <a:pPr marR="0" lvl="0" algn="just" defTabSz="914400" rtl="0" eaLnBrk="0" fontAlgn="base" latinLnBrk="0" hangingPunct="0">
              <a:lnSpc>
                <a:spcPct val="150000"/>
              </a:lnSpc>
              <a:spcBef>
                <a:spcPct val="0"/>
              </a:spcBef>
              <a:spcAft>
                <a:spcPts val="600"/>
              </a:spcAft>
              <a:buClrTx/>
              <a:buSzTx/>
              <a:tabLst/>
            </a:pPr>
            <a:r>
              <a:rPr kumimoji="0" lang="en-US" altLang="en-US" sz="1400" b="0" i="0" u="none" strike="noStrike" cap="none" normalizeH="0" baseline="0" dirty="0">
                <a:ln>
                  <a:noFill/>
                </a:ln>
                <a:effectLst/>
                <a:latin typeface="Arial" panose="020B0604020202020204" pitchFamily="34" charset="0"/>
              </a:rPr>
              <a:t>The interactive experience is to be improved by integrating digital technologies across the area (Anas et al., 2020).</a:t>
            </a:r>
          </a:p>
        </p:txBody>
      </p:sp>
    </p:spTree>
    <p:extLst>
      <p:ext uri="{BB962C8B-B14F-4D97-AF65-F5344CB8AC3E}">
        <p14:creationId xmlns:p14="http://schemas.microsoft.com/office/powerpoint/2010/main" val="2602108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289D2-7AE2-589A-2EFE-9B2AB321E971}"/>
              </a:ext>
            </a:extLst>
          </p:cNvPr>
          <p:cNvSpPr>
            <a:spLocks noGrp="1"/>
          </p:cNvSpPr>
          <p:nvPr>
            <p:ph type="title"/>
          </p:nvPr>
        </p:nvSpPr>
        <p:spPr>
          <a:xfrm>
            <a:off x="761803" y="350196"/>
            <a:ext cx="4646904" cy="1624520"/>
          </a:xfrm>
        </p:spPr>
        <p:txBody>
          <a:bodyPr anchor="ctr">
            <a:normAutofit/>
          </a:bodyPr>
          <a:lstStyle/>
          <a:p>
            <a:r>
              <a:rPr lang="en-GB" sz="4000" b="1">
                <a:latin typeface="Arial" panose="020B0604020202020204" pitchFamily="34" charset="0"/>
                <a:cs typeface="Arial" panose="020B0604020202020204" pitchFamily="34" charset="0"/>
              </a:rPr>
              <a:t>Financial feasibility</a:t>
            </a:r>
          </a:p>
        </p:txBody>
      </p:sp>
      <p:sp>
        <p:nvSpPr>
          <p:cNvPr id="4" name="Rectangle 1">
            <a:extLst>
              <a:ext uri="{FF2B5EF4-FFF2-40B4-BE49-F238E27FC236}">
                <a16:creationId xmlns:a16="http://schemas.microsoft.com/office/drawing/2014/main" id="{BF3A4EC0-6315-805D-DB05-C67C9A6DDCA4}"/>
              </a:ext>
            </a:extLst>
          </p:cNvPr>
          <p:cNvSpPr>
            <a:spLocks noGrp="1" noChangeArrowheads="1"/>
          </p:cNvSpPr>
          <p:nvPr>
            <p:ph idx="1"/>
          </p:nvPr>
        </p:nvSpPr>
        <p:spPr bwMode="auto">
          <a:xfrm>
            <a:off x="468086" y="2743200"/>
            <a:ext cx="4940621" cy="376460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algn="just" eaLnBrk="0" fontAlgn="base" hangingPunct="0">
              <a:lnSpc>
                <a:spcPct val="100000"/>
              </a:lnSpc>
              <a:spcBef>
                <a:spcPct val="0"/>
              </a:spcBef>
              <a:spcAft>
                <a:spcPts val="600"/>
              </a:spcAft>
            </a:pPr>
            <a:r>
              <a:rPr kumimoji="0" lang="en-US" altLang="en-US" sz="1400" b="0" i="0" u="none" strike="noStrike" cap="none" normalizeH="0" baseline="0" dirty="0">
                <a:ln>
                  <a:noFill/>
                </a:ln>
                <a:effectLst/>
                <a:latin typeface="Arial" panose="020B0604020202020204" pitchFamily="34" charset="0"/>
              </a:rPr>
              <a:t>A £50,000 reservation is made for </a:t>
            </a:r>
            <a:r>
              <a:rPr kumimoji="0" lang="en-US" altLang="en-US" sz="1400" b="0" i="0" u="none" strike="noStrike" cap="none" normalizeH="0" baseline="0" dirty="0" err="1">
                <a:ln>
                  <a:noFill/>
                </a:ln>
                <a:effectLst/>
                <a:latin typeface="Arial" panose="020B0604020202020204" pitchFamily="34" charset="0"/>
              </a:rPr>
              <a:t>ExCeL</a:t>
            </a:r>
            <a:r>
              <a:rPr kumimoji="0" lang="en-US" altLang="en-US" sz="1400" b="0" i="0" u="none" strike="noStrike" cap="none" normalizeH="0" baseline="0" dirty="0">
                <a:ln>
                  <a:noFill/>
                </a:ln>
                <a:effectLst/>
                <a:latin typeface="Arial" panose="020B0604020202020204" pitchFamily="34" charset="0"/>
              </a:rPr>
              <a:t> London, which is renowned for its spaciousness and technological infrastructure (</a:t>
            </a:r>
            <a:r>
              <a:rPr kumimoji="0" lang="en-US" altLang="en-US" sz="1400" b="0" i="0" u="none" strike="noStrike" cap="none" normalizeH="0" baseline="0" dirty="0" err="1">
                <a:ln>
                  <a:noFill/>
                </a:ln>
                <a:effectLst/>
                <a:latin typeface="Arial" panose="020B0604020202020204" pitchFamily="34" charset="0"/>
              </a:rPr>
              <a:t>ExCeL</a:t>
            </a:r>
            <a:r>
              <a:rPr kumimoji="0" lang="en-US" altLang="en-US" sz="1400" b="0" i="0" u="none" strike="noStrike" cap="none" normalizeH="0" baseline="0" dirty="0">
                <a:ln>
                  <a:noFill/>
                </a:ln>
                <a:effectLst/>
                <a:latin typeface="Arial" panose="020B0604020202020204" pitchFamily="34" charset="0"/>
              </a:rPr>
              <a:t> London, n.d.). </a:t>
            </a:r>
          </a:p>
          <a:p>
            <a:pPr algn="just" eaLnBrk="0" fontAlgn="base" hangingPunct="0">
              <a:lnSpc>
                <a:spcPct val="100000"/>
              </a:lnSpc>
              <a:spcBef>
                <a:spcPct val="0"/>
              </a:spcBef>
              <a:spcAft>
                <a:spcPts val="600"/>
              </a:spcAft>
            </a:pPr>
            <a:r>
              <a:rPr kumimoji="0" lang="en-US" altLang="en-US" sz="1400" b="0" i="0" u="none" strike="noStrike" cap="none" normalizeH="0" baseline="0" dirty="0">
                <a:ln>
                  <a:noFill/>
                </a:ln>
                <a:effectLst/>
                <a:latin typeface="Arial" panose="020B0604020202020204" pitchFamily="34" charset="0"/>
              </a:rPr>
              <a:t>A further £30,000 is set out for contemporary audio-visual equipment, live streaming possibilities, and IT assistance (</a:t>
            </a:r>
            <a:r>
              <a:rPr kumimoji="0" lang="en-US" altLang="en-US" sz="1400" b="0" i="0" u="none" strike="noStrike" cap="none" normalizeH="0" baseline="0" dirty="0" err="1">
                <a:ln>
                  <a:noFill/>
                </a:ln>
                <a:effectLst/>
                <a:latin typeface="Arial" panose="020B0604020202020204" pitchFamily="34" charset="0"/>
              </a:rPr>
              <a:t>ExCeL</a:t>
            </a:r>
            <a:r>
              <a:rPr kumimoji="0" lang="en-US" altLang="en-US" sz="1400" b="0" i="0" u="none" strike="noStrike" cap="none" normalizeH="0" baseline="0" dirty="0">
                <a:ln>
                  <a:noFill/>
                </a:ln>
                <a:effectLst/>
                <a:latin typeface="Arial" panose="020B0604020202020204" pitchFamily="34" charset="0"/>
              </a:rPr>
              <a:t> London, n.d.). </a:t>
            </a:r>
          </a:p>
          <a:p>
            <a:pPr algn="just" eaLnBrk="0" fontAlgn="base" hangingPunct="0">
              <a:lnSpc>
                <a:spcPct val="100000"/>
              </a:lnSpc>
              <a:spcBef>
                <a:spcPct val="0"/>
              </a:spcBef>
              <a:spcAft>
                <a:spcPts val="600"/>
              </a:spcAft>
            </a:pPr>
            <a:r>
              <a:rPr kumimoji="0" lang="en-US" altLang="en-US" sz="1400" b="0" i="0" u="none" strike="noStrike" cap="none" normalizeH="0" baseline="0" dirty="0">
                <a:ln>
                  <a:noFill/>
                </a:ln>
                <a:effectLst/>
                <a:latin typeface="Arial" panose="020B0604020202020204" pitchFamily="34" charset="0"/>
              </a:rPr>
              <a:t>Speaker costs total £20,000, which is set aside to improve the </a:t>
            </a:r>
            <a:r>
              <a:rPr kumimoji="0" lang="en-US" altLang="en-US" sz="1400" b="0" i="0" u="none" strike="noStrike" cap="none" normalizeH="0" baseline="0" dirty="0" err="1">
                <a:ln>
                  <a:noFill/>
                </a:ln>
                <a:effectLst/>
                <a:latin typeface="Arial" panose="020B0604020202020204" pitchFamily="34" charset="0"/>
              </a:rPr>
              <a:t>calibre</a:t>
            </a:r>
            <a:r>
              <a:rPr kumimoji="0" lang="en-US" altLang="en-US" sz="1400" b="0" i="0" u="none" strike="noStrike" cap="none" normalizeH="0" baseline="0" dirty="0">
                <a:ln>
                  <a:noFill/>
                </a:ln>
                <a:effectLst/>
                <a:latin typeface="Arial" panose="020B0604020202020204" pitchFamily="34" charset="0"/>
              </a:rPr>
              <a:t> and attraction of the event's content (Brotherton, 2008). </a:t>
            </a:r>
          </a:p>
          <a:p>
            <a:pPr algn="just" eaLnBrk="0" fontAlgn="base" hangingPunct="0">
              <a:lnSpc>
                <a:spcPct val="100000"/>
              </a:lnSpc>
              <a:spcBef>
                <a:spcPct val="0"/>
              </a:spcBef>
              <a:spcAft>
                <a:spcPts val="600"/>
              </a:spcAft>
            </a:pPr>
            <a:r>
              <a:rPr kumimoji="0" lang="en-US" altLang="en-US" sz="1400" b="0" i="0" u="none" strike="noStrike" cap="none" normalizeH="0" baseline="0" dirty="0">
                <a:ln>
                  <a:noFill/>
                </a:ln>
                <a:effectLst/>
                <a:latin typeface="Arial" panose="020B0604020202020204" pitchFamily="34" charset="0"/>
              </a:rPr>
              <a:t>Expenses for marketing and promotion are budgeted at £25,000 in order to raise awareness of the event.</a:t>
            </a:r>
          </a:p>
          <a:p>
            <a:pPr algn="just" eaLnBrk="0" fontAlgn="base" hangingPunct="0">
              <a:lnSpc>
                <a:spcPct val="100000"/>
              </a:lnSpc>
              <a:spcBef>
                <a:spcPct val="0"/>
              </a:spcBef>
              <a:spcAft>
                <a:spcPts val="600"/>
              </a:spcAft>
            </a:pPr>
            <a:r>
              <a:rPr kumimoji="0" lang="en-US" altLang="en-US" sz="1400" b="0" i="0" u="none" strike="noStrike" cap="none" normalizeH="0" baseline="0" dirty="0">
                <a:ln>
                  <a:noFill/>
                </a:ln>
                <a:effectLst/>
                <a:latin typeface="Arial" panose="020B0604020202020204" pitchFamily="34" charset="0"/>
              </a:rPr>
              <a:t>According to Brotherton (2008), operational staffing expenses come to £15,000.</a:t>
            </a:r>
          </a:p>
        </p:txBody>
      </p:sp>
      <p:pic>
        <p:nvPicPr>
          <p:cNvPr id="6" name="Picture 5" descr="Stock exchange numbers">
            <a:extLst>
              <a:ext uri="{FF2B5EF4-FFF2-40B4-BE49-F238E27FC236}">
                <a16:creationId xmlns:a16="http://schemas.microsoft.com/office/drawing/2014/main" id="{C7FB7614-EDF9-6287-3EBD-A2EC1F4A2B9D}"/>
              </a:ext>
            </a:extLst>
          </p:cNvPr>
          <p:cNvPicPr>
            <a:picLocks noChangeAspect="1"/>
          </p:cNvPicPr>
          <p:nvPr/>
        </p:nvPicPr>
        <p:blipFill rotWithShape="1">
          <a:blip r:embed="rId2"/>
          <a:srcRect l="21040" r="19559" b="-2"/>
          <a:stretch/>
        </p:blipFill>
        <p:spPr>
          <a:xfrm>
            <a:off x="6096000" y="1"/>
            <a:ext cx="6102825" cy="6858000"/>
          </a:xfrm>
          <a:prstGeom prst="rect">
            <a:avLst/>
          </a:prstGeom>
        </p:spPr>
      </p:pic>
    </p:spTree>
    <p:extLst>
      <p:ext uri="{BB962C8B-B14F-4D97-AF65-F5344CB8AC3E}">
        <p14:creationId xmlns:p14="http://schemas.microsoft.com/office/powerpoint/2010/main" val="3208016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5757BB-A1E3-6914-A59F-6160D05CD078}"/>
              </a:ext>
            </a:extLst>
          </p:cNvPr>
          <p:cNvSpPr>
            <a:spLocks noGrp="1"/>
          </p:cNvSpPr>
          <p:nvPr>
            <p:ph type="title"/>
          </p:nvPr>
        </p:nvSpPr>
        <p:spPr>
          <a:xfrm>
            <a:off x="808638" y="386930"/>
            <a:ext cx="9236700" cy="1188950"/>
          </a:xfrm>
        </p:spPr>
        <p:txBody>
          <a:bodyPr anchor="b">
            <a:normAutofit/>
          </a:bodyPr>
          <a:lstStyle/>
          <a:p>
            <a:r>
              <a:rPr lang="en-GB" sz="5400" b="1">
                <a:latin typeface="Arial" panose="020B0604020202020204" pitchFamily="34" charset="0"/>
                <a:cs typeface="Arial" panose="020B0604020202020204" pitchFamily="34" charset="0"/>
              </a:rPr>
              <a:t>Marketing strategy </a:t>
            </a:r>
          </a:p>
        </p:txBody>
      </p:sp>
      <p:grpSp>
        <p:nvGrpSpPr>
          <p:cNvPr id="11" name="Group 1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2" name="Rectangle 1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C9CC7E89-89CD-280F-C57C-449CE7C52505}"/>
              </a:ext>
            </a:extLst>
          </p:cNvPr>
          <p:cNvSpPr>
            <a:spLocks noGrp="1" noChangeArrowheads="1"/>
          </p:cNvSpPr>
          <p:nvPr>
            <p:ph idx="1"/>
          </p:nvPr>
        </p:nvSpPr>
        <p:spPr bwMode="auto">
          <a:xfrm>
            <a:off x="793660" y="2599509"/>
            <a:ext cx="10143668" cy="343553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algn="just" eaLnBrk="0" fontAlgn="base" hangingPunct="0">
              <a:lnSpc>
                <a:spcPct val="100000"/>
              </a:lnSpc>
              <a:spcBef>
                <a:spcPct val="0"/>
              </a:spcBef>
              <a:spcAft>
                <a:spcPts val="600"/>
              </a:spcAft>
            </a:pPr>
            <a:r>
              <a:rPr kumimoji="0" lang="en-US" altLang="en-US" sz="1600" b="0" i="0" u="none" strike="noStrike" cap="none" normalizeH="0" baseline="0" dirty="0">
                <a:ln>
                  <a:noFill/>
                </a:ln>
                <a:effectLst/>
                <a:latin typeface="Arial" panose="020B0604020202020204" pitchFamily="34" charset="0"/>
              </a:rPr>
              <a:t>"</a:t>
            </a:r>
            <a:r>
              <a:rPr kumimoji="0" lang="en-US" altLang="en-US" sz="1600" b="0" i="0" u="none" strike="noStrike" cap="none" normalizeH="0" baseline="0" dirty="0" err="1">
                <a:ln>
                  <a:noFill/>
                </a:ln>
                <a:effectLst/>
                <a:latin typeface="Arial" panose="020B0604020202020204" pitchFamily="34" charset="0"/>
              </a:rPr>
              <a:t>TechInnove</a:t>
            </a:r>
            <a:r>
              <a:rPr kumimoji="0" lang="en-US" altLang="en-US" sz="1600" b="0" i="0" u="none" strike="noStrike" cap="none" normalizeH="0" baseline="0" dirty="0">
                <a:ln>
                  <a:noFill/>
                </a:ln>
                <a:effectLst/>
                <a:latin typeface="Arial" panose="020B0604020202020204" pitchFamily="34" charset="0"/>
              </a:rPr>
              <a:t> Summit 2024" uses digital channels like SEO and content marketing to improve online visibility (Peter &amp; </a:t>
            </a:r>
            <a:r>
              <a:rPr kumimoji="0" lang="en-US" altLang="en-US" sz="1600" b="0" i="0" u="none" strike="noStrike" cap="none" normalizeH="0" baseline="0" dirty="0" err="1">
                <a:ln>
                  <a:noFill/>
                </a:ln>
                <a:effectLst/>
                <a:latin typeface="Arial" panose="020B0604020202020204" pitchFamily="34" charset="0"/>
              </a:rPr>
              <a:t>Vecchia</a:t>
            </a:r>
            <a:r>
              <a:rPr kumimoji="0" lang="en-US" altLang="en-US" sz="1600" b="0" i="0" u="none" strike="noStrike" cap="none" normalizeH="0" baseline="0" dirty="0">
                <a:ln>
                  <a:noFill/>
                </a:ln>
                <a:effectLst/>
                <a:latin typeface="Arial" panose="020B0604020202020204" pitchFamily="34" charset="0"/>
              </a:rPr>
              <a:t>, 2020). </a:t>
            </a:r>
          </a:p>
          <a:p>
            <a:pPr algn="just" eaLnBrk="0" fontAlgn="base" hangingPunct="0">
              <a:lnSpc>
                <a:spcPct val="100000"/>
              </a:lnSpc>
              <a:spcBef>
                <a:spcPct val="0"/>
              </a:spcBef>
              <a:spcAft>
                <a:spcPts val="600"/>
              </a:spcAft>
            </a:pPr>
            <a:r>
              <a:rPr kumimoji="0" lang="en-US" altLang="en-US" sz="1600" b="0" i="0" u="none" strike="noStrike" cap="none" normalizeH="0" baseline="0" dirty="0">
                <a:ln>
                  <a:noFill/>
                </a:ln>
                <a:effectLst/>
                <a:latin typeface="Arial" panose="020B0604020202020204" pitchFamily="34" charset="0"/>
              </a:rPr>
              <a:t>Facebook, Twitter, LinkedIn, and Instagram will be among the social media sites used to interact with the target audience and disseminate event information (Key, 2017). </a:t>
            </a:r>
          </a:p>
          <a:p>
            <a:pPr algn="just" eaLnBrk="0" fontAlgn="base" hangingPunct="0">
              <a:lnSpc>
                <a:spcPct val="100000"/>
              </a:lnSpc>
              <a:spcBef>
                <a:spcPct val="0"/>
              </a:spcBef>
              <a:spcAft>
                <a:spcPts val="600"/>
              </a:spcAft>
            </a:pPr>
            <a:r>
              <a:rPr kumimoji="0" lang="en-US" altLang="en-US" sz="1600" b="0" i="0" u="none" strike="noStrike" cap="none" normalizeH="0" baseline="0" dirty="0">
                <a:ln>
                  <a:noFill/>
                </a:ln>
                <a:effectLst/>
                <a:latin typeface="Arial" panose="020B0604020202020204" pitchFamily="34" charset="0"/>
              </a:rPr>
              <a:t>Reaching industry executives and past guests for </a:t>
            </a:r>
            <a:r>
              <a:rPr kumimoji="0" lang="en-US" altLang="en-US" sz="1600" b="0" i="0" u="none" strike="noStrike" cap="none" normalizeH="0" baseline="0" dirty="0" err="1">
                <a:ln>
                  <a:noFill/>
                </a:ln>
                <a:effectLst/>
                <a:latin typeface="Arial" panose="020B0604020202020204" pitchFamily="34" charset="0"/>
              </a:rPr>
              <a:t>individualised</a:t>
            </a:r>
            <a:r>
              <a:rPr kumimoji="0" lang="en-US" altLang="en-US" sz="1600" b="0" i="0" u="none" strike="noStrike" cap="none" normalizeH="0" baseline="0" dirty="0">
                <a:ln>
                  <a:noFill/>
                </a:ln>
                <a:effectLst/>
                <a:latin typeface="Arial" panose="020B0604020202020204" pitchFamily="34" charset="0"/>
              </a:rPr>
              <a:t> communication will be accomplished through targeted email marketing (McKinsey &amp; Company, 2016). </a:t>
            </a:r>
          </a:p>
          <a:p>
            <a:pPr algn="just" eaLnBrk="0" fontAlgn="base" hangingPunct="0">
              <a:lnSpc>
                <a:spcPct val="100000"/>
              </a:lnSpc>
              <a:spcBef>
                <a:spcPct val="0"/>
              </a:spcBef>
              <a:spcAft>
                <a:spcPts val="600"/>
              </a:spcAft>
            </a:pPr>
            <a:r>
              <a:rPr kumimoji="0" lang="en-US" altLang="en-US" sz="1600" b="0" i="0" u="none" strike="noStrike" cap="none" normalizeH="0" baseline="0" dirty="0">
                <a:ln>
                  <a:noFill/>
                </a:ln>
                <a:effectLst/>
                <a:latin typeface="Arial" panose="020B0604020202020204" pitchFamily="34" charset="0"/>
              </a:rPr>
              <a:t>Early registrations will be encouraged by VIP packages and early bird savings (McKinsey &amp; Company, 2016). </a:t>
            </a:r>
          </a:p>
          <a:p>
            <a:pPr algn="just" eaLnBrk="0" fontAlgn="base" hangingPunct="0">
              <a:lnSpc>
                <a:spcPct val="100000"/>
              </a:lnSpc>
              <a:spcBef>
                <a:spcPct val="0"/>
              </a:spcBef>
              <a:spcAft>
                <a:spcPts val="600"/>
              </a:spcAft>
            </a:pPr>
            <a:r>
              <a:rPr kumimoji="0" lang="en-US" altLang="en-US" sz="1600" b="0" i="0" u="none" strike="noStrike" cap="none" normalizeH="0" baseline="0" dirty="0">
                <a:ln>
                  <a:noFill/>
                </a:ln>
                <a:effectLst/>
                <a:latin typeface="Arial" panose="020B0604020202020204" pitchFamily="34" charset="0"/>
              </a:rPr>
              <a:t>To draw participants, keynote speakers will be highlighted in webinars and teaser trailers (Kruse, 2021).</a:t>
            </a:r>
          </a:p>
        </p:txBody>
      </p:sp>
    </p:spTree>
    <p:extLst>
      <p:ext uri="{BB962C8B-B14F-4D97-AF65-F5344CB8AC3E}">
        <p14:creationId xmlns:p14="http://schemas.microsoft.com/office/powerpoint/2010/main" val="1217159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Graph on document with pen">
            <a:extLst>
              <a:ext uri="{FF2B5EF4-FFF2-40B4-BE49-F238E27FC236}">
                <a16:creationId xmlns:a16="http://schemas.microsoft.com/office/drawing/2014/main" id="{89AF9D43-DD46-EDDE-1079-05FC972C0DB6}"/>
              </a:ext>
            </a:extLst>
          </p:cNvPr>
          <p:cNvPicPr>
            <a:picLocks noChangeAspect="1"/>
          </p:cNvPicPr>
          <p:nvPr/>
        </p:nvPicPr>
        <p:blipFill rotWithShape="1">
          <a:blip r:embed="rId2">
            <a:alphaModFix amt="55000"/>
          </a:blip>
          <a:srcRect t="1415" b="14315"/>
          <a:stretch/>
        </p:blipFill>
        <p:spPr>
          <a:xfrm>
            <a:off x="20" y="-9107"/>
            <a:ext cx="12191980" cy="6858000"/>
          </a:xfrm>
          <a:prstGeom prst="rect">
            <a:avLst/>
          </a:prstGeom>
        </p:spPr>
      </p:pic>
      <p:sp>
        <p:nvSpPr>
          <p:cNvPr id="2" name="Title 1">
            <a:extLst>
              <a:ext uri="{FF2B5EF4-FFF2-40B4-BE49-F238E27FC236}">
                <a16:creationId xmlns:a16="http://schemas.microsoft.com/office/drawing/2014/main" id="{8C272C14-3E85-01A2-DE2D-960394D2AD4D}"/>
              </a:ext>
            </a:extLst>
          </p:cNvPr>
          <p:cNvSpPr>
            <a:spLocks noGrp="1"/>
          </p:cNvSpPr>
          <p:nvPr>
            <p:ph type="title"/>
          </p:nvPr>
        </p:nvSpPr>
        <p:spPr>
          <a:xfrm>
            <a:off x="686834" y="591344"/>
            <a:ext cx="3200400" cy="5585619"/>
          </a:xfrm>
        </p:spPr>
        <p:txBody>
          <a:bodyPr>
            <a:normAutofit/>
          </a:bodyPr>
          <a:lstStyle/>
          <a:p>
            <a:r>
              <a:rPr lang="en-GB" b="1">
                <a:solidFill>
                  <a:srgbClr val="FFFFFF"/>
                </a:solidFill>
                <a:latin typeface="Arial" panose="020B0604020202020204" pitchFamily="34" charset="0"/>
                <a:cs typeface="Arial" panose="020B0604020202020204" pitchFamily="34" charset="0"/>
              </a:rPr>
              <a:t>Risks and mitigation strategies</a:t>
            </a:r>
          </a:p>
        </p:txBody>
      </p:sp>
      <p:sp>
        <p:nvSpPr>
          <p:cNvPr id="17" name="Arc 1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Rectangle 1">
            <a:extLst>
              <a:ext uri="{FF2B5EF4-FFF2-40B4-BE49-F238E27FC236}">
                <a16:creationId xmlns:a16="http://schemas.microsoft.com/office/drawing/2014/main" id="{D48C0CA7-59B5-128B-DA97-94D4FA961EE3}"/>
              </a:ext>
            </a:extLst>
          </p:cNvPr>
          <p:cNvSpPr>
            <a:spLocks noGrp="1" noChangeArrowheads="1"/>
          </p:cNvSpPr>
          <p:nvPr>
            <p:ph idx="1"/>
          </p:nvPr>
        </p:nvSpPr>
        <p:spPr bwMode="auto">
          <a:xfrm>
            <a:off x="4447308" y="591344"/>
            <a:ext cx="6906491" cy="55856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algn="just" eaLnBrk="0" fontAlgn="base" hangingPunct="0">
              <a:lnSpc>
                <a:spcPct val="150000"/>
              </a:lnSpc>
              <a:spcBef>
                <a:spcPct val="0"/>
              </a:spcBef>
              <a:spcAft>
                <a:spcPts val="600"/>
              </a:spcAft>
            </a:pPr>
            <a:r>
              <a:rPr kumimoji="0" lang="en-US" altLang="en-US" sz="1600" b="0" i="0" u="none" strike="noStrike" cap="none" normalizeH="0" baseline="0" dirty="0">
                <a:ln>
                  <a:noFill/>
                </a:ln>
                <a:solidFill>
                  <a:srgbClr val="FFFFFF"/>
                </a:solidFill>
                <a:effectLst/>
                <a:latin typeface="Arial" panose="020B0604020202020204" pitchFamily="34" charset="0"/>
              </a:rPr>
              <a:t>Installing backup systems and keeping qualified technical support personnel on hand help to reduce any technology failures (Silver, 2009). </a:t>
            </a:r>
          </a:p>
          <a:p>
            <a:pPr algn="just" eaLnBrk="0" fontAlgn="base" hangingPunct="0">
              <a:lnSpc>
                <a:spcPct val="150000"/>
              </a:lnSpc>
              <a:spcBef>
                <a:spcPct val="0"/>
              </a:spcBef>
              <a:spcAft>
                <a:spcPts val="600"/>
              </a:spcAft>
            </a:pPr>
            <a:r>
              <a:rPr kumimoji="0" lang="en-US" altLang="en-US" sz="1600" b="0" i="0" u="none" strike="noStrike" cap="none" normalizeH="0" baseline="0" dirty="0">
                <a:ln>
                  <a:noFill/>
                </a:ln>
                <a:solidFill>
                  <a:srgbClr val="FFFFFF"/>
                </a:solidFill>
                <a:effectLst/>
                <a:latin typeface="Arial" panose="020B0604020202020204" pitchFamily="34" charset="0"/>
              </a:rPr>
              <a:t>Personalized email campaigns, social media interaction, and targeted digital marketing initiatives are employed to combat low attendance risk (Silvers &amp; O'Toole, 2020). </a:t>
            </a:r>
          </a:p>
          <a:p>
            <a:pPr algn="just" eaLnBrk="0" fontAlgn="base" hangingPunct="0">
              <a:lnSpc>
                <a:spcPct val="150000"/>
              </a:lnSpc>
              <a:spcBef>
                <a:spcPct val="0"/>
              </a:spcBef>
              <a:spcAft>
                <a:spcPts val="600"/>
              </a:spcAft>
            </a:pPr>
            <a:r>
              <a:rPr kumimoji="0" lang="en-US" altLang="en-US" sz="1600" b="0" i="0" u="none" strike="noStrike" cap="none" normalizeH="0" baseline="0" dirty="0">
                <a:ln>
                  <a:noFill/>
                </a:ln>
                <a:solidFill>
                  <a:srgbClr val="FFFFFF"/>
                </a:solidFill>
                <a:effectLst/>
                <a:latin typeface="Arial" panose="020B0604020202020204" pitchFamily="34" charset="0"/>
              </a:rPr>
              <a:t>Including backup plans for unforeseen costs, flexible budgeting processes guarantee efficient financial management (Silvers &amp; O'Toole, 2020). </a:t>
            </a:r>
          </a:p>
          <a:p>
            <a:pPr algn="just" eaLnBrk="0" fontAlgn="base" hangingPunct="0">
              <a:lnSpc>
                <a:spcPct val="150000"/>
              </a:lnSpc>
              <a:spcBef>
                <a:spcPct val="0"/>
              </a:spcBef>
              <a:spcAft>
                <a:spcPts val="600"/>
              </a:spcAft>
            </a:pPr>
            <a:r>
              <a:rPr kumimoji="0" lang="en-US" altLang="en-US" sz="1600" b="0" i="0" u="none" strike="noStrike" cap="none" normalizeH="0" baseline="0" dirty="0">
                <a:ln>
                  <a:noFill/>
                </a:ln>
                <a:solidFill>
                  <a:srgbClr val="FFFFFF"/>
                </a:solidFill>
                <a:effectLst/>
                <a:latin typeface="Arial" panose="020B0604020202020204" pitchFamily="34" charset="0"/>
              </a:rPr>
              <a:t>The summit is kept successful and integrity intact by proactive risk management techniques (Silvers &amp; O'Toole, 2020).</a:t>
            </a:r>
          </a:p>
        </p:txBody>
      </p:sp>
    </p:spTree>
    <p:extLst>
      <p:ext uri="{BB962C8B-B14F-4D97-AF65-F5344CB8AC3E}">
        <p14:creationId xmlns:p14="http://schemas.microsoft.com/office/powerpoint/2010/main" val="3457679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E3F40-7467-7625-AC92-6E65E4E7299D}"/>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Arial" panose="020B0604020202020204" pitchFamily="34" charset="0"/>
                <a:cs typeface="Arial" panose="020B0604020202020204" pitchFamily="34" charset="0"/>
              </a:rPr>
              <a:t>Conclusion</a:t>
            </a:r>
          </a:p>
        </p:txBody>
      </p:sp>
      <p:sp>
        <p:nvSpPr>
          <p:cNvPr id="4" name="Rectangle 1">
            <a:extLst>
              <a:ext uri="{FF2B5EF4-FFF2-40B4-BE49-F238E27FC236}">
                <a16:creationId xmlns:a16="http://schemas.microsoft.com/office/drawing/2014/main" id="{9BBB8ECC-D126-7554-B101-07C9745A60D3}"/>
              </a:ext>
            </a:extLst>
          </p:cNvPr>
          <p:cNvSpPr>
            <a:spLocks noGrp="1" noChangeArrowheads="1"/>
          </p:cNvSpPr>
          <p:nvPr>
            <p:ph idx="1"/>
          </p:nvPr>
        </p:nvSpPr>
        <p:spPr bwMode="auto">
          <a:xfrm>
            <a:off x="4810259" y="649480"/>
            <a:ext cx="6555347" cy="554604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algn="just" eaLnBrk="0" fontAlgn="base" hangingPunct="0">
              <a:lnSpc>
                <a:spcPct val="150000"/>
              </a:lnSpc>
              <a:spcBef>
                <a:spcPct val="0"/>
              </a:spcBef>
              <a:spcAft>
                <a:spcPts val="600"/>
              </a:spcAft>
            </a:pPr>
            <a:r>
              <a:rPr kumimoji="0" lang="en-US" altLang="en-US" sz="1400" b="0" i="0" u="none" strike="noStrike" cap="none" normalizeH="0" baseline="0" dirty="0">
                <a:ln>
                  <a:noFill/>
                </a:ln>
                <a:effectLst/>
                <a:latin typeface="Arial" panose="020B0604020202020204" pitchFamily="34" charset="0"/>
              </a:rPr>
              <a:t>Seizing on the UK's strong corporate events market expansion, the "</a:t>
            </a:r>
            <a:r>
              <a:rPr kumimoji="0" lang="en-US" altLang="en-US" sz="1400" b="0" i="0" u="none" strike="noStrike" cap="none" normalizeH="0" baseline="0" dirty="0" err="1">
                <a:ln>
                  <a:noFill/>
                </a:ln>
                <a:effectLst/>
                <a:latin typeface="Arial" panose="020B0604020202020204" pitchFamily="34" charset="0"/>
              </a:rPr>
              <a:t>TechInnove</a:t>
            </a:r>
            <a:r>
              <a:rPr kumimoji="0" lang="en-US" altLang="en-US" sz="1400" b="0" i="0" u="none" strike="noStrike" cap="none" normalizeH="0" baseline="0" dirty="0">
                <a:ln>
                  <a:noFill/>
                </a:ln>
                <a:effectLst/>
                <a:latin typeface="Arial" panose="020B0604020202020204" pitchFamily="34" charset="0"/>
              </a:rPr>
              <a:t> Summit 2024" is expected to be a major event in the MICE sector (MICE Intelligence, 2021). </a:t>
            </a:r>
          </a:p>
          <a:p>
            <a:pPr algn="just" eaLnBrk="0" fontAlgn="base" hangingPunct="0">
              <a:lnSpc>
                <a:spcPct val="150000"/>
              </a:lnSpc>
              <a:spcBef>
                <a:spcPct val="0"/>
              </a:spcBef>
              <a:spcAft>
                <a:spcPts val="600"/>
              </a:spcAft>
            </a:pPr>
            <a:r>
              <a:rPr kumimoji="0" lang="en-US" altLang="en-US" sz="1400" b="0" i="0" u="none" strike="noStrike" cap="none" normalizeH="0" baseline="0" dirty="0">
                <a:ln>
                  <a:noFill/>
                </a:ln>
                <a:effectLst/>
                <a:latin typeface="Arial" panose="020B0604020202020204" pitchFamily="34" charset="0"/>
              </a:rPr>
              <a:t>The summit seeks to incorporate cutting edge technology into the hospitality industry and is aimed at a broad audience that includes academics, investors,</a:t>
            </a:r>
            <a:r>
              <a:rPr lang="en-US" altLang="en-US" sz="1400" dirty="0">
                <a:latin typeface="Arial" panose="020B0604020202020204" pitchFamily="34" charset="0"/>
              </a:rPr>
              <a:t> </a:t>
            </a:r>
            <a:r>
              <a:rPr kumimoji="0" lang="en-US" altLang="en-US" sz="1400" b="0" i="0" u="none" strike="noStrike" cap="none" normalizeH="0" baseline="0" dirty="0">
                <a:ln>
                  <a:noFill/>
                </a:ln>
                <a:effectLst/>
                <a:latin typeface="Arial" panose="020B0604020202020204" pitchFamily="34" charset="0"/>
              </a:rPr>
              <a:t>IT entrepreneurs, and hospitality professionals (MICE Intelligence, 2021). </a:t>
            </a:r>
          </a:p>
          <a:p>
            <a:pPr algn="just" eaLnBrk="0" fontAlgn="base" hangingPunct="0">
              <a:lnSpc>
                <a:spcPct val="150000"/>
              </a:lnSpc>
              <a:spcBef>
                <a:spcPct val="0"/>
              </a:spcBef>
              <a:spcAft>
                <a:spcPts val="600"/>
              </a:spcAft>
            </a:pPr>
            <a:r>
              <a:rPr kumimoji="0" lang="en-US" altLang="en-US" sz="1400" b="0" i="0" u="none" strike="noStrike" cap="none" normalizeH="0" baseline="0" dirty="0">
                <a:ln>
                  <a:noFill/>
                </a:ln>
                <a:effectLst/>
                <a:latin typeface="Arial" panose="020B0604020202020204" pitchFamily="34" charset="0"/>
              </a:rPr>
              <a:t>The event aims to create new industry standards and support economic and creative growth by showcasing important innovations such as sustainable technology, AI in customer service, and digital transformation (MICE Intelligence, 2021). </a:t>
            </a:r>
          </a:p>
          <a:p>
            <a:pPr algn="just" eaLnBrk="0" fontAlgn="base" hangingPunct="0">
              <a:lnSpc>
                <a:spcPct val="150000"/>
              </a:lnSpc>
              <a:spcBef>
                <a:spcPct val="0"/>
              </a:spcBef>
              <a:spcAft>
                <a:spcPts val="600"/>
              </a:spcAft>
            </a:pPr>
            <a:r>
              <a:rPr kumimoji="0" lang="en-US" altLang="en-US" sz="1400" b="0" i="0" u="none" strike="noStrike" cap="none" normalizeH="0" baseline="0" dirty="0">
                <a:ln>
                  <a:noFill/>
                </a:ln>
                <a:effectLst/>
                <a:latin typeface="Arial" panose="020B0604020202020204" pitchFamily="34" charset="0"/>
              </a:rPr>
              <a:t>The influence of the event on industry trends and its financial viability are guaranteed by meticulous planning in site selection, financial management, marketing plans, and risk mitigation (MICE Intelligence, 2021). </a:t>
            </a:r>
          </a:p>
        </p:txBody>
      </p:sp>
    </p:spTree>
    <p:extLst>
      <p:ext uri="{BB962C8B-B14F-4D97-AF65-F5344CB8AC3E}">
        <p14:creationId xmlns:p14="http://schemas.microsoft.com/office/powerpoint/2010/main" val="16361938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70141-55A8-7C62-7312-1B1E19E868A1}"/>
              </a:ext>
            </a:extLst>
          </p:cNvPr>
          <p:cNvSpPr>
            <a:spLocks noGrp="1"/>
          </p:cNvSpPr>
          <p:nvPr>
            <p:ph type="title"/>
          </p:nvPr>
        </p:nvSpPr>
        <p:spPr>
          <a:xfrm>
            <a:off x="838200" y="55562"/>
            <a:ext cx="10515600" cy="625475"/>
          </a:xfrm>
        </p:spPr>
        <p:txBody>
          <a:bodyPr>
            <a:normAutofit fontScale="90000"/>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48D0A49-A395-CE6A-A952-9978653459C2}"/>
              </a:ext>
            </a:extLst>
          </p:cNvPr>
          <p:cNvSpPr>
            <a:spLocks noGrp="1"/>
          </p:cNvSpPr>
          <p:nvPr>
            <p:ph idx="1"/>
          </p:nvPr>
        </p:nvSpPr>
        <p:spPr>
          <a:xfrm>
            <a:off x="206829" y="1023256"/>
            <a:ext cx="11854542" cy="5779181"/>
          </a:xfrm>
        </p:spPr>
        <p:txBody>
          <a:bodyPr>
            <a:normAutofit fontScale="40000" lnSpcReduction="20000"/>
          </a:bodyPr>
          <a:lstStyle/>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Anas, M.S., </a:t>
            </a:r>
            <a:r>
              <a:rPr lang="en-GB" sz="2300" dirty="0" err="1">
                <a:effectLst/>
                <a:latin typeface="Arial" panose="020B0604020202020204" pitchFamily="34" charset="0"/>
                <a:ea typeface="Times New Roman" panose="02020603050405020304" pitchFamily="18" charset="0"/>
                <a:cs typeface="Arial" panose="020B0604020202020204" pitchFamily="34" charset="0"/>
              </a:rPr>
              <a:t>Maddiah</a:t>
            </a:r>
            <a:r>
              <a:rPr lang="en-GB" sz="2300" dirty="0">
                <a:effectLst/>
                <a:latin typeface="Arial" panose="020B0604020202020204" pitchFamily="34" charset="0"/>
                <a:ea typeface="Times New Roman" panose="02020603050405020304" pitchFamily="18" charset="0"/>
                <a:cs typeface="Arial" panose="020B0604020202020204" pitchFamily="34" charset="0"/>
              </a:rPr>
              <a:t>, N.A., Noor </a:t>
            </a:r>
            <a:r>
              <a:rPr lang="en-GB" sz="2300" dirty="0" err="1">
                <a:effectLst/>
                <a:latin typeface="Arial" panose="020B0604020202020204" pitchFamily="34" charset="0"/>
                <a:ea typeface="Times New Roman" panose="02020603050405020304" pitchFamily="18" charset="0"/>
                <a:cs typeface="Arial" panose="020B0604020202020204" pitchFamily="34" charset="0"/>
              </a:rPr>
              <a:t>Eizamly</a:t>
            </a:r>
            <a:r>
              <a:rPr lang="en-GB" sz="2300" dirty="0">
                <a:effectLst/>
                <a:latin typeface="Arial" panose="020B0604020202020204" pitchFamily="34" charset="0"/>
                <a:ea typeface="Times New Roman" panose="02020603050405020304" pitchFamily="18" charset="0"/>
                <a:cs typeface="Arial" panose="020B0604020202020204" pitchFamily="34" charset="0"/>
              </a:rPr>
              <a:t>, N.U.E., </a:t>
            </a:r>
            <a:r>
              <a:rPr lang="en-GB" sz="2300" dirty="0" err="1">
                <a:effectLst/>
                <a:latin typeface="Arial" panose="020B0604020202020204" pitchFamily="34" charset="0"/>
                <a:ea typeface="Times New Roman" panose="02020603050405020304" pitchFamily="18" charset="0"/>
                <a:cs typeface="Arial" panose="020B0604020202020204" pitchFamily="34" charset="0"/>
              </a:rPr>
              <a:t>Sulaiman</a:t>
            </a:r>
            <a:r>
              <a:rPr lang="en-GB" sz="2300" dirty="0">
                <a:effectLst/>
                <a:latin typeface="Arial" panose="020B0604020202020204" pitchFamily="34" charset="0"/>
                <a:ea typeface="Times New Roman" panose="02020603050405020304" pitchFamily="18" charset="0"/>
                <a:cs typeface="Arial" panose="020B0604020202020204" pitchFamily="34" charset="0"/>
              </a:rPr>
              <a:t>, N.A. and Wee, H. (2020). Key success factors toward MICE industry: A systematic literature review / Muhammad </a:t>
            </a:r>
            <a:r>
              <a:rPr lang="en-GB" sz="2300" dirty="0" err="1">
                <a:effectLst/>
                <a:latin typeface="Arial" panose="020B0604020202020204" pitchFamily="34" charset="0"/>
                <a:ea typeface="Times New Roman" panose="02020603050405020304" pitchFamily="18" charset="0"/>
                <a:cs typeface="Arial" panose="020B0604020202020204" pitchFamily="34" charset="0"/>
              </a:rPr>
              <a:t>Saufi</a:t>
            </a:r>
            <a:r>
              <a:rPr lang="en-GB" sz="2300" dirty="0">
                <a:effectLst/>
                <a:latin typeface="Arial" panose="020B0604020202020204" pitchFamily="34" charset="0"/>
                <a:ea typeface="Times New Roman" panose="02020603050405020304" pitchFamily="18" charset="0"/>
                <a:cs typeface="Arial" panose="020B0604020202020204" pitchFamily="34" charset="0"/>
              </a:rPr>
              <a:t> Anas ... [et al.]. </a:t>
            </a:r>
            <a:r>
              <a:rPr lang="en-GB" sz="2300" i="1" dirty="0">
                <a:effectLst/>
                <a:latin typeface="Arial" panose="020B0604020202020204" pitchFamily="34" charset="0"/>
                <a:ea typeface="Times New Roman" panose="02020603050405020304" pitchFamily="18" charset="0"/>
                <a:cs typeface="Arial" panose="020B0604020202020204" pitchFamily="34" charset="0"/>
              </a:rPr>
              <a:t>Journal of Tourism, Hospitality &amp; Culinary Arts (JTHCA)</a:t>
            </a:r>
            <a:r>
              <a:rPr lang="en-GB" sz="2300" dirty="0">
                <a:effectLst/>
                <a:latin typeface="Arial" panose="020B0604020202020204" pitchFamily="34" charset="0"/>
                <a:ea typeface="Times New Roman" panose="02020603050405020304" pitchFamily="18" charset="0"/>
                <a:cs typeface="Arial" panose="020B0604020202020204" pitchFamily="34" charset="0"/>
              </a:rPr>
              <a:t>, [online] 12(1), pp.1–34. Available at: </a:t>
            </a:r>
            <a:r>
              <a:rPr lang="en-GB" sz="23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rPr>
              <a:t>https://ir.uitm.edu.my/id/eprint/29153/</a:t>
            </a:r>
            <a:r>
              <a:rPr lang="en-GB" sz="2300" dirty="0">
                <a:effectLst/>
                <a:latin typeface="Arial" panose="020B0604020202020204" pitchFamily="34" charset="0"/>
                <a:ea typeface="Times New Roman" panose="02020603050405020304" pitchFamily="18" charset="0"/>
                <a:cs typeface="Arial" panose="020B0604020202020204" pitchFamily="34" charset="0"/>
              </a:rPr>
              <a:t>.</a:t>
            </a:r>
          </a:p>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 </a:t>
            </a:r>
          </a:p>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Brotherton, B. (2008). The SAGE Handbook of Hospitality Management. </a:t>
            </a:r>
            <a:r>
              <a:rPr lang="en-GB" sz="2300" i="1" dirty="0">
                <a:effectLst/>
                <a:latin typeface="Arial" panose="020B0604020202020204" pitchFamily="34" charset="0"/>
                <a:ea typeface="Times New Roman" panose="02020603050405020304" pitchFamily="18" charset="0"/>
                <a:cs typeface="Arial" panose="020B0604020202020204" pitchFamily="34" charset="0"/>
              </a:rPr>
              <a:t>The SAGE Handbook of Hospitality Management</a:t>
            </a:r>
            <a:r>
              <a:rPr lang="en-GB" sz="2300" dirty="0">
                <a:effectLst/>
                <a:latin typeface="Arial" panose="020B0604020202020204" pitchFamily="34" charset="0"/>
                <a:ea typeface="Times New Roman" panose="02020603050405020304" pitchFamily="18" charset="0"/>
                <a:cs typeface="Arial" panose="020B0604020202020204" pitchFamily="34" charset="0"/>
              </a:rPr>
              <a:t>, [online] pp.1–576. Available at: https://www.torrossa.com/en/resources/an/4912436#page=417.</a:t>
            </a:r>
          </a:p>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‌Calisto, M. de L., </a:t>
            </a:r>
            <a:r>
              <a:rPr lang="en-GB" sz="2300" dirty="0" err="1">
                <a:effectLst/>
                <a:latin typeface="Arial" panose="020B0604020202020204" pitchFamily="34" charset="0"/>
                <a:ea typeface="Times New Roman" panose="02020603050405020304" pitchFamily="18" charset="0"/>
                <a:cs typeface="Arial" panose="020B0604020202020204" pitchFamily="34" charset="0"/>
              </a:rPr>
              <a:t>Umbelino</a:t>
            </a:r>
            <a:r>
              <a:rPr lang="en-GB" sz="2300" dirty="0">
                <a:effectLst/>
                <a:latin typeface="Arial" panose="020B0604020202020204" pitchFamily="34" charset="0"/>
                <a:ea typeface="Times New Roman" panose="02020603050405020304" pitchFamily="18" charset="0"/>
                <a:cs typeface="Arial" panose="020B0604020202020204" pitchFamily="34" charset="0"/>
              </a:rPr>
              <a:t>, J., Gonçalves, A. and </a:t>
            </a:r>
            <a:r>
              <a:rPr lang="en-GB" sz="2300" dirty="0" err="1">
                <a:effectLst/>
                <a:latin typeface="Arial" panose="020B0604020202020204" pitchFamily="34" charset="0"/>
                <a:ea typeface="Times New Roman" panose="02020603050405020304" pitchFamily="18" charset="0"/>
                <a:cs typeface="Arial" panose="020B0604020202020204" pitchFamily="34" charset="0"/>
              </a:rPr>
              <a:t>Viegas</a:t>
            </a:r>
            <a:r>
              <a:rPr lang="en-GB" sz="2300" dirty="0">
                <a:effectLst/>
                <a:latin typeface="Arial" panose="020B0604020202020204" pitchFamily="34" charset="0"/>
                <a:ea typeface="Times New Roman" panose="02020603050405020304" pitchFamily="18" charset="0"/>
                <a:cs typeface="Arial" panose="020B0604020202020204" pitchFamily="34" charset="0"/>
              </a:rPr>
              <a:t>, C. (2021). Environmental Sustainability Strategies for Smaller Companies in the Hotel Industry: Doing the Right Thing or Doing Things Right? </a:t>
            </a:r>
            <a:r>
              <a:rPr lang="en-GB" sz="2300" i="1" dirty="0">
                <a:effectLst/>
                <a:latin typeface="Arial" panose="020B0604020202020204" pitchFamily="34" charset="0"/>
                <a:ea typeface="Times New Roman" panose="02020603050405020304" pitchFamily="18" charset="0"/>
                <a:cs typeface="Arial" panose="020B0604020202020204" pitchFamily="34" charset="0"/>
              </a:rPr>
              <a:t>Sustainability</a:t>
            </a:r>
            <a:r>
              <a:rPr lang="en-GB" sz="2300" dirty="0">
                <a:effectLst/>
                <a:latin typeface="Arial" panose="020B0604020202020204" pitchFamily="34" charset="0"/>
                <a:ea typeface="Times New Roman" panose="02020603050405020304" pitchFamily="18" charset="0"/>
                <a:cs typeface="Arial" panose="020B0604020202020204" pitchFamily="34" charset="0"/>
              </a:rPr>
              <a:t>, [online] 13(18), p.10380. </a:t>
            </a:r>
            <a:r>
              <a:rPr lang="en-GB" sz="2300" dirty="0" err="1">
                <a:effectLst/>
                <a:latin typeface="Arial" panose="020B0604020202020204" pitchFamily="34" charset="0"/>
                <a:ea typeface="Times New Roman" panose="02020603050405020304" pitchFamily="18" charset="0"/>
                <a:cs typeface="Arial" panose="020B0604020202020204" pitchFamily="34" charset="0"/>
              </a:rPr>
              <a:t>doi:https</a:t>
            </a:r>
            <a:r>
              <a:rPr lang="en-GB" sz="2300" dirty="0">
                <a:effectLst/>
                <a:latin typeface="Arial" panose="020B0604020202020204" pitchFamily="34" charset="0"/>
                <a:ea typeface="Times New Roman" panose="02020603050405020304" pitchFamily="18" charset="0"/>
                <a:cs typeface="Arial" panose="020B0604020202020204" pitchFamily="34" charset="0"/>
              </a:rPr>
              <a:t>://doi.org/10.3390/su131810380.</a:t>
            </a:r>
          </a:p>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 </a:t>
            </a:r>
          </a:p>
          <a:p>
            <a:pPr marL="0" indent="0" algn="just">
              <a:lnSpc>
                <a:spcPct val="120000"/>
              </a:lnSpc>
              <a:spcBef>
                <a:spcPts val="0"/>
              </a:spcBef>
              <a:buNone/>
            </a:pPr>
            <a:r>
              <a:rPr lang="en-GB" sz="23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Dipietro</a:t>
            </a: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R.B., </a:t>
            </a:r>
            <a:r>
              <a:rPr lang="en-GB" sz="23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Raymond’Wang</a:t>
            </a: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Y. and Muller, C., 2010. Hospitality Technology: A Review And Reflection. </a:t>
            </a:r>
            <a:r>
              <a:rPr lang="en-GB" sz="23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Worldwide Hospitality and Tourism Themes</a:t>
            </a: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23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a:t>
            </a: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(1).</a:t>
            </a:r>
            <a:endParaRPr lang="en-GB" sz="23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20000"/>
              </a:lnSpc>
              <a:spcBef>
                <a:spcPts val="0"/>
              </a:spcBef>
              <a:buNone/>
            </a:pPr>
            <a:r>
              <a:rPr lang="en-GB" sz="23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endParaRPr lang="en-GB" sz="23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20000"/>
              </a:lnSpc>
              <a:spcBef>
                <a:spcPts val="0"/>
              </a:spcBef>
              <a:buNone/>
            </a:pPr>
            <a:r>
              <a:rPr lang="en-GB" sz="23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Excell</a:t>
            </a: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London (n.d.). </a:t>
            </a:r>
            <a:r>
              <a:rPr lang="en-GB" sz="2300" i="1" dirty="0">
                <a:effectLst/>
                <a:latin typeface="Arial" panose="020B0604020202020204" pitchFamily="34" charset="0"/>
                <a:ea typeface="Times New Roman" panose="02020603050405020304" pitchFamily="18" charset="0"/>
                <a:cs typeface="Arial" panose="020B0604020202020204" pitchFamily="34" charset="0"/>
              </a:rPr>
              <a:t>Events at </a:t>
            </a:r>
            <a:r>
              <a:rPr lang="en-GB" sz="2300" i="1" dirty="0" err="1">
                <a:effectLst/>
                <a:latin typeface="Arial" panose="020B0604020202020204" pitchFamily="34" charset="0"/>
                <a:ea typeface="Times New Roman" panose="02020603050405020304" pitchFamily="18" charset="0"/>
                <a:cs typeface="Arial" panose="020B0604020202020204" pitchFamily="34" charset="0"/>
              </a:rPr>
              <a:t>ExCeL</a:t>
            </a:r>
            <a:r>
              <a:rPr lang="en-GB" sz="2300" i="1" dirty="0">
                <a:effectLst/>
                <a:latin typeface="Arial" panose="020B0604020202020204" pitchFamily="34" charset="0"/>
                <a:ea typeface="Times New Roman" panose="02020603050405020304" pitchFamily="18" charset="0"/>
                <a:cs typeface="Arial" panose="020B0604020202020204" pitchFamily="34" charset="0"/>
              </a:rPr>
              <a:t> London</a:t>
            </a:r>
            <a:r>
              <a:rPr lang="en-GB" sz="2300" dirty="0">
                <a:effectLst/>
                <a:latin typeface="Arial" panose="020B0604020202020204" pitchFamily="34" charset="0"/>
                <a:ea typeface="Times New Roman" panose="02020603050405020304" pitchFamily="18" charset="0"/>
                <a:cs typeface="Arial" panose="020B0604020202020204" pitchFamily="34" charset="0"/>
              </a:rPr>
              <a:t>. [online] Available at: https://www.excel.london/visitor/whats-on.</a:t>
            </a:r>
          </a:p>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a:t>
            </a:r>
            <a:r>
              <a:rPr lang="en-GB" sz="2300" dirty="0" err="1">
                <a:effectLst/>
                <a:latin typeface="Arial" panose="020B0604020202020204" pitchFamily="34" charset="0"/>
                <a:ea typeface="Times New Roman" panose="02020603050405020304" pitchFamily="18" charset="0"/>
                <a:cs typeface="Arial" panose="020B0604020202020204" pitchFamily="34" charset="0"/>
              </a:rPr>
              <a:t>Guandalini</a:t>
            </a:r>
            <a:r>
              <a:rPr lang="en-GB" sz="2300" dirty="0">
                <a:effectLst/>
                <a:latin typeface="Arial" panose="020B0604020202020204" pitchFamily="34" charset="0"/>
                <a:ea typeface="Times New Roman" panose="02020603050405020304" pitchFamily="18" charset="0"/>
                <a:cs typeface="Arial" panose="020B0604020202020204" pitchFamily="34" charset="0"/>
              </a:rPr>
              <a:t>, I. (2022). Sustainability through digital transformation: A systematic literature review for research guidance. </a:t>
            </a:r>
            <a:r>
              <a:rPr lang="en-GB" sz="2300" i="1" dirty="0">
                <a:effectLst/>
                <a:latin typeface="Arial" panose="020B0604020202020204" pitchFamily="34" charset="0"/>
                <a:ea typeface="Times New Roman" panose="02020603050405020304" pitchFamily="18" charset="0"/>
                <a:cs typeface="Arial" panose="020B0604020202020204" pitchFamily="34" charset="0"/>
              </a:rPr>
              <a:t>Journal of Business Research</a:t>
            </a:r>
            <a:r>
              <a:rPr lang="en-GB" sz="2300" dirty="0">
                <a:effectLst/>
                <a:latin typeface="Arial" panose="020B0604020202020204" pitchFamily="34" charset="0"/>
                <a:ea typeface="Times New Roman" panose="02020603050405020304" pitchFamily="18" charset="0"/>
                <a:cs typeface="Arial" panose="020B0604020202020204" pitchFamily="34" charset="0"/>
              </a:rPr>
              <a:t>, [online] 148, pp.456–471. </a:t>
            </a:r>
            <a:r>
              <a:rPr lang="en-GB" sz="2300" dirty="0" err="1">
                <a:effectLst/>
                <a:latin typeface="Arial" panose="020B0604020202020204" pitchFamily="34" charset="0"/>
                <a:ea typeface="Times New Roman" panose="02020603050405020304" pitchFamily="18" charset="0"/>
                <a:cs typeface="Arial" panose="020B0604020202020204" pitchFamily="34" charset="0"/>
              </a:rPr>
              <a:t>doi:https</a:t>
            </a:r>
            <a:r>
              <a:rPr lang="en-GB" sz="2300" dirty="0">
                <a:effectLst/>
                <a:latin typeface="Arial" panose="020B0604020202020204" pitchFamily="34" charset="0"/>
                <a:ea typeface="Times New Roman" panose="02020603050405020304" pitchFamily="18" charset="0"/>
                <a:cs typeface="Arial" panose="020B0604020202020204" pitchFamily="34" charset="0"/>
              </a:rPr>
              <a:t>://doi.org/10.1016/j.jbusres.2022.05.003.</a:t>
            </a:r>
          </a:p>
          <a:p>
            <a:pPr marL="0" indent="0" algn="just">
              <a:lnSpc>
                <a:spcPct val="120000"/>
              </a:lnSpc>
              <a:spcBef>
                <a:spcPts val="0"/>
              </a:spcBef>
              <a:buNone/>
            </a:pPr>
            <a:r>
              <a:rPr lang="en-GB" sz="2300" dirty="0" err="1">
                <a:effectLst/>
                <a:latin typeface="Arial" panose="020B0604020202020204" pitchFamily="34" charset="0"/>
                <a:ea typeface="Times New Roman" panose="02020603050405020304" pitchFamily="18" charset="0"/>
                <a:cs typeface="Arial" panose="020B0604020202020204" pitchFamily="34" charset="0"/>
              </a:rPr>
              <a:t>Jasonos</a:t>
            </a:r>
            <a:r>
              <a:rPr lang="en-GB" sz="2300" dirty="0">
                <a:effectLst/>
                <a:latin typeface="Arial" panose="020B0604020202020204" pitchFamily="34" charset="0"/>
                <a:ea typeface="Times New Roman" panose="02020603050405020304" pitchFamily="18" charset="0"/>
                <a:cs typeface="Arial" panose="020B0604020202020204" pitchFamily="34" charset="0"/>
              </a:rPr>
              <a:t>, M. and McCormick , R. (2017). </a:t>
            </a:r>
            <a:r>
              <a:rPr lang="en-GB" sz="2300" i="1" dirty="0">
                <a:effectLst/>
                <a:latin typeface="Arial" panose="020B0604020202020204" pitchFamily="34" charset="0"/>
                <a:ea typeface="Times New Roman" panose="02020603050405020304" pitchFamily="18" charset="0"/>
                <a:cs typeface="Arial" panose="020B0604020202020204" pitchFamily="34" charset="0"/>
              </a:rPr>
              <a:t>Technology Integration for Restaurants &amp; Hospitality Industry in the Year 2025</a:t>
            </a:r>
            <a:r>
              <a:rPr lang="en-GB" sz="2300" dirty="0">
                <a:effectLst/>
                <a:latin typeface="Arial" panose="020B0604020202020204" pitchFamily="34" charset="0"/>
                <a:ea typeface="Times New Roman" panose="02020603050405020304" pitchFamily="18" charset="0"/>
                <a:cs typeface="Arial" panose="020B0604020202020204" pitchFamily="34" charset="0"/>
              </a:rPr>
              <a:t>. [online] www.theseus.fi. Available at: </a:t>
            </a:r>
            <a:r>
              <a:rPr lang="en-GB" sz="23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rPr>
              <a:t>https://www.theseus.fi/handle/10024/132779</a:t>
            </a:r>
            <a:r>
              <a:rPr lang="en-GB" sz="2300" dirty="0">
                <a:effectLst/>
                <a:latin typeface="Arial" panose="020B0604020202020204" pitchFamily="34" charset="0"/>
                <a:ea typeface="Times New Roman" panose="02020603050405020304" pitchFamily="18" charset="0"/>
                <a:cs typeface="Arial" panose="020B0604020202020204" pitchFamily="34" charset="0"/>
              </a:rPr>
              <a:t>.</a:t>
            </a:r>
          </a:p>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 </a:t>
            </a:r>
          </a:p>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Key, T.M. (2017). Domains of Digital Marketing Channels in the Sharing Economy. </a:t>
            </a:r>
            <a:r>
              <a:rPr lang="en-GB" sz="2300" i="1" dirty="0">
                <a:effectLst/>
                <a:latin typeface="Arial" panose="020B0604020202020204" pitchFamily="34" charset="0"/>
                <a:ea typeface="Times New Roman" panose="02020603050405020304" pitchFamily="18" charset="0"/>
                <a:cs typeface="Arial" panose="020B0604020202020204" pitchFamily="34" charset="0"/>
              </a:rPr>
              <a:t>Journal of Marketing Channels</a:t>
            </a:r>
            <a:r>
              <a:rPr lang="en-GB" sz="2300" dirty="0">
                <a:effectLst/>
                <a:latin typeface="Arial" panose="020B0604020202020204" pitchFamily="34" charset="0"/>
                <a:ea typeface="Times New Roman" panose="02020603050405020304" pitchFamily="18" charset="0"/>
                <a:cs typeface="Arial" panose="020B0604020202020204" pitchFamily="34" charset="0"/>
              </a:rPr>
              <a:t>, [online] 24(1-2), pp.27–38. </a:t>
            </a:r>
            <a:r>
              <a:rPr lang="en-GB" sz="2300" dirty="0" err="1">
                <a:effectLst/>
                <a:latin typeface="Arial" panose="020B0604020202020204" pitchFamily="34" charset="0"/>
                <a:ea typeface="Times New Roman" panose="02020603050405020304" pitchFamily="18" charset="0"/>
                <a:cs typeface="Arial" panose="020B0604020202020204" pitchFamily="34" charset="0"/>
              </a:rPr>
              <a:t>doi:https</a:t>
            </a:r>
            <a:r>
              <a:rPr lang="en-GB" sz="2300" dirty="0">
                <a:effectLst/>
                <a:latin typeface="Arial" panose="020B0604020202020204" pitchFamily="34" charset="0"/>
                <a:ea typeface="Times New Roman" panose="02020603050405020304" pitchFamily="18" charset="0"/>
                <a:cs typeface="Arial" panose="020B0604020202020204" pitchFamily="34" charset="0"/>
              </a:rPr>
              <a:t>://doi.org/10.1080/1046669x.2017.1346977.</a:t>
            </a:r>
          </a:p>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 </a:t>
            </a:r>
          </a:p>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Kruse, K. (2021). </a:t>
            </a:r>
            <a:r>
              <a:rPr lang="en-GB" sz="2300" i="1" dirty="0">
                <a:effectLst/>
                <a:latin typeface="Arial" panose="020B0604020202020204" pitchFamily="34" charset="0"/>
                <a:ea typeface="Times New Roman" panose="02020603050405020304" pitchFamily="18" charset="0"/>
                <a:cs typeface="Arial" panose="020B0604020202020204" pitchFamily="34" charset="0"/>
              </a:rPr>
              <a:t>The Best Virtual Keynote Speaker I’ve Ever Seen</a:t>
            </a:r>
            <a:r>
              <a:rPr lang="en-GB" sz="2300" dirty="0">
                <a:effectLst/>
                <a:latin typeface="Arial" panose="020B0604020202020204" pitchFamily="34" charset="0"/>
                <a:ea typeface="Times New Roman" panose="02020603050405020304" pitchFamily="18" charset="0"/>
                <a:cs typeface="Arial" panose="020B0604020202020204" pitchFamily="34" charset="0"/>
              </a:rPr>
              <a:t>. [online] Forbes. Available at: https://www.forbes.com/sites/kevinkruse/2021/01/11/the-best-virtual-keynote-speaker-ive-ever-seen/?sh=70dc68fb1516 [Accessed 7 May 2024].</a:t>
            </a:r>
          </a:p>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 </a:t>
            </a:r>
          </a:p>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Kumar, V., Ashraf, A.R. and Nadeem, W. (2024). AI-powered marketing: What, where, and how? </a:t>
            </a:r>
            <a:r>
              <a:rPr lang="en-GB" sz="2300" i="1" dirty="0">
                <a:effectLst/>
                <a:latin typeface="Arial" panose="020B0604020202020204" pitchFamily="34" charset="0"/>
                <a:ea typeface="Times New Roman" panose="02020603050405020304" pitchFamily="18" charset="0"/>
                <a:cs typeface="Arial" panose="020B0604020202020204" pitchFamily="34" charset="0"/>
              </a:rPr>
              <a:t>International journal of information management</a:t>
            </a:r>
            <a:r>
              <a:rPr lang="en-GB" sz="2300" dirty="0">
                <a:effectLst/>
                <a:latin typeface="Arial" panose="020B0604020202020204" pitchFamily="34" charset="0"/>
                <a:ea typeface="Times New Roman" panose="02020603050405020304" pitchFamily="18" charset="0"/>
                <a:cs typeface="Arial" panose="020B0604020202020204" pitchFamily="34" charset="0"/>
              </a:rPr>
              <a:t>, pp.102783–102783. </a:t>
            </a:r>
            <a:r>
              <a:rPr lang="en-GB" sz="2300" dirty="0" err="1">
                <a:effectLst/>
                <a:latin typeface="Arial" panose="020B0604020202020204" pitchFamily="34" charset="0"/>
                <a:ea typeface="Times New Roman" panose="02020603050405020304" pitchFamily="18" charset="0"/>
                <a:cs typeface="Arial" panose="020B0604020202020204" pitchFamily="34" charset="0"/>
              </a:rPr>
              <a:t>doi:https</a:t>
            </a:r>
            <a:r>
              <a:rPr lang="en-GB" sz="2300" dirty="0">
                <a:effectLst/>
                <a:latin typeface="Arial" panose="020B0604020202020204" pitchFamily="34" charset="0"/>
                <a:ea typeface="Times New Roman" panose="02020603050405020304" pitchFamily="18" charset="0"/>
                <a:cs typeface="Arial" panose="020B0604020202020204" pitchFamily="34" charset="0"/>
              </a:rPr>
              <a:t>://doi.org/10.1016/j.ijinfomgt.2024.102783.</a:t>
            </a:r>
          </a:p>
          <a:p>
            <a:pPr marL="0" indent="0" algn="just">
              <a:lnSpc>
                <a:spcPct val="120000"/>
              </a:lnSpc>
              <a:spcBef>
                <a:spcPts val="0"/>
              </a:spcBef>
              <a:buNone/>
            </a:pP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Law, R., Leung, D. and Chan, I.C.C., 2020. Progression and development of information and communication technology research in hospitality and tourism: A state-of-the-art review. </a:t>
            </a:r>
            <a:r>
              <a:rPr lang="en-GB" sz="23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International Journal of Contemporary Hospitality Management</a:t>
            </a: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23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32</a:t>
            </a: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 pp.511-534.</a:t>
            </a:r>
            <a:endParaRPr lang="en-GB" sz="23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Locke, M. (2012). </a:t>
            </a:r>
            <a:r>
              <a:rPr lang="en-GB" sz="2300" i="1" dirty="0">
                <a:effectLst/>
                <a:latin typeface="Arial" panose="020B0604020202020204" pitchFamily="34" charset="0"/>
                <a:ea typeface="Times New Roman" panose="02020603050405020304" pitchFamily="18" charset="0"/>
                <a:cs typeface="Arial" panose="020B0604020202020204" pitchFamily="34" charset="0"/>
              </a:rPr>
              <a:t>Strategic Planning and Management for the MICE Sector: A Case Study of the Auckland Region</a:t>
            </a:r>
            <a:r>
              <a:rPr lang="en-GB" sz="2300" dirty="0">
                <a:effectLst/>
                <a:latin typeface="Arial" panose="020B0604020202020204" pitchFamily="34" charset="0"/>
                <a:ea typeface="Times New Roman" panose="02020603050405020304" pitchFamily="18" charset="0"/>
                <a:cs typeface="Arial" panose="020B0604020202020204" pitchFamily="34" charset="0"/>
              </a:rPr>
              <a:t>. [online] researchcommons.waikato.ac.nz. Available at: https://researchcommons.waikato.ac.nz/items/1edd3625-acd8-443c-9a0c-133a3055f8dd </a:t>
            </a:r>
          </a:p>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 </a:t>
            </a:r>
          </a:p>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Leonard-Barton, D. and Kraus, W. (2021). </a:t>
            </a:r>
            <a:r>
              <a:rPr lang="en-GB" sz="2300" i="1" dirty="0">
                <a:effectLst/>
                <a:latin typeface="Arial" panose="020B0604020202020204" pitchFamily="34" charset="0"/>
                <a:ea typeface="Times New Roman" panose="02020603050405020304" pitchFamily="18" charset="0"/>
                <a:cs typeface="Arial" panose="020B0604020202020204" pitchFamily="34" charset="0"/>
              </a:rPr>
              <a:t>Implementing New Technology</a:t>
            </a:r>
            <a:r>
              <a:rPr lang="en-GB" sz="2300" dirty="0">
                <a:effectLst/>
                <a:latin typeface="Arial" panose="020B0604020202020204" pitchFamily="34" charset="0"/>
                <a:ea typeface="Times New Roman" panose="02020603050405020304" pitchFamily="18" charset="0"/>
                <a:cs typeface="Arial" panose="020B0604020202020204" pitchFamily="34" charset="0"/>
              </a:rPr>
              <a:t>. [online] Harvard Business Review. Available at: </a:t>
            </a:r>
            <a:r>
              <a:rPr lang="en-GB" sz="23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4"/>
              </a:rPr>
              <a:t>https://hbr.org/1985/11/implementing-new-technology</a:t>
            </a:r>
            <a:r>
              <a:rPr lang="en-GB" sz="2300" dirty="0">
                <a:effectLst/>
                <a:latin typeface="Arial" panose="020B0604020202020204" pitchFamily="34" charset="0"/>
                <a:ea typeface="Times New Roman" panose="02020603050405020304" pitchFamily="18" charset="0"/>
                <a:cs typeface="Arial" panose="020B0604020202020204" pitchFamily="34" charset="0"/>
              </a:rPr>
              <a:t>.</a:t>
            </a:r>
          </a:p>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 </a:t>
            </a:r>
          </a:p>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McKinsey &amp; Company (2016). </a:t>
            </a:r>
            <a:r>
              <a:rPr lang="en-GB" sz="2300" i="1" dirty="0">
                <a:effectLst/>
                <a:latin typeface="Arial" panose="020B0604020202020204" pitchFamily="34" charset="0"/>
                <a:ea typeface="Times New Roman" panose="02020603050405020304" pitchFamily="18" charset="0"/>
                <a:cs typeface="Arial" panose="020B0604020202020204" pitchFamily="34" charset="0"/>
              </a:rPr>
              <a:t>Creating Value through Transforming Customer Journeys</a:t>
            </a:r>
            <a:r>
              <a:rPr lang="en-GB" sz="2300" dirty="0">
                <a:effectLst/>
                <a:latin typeface="Arial" panose="020B0604020202020204" pitchFamily="34" charset="0"/>
                <a:ea typeface="Times New Roman" panose="02020603050405020304" pitchFamily="18" charset="0"/>
                <a:cs typeface="Arial" panose="020B0604020202020204" pitchFamily="34" charset="0"/>
              </a:rPr>
              <a:t>. [online] McKinsey &amp; Company. Available at: https://www.mckinsey.com/~/media/mckinsey/industries/public%20and%20social%20sector/our%20insights/customer%20experience/creating%20value%20through%20transforming%20customer%20journeys.pdf.</a:t>
            </a:r>
          </a:p>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 </a:t>
            </a:r>
          </a:p>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Mintel (2023). </a:t>
            </a:r>
            <a:r>
              <a:rPr lang="en-GB" sz="2300" i="1" dirty="0">
                <a:effectLst/>
                <a:latin typeface="Arial" panose="020B0604020202020204" pitchFamily="34" charset="0"/>
                <a:ea typeface="Times New Roman" panose="02020603050405020304" pitchFamily="18" charset="0"/>
                <a:cs typeface="Arial" panose="020B0604020202020204" pitchFamily="34" charset="0"/>
              </a:rPr>
              <a:t>UK Conferencing and Events Market Report 2021 | Mintel.com</a:t>
            </a:r>
            <a:r>
              <a:rPr lang="en-GB" sz="2300" dirty="0">
                <a:effectLst/>
                <a:latin typeface="Arial" panose="020B0604020202020204" pitchFamily="34" charset="0"/>
                <a:ea typeface="Times New Roman" panose="02020603050405020304" pitchFamily="18" charset="0"/>
                <a:cs typeface="Arial" panose="020B0604020202020204" pitchFamily="34" charset="0"/>
              </a:rPr>
              <a:t>. [online] Mintel Store. Available at: </a:t>
            </a:r>
            <a:r>
              <a:rPr lang="en-GB" sz="23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5"/>
              </a:rPr>
              <a:t>https://store.mintel.com/report/uk-conferencing-and-events-market-report</a:t>
            </a:r>
            <a:r>
              <a:rPr lang="en-GB" sz="2300" dirty="0">
                <a:effectLst/>
                <a:latin typeface="Arial" panose="020B0604020202020204" pitchFamily="34" charset="0"/>
                <a:ea typeface="Times New Roman" panose="02020603050405020304" pitchFamily="18" charset="0"/>
                <a:cs typeface="Arial" panose="020B0604020202020204" pitchFamily="34" charset="0"/>
              </a:rPr>
              <a:t>.</a:t>
            </a:r>
          </a:p>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 </a:t>
            </a:r>
          </a:p>
          <a:p>
            <a:pPr marL="0" indent="0" algn="just">
              <a:lnSpc>
                <a:spcPct val="120000"/>
              </a:lnSpc>
              <a:spcBef>
                <a:spcPts val="0"/>
              </a:spcBef>
              <a:buNone/>
            </a:pP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Osei, B.A., </a:t>
            </a:r>
            <a:r>
              <a:rPr lang="en-GB" sz="23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Ragavan</a:t>
            </a: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N.A. and Mensah, H.K., 2020. Prospects of the fourth industrial revolution for the hospitality industry: a literature review. </a:t>
            </a:r>
            <a:r>
              <a:rPr lang="en-GB" sz="23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Journal of Hospitality and Tourism Technology</a:t>
            </a: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23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11</a:t>
            </a: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(3), pp.479-494.</a:t>
            </a:r>
            <a:endParaRPr lang="en-GB" sz="23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20000"/>
              </a:lnSpc>
              <a:spcBef>
                <a:spcPts val="0"/>
              </a:spcBef>
              <a:buNone/>
            </a:pPr>
            <a:r>
              <a:rPr lang="en-GB" sz="23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endParaRPr lang="en-GB" sz="23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Peter, M.K. and </a:t>
            </a:r>
            <a:r>
              <a:rPr lang="en-GB" sz="2300" dirty="0" err="1">
                <a:effectLst/>
                <a:latin typeface="Arial" panose="020B0604020202020204" pitchFamily="34" charset="0"/>
                <a:ea typeface="Times New Roman" panose="02020603050405020304" pitchFamily="18" charset="0"/>
                <a:cs typeface="Arial" panose="020B0604020202020204" pitchFamily="34" charset="0"/>
              </a:rPr>
              <a:t>Vecchia</a:t>
            </a:r>
            <a:r>
              <a:rPr lang="en-GB" sz="2300" dirty="0">
                <a:effectLst/>
                <a:latin typeface="Arial" panose="020B0604020202020204" pitchFamily="34" charset="0"/>
                <a:ea typeface="Times New Roman" panose="02020603050405020304" pitchFamily="18" charset="0"/>
                <a:cs typeface="Arial" panose="020B0604020202020204" pitchFamily="34" charset="0"/>
              </a:rPr>
              <a:t>, M.D. (2020). The Digital Marketing Toolkit: A Literature Review for the Identification of Digital Marketing Channels and Platforms. </a:t>
            </a:r>
            <a:r>
              <a:rPr lang="en-GB" sz="2300" i="1" dirty="0">
                <a:effectLst/>
                <a:latin typeface="Arial" panose="020B0604020202020204" pitchFamily="34" charset="0"/>
                <a:ea typeface="Times New Roman" panose="02020603050405020304" pitchFamily="18" charset="0"/>
                <a:cs typeface="Arial" panose="020B0604020202020204" pitchFamily="34" charset="0"/>
              </a:rPr>
              <a:t>New Trends in Business Information Systems and Technology</a:t>
            </a:r>
            <a:r>
              <a:rPr lang="en-GB" sz="2300" dirty="0">
                <a:effectLst/>
                <a:latin typeface="Arial" panose="020B0604020202020204" pitchFamily="34" charset="0"/>
                <a:ea typeface="Times New Roman" panose="02020603050405020304" pitchFamily="18" charset="0"/>
                <a:cs typeface="Arial" panose="020B0604020202020204" pitchFamily="34" charset="0"/>
              </a:rPr>
              <a:t>, [online] 294(1), pp.251–265. </a:t>
            </a:r>
            <a:r>
              <a:rPr lang="en-GB" sz="2300" dirty="0" err="1">
                <a:effectLst/>
                <a:latin typeface="Arial" panose="020B0604020202020204" pitchFamily="34" charset="0"/>
                <a:ea typeface="Times New Roman" panose="02020603050405020304" pitchFamily="18" charset="0"/>
                <a:cs typeface="Arial" panose="020B0604020202020204" pitchFamily="34" charset="0"/>
              </a:rPr>
              <a:t>doi:https</a:t>
            </a:r>
            <a:r>
              <a:rPr lang="en-GB" sz="2300" dirty="0">
                <a:effectLst/>
                <a:latin typeface="Arial" panose="020B0604020202020204" pitchFamily="34" charset="0"/>
                <a:ea typeface="Times New Roman" panose="02020603050405020304" pitchFamily="18" charset="0"/>
                <a:cs typeface="Arial" panose="020B0604020202020204" pitchFamily="34" charset="0"/>
              </a:rPr>
              <a:t>://doi.org/10.1007/978-3-030-48332-6_17.</a:t>
            </a:r>
          </a:p>
          <a:p>
            <a:pPr marL="0" indent="0" algn="just">
              <a:lnSpc>
                <a:spcPct val="120000"/>
              </a:lnSpc>
              <a:spcBef>
                <a:spcPts val="0"/>
              </a:spcBef>
              <a:buNone/>
            </a:pPr>
            <a:r>
              <a:rPr lang="en-GB" sz="2300" dirty="0">
                <a:effectLst/>
                <a:latin typeface="Arial" panose="020B0604020202020204" pitchFamily="34" charset="0"/>
                <a:ea typeface="Times New Roman" panose="02020603050405020304" pitchFamily="18" charset="0"/>
                <a:cs typeface="Arial" panose="020B0604020202020204" pitchFamily="34" charset="0"/>
              </a:rPr>
              <a:t>‌</a:t>
            </a: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Prakash, S., Sharma, V.P., Singh, R. and </a:t>
            </a:r>
            <a:r>
              <a:rPr lang="en-GB" sz="23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Vijayvargy</a:t>
            </a: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L., 2023. Adopting green and sustainable practices in the hotel industry operations-an analysis of critical performance indicators for improved environmental quality. </a:t>
            </a:r>
            <a:r>
              <a:rPr lang="en-GB" sz="23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Management of Environmental Quality: An International Journal</a:t>
            </a: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23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34</a:t>
            </a: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(4), pp.1057-1076.</a:t>
            </a:r>
            <a:endParaRPr lang="en-GB" sz="23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20000"/>
              </a:lnSpc>
              <a:spcBef>
                <a:spcPts val="0"/>
              </a:spcBef>
              <a:buNone/>
            </a:pP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Rogers, T. and Wynn-Moylan, P., 2022. </a:t>
            </a:r>
            <a:r>
              <a:rPr lang="en-GB" sz="23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Conferences and conventions: A global industry</a:t>
            </a: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Routledge.</a:t>
            </a:r>
            <a:endParaRPr lang="en-GB" sz="23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20000"/>
              </a:lnSpc>
              <a:spcBef>
                <a:spcPts val="0"/>
              </a:spcBef>
              <a:buNone/>
            </a:pP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Silvers, J.R., 2009. </a:t>
            </a:r>
            <a:r>
              <a:rPr lang="en-GB" sz="23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Risk management for meetings and events</a:t>
            </a: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Routledge.</a:t>
            </a:r>
            <a:endParaRPr lang="en-GB" sz="23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50000"/>
              </a:lnSpc>
              <a:spcBef>
                <a:spcPts val="0"/>
              </a:spcBef>
              <a:buNone/>
            </a:pP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Silvers, J.R. and O'Toole, W., 2020. </a:t>
            </a:r>
            <a:r>
              <a:rPr lang="en-GB" sz="23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Risk management for events</a:t>
            </a:r>
            <a:r>
              <a:rPr lang="en-GB" sz="23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Routledge.</a:t>
            </a:r>
            <a:endParaRPr lang="en-GB" sz="23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893588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98</TotalTime>
  <Words>2214</Words>
  <Application>Microsoft Office PowerPoint</Application>
  <PresentationFormat>Widescreen</PresentationFormat>
  <Paragraphs>92</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Calibri</vt:lpstr>
      <vt:lpstr>Office Theme</vt:lpstr>
      <vt:lpstr>International Meetings Management for the Hotel Industry BMIH6007</vt:lpstr>
      <vt:lpstr>Introduction</vt:lpstr>
      <vt:lpstr>Objectives and vision</vt:lpstr>
      <vt:lpstr>Market analysis</vt:lpstr>
      <vt:lpstr>Event theme and content </vt:lpstr>
      <vt:lpstr>Venue selection </vt:lpstr>
      <vt:lpstr>Financial feasibility</vt:lpstr>
      <vt:lpstr>Marketing strategy </vt:lpstr>
      <vt:lpstr>Risks and mitigation strategies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Meetings Management for the Hotel Industry BMIH6007</dc:title>
  <cp:revision>1</cp:revision>
  <dcterms:created xsi:type="dcterms:W3CDTF">2024-05-07T12:10:09Z</dcterms:created>
  <dcterms:modified xsi:type="dcterms:W3CDTF">2024-05-08T14:38:11Z</dcterms:modified>
</cp:coreProperties>
</file>