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9" r:id="rId2"/>
    <p:sldId id="260" r:id="rId3"/>
    <p:sldId id="261" r:id="rId4"/>
    <p:sldId id="262" r:id="rId5"/>
    <p:sldId id="263" r:id="rId6"/>
    <p:sldId id="266" r:id="rId7"/>
    <p:sldId id="264" r:id="rId8"/>
    <p:sldId id="265" r:id="rId9"/>
    <p:sldId id="267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97E7B8-6068-4B63-A9C7-AAD29B68A340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5959AC-83AB-436E-9D02-665BD7D3C6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281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97523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1BF33-9844-4AC1-844F-4A29F5CAC784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596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dirty="0" smtClean="0">
                <a:solidFill>
                  <a:srgbClr val="000000"/>
                </a:solidFill>
              </a:rPr>
              <a:t>Academic Writing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015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042856-9974-46FE-B5C5-C6AEE1EDCC20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102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32C87-43AB-4530-B8F3-3570D8E5845D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853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C85A51-7439-4F9E-A21C-06BDA6460889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01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B420C-3C3B-4F7D-A77F-502E3456AEC0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2397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C49878-E10A-461C-9F14-AB0D26130CA4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337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FAE705-8F74-4E3A-9470-48C0368602E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759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47F8A7-FE05-4837-83E9-F7496172C87B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809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69A0A-C161-46EB-8BEB-5E9A451C748E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958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491F9A-02AE-47CC-AC6C-53143EB8CB42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047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5258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wll.massey.ac.nz/assignment-types/essay-conclusion.php" TargetMode="External"/><Relationship Id="rId2" Type="http://schemas.openxmlformats.org/officeDocument/2006/relationships/hyperlink" Target="https://academicguides.waldenu.edu/writingcenter/writingprocess/conclus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/>
              <a:t>M4X01498 Academic Writing Lecture </a:t>
            </a:r>
            <a:endParaRPr lang="en-US" altLang="en-US" sz="42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Conclusions, Executive Summary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087939" y="5589588"/>
            <a:ext cx="24605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000" dirty="0">
                <a:solidFill>
                  <a:srgbClr val="000000"/>
                </a:solidFill>
                <a:latin typeface="Tahoma" pitchFamily="34" charset="0"/>
              </a:rPr>
              <a:t>Professor John Rees</a:t>
            </a:r>
            <a:endParaRPr lang="en-US" altLang="en-US" sz="2000" dirty="0">
              <a:solidFill>
                <a:srgbClr val="000000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5410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 are 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Last chance to get the reader to accept your arguments</a:t>
            </a:r>
          </a:p>
          <a:p>
            <a:r>
              <a:rPr lang="en-GB" dirty="0" smtClean="0"/>
              <a:t>Opportunity to impress the assessor</a:t>
            </a:r>
          </a:p>
          <a:p>
            <a:pPr lvl="1"/>
            <a:r>
              <a:rPr lang="en-GB" dirty="0" smtClean="0"/>
              <a:t>With your writing</a:t>
            </a:r>
          </a:p>
          <a:p>
            <a:pPr lvl="1"/>
            <a:r>
              <a:rPr lang="en-GB" dirty="0" smtClean="0"/>
              <a:t>With the quality of your thinking</a:t>
            </a:r>
          </a:p>
          <a:p>
            <a:r>
              <a:rPr lang="en-GB" dirty="0" smtClean="0"/>
              <a:t>This section creates the final impression of your academic ability, your work, and the effort you put into the report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 smtClean="0">
                <a:solidFill>
                  <a:srgbClr val="000000"/>
                </a:solidFill>
              </a:rPr>
              <a:t>Academic Writing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833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</a:t>
            </a:r>
            <a:r>
              <a:rPr lang="en-GB" b="1" dirty="0" smtClean="0">
                <a:solidFill>
                  <a:srgbClr val="FF0000"/>
                </a:solidFill>
              </a:rPr>
              <a:t>Just</a:t>
            </a:r>
            <a:r>
              <a:rPr lang="en-GB" dirty="0" smtClean="0"/>
              <a:t> a Restating of the Key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(Although you will do this as part of it)</a:t>
            </a:r>
          </a:p>
          <a:p>
            <a:r>
              <a:rPr lang="en-GB" dirty="0" smtClean="0"/>
              <a:t>What do you want the reader to remember?</a:t>
            </a:r>
          </a:p>
          <a:p>
            <a:r>
              <a:rPr lang="en-GB" dirty="0" smtClean="0"/>
              <a:t>Key themes, key arguments, key evidence - again?</a:t>
            </a:r>
          </a:p>
          <a:p>
            <a:pPr lvl="1"/>
            <a:r>
              <a:rPr lang="en-GB" dirty="0" smtClean="0"/>
              <a:t>Is this too much?</a:t>
            </a:r>
          </a:p>
          <a:p>
            <a:pPr lvl="1"/>
            <a:r>
              <a:rPr lang="en-GB" dirty="0" smtClean="0"/>
              <a:t>Is restating these simply restating the report?</a:t>
            </a:r>
          </a:p>
          <a:p>
            <a:pPr lvl="1"/>
            <a:r>
              <a:rPr lang="en-GB" dirty="0" smtClean="0"/>
              <a:t>Yet these are what you want the reader to retain</a:t>
            </a:r>
          </a:p>
          <a:p>
            <a:r>
              <a:rPr lang="en-GB" dirty="0"/>
              <a:t>D</a:t>
            </a:r>
            <a:r>
              <a:rPr lang="en-GB" dirty="0" smtClean="0"/>
              <a:t>oing these is actually fairly typical of undergraduate students</a:t>
            </a:r>
          </a:p>
          <a:p>
            <a:r>
              <a:rPr lang="en-GB" dirty="0" smtClean="0"/>
              <a:t>We want to make it </a:t>
            </a:r>
            <a:r>
              <a:rPr lang="en-GB" b="1" dirty="0" smtClean="0"/>
              <a:t>special</a:t>
            </a:r>
            <a:r>
              <a:rPr lang="en-GB" dirty="0" smtClean="0"/>
              <a:t> somehow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152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Let’s Unpick It Further – What Can We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sense of closure of our discussion, but not of the topic</a:t>
            </a:r>
          </a:p>
          <a:p>
            <a:r>
              <a:rPr lang="en-GB" dirty="0" smtClean="0"/>
              <a:t>Reinforcement of our points</a:t>
            </a:r>
          </a:p>
          <a:p>
            <a:pPr lvl="1"/>
            <a:r>
              <a:rPr lang="en-GB" dirty="0" smtClean="0"/>
              <a:t>But NO NEW EVIDENCE at this stage</a:t>
            </a:r>
          </a:p>
          <a:p>
            <a:r>
              <a:rPr lang="en-GB" dirty="0" smtClean="0"/>
              <a:t>Succinct and pithy means memorable</a:t>
            </a:r>
          </a:p>
          <a:p>
            <a:r>
              <a:rPr lang="en-GB" dirty="0" smtClean="0"/>
              <a:t>Reinforcing the relationships between our points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4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514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Option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opportunity to rephrase </a:t>
            </a:r>
            <a:r>
              <a:rPr lang="en-GB" dirty="0"/>
              <a:t>the </a:t>
            </a:r>
            <a:r>
              <a:rPr lang="en-GB" dirty="0" smtClean="0"/>
              <a:t>question or hypothesis</a:t>
            </a:r>
            <a:endParaRPr lang="en-GB" dirty="0"/>
          </a:p>
          <a:p>
            <a:r>
              <a:rPr lang="en-GB" dirty="0" smtClean="0"/>
              <a:t>Give a summary of </a:t>
            </a:r>
            <a:r>
              <a:rPr lang="en-GB" dirty="0"/>
              <a:t>the main ideas</a:t>
            </a:r>
          </a:p>
          <a:p>
            <a:r>
              <a:rPr lang="en-GB" dirty="0" smtClean="0"/>
              <a:t>Relate your outcomes to the question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606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the Basics Special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the opportunity to rephrase </a:t>
            </a:r>
            <a:r>
              <a:rPr lang="en-GB" dirty="0"/>
              <a:t>the </a:t>
            </a:r>
            <a:r>
              <a:rPr lang="en-GB" dirty="0" smtClean="0"/>
              <a:t>question or hypothesis</a:t>
            </a:r>
          </a:p>
          <a:p>
            <a:pPr lvl="1"/>
            <a:r>
              <a:rPr lang="en-GB" dirty="0" smtClean="0"/>
              <a:t>Can you make it </a:t>
            </a:r>
            <a:r>
              <a:rPr lang="en-GB" b="1" dirty="0" smtClean="0"/>
              <a:t>holistic</a:t>
            </a:r>
            <a:r>
              <a:rPr lang="en-GB" dirty="0" smtClean="0"/>
              <a:t> or </a:t>
            </a:r>
            <a:r>
              <a:rPr lang="en-GB" b="1" dirty="0" smtClean="0"/>
              <a:t>relational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Can you </a:t>
            </a:r>
            <a:r>
              <a:rPr lang="en-GB" b="1" dirty="0" smtClean="0"/>
              <a:t>draw it tighter </a:t>
            </a:r>
            <a:r>
              <a:rPr lang="en-GB" dirty="0" smtClean="0"/>
              <a:t>because of the work you’ve done?</a:t>
            </a:r>
            <a:endParaRPr lang="en-GB" dirty="0"/>
          </a:p>
          <a:p>
            <a:r>
              <a:rPr lang="en-GB" dirty="0" smtClean="0"/>
              <a:t>Give a summary of </a:t>
            </a:r>
            <a:r>
              <a:rPr lang="en-GB" dirty="0"/>
              <a:t>the main </a:t>
            </a:r>
            <a:r>
              <a:rPr lang="en-GB" dirty="0" smtClean="0"/>
              <a:t>ideas</a:t>
            </a:r>
          </a:p>
          <a:p>
            <a:pPr lvl="1"/>
            <a:r>
              <a:rPr lang="en-GB" dirty="0" smtClean="0"/>
              <a:t>No space for verbosity, it’s going to be a list of some sort</a:t>
            </a:r>
          </a:p>
          <a:p>
            <a:pPr lvl="1"/>
            <a:r>
              <a:rPr lang="en-GB" dirty="0" smtClean="0"/>
              <a:t>Can we make the </a:t>
            </a:r>
            <a:r>
              <a:rPr lang="en-GB" b="1" dirty="0" smtClean="0"/>
              <a:t>presentation</a:t>
            </a:r>
            <a:r>
              <a:rPr lang="en-GB" dirty="0" smtClean="0"/>
              <a:t> special?</a:t>
            </a:r>
          </a:p>
          <a:p>
            <a:pPr lvl="1"/>
            <a:r>
              <a:rPr lang="en-GB" dirty="0" smtClean="0"/>
              <a:t>Are </a:t>
            </a:r>
            <a:r>
              <a:rPr lang="en-GB" b="1" dirty="0" smtClean="0"/>
              <a:t>succinctness and precision</a:t>
            </a:r>
            <a:r>
              <a:rPr lang="en-GB" dirty="0" smtClean="0"/>
              <a:t> sufficient of themselves?</a:t>
            </a:r>
            <a:endParaRPr lang="en-GB" dirty="0"/>
          </a:p>
          <a:p>
            <a:r>
              <a:rPr lang="en-GB" dirty="0" smtClean="0"/>
              <a:t>Relate your outcomes to the question</a:t>
            </a:r>
          </a:p>
          <a:p>
            <a:pPr lvl="1"/>
            <a:r>
              <a:rPr lang="en-GB" dirty="0" smtClean="0"/>
              <a:t>Pull the reader into your view of the issues?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753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Going Further:  a Sense of an Ending?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ways of doing this</a:t>
            </a:r>
          </a:p>
          <a:p>
            <a:pPr lvl="1"/>
            <a:r>
              <a:rPr lang="en-GB" dirty="0" smtClean="0"/>
              <a:t>Linking the outcome to the original question</a:t>
            </a:r>
            <a:endParaRPr lang="en-GB" dirty="0"/>
          </a:p>
          <a:p>
            <a:pPr lvl="1"/>
            <a:r>
              <a:rPr lang="en-GB" dirty="0" smtClean="0"/>
              <a:t>Some kind of structured sequence of key points</a:t>
            </a:r>
          </a:p>
          <a:p>
            <a:pPr lvl="2"/>
            <a:r>
              <a:rPr lang="en-GB" dirty="0" smtClean="0"/>
              <a:t>E.g. semi-colon separates list as a sentence, bullet pointed list</a:t>
            </a:r>
          </a:p>
          <a:p>
            <a:pPr lvl="1"/>
            <a:r>
              <a:rPr lang="en-GB" dirty="0" smtClean="0"/>
              <a:t>A keystone sentence or two that pulls together the main aspects:</a:t>
            </a:r>
          </a:p>
          <a:p>
            <a:pPr lvl="2"/>
            <a:r>
              <a:rPr lang="en-GB" dirty="0" smtClean="0"/>
              <a:t>e.g.  </a:t>
            </a:r>
            <a:r>
              <a:rPr lang="en-GB" dirty="0"/>
              <a:t>R</a:t>
            </a:r>
            <a:r>
              <a:rPr lang="en-GB" dirty="0" smtClean="0"/>
              <a:t>egret remains commonplace.  Suffering can exist without desire, desire without suffering, but all too often their relationship defines the essence of dissatisfaction.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7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759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Keystone Sentence?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Let’s say we’ve written an essay on regret.  Last couple of lines in the conclusion have various ways out, as below</a:t>
            </a:r>
          </a:p>
          <a:p>
            <a:r>
              <a:rPr lang="en-GB" dirty="0" smtClean="0"/>
              <a:t>Quotation:</a:t>
            </a:r>
          </a:p>
          <a:p>
            <a:pPr lvl="1"/>
            <a:r>
              <a:rPr lang="en-GB" dirty="0"/>
              <a:t>The relationship between desire and suffering is evident from the </a:t>
            </a:r>
            <a:r>
              <a:rPr lang="en-GB" dirty="0" smtClean="0"/>
              <a:t>discussion.  Paraphrasing Kierkegaard, “There </a:t>
            </a:r>
            <a:r>
              <a:rPr lang="en-GB" dirty="0"/>
              <a:t>is nothing so sad as the memory of a future you cannot have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Simple outro with key aspect: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relationship between desire and suffering is evident from the </a:t>
            </a:r>
            <a:r>
              <a:rPr lang="en-GB" dirty="0" smtClean="0"/>
              <a:t>discussion. Avoidance, acceptance and forgiveness are the pertinent management tools.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DSP &amp; Communications</a:t>
            </a: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120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Reinforcing Relationships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Running relationships</a:t>
            </a:r>
          </a:p>
          <a:p>
            <a:pPr lvl="1"/>
            <a:r>
              <a:rPr lang="en-GB" i="1" dirty="0" smtClean="0"/>
              <a:t>(Let us assume your research uncovered bad behaviour and dissatisfaction as the primary causes of regret)</a:t>
            </a:r>
          </a:p>
          <a:p>
            <a:pPr lvl="1"/>
            <a:r>
              <a:rPr lang="en-GB" dirty="0" smtClean="0"/>
              <a:t>“Misbehaviour begets dissatisfaction; dissatisfaction seeks a cause; whether the cause is one’s self or other things, the outcome is regret.”</a:t>
            </a:r>
          </a:p>
          <a:p>
            <a:pPr lvl="1"/>
            <a:r>
              <a:rPr lang="en-GB" dirty="0" smtClean="0"/>
              <a:t>“Forgiving the universe, the others, reduces regret; learning to forgive oneself for caring is its cure.”  </a:t>
            </a:r>
          </a:p>
          <a:p>
            <a:pPr lvl="2"/>
            <a:r>
              <a:rPr lang="en-GB" dirty="0" smtClean="0"/>
              <a:t>Note – What to use - Is?  May well be? Is often proposed as? – This may well depend on how strongly you believe your own argumentation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Academic Writing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549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How Might We Approach the Conclusion?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your question</a:t>
            </a:r>
          </a:p>
          <a:p>
            <a:r>
              <a:rPr lang="en-GB" dirty="0" smtClean="0"/>
              <a:t>Find your main points</a:t>
            </a:r>
          </a:p>
          <a:p>
            <a:r>
              <a:rPr lang="en-GB" dirty="0" smtClean="0"/>
              <a:t>Find your main lines of argument</a:t>
            </a:r>
          </a:p>
          <a:p>
            <a:r>
              <a:rPr lang="en-GB" dirty="0"/>
              <a:t>C</a:t>
            </a:r>
            <a:r>
              <a:rPr lang="en-GB" dirty="0" smtClean="0"/>
              <a:t>an we present these core findings succinctly </a:t>
            </a:r>
            <a:r>
              <a:rPr lang="en-GB" smtClean="0"/>
              <a:t>and precisely, </a:t>
            </a:r>
            <a:r>
              <a:rPr lang="en-GB" dirty="0" smtClean="0"/>
              <a:t>or at least in an efficient presentational way?</a:t>
            </a:r>
          </a:p>
          <a:p>
            <a:r>
              <a:rPr lang="en-GB" dirty="0" smtClean="0"/>
              <a:t>Can we lead in with a restatement of the question relating to the results of our research?</a:t>
            </a:r>
          </a:p>
          <a:p>
            <a:r>
              <a:rPr lang="en-GB" dirty="0" smtClean="0"/>
              <a:t>Can we exit with something memorable?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Academic Writing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727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Other Places </a:t>
            </a:r>
            <a:r>
              <a:rPr lang="en-GB" dirty="0" smtClean="0"/>
              <a:t>for Ideas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Nice little checklist from Walden University (US)</a:t>
            </a:r>
          </a:p>
          <a:p>
            <a:pPr lvl="1"/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academicguides.waldenu.edu/writingcenter/writingprocess/conclusions</a:t>
            </a:r>
            <a:endParaRPr lang="en-GB" dirty="0">
              <a:hlinkClick r:id="rId2"/>
            </a:endParaRPr>
          </a:p>
          <a:p>
            <a:r>
              <a:rPr lang="en-GB" dirty="0" smtClean="0"/>
              <a:t>Another, from Massey University (NZ)</a:t>
            </a:r>
          </a:p>
          <a:p>
            <a:pPr lvl="1"/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owll.massey.ac.nz/assignment-types/essay-conclusion.php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mtClean="0">
                <a:solidFill>
                  <a:srgbClr val="000000"/>
                </a:solidFill>
              </a:rPr>
              <a:t>Academic Writing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>
                <a:defRPr/>
              </a:pPr>
              <a:t>11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338156"/>
      </p:ext>
    </p:extLst>
  </p:cSld>
  <p:clrMapOvr>
    <a:masterClrMapping/>
  </p:clrMapOvr>
</p:sld>
</file>

<file path=ppt/theme/theme1.xml><?xml version="1.0" encoding="utf-8"?>
<a:theme xmlns:a="http://schemas.openxmlformats.org/drawingml/2006/main" name="1_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691</Words>
  <Application>Microsoft Office PowerPoint</Application>
  <PresentationFormat>Widescreen</PresentationFormat>
  <Paragraphs>90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Garamond</vt:lpstr>
      <vt:lpstr>Tahoma</vt:lpstr>
      <vt:lpstr>Wingdings</vt:lpstr>
      <vt:lpstr>1_Edge</vt:lpstr>
      <vt:lpstr>M4X01498 Academic Writing Lecture </vt:lpstr>
      <vt:lpstr>Conclusions are Important</vt:lpstr>
      <vt:lpstr>Not Just a Restating of the Key Points</vt:lpstr>
      <vt:lpstr>So, Let’s Unpick It Further – What Can We Do?</vt:lpstr>
      <vt:lpstr>Basic Option</vt:lpstr>
      <vt:lpstr>Making the Basics Special</vt:lpstr>
      <vt:lpstr>Going Further:  a Sense of an Ending?</vt:lpstr>
      <vt:lpstr>Keystone Sentence?</vt:lpstr>
      <vt:lpstr>Reinforcing Relationships</vt:lpstr>
      <vt:lpstr>So, How Might We Approach the Conclusion?</vt:lpstr>
      <vt:lpstr>Other Places for Ideas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M4X01498 Academic Writing Lecture</dc:title>
  <dc:creator>John Rees</dc:creator>
  <cp:lastModifiedBy>John Rees</cp:lastModifiedBy>
  <cp:revision>20</cp:revision>
  <dcterms:created xsi:type="dcterms:W3CDTF">2019-09-25T07:46:19Z</dcterms:created>
  <dcterms:modified xsi:type="dcterms:W3CDTF">2020-03-01T15:49:45Z</dcterms:modified>
</cp:coreProperties>
</file>