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23"/>
  </p:notesMasterIdLst>
  <p:sldIdLst>
    <p:sldId id="256" r:id="rId2"/>
    <p:sldId id="257" r:id="rId3"/>
    <p:sldId id="261" r:id="rId4"/>
    <p:sldId id="262" r:id="rId5"/>
    <p:sldId id="258" r:id="rId6"/>
    <p:sldId id="259" r:id="rId7"/>
    <p:sldId id="260" r:id="rId8"/>
    <p:sldId id="264" r:id="rId9"/>
    <p:sldId id="263"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76045" autoAdjust="0"/>
  </p:normalViewPr>
  <p:slideViewPr>
    <p:cSldViewPr snapToGrid="0">
      <p:cViewPr varScale="1">
        <p:scale>
          <a:sx n="68" d="100"/>
          <a:sy n="68" d="100"/>
        </p:scale>
        <p:origin x="39"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5C0CDF-6A43-49E6-8F65-C593A3B77116}" type="datetimeFigureOut">
              <a:rPr lang="en-GB" smtClean="0"/>
              <a:t>15/02/2019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E7E025-2BA6-49C2-8F98-6BB952C433AE}" type="slidenum">
              <a:rPr lang="en-GB" smtClean="0"/>
              <a:t>‹#›</a:t>
            </a:fld>
            <a:endParaRPr lang="en-GB"/>
          </a:p>
        </p:txBody>
      </p:sp>
    </p:spTree>
    <p:extLst>
      <p:ext uri="{BB962C8B-B14F-4D97-AF65-F5344CB8AC3E}">
        <p14:creationId xmlns:p14="http://schemas.microsoft.com/office/powerpoint/2010/main" val="1691735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E7E025-2BA6-49C2-8F98-6BB952C433AE}" type="slidenum">
              <a:rPr lang="en-GB" smtClean="0"/>
              <a:t>12</a:t>
            </a:fld>
            <a:endParaRPr lang="en-GB"/>
          </a:p>
        </p:txBody>
      </p:sp>
    </p:spTree>
    <p:extLst>
      <p:ext uri="{BB962C8B-B14F-4D97-AF65-F5344CB8AC3E}">
        <p14:creationId xmlns:p14="http://schemas.microsoft.com/office/powerpoint/2010/main" val="22591322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5EED70E-8CF7-4281-B605-5D28742C6C7C}"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3A82A8-27F3-4939-BF74-E404210CD70C}" type="slidenum">
              <a:rPr lang="en-GB" smtClean="0"/>
              <a:t>‹#›</a:t>
            </a:fld>
            <a:endParaRPr lang="en-GB"/>
          </a:p>
        </p:txBody>
      </p:sp>
    </p:spTree>
    <p:extLst>
      <p:ext uri="{BB962C8B-B14F-4D97-AF65-F5344CB8AC3E}">
        <p14:creationId xmlns:p14="http://schemas.microsoft.com/office/powerpoint/2010/main" val="2200722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5EED70E-8CF7-4281-B605-5D28742C6C7C}"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3A82A8-27F3-4939-BF74-E404210CD70C}" type="slidenum">
              <a:rPr lang="en-GB" smtClean="0"/>
              <a:t>‹#›</a:t>
            </a:fld>
            <a:endParaRPr lang="en-GB"/>
          </a:p>
        </p:txBody>
      </p:sp>
    </p:spTree>
    <p:extLst>
      <p:ext uri="{BB962C8B-B14F-4D97-AF65-F5344CB8AC3E}">
        <p14:creationId xmlns:p14="http://schemas.microsoft.com/office/powerpoint/2010/main" val="1076101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5EED70E-8CF7-4281-B605-5D28742C6C7C}"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3A82A8-27F3-4939-BF74-E404210CD70C}" type="slidenum">
              <a:rPr lang="en-GB" smtClean="0"/>
              <a:t>‹#›</a:t>
            </a:fld>
            <a:endParaRPr lang="en-GB"/>
          </a:p>
        </p:txBody>
      </p:sp>
    </p:spTree>
    <p:extLst>
      <p:ext uri="{BB962C8B-B14F-4D97-AF65-F5344CB8AC3E}">
        <p14:creationId xmlns:p14="http://schemas.microsoft.com/office/powerpoint/2010/main" val="2101015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5EED70E-8CF7-4281-B605-5D28742C6C7C}" type="datetimeFigureOut">
              <a:rPr lang="en-GB" smtClean="0"/>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3A82A8-27F3-4939-BF74-E404210CD70C}" type="slidenum">
              <a:rPr lang="en-GB" smtClean="0"/>
              <a:t>‹#›</a:t>
            </a:fld>
            <a:endParaRPr lang="en-GB"/>
          </a:p>
        </p:txBody>
      </p:sp>
    </p:spTree>
    <p:extLst>
      <p:ext uri="{BB962C8B-B14F-4D97-AF65-F5344CB8AC3E}">
        <p14:creationId xmlns:p14="http://schemas.microsoft.com/office/powerpoint/2010/main" val="1763086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5EED70E-8CF7-4281-B605-5D28742C6C7C}" type="datetimeFigureOut">
              <a:rPr lang="en-GB" smtClean="0"/>
              <a:t>15/02/2019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3A82A8-27F3-4939-BF74-E404210CD70C}" type="slidenum">
              <a:rPr lang="en-GB" smtClean="0"/>
              <a:t>‹#›</a:t>
            </a:fld>
            <a:endParaRPr lang="en-GB"/>
          </a:p>
        </p:txBody>
      </p:sp>
    </p:spTree>
    <p:extLst>
      <p:ext uri="{BB962C8B-B14F-4D97-AF65-F5344CB8AC3E}">
        <p14:creationId xmlns:p14="http://schemas.microsoft.com/office/powerpoint/2010/main" val="3249723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5EED70E-8CF7-4281-B605-5D28742C6C7C}" type="datetimeFigureOut">
              <a:rPr lang="en-GB" smtClean="0"/>
              <a:t>15/02/2019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3A82A8-27F3-4939-BF74-E404210CD70C}" type="slidenum">
              <a:rPr lang="en-GB" smtClean="0"/>
              <a:t>‹#›</a:t>
            </a:fld>
            <a:endParaRPr lang="en-GB"/>
          </a:p>
        </p:txBody>
      </p:sp>
    </p:spTree>
    <p:extLst>
      <p:ext uri="{BB962C8B-B14F-4D97-AF65-F5344CB8AC3E}">
        <p14:creationId xmlns:p14="http://schemas.microsoft.com/office/powerpoint/2010/main" val="1705551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EED70E-8CF7-4281-B605-5D28742C6C7C}" type="datetimeFigureOut">
              <a:rPr lang="en-GB" smtClean="0"/>
              <a:t>15/02/2019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3A82A8-27F3-4939-BF74-E404210CD70C}" type="slidenum">
              <a:rPr lang="en-GB" smtClean="0"/>
              <a:t>‹#›</a:t>
            </a:fld>
            <a:endParaRPr lang="en-GB"/>
          </a:p>
        </p:txBody>
      </p:sp>
    </p:spTree>
    <p:extLst>
      <p:ext uri="{BB962C8B-B14F-4D97-AF65-F5344CB8AC3E}">
        <p14:creationId xmlns:p14="http://schemas.microsoft.com/office/powerpoint/2010/main" val="2396522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5EED70E-8CF7-4281-B605-5D28742C6C7C}" type="datetimeFigureOut">
              <a:rPr lang="en-GB" smtClean="0"/>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3A82A8-27F3-4939-BF74-E404210CD70C}" type="slidenum">
              <a:rPr lang="en-GB" smtClean="0"/>
              <a:t>‹#›</a:t>
            </a:fld>
            <a:endParaRPr lang="en-GB"/>
          </a:p>
        </p:txBody>
      </p:sp>
    </p:spTree>
    <p:extLst>
      <p:ext uri="{BB962C8B-B14F-4D97-AF65-F5344CB8AC3E}">
        <p14:creationId xmlns:p14="http://schemas.microsoft.com/office/powerpoint/2010/main" val="3199532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5EED70E-8CF7-4281-B605-5D28742C6C7C}" type="datetimeFigureOut">
              <a:rPr lang="en-GB" smtClean="0"/>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3A82A8-27F3-4939-BF74-E404210CD70C}" type="slidenum">
              <a:rPr lang="en-GB" smtClean="0"/>
              <a:t>‹#›</a:t>
            </a:fld>
            <a:endParaRPr lang="en-GB"/>
          </a:p>
        </p:txBody>
      </p:sp>
    </p:spTree>
    <p:extLst>
      <p:ext uri="{BB962C8B-B14F-4D97-AF65-F5344CB8AC3E}">
        <p14:creationId xmlns:p14="http://schemas.microsoft.com/office/powerpoint/2010/main" val="3247389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5EED70E-8CF7-4281-B605-5D28742C6C7C}"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3A82A8-27F3-4939-BF74-E404210CD70C}" type="slidenum">
              <a:rPr lang="en-GB" smtClean="0"/>
              <a:t>‹#›</a:t>
            </a:fld>
            <a:endParaRPr lang="en-GB"/>
          </a:p>
        </p:txBody>
      </p:sp>
    </p:spTree>
    <p:extLst>
      <p:ext uri="{BB962C8B-B14F-4D97-AF65-F5344CB8AC3E}">
        <p14:creationId xmlns:p14="http://schemas.microsoft.com/office/powerpoint/2010/main" val="32585276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5EED70E-8CF7-4281-B605-5D28742C6C7C}"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3A82A8-27F3-4939-BF74-E404210CD70C}" type="slidenum">
              <a:rPr lang="en-GB" smtClean="0"/>
              <a:t>‹#›</a:t>
            </a:fld>
            <a:endParaRPr lang="en-GB"/>
          </a:p>
        </p:txBody>
      </p:sp>
    </p:spTree>
    <p:extLst>
      <p:ext uri="{BB962C8B-B14F-4D97-AF65-F5344CB8AC3E}">
        <p14:creationId xmlns:p14="http://schemas.microsoft.com/office/powerpoint/2010/main" val="1844459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EED70E-8CF7-4281-B605-5D28742C6C7C}" type="datetimeFigureOut">
              <a:rPr lang="en-GB" smtClean="0"/>
              <a:t>15/02/2019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3A82A8-27F3-4939-BF74-E404210CD70C}" type="slidenum">
              <a:rPr lang="en-GB" smtClean="0"/>
              <a:t>‹#›</a:t>
            </a:fld>
            <a:endParaRPr lang="en-GB"/>
          </a:p>
        </p:txBody>
      </p:sp>
    </p:spTree>
    <p:extLst>
      <p:ext uri="{BB962C8B-B14F-4D97-AF65-F5344CB8AC3E}">
        <p14:creationId xmlns:p14="http://schemas.microsoft.com/office/powerpoint/2010/main" val="37696246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Working towards your assessments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44540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One: Presentation</a:t>
            </a:r>
            <a:endParaRPr lang="en-GB" dirty="0"/>
          </a:p>
        </p:txBody>
      </p:sp>
      <p:sp>
        <p:nvSpPr>
          <p:cNvPr id="3" name="Content Placeholder 2"/>
          <p:cNvSpPr>
            <a:spLocks noGrp="1"/>
          </p:cNvSpPr>
          <p:nvPr>
            <p:ph idx="1"/>
          </p:nvPr>
        </p:nvSpPr>
        <p:spPr/>
        <p:txBody>
          <a:bodyPr/>
          <a:lstStyle/>
          <a:p>
            <a:r>
              <a:rPr lang="en-GB" b="1" dirty="0"/>
              <a:t>Collaboration or cheating? What can be learned from global research, policy and practice which might enhance education for the health and well-being of the children and young people of Wales?</a:t>
            </a:r>
            <a:endParaRPr lang="en-GB" dirty="0"/>
          </a:p>
        </p:txBody>
      </p:sp>
    </p:spTree>
    <p:extLst>
      <p:ext uri="{BB962C8B-B14F-4D97-AF65-F5344CB8AC3E}">
        <p14:creationId xmlns:p14="http://schemas.microsoft.com/office/powerpoint/2010/main" val="109285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Focus your assignment….</a:t>
            </a:r>
            <a:endParaRPr lang="en-GB" dirty="0"/>
          </a:p>
        </p:txBody>
      </p:sp>
      <p:sp>
        <p:nvSpPr>
          <p:cNvPr id="3" name="Content Placeholder 2"/>
          <p:cNvSpPr>
            <a:spLocks noGrp="1"/>
          </p:cNvSpPr>
          <p:nvPr>
            <p:ph idx="1"/>
          </p:nvPr>
        </p:nvSpPr>
        <p:spPr/>
        <p:txBody>
          <a:bodyPr/>
          <a:lstStyle/>
          <a:p>
            <a:r>
              <a:rPr lang="en-GB" dirty="0" smtClean="0"/>
              <a:t>Education is a wide subject and we have been looking at PSHE.</a:t>
            </a:r>
          </a:p>
          <a:p>
            <a:r>
              <a:rPr lang="en-GB" dirty="0" smtClean="0"/>
              <a:t>So, what about mental health education?</a:t>
            </a:r>
          </a:p>
          <a:p>
            <a:r>
              <a:rPr lang="en-GB" dirty="0" smtClean="0"/>
              <a:t>There is a significant amount of resources available looking at global mental health, for example:</a:t>
            </a:r>
          </a:p>
          <a:p>
            <a:pPr lvl="1"/>
            <a:r>
              <a:rPr lang="en-GB" b="1" dirty="0" err="1" smtClean="0"/>
              <a:t>Center</a:t>
            </a:r>
            <a:r>
              <a:rPr lang="en-GB" b="1" dirty="0" smtClean="0"/>
              <a:t> for global mental health:  </a:t>
            </a:r>
            <a:r>
              <a:rPr lang="en-GB" dirty="0" smtClean="0"/>
              <a:t>(https://www.centreforglobalmentalhealth.org/)</a:t>
            </a:r>
          </a:p>
          <a:p>
            <a:pPr lvl="1"/>
            <a:r>
              <a:rPr lang="en-GB" b="1" dirty="0" smtClean="0"/>
              <a:t>Movement for Global Mental Health: </a:t>
            </a:r>
            <a:r>
              <a:rPr lang="en-GB" dirty="0" smtClean="0"/>
              <a:t>(http://www.globalmentalhealth.org/)</a:t>
            </a:r>
          </a:p>
          <a:p>
            <a:pPr lvl="1"/>
            <a:r>
              <a:rPr lang="en-GB" b="1" dirty="0" smtClean="0"/>
              <a:t>Melinda and Bill Gates Foundation: </a:t>
            </a:r>
            <a:r>
              <a:rPr lang="en-GB" dirty="0" smtClean="0"/>
              <a:t>(https://www.gatesfoundation.org/)</a:t>
            </a:r>
          </a:p>
          <a:p>
            <a:pPr lvl="1"/>
            <a:r>
              <a:rPr lang="en-GB" dirty="0" smtClean="0"/>
              <a:t>And of course </a:t>
            </a:r>
            <a:r>
              <a:rPr lang="en-GB" b="1" dirty="0" smtClean="0"/>
              <a:t>World Health Organisation</a:t>
            </a:r>
            <a:r>
              <a:rPr lang="en-GB" dirty="0" smtClean="0"/>
              <a:t>: (https://www.who.int/)</a:t>
            </a:r>
            <a:endParaRPr lang="en-GB" dirty="0"/>
          </a:p>
        </p:txBody>
      </p:sp>
    </p:spTree>
    <p:extLst>
      <p:ext uri="{BB962C8B-B14F-4D97-AF65-F5344CB8AC3E}">
        <p14:creationId xmlns:p14="http://schemas.microsoft.com/office/powerpoint/2010/main" val="2956419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sources you might like to explore…</a:t>
            </a:r>
            <a:endParaRPr lang="en-GB" dirty="0"/>
          </a:p>
        </p:txBody>
      </p:sp>
      <p:sp>
        <p:nvSpPr>
          <p:cNvPr id="3" name="Content Placeholder 2"/>
          <p:cNvSpPr>
            <a:spLocks noGrp="1"/>
          </p:cNvSpPr>
          <p:nvPr>
            <p:ph idx="1"/>
          </p:nvPr>
        </p:nvSpPr>
        <p:spPr/>
        <p:txBody>
          <a:bodyPr/>
          <a:lstStyle/>
          <a:p>
            <a:r>
              <a:rPr lang="en-GB" dirty="0" smtClean="0"/>
              <a:t>Research </a:t>
            </a:r>
          </a:p>
          <a:p>
            <a:pPr lvl="1"/>
            <a:r>
              <a:rPr lang="en-GB" dirty="0" smtClean="0"/>
              <a:t>Global developmental goals</a:t>
            </a:r>
          </a:p>
          <a:p>
            <a:pPr lvl="1"/>
            <a:r>
              <a:rPr lang="en-GB" dirty="0" smtClean="0"/>
              <a:t>Human Rights and Mental Health</a:t>
            </a:r>
          </a:p>
          <a:p>
            <a:pPr lvl="1"/>
            <a:r>
              <a:rPr lang="en-GB" dirty="0" smtClean="0"/>
              <a:t>Explore YouTube videos, such as TED talks by </a:t>
            </a:r>
            <a:r>
              <a:rPr lang="en-GB" dirty="0" err="1" smtClean="0"/>
              <a:t>Vikram</a:t>
            </a:r>
            <a:r>
              <a:rPr lang="en-GB" dirty="0" smtClean="0"/>
              <a:t> Patel </a:t>
            </a:r>
          </a:p>
          <a:p>
            <a:pPr lvl="1"/>
            <a:r>
              <a:rPr lang="en-GB" dirty="0" smtClean="0"/>
              <a:t>The Lancet Commission on Global Mental Health and Sustainable Development.</a:t>
            </a:r>
          </a:p>
          <a:p>
            <a:pPr lvl="1"/>
            <a:endParaRPr lang="en-GB" dirty="0"/>
          </a:p>
        </p:txBody>
      </p:sp>
    </p:spTree>
    <p:extLst>
      <p:ext uri="{BB962C8B-B14F-4D97-AF65-F5344CB8AC3E}">
        <p14:creationId xmlns:p14="http://schemas.microsoft.com/office/powerpoint/2010/main" val="1786514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happening in global research?</a:t>
            </a:r>
            <a:endParaRPr lang="en-GB" dirty="0"/>
          </a:p>
        </p:txBody>
      </p:sp>
      <p:sp>
        <p:nvSpPr>
          <p:cNvPr id="3" name="Content Placeholder 2"/>
          <p:cNvSpPr>
            <a:spLocks noGrp="1"/>
          </p:cNvSpPr>
          <p:nvPr>
            <p:ph idx="1"/>
          </p:nvPr>
        </p:nvSpPr>
        <p:spPr/>
        <p:txBody>
          <a:bodyPr/>
          <a:lstStyle/>
          <a:p>
            <a:r>
              <a:rPr lang="en-GB" dirty="0" smtClean="0"/>
              <a:t>Ted Talk – Global Mental Health</a:t>
            </a:r>
          </a:p>
          <a:p>
            <a:pPr marL="0" indent="0">
              <a:buNone/>
            </a:pPr>
            <a:endParaRPr lang="en-GB" dirty="0"/>
          </a:p>
          <a:p>
            <a:r>
              <a:rPr lang="en-GB" dirty="0" smtClean="0"/>
              <a:t>What are the key points that you have picked up from watching this?</a:t>
            </a:r>
            <a:endParaRPr lang="en-GB" dirty="0"/>
          </a:p>
        </p:txBody>
      </p:sp>
    </p:spTree>
    <p:extLst>
      <p:ext uri="{BB962C8B-B14F-4D97-AF65-F5344CB8AC3E}">
        <p14:creationId xmlns:p14="http://schemas.microsoft.com/office/powerpoint/2010/main" val="1319259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does this influence policy?</a:t>
            </a:r>
            <a:endParaRPr lang="en-GB" dirty="0"/>
          </a:p>
        </p:txBody>
      </p:sp>
      <p:sp>
        <p:nvSpPr>
          <p:cNvPr id="3" name="Content Placeholder 2"/>
          <p:cNvSpPr>
            <a:spLocks noGrp="1"/>
          </p:cNvSpPr>
          <p:nvPr>
            <p:ph sz="half" idx="1"/>
          </p:nvPr>
        </p:nvSpPr>
        <p:spPr>
          <a:xfrm>
            <a:off x="838200" y="2621915"/>
            <a:ext cx="5181600" cy="4351338"/>
          </a:xfrm>
        </p:spPr>
        <p:txBody>
          <a:bodyPr/>
          <a:lstStyle/>
          <a:p>
            <a:r>
              <a:rPr lang="en-GB" dirty="0" smtClean="0"/>
              <a:t>From your key points, how might the research indicated in this video have an influence on policy within Wales?</a:t>
            </a:r>
          </a:p>
          <a:p>
            <a:endParaRPr lang="en-GB" dirty="0"/>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826332" y="2056015"/>
            <a:ext cx="2741569" cy="2741569"/>
          </a:xfrm>
        </p:spPr>
      </p:pic>
    </p:spTree>
    <p:extLst>
      <p:ext uri="{BB962C8B-B14F-4D97-AF65-F5344CB8AC3E}">
        <p14:creationId xmlns:p14="http://schemas.microsoft.com/office/powerpoint/2010/main" val="2166591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does this influence practice?</a:t>
            </a:r>
            <a:endParaRPr lang="en-GB" dirty="0"/>
          </a:p>
        </p:txBody>
      </p:sp>
      <p:sp>
        <p:nvSpPr>
          <p:cNvPr id="3" name="Content Placeholder 2"/>
          <p:cNvSpPr>
            <a:spLocks noGrp="1"/>
          </p:cNvSpPr>
          <p:nvPr>
            <p:ph sz="half" idx="1"/>
          </p:nvPr>
        </p:nvSpPr>
        <p:spPr>
          <a:xfrm>
            <a:off x="914400" y="3163957"/>
            <a:ext cx="5181600" cy="4351338"/>
          </a:xfrm>
        </p:spPr>
        <p:txBody>
          <a:bodyPr/>
          <a:lstStyle/>
          <a:p>
            <a:r>
              <a:rPr lang="en-GB" dirty="0" smtClean="0"/>
              <a:t>How might it influence practice in Wales?</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019800" y="2028306"/>
            <a:ext cx="5359950" cy="2973702"/>
          </a:xfrm>
        </p:spPr>
      </p:pic>
    </p:spTree>
    <p:extLst>
      <p:ext uri="{BB962C8B-B14F-4D97-AF65-F5344CB8AC3E}">
        <p14:creationId xmlns:p14="http://schemas.microsoft.com/office/powerpoint/2010/main" val="1608775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 might also like to explore Impact</a:t>
            </a:r>
            <a:endParaRPr lang="en-GB" dirty="0"/>
          </a:p>
        </p:txBody>
      </p:sp>
      <p:sp>
        <p:nvSpPr>
          <p:cNvPr id="3" name="Content Placeholder 2"/>
          <p:cNvSpPr>
            <a:spLocks noGrp="1"/>
          </p:cNvSpPr>
          <p:nvPr>
            <p:ph idx="1"/>
          </p:nvPr>
        </p:nvSpPr>
        <p:spPr/>
        <p:txBody>
          <a:bodyPr/>
          <a:lstStyle/>
          <a:p>
            <a:r>
              <a:rPr lang="en-GB" dirty="0" smtClean="0"/>
              <a:t>Take a look at the following article, a critical perspective exploring the impact of research</a:t>
            </a:r>
          </a:p>
          <a:p>
            <a:pPr marL="0" indent="0">
              <a:buNone/>
            </a:pPr>
            <a:endParaRPr lang="en-GB" dirty="0"/>
          </a:p>
          <a:p>
            <a:pPr marL="0" indent="0">
              <a:buNone/>
            </a:pPr>
            <a:r>
              <a:rPr lang="en-GB" dirty="0" smtClean="0"/>
              <a:t>Levin</a:t>
            </a:r>
            <a:r>
              <a:rPr lang="en-GB" dirty="0"/>
              <a:t>, Ben, 2004. Making Research Matter More. </a:t>
            </a:r>
            <a:r>
              <a:rPr lang="en-GB" i="1" dirty="0"/>
              <a:t>Education Policy Analysis Archives</a:t>
            </a:r>
            <a:r>
              <a:rPr lang="en-GB" dirty="0"/>
              <a:t>, 12(56</a:t>
            </a:r>
            <a:r>
              <a:rPr lang="en-GB" dirty="0" smtClean="0"/>
              <a:t>).</a:t>
            </a:r>
          </a:p>
        </p:txBody>
      </p:sp>
    </p:spTree>
    <p:extLst>
      <p:ext uri="{BB962C8B-B14F-4D97-AF65-F5344CB8AC3E}">
        <p14:creationId xmlns:p14="http://schemas.microsoft.com/office/powerpoint/2010/main" val="1059151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might you draw all this together to create your presentation?</a:t>
            </a:r>
            <a:endParaRPr lang="en-GB" dirty="0"/>
          </a:p>
        </p:txBody>
      </p:sp>
      <p:sp>
        <p:nvSpPr>
          <p:cNvPr id="3" name="Content Placeholder 2"/>
          <p:cNvSpPr>
            <a:spLocks noGrp="1"/>
          </p:cNvSpPr>
          <p:nvPr>
            <p:ph idx="1"/>
          </p:nvPr>
        </p:nvSpPr>
        <p:spPr/>
        <p:txBody>
          <a:bodyPr/>
          <a:lstStyle/>
          <a:p>
            <a:r>
              <a:rPr lang="en-GB" dirty="0" smtClean="0"/>
              <a:t>Developing a plan for your presentation</a:t>
            </a:r>
          </a:p>
          <a:p>
            <a:pPr lvl="1"/>
            <a:r>
              <a:rPr lang="en-GB" dirty="0" smtClean="0"/>
              <a:t>Mind Maps (mindomo.com)</a:t>
            </a:r>
          </a:p>
          <a:p>
            <a:pPr lvl="1"/>
            <a:r>
              <a:rPr lang="en-GB" dirty="0" smtClean="0"/>
              <a:t>Plan for constructing the presentation</a:t>
            </a:r>
          </a:p>
          <a:p>
            <a:pPr lvl="1"/>
            <a:r>
              <a:rPr lang="en-GB" dirty="0" smtClean="0"/>
              <a:t>Drawing on resources (literature, articles, text books, internet sources, including videos if appropriate).</a:t>
            </a:r>
          </a:p>
          <a:p>
            <a:pPr lvl="1"/>
            <a:r>
              <a:rPr lang="en-GB" dirty="0" smtClean="0"/>
              <a:t>You need to find appropriate sources to support your discussion and your key points.</a:t>
            </a:r>
          </a:p>
          <a:p>
            <a:pPr lvl="1"/>
            <a:r>
              <a:rPr lang="en-GB" dirty="0" smtClean="0"/>
              <a:t>Remember that we are looking for critical thinking within your discussion, never take anything at face value…</a:t>
            </a:r>
          </a:p>
        </p:txBody>
      </p:sp>
    </p:spTree>
    <p:extLst>
      <p:ext uri="{BB962C8B-B14F-4D97-AF65-F5344CB8AC3E}">
        <p14:creationId xmlns:p14="http://schemas.microsoft.com/office/powerpoint/2010/main" val="26138996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896612" y="2477294"/>
            <a:ext cx="2398776" cy="3048000"/>
          </a:xfrm>
        </p:spPr>
      </p:pic>
    </p:spTree>
    <p:extLst>
      <p:ext uri="{BB962C8B-B14F-4D97-AF65-F5344CB8AC3E}">
        <p14:creationId xmlns:p14="http://schemas.microsoft.com/office/powerpoint/2010/main" val="2276453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Two: Essay</a:t>
            </a:r>
            <a:endParaRPr lang="en-GB" dirty="0"/>
          </a:p>
        </p:txBody>
      </p:sp>
      <p:sp>
        <p:nvSpPr>
          <p:cNvPr id="3" name="Content Placeholder 2"/>
          <p:cNvSpPr>
            <a:spLocks noGrp="1"/>
          </p:cNvSpPr>
          <p:nvPr>
            <p:ph idx="1"/>
          </p:nvPr>
        </p:nvSpPr>
        <p:spPr/>
        <p:txBody>
          <a:bodyPr/>
          <a:lstStyle/>
          <a:p>
            <a:r>
              <a:rPr lang="en-GB" dirty="0"/>
              <a:t>Learning for Life: a critical analysis of the evidence for which education in Wales prepares children and young people for a good life in a rapidly changing global context.   </a:t>
            </a:r>
          </a:p>
        </p:txBody>
      </p:sp>
    </p:spTree>
    <p:extLst>
      <p:ext uri="{BB962C8B-B14F-4D97-AF65-F5344CB8AC3E}">
        <p14:creationId xmlns:p14="http://schemas.microsoft.com/office/powerpoint/2010/main" val="519760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Unpack the title..</a:t>
            </a:r>
            <a:endParaRPr lang="en-GB" dirty="0"/>
          </a:p>
        </p:txBody>
      </p:sp>
      <p:sp>
        <p:nvSpPr>
          <p:cNvPr id="3" name="Content Placeholder 2"/>
          <p:cNvSpPr>
            <a:spLocks noGrp="1"/>
          </p:cNvSpPr>
          <p:nvPr>
            <p:ph idx="1"/>
          </p:nvPr>
        </p:nvSpPr>
        <p:spPr/>
        <p:txBody>
          <a:bodyPr/>
          <a:lstStyle/>
          <a:p>
            <a:r>
              <a:rPr lang="en-GB" dirty="0" smtClean="0"/>
              <a:t>Learning for Life: a critical analysis of the evidence for which </a:t>
            </a:r>
            <a:r>
              <a:rPr lang="en-GB" dirty="0" smtClean="0">
                <a:solidFill>
                  <a:srgbClr val="FF0000"/>
                </a:solidFill>
              </a:rPr>
              <a:t>education in Wales </a:t>
            </a:r>
            <a:r>
              <a:rPr lang="en-GB" dirty="0" smtClean="0"/>
              <a:t>prepares </a:t>
            </a:r>
            <a:r>
              <a:rPr lang="en-GB" dirty="0" smtClean="0">
                <a:solidFill>
                  <a:srgbClr val="FF0000"/>
                </a:solidFill>
              </a:rPr>
              <a:t>children and young people </a:t>
            </a:r>
            <a:r>
              <a:rPr lang="en-GB" dirty="0" smtClean="0"/>
              <a:t>for a </a:t>
            </a:r>
            <a:r>
              <a:rPr lang="en-GB" dirty="0" smtClean="0">
                <a:solidFill>
                  <a:srgbClr val="FF0000"/>
                </a:solidFill>
              </a:rPr>
              <a:t>good life </a:t>
            </a:r>
            <a:r>
              <a:rPr lang="en-GB" dirty="0" smtClean="0"/>
              <a:t>in a rapidly changing global context.  </a:t>
            </a:r>
          </a:p>
          <a:p>
            <a:endParaRPr lang="en-GB" dirty="0"/>
          </a:p>
          <a:p>
            <a:r>
              <a:rPr lang="en-GB" dirty="0" smtClean="0"/>
              <a:t>When planning your essay, consider how you might focus your attention in, so that you don’t over stretch yourself. </a:t>
            </a:r>
          </a:p>
          <a:p>
            <a:endParaRPr lang="en-GB" dirty="0"/>
          </a:p>
        </p:txBody>
      </p:sp>
    </p:spTree>
    <p:extLst>
      <p:ext uri="{BB962C8B-B14F-4D97-AF65-F5344CB8AC3E}">
        <p14:creationId xmlns:p14="http://schemas.microsoft.com/office/powerpoint/2010/main" val="3475831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Keeping on the theme for mental health..</a:t>
            </a:r>
            <a:endParaRPr lang="en-GB" dirty="0"/>
          </a:p>
        </p:txBody>
      </p:sp>
      <p:sp>
        <p:nvSpPr>
          <p:cNvPr id="3" name="Content Placeholder 2"/>
          <p:cNvSpPr>
            <a:spLocks noGrp="1"/>
          </p:cNvSpPr>
          <p:nvPr>
            <p:ph idx="1"/>
          </p:nvPr>
        </p:nvSpPr>
        <p:spPr/>
        <p:txBody>
          <a:bodyPr/>
          <a:lstStyle/>
          <a:p>
            <a:r>
              <a:rPr lang="en-GB" dirty="0" smtClean="0"/>
              <a:t>What is happening within Welsh Government regarding mental health?</a:t>
            </a:r>
          </a:p>
          <a:p>
            <a:pPr lvl="1"/>
            <a:r>
              <a:rPr lang="en-GB" dirty="0" smtClean="0"/>
              <a:t>Well-being of Future Generations (Wales) Act 2015</a:t>
            </a:r>
          </a:p>
          <a:p>
            <a:pPr lvl="1"/>
            <a:r>
              <a:rPr lang="en-GB" dirty="0" smtClean="0"/>
              <a:t>Social Services and Well-being (Wales) Act 2014</a:t>
            </a:r>
            <a:endParaRPr lang="en-GB" dirty="0" smtClean="0"/>
          </a:p>
          <a:p>
            <a:pPr lvl="1"/>
            <a:r>
              <a:rPr lang="en-GB" dirty="0" smtClean="0"/>
              <a:t>Together for Mental Health (10 year mental health strategy)</a:t>
            </a:r>
          </a:p>
          <a:p>
            <a:pPr lvl="1"/>
            <a:r>
              <a:rPr lang="en-GB" dirty="0" smtClean="0"/>
              <a:t>Suicide and Self Harm Prevention Strategy ( Wales 2015-2020)</a:t>
            </a:r>
          </a:p>
          <a:p>
            <a:pPr lvl="1"/>
            <a:r>
              <a:rPr lang="en-GB" dirty="0" smtClean="0"/>
              <a:t>Mental Health law in Wales</a:t>
            </a:r>
          </a:p>
          <a:p>
            <a:pPr lvl="1"/>
            <a:r>
              <a:rPr lang="en-GB" dirty="0" smtClean="0"/>
              <a:t>Prosperity for All: Annual report 2018</a:t>
            </a:r>
          </a:p>
        </p:txBody>
      </p:sp>
    </p:spTree>
    <p:extLst>
      <p:ext uri="{BB962C8B-B14F-4D97-AF65-F5344CB8AC3E}">
        <p14:creationId xmlns:p14="http://schemas.microsoft.com/office/powerpoint/2010/main" val="3470613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Schools and education practices</a:t>
            </a:r>
            <a:endParaRPr lang="en-GB" dirty="0"/>
          </a:p>
        </p:txBody>
      </p:sp>
      <p:sp>
        <p:nvSpPr>
          <p:cNvPr id="3" name="Content Placeholder 2"/>
          <p:cNvSpPr>
            <a:spLocks noGrp="1"/>
          </p:cNvSpPr>
          <p:nvPr>
            <p:ph idx="1"/>
          </p:nvPr>
        </p:nvSpPr>
        <p:spPr/>
        <p:txBody>
          <a:bodyPr/>
          <a:lstStyle/>
          <a:p>
            <a:r>
              <a:rPr lang="en-GB" dirty="0" smtClean="0"/>
              <a:t>What is happening within schools?</a:t>
            </a:r>
          </a:p>
          <a:p>
            <a:r>
              <a:rPr lang="en-GB" dirty="0" smtClean="0"/>
              <a:t>Are there particular mental health programmes that are driving good practice?</a:t>
            </a:r>
          </a:p>
          <a:p>
            <a:r>
              <a:rPr lang="en-GB" dirty="0" smtClean="0"/>
              <a:t>What about PSHE education itself?</a:t>
            </a:r>
          </a:p>
          <a:p>
            <a:endParaRPr lang="en-GB" dirty="0"/>
          </a:p>
          <a:p>
            <a:r>
              <a:rPr lang="en-GB" dirty="0" smtClean="0"/>
              <a:t>You can critically evaluate a service within a school, if you can find appropriate resources to support your discussion</a:t>
            </a:r>
          </a:p>
        </p:txBody>
      </p:sp>
    </p:spTree>
    <p:extLst>
      <p:ext uri="{BB962C8B-B14F-4D97-AF65-F5344CB8AC3E}">
        <p14:creationId xmlns:p14="http://schemas.microsoft.com/office/powerpoint/2010/main" val="3772915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Together for Children and Young People – T4CYP (www.goodpractice.wales)</a:t>
            </a:r>
            <a:endParaRPr lang="en-GB" dirty="0"/>
          </a:p>
        </p:txBody>
      </p:sp>
      <p:sp>
        <p:nvSpPr>
          <p:cNvPr id="3" name="Content Placeholder 2"/>
          <p:cNvSpPr>
            <a:spLocks noGrp="1"/>
          </p:cNvSpPr>
          <p:nvPr>
            <p:ph idx="1"/>
          </p:nvPr>
        </p:nvSpPr>
        <p:spPr/>
        <p:txBody>
          <a:bodyPr/>
          <a:lstStyle/>
          <a:p>
            <a:r>
              <a:rPr lang="en-GB" dirty="0" smtClean="0"/>
              <a:t>This programme was launched by the Minister for Health and Social Care in February 2015.</a:t>
            </a:r>
          </a:p>
          <a:p>
            <a:r>
              <a:rPr lang="en-GB" dirty="0" smtClean="0"/>
              <a:t>It is a multiagency programme working to ‘reshape, remodel and refocus the emotional and mental health services provided for children and young people in Wales’ .</a:t>
            </a:r>
          </a:p>
          <a:p>
            <a:r>
              <a:rPr lang="en-GB" dirty="0" smtClean="0"/>
              <a:t>It is based on a Human rights approach and has both the 7 CORE Aims for CYP and UNCRC at it’s foundation.</a:t>
            </a:r>
            <a:endParaRPr lang="en-GB" dirty="0"/>
          </a:p>
        </p:txBody>
      </p:sp>
    </p:spTree>
    <p:extLst>
      <p:ext uri="{BB962C8B-B14F-4D97-AF65-F5344CB8AC3E}">
        <p14:creationId xmlns:p14="http://schemas.microsoft.com/office/powerpoint/2010/main" val="10731517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Windscreen model of Prevention, Protection and Provision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06040" y="1867694"/>
            <a:ext cx="6979920" cy="4267200"/>
          </a:xfrm>
        </p:spPr>
      </p:pic>
    </p:spTree>
    <p:extLst>
      <p:ext uri="{BB962C8B-B14F-4D97-AF65-F5344CB8AC3E}">
        <p14:creationId xmlns:p14="http://schemas.microsoft.com/office/powerpoint/2010/main" val="2435146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Workstreams</a:t>
            </a:r>
            <a:endParaRPr lang="en-GB" dirty="0"/>
          </a:p>
        </p:txBody>
      </p:sp>
      <p:sp>
        <p:nvSpPr>
          <p:cNvPr id="3" name="Content Placeholder 2"/>
          <p:cNvSpPr>
            <a:spLocks noGrp="1"/>
          </p:cNvSpPr>
          <p:nvPr>
            <p:ph idx="1"/>
          </p:nvPr>
        </p:nvSpPr>
        <p:spPr/>
        <p:txBody>
          <a:bodyPr/>
          <a:lstStyle/>
          <a:p>
            <a:r>
              <a:rPr lang="en-GB" dirty="0" smtClean="0"/>
              <a:t>Working within a high-level of multiagency support, the following </a:t>
            </a:r>
            <a:r>
              <a:rPr lang="en-GB" dirty="0" err="1" smtClean="0"/>
              <a:t>workstreams</a:t>
            </a:r>
            <a:r>
              <a:rPr lang="en-GB" dirty="0" smtClean="0"/>
              <a:t> undertake work right across the range of the windscreen:</a:t>
            </a:r>
          </a:p>
          <a:p>
            <a:pPr lvl="1"/>
            <a:r>
              <a:rPr lang="en-GB" dirty="0" smtClean="0"/>
              <a:t>Resilience and Early Intervention Work Stream</a:t>
            </a:r>
          </a:p>
          <a:p>
            <a:pPr lvl="1"/>
            <a:r>
              <a:rPr lang="en-GB" dirty="0" smtClean="0"/>
              <a:t>Neurodevelopment</a:t>
            </a:r>
          </a:p>
          <a:p>
            <a:pPr lvl="1"/>
            <a:r>
              <a:rPr lang="en-GB" dirty="0" smtClean="0"/>
              <a:t>CAMHS</a:t>
            </a:r>
          </a:p>
          <a:p>
            <a:pPr lvl="1"/>
            <a:r>
              <a:rPr lang="en-GB" dirty="0" smtClean="0"/>
              <a:t>Workforce, education and training</a:t>
            </a:r>
          </a:p>
          <a:p>
            <a:pPr lvl="1"/>
            <a:r>
              <a:rPr lang="en-GB" dirty="0" smtClean="0"/>
              <a:t>Care Transitions</a:t>
            </a:r>
          </a:p>
          <a:p>
            <a:pPr lvl="1"/>
            <a:r>
              <a:rPr lang="en-GB" dirty="0" smtClean="0"/>
              <a:t>Health Needs Assessment</a:t>
            </a:r>
          </a:p>
          <a:p>
            <a:pPr lvl="1"/>
            <a:r>
              <a:rPr lang="en-GB" dirty="0" smtClean="0"/>
              <a:t>Engagement with CYP</a:t>
            </a:r>
            <a:endParaRPr lang="en-GB" dirty="0"/>
          </a:p>
        </p:txBody>
      </p:sp>
    </p:spTree>
    <p:extLst>
      <p:ext uri="{BB962C8B-B14F-4D97-AF65-F5344CB8AC3E}">
        <p14:creationId xmlns:p14="http://schemas.microsoft.com/office/powerpoint/2010/main" val="22214213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excellent bank of resources available at:</a:t>
            </a:r>
            <a:endParaRPr lang="en-GB" dirty="0"/>
          </a:p>
        </p:txBody>
      </p:sp>
      <p:sp>
        <p:nvSpPr>
          <p:cNvPr id="3" name="Content Placeholder 2"/>
          <p:cNvSpPr>
            <a:spLocks noGrp="1"/>
          </p:cNvSpPr>
          <p:nvPr>
            <p:ph idx="1"/>
          </p:nvPr>
        </p:nvSpPr>
        <p:spPr/>
        <p:txBody>
          <a:bodyPr/>
          <a:lstStyle/>
          <a:p>
            <a:r>
              <a:rPr lang="en-GB" dirty="0" smtClean="0"/>
              <a:t>https://www.goodpractice.wales/t4cyp-resources</a:t>
            </a:r>
            <a:endParaRPr lang="en-GB" dirty="0"/>
          </a:p>
        </p:txBody>
      </p:sp>
    </p:spTree>
    <p:extLst>
      <p:ext uri="{BB962C8B-B14F-4D97-AF65-F5344CB8AC3E}">
        <p14:creationId xmlns:p14="http://schemas.microsoft.com/office/powerpoint/2010/main" val="3692539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Critically reflect on this statement..</a:t>
            </a:r>
            <a:endParaRPr lang="en-GB" dirty="0"/>
          </a:p>
        </p:txBody>
      </p:sp>
      <p:sp>
        <p:nvSpPr>
          <p:cNvPr id="3" name="Content Placeholder 2"/>
          <p:cNvSpPr>
            <a:spLocks noGrp="1"/>
          </p:cNvSpPr>
          <p:nvPr>
            <p:ph idx="1"/>
          </p:nvPr>
        </p:nvSpPr>
        <p:spPr/>
        <p:txBody>
          <a:bodyPr>
            <a:normAutofit lnSpcReduction="10000"/>
          </a:bodyPr>
          <a:lstStyle/>
          <a:p>
            <a:r>
              <a:rPr lang="en-GB" dirty="0" smtClean="0"/>
              <a:t>‘Help schools to develop a framework for empowering and enabling children and young people to better understand their own mental health and to advocate for themselves. Schools should be able to teach children and young people about mental health in the same way they teach them about literacy or numeracy’.</a:t>
            </a:r>
          </a:p>
          <a:p>
            <a:endParaRPr lang="en-GB" dirty="0"/>
          </a:p>
          <a:p>
            <a:endParaRPr lang="en-GB" dirty="0" smtClean="0"/>
          </a:p>
          <a:p>
            <a:r>
              <a:rPr lang="en-GB" dirty="0" smtClean="0"/>
              <a:t>How might this statement provide support with developing resilient children? How might it be unrealistic?</a:t>
            </a:r>
          </a:p>
          <a:p>
            <a:r>
              <a:rPr lang="en-GB" dirty="0" smtClean="0"/>
              <a:t>How might this link in with the essay title?</a:t>
            </a:r>
            <a:endParaRPr lang="en-GB" dirty="0"/>
          </a:p>
        </p:txBody>
      </p:sp>
      <p:sp>
        <p:nvSpPr>
          <p:cNvPr id="4" name="Footer Placeholder 3"/>
          <p:cNvSpPr>
            <a:spLocks noGrp="1"/>
          </p:cNvSpPr>
          <p:nvPr>
            <p:ph type="ftr" sz="quarter" idx="11"/>
          </p:nvPr>
        </p:nvSpPr>
        <p:spPr>
          <a:xfrm>
            <a:off x="4763086" y="3401341"/>
            <a:ext cx="7315200" cy="1199906"/>
          </a:xfrm>
        </p:spPr>
        <p:txBody>
          <a:bodyPr/>
          <a:lstStyle/>
          <a:p>
            <a:r>
              <a:rPr lang="en-GB" dirty="0" smtClean="0"/>
              <a:t>Commission on the Values-Based Child and Adolescent Mental Health System. What Really Matters in Children and Young People’s Mental Health? Summary Document. Royal College of Psychiatrists, 2016</a:t>
            </a:r>
            <a:endParaRPr lang="en-GB" dirty="0"/>
          </a:p>
        </p:txBody>
      </p:sp>
    </p:spTree>
    <p:extLst>
      <p:ext uri="{BB962C8B-B14F-4D97-AF65-F5344CB8AC3E}">
        <p14:creationId xmlns:p14="http://schemas.microsoft.com/office/powerpoint/2010/main" val="29951517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Constructing the essay</a:t>
            </a:r>
            <a:endParaRPr lang="en-GB" dirty="0"/>
          </a:p>
        </p:txBody>
      </p:sp>
      <p:sp>
        <p:nvSpPr>
          <p:cNvPr id="3" name="Content Placeholder 2"/>
          <p:cNvSpPr>
            <a:spLocks noGrp="1"/>
          </p:cNvSpPr>
          <p:nvPr>
            <p:ph idx="1"/>
          </p:nvPr>
        </p:nvSpPr>
        <p:spPr/>
        <p:txBody>
          <a:bodyPr/>
          <a:lstStyle/>
          <a:p>
            <a:r>
              <a:rPr lang="en-GB" dirty="0" smtClean="0"/>
              <a:t>Plan the key area that you are intending to focus on.</a:t>
            </a:r>
          </a:p>
          <a:p>
            <a:r>
              <a:rPr lang="en-GB" dirty="0" smtClean="0"/>
              <a:t>Again use the tools that can support you</a:t>
            </a:r>
          </a:p>
          <a:p>
            <a:r>
              <a:rPr lang="en-GB" dirty="0" smtClean="0"/>
              <a:t>E.g. Mind maps</a:t>
            </a:r>
          </a:p>
          <a:p>
            <a:r>
              <a:rPr lang="en-GB" dirty="0" smtClean="0"/>
              <a:t>Colour coding your notes and themes</a:t>
            </a:r>
          </a:p>
          <a:p>
            <a:r>
              <a:rPr lang="en-GB" dirty="0" smtClean="0"/>
              <a:t>Developing your writing, use of linking words and paragraph structures</a:t>
            </a:r>
            <a:endParaRPr lang="en-GB" dirty="0"/>
          </a:p>
        </p:txBody>
      </p:sp>
    </p:spTree>
    <p:extLst>
      <p:ext uri="{BB962C8B-B14F-4D97-AF65-F5344CB8AC3E}">
        <p14:creationId xmlns:p14="http://schemas.microsoft.com/office/powerpoint/2010/main" val="2845148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idx="1"/>
          </p:nvPr>
        </p:nvSpPr>
        <p:spPr/>
        <p:txBody>
          <a:bodyPr/>
          <a:lstStyle/>
          <a:p>
            <a:r>
              <a:rPr lang="en-GB" dirty="0" smtClean="0"/>
              <a:t>Working in small groups, unpack the essay title, making it relevant for you.</a:t>
            </a:r>
          </a:p>
          <a:p>
            <a:r>
              <a:rPr lang="en-GB" dirty="0" smtClean="0"/>
              <a:t>Consider which resources you might be familiar with that might support your writing.</a:t>
            </a:r>
          </a:p>
          <a:p>
            <a:r>
              <a:rPr lang="en-GB" dirty="0" smtClean="0"/>
              <a:t>Develop a mind map which might enable you to focus on the themes that are relevant.</a:t>
            </a:r>
          </a:p>
          <a:p>
            <a:endParaRPr lang="en-GB" dirty="0"/>
          </a:p>
          <a:p>
            <a:r>
              <a:rPr lang="en-GB" dirty="0" smtClean="0"/>
              <a:t>Questions?</a:t>
            </a:r>
            <a:endParaRPr lang="en-GB" dirty="0"/>
          </a:p>
        </p:txBody>
      </p:sp>
    </p:spTree>
    <p:extLst>
      <p:ext uri="{BB962C8B-B14F-4D97-AF65-F5344CB8AC3E}">
        <p14:creationId xmlns:p14="http://schemas.microsoft.com/office/powerpoint/2010/main" val="39486291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TotalTime>
  <Words>900</Words>
  <Application>Microsoft Office PowerPoint</Application>
  <PresentationFormat>Widescreen</PresentationFormat>
  <Paragraphs>93</Paragraphs>
  <Slides>21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Working towards your assessments</vt:lpstr>
      <vt:lpstr>Assignment One: Presentation</vt:lpstr>
      <vt:lpstr>Focus your assignment….</vt:lpstr>
      <vt:lpstr>Other sources you might like to explore…</vt:lpstr>
      <vt:lpstr>What is happening in global research?</vt:lpstr>
      <vt:lpstr>How does this influence policy?</vt:lpstr>
      <vt:lpstr>How does this influence practice?</vt:lpstr>
      <vt:lpstr>You might also like to explore Impact</vt:lpstr>
      <vt:lpstr>How might you draw all this together to create your presentation?</vt:lpstr>
      <vt:lpstr>Questions..</vt:lpstr>
      <vt:lpstr>Assessment Two: Essay</vt:lpstr>
      <vt:lpstr>Unpack the title..</vt:lpstr>
      <vt:lpstr>Keeping on the theme for mental health..</vt:lpstr>
      <vt:lpstr>Schools and education practices</vt:lpstr>
      <vt:lpstr>Together for Children and Young People – T4CYP (www.goodpractice.wales)</vt:lpstr>
      <vt:lpstr>Windscreen model of Prevention, Protection and Provision</vt:lpstr>
      <vt:lpstr>Workstreams</vt:lpstr>
      <vt:lpstr>An excellent bank of resources available at:</vt:lpstr>
      <vt:lpstr>Critically reflect on this statement..</vt:lpstr>
      <vt:lpstr>Constructing the essay</vt:lpstr>
      <vt:lpstr>Group 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Catherine Slade</dc:creator>
  <cp:lastModifiedBy>Catherine Slade</cp:lastModifiedBy>
  <cp:revision>13</cp:revision>
  <dcterms:created xsi:type="dcterms:W3CDTF">2019-02-15T10:17:52Z</dcterms:created>
  <dcterms:modified xsi:type="dcterms:W3CDTF">2019-02-15T12:14:07Z</dcterms:modified>
</cp:coreProperties>
</file>