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Средний стиль 2 —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85" d="100"/>
          <a:sy n="85" d="100"/>
        </p:scale>
        <p:origin x="59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94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365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86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178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736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2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562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49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052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93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009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087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070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698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646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835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357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4322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8C18859-9320-47B1-B84A-5AD18E8F8F05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9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  <p:sldLayoutId id="214748378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2657" y="1514028"/>
            <a:ext cx="7796480" cy="3436344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Decision Making</a:t>
            </a:r>
            <a:r>
              <a:rPr lang="en-US" sz="3200" b="1" dirty="0"/>
              <a:t/>
            </a:r>
            <a:br>
              <a:rPr lang="en-US" sz="3200" b="1" dirty="0"/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LCLM4004_LON</a:t>
            </a:r>
            <a:r>
              <a:rPr lang="en-US" sz="3200" b="1" dirty="0"/>
              <a:t/>
            </a:r>
            <a:br>
              <a:rPr lang="en-US" sz="3200" b="1" dirty="0"/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 err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Anastasiia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Yaremenchuk</a:t>
            </a:r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uk-UA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2430412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uk-UA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Thomas </a:t>
            </a:r>
            <a:r>
              <a:rPr lang="en-US" sz="3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Adeyemi</a:t>
            </a:r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1: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  <a:endParaRPr lang="en-GB" sz="3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Равнобедренный треугольник 3"/>
          <p:cNvSpPr/>
          <p:nvPr/>
        </p:nvSpPr>
        <p:spPr>
          <a:xfrm rot="2764764">
            <a:off x="10017865" y="-260064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Равнобедренный треугольник 5"/>
          <p:cNvSpPr/>
          <p:nvPr/>
        </p:nvSpPr>
        <p:spPr>
          <a:xfrm rot="18869218">
            <a:off x="-1137876" y="-265590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Равнобедренный треугольник 6"/>
          <p:cNvSpPr/>
          <p:nvPr/>
        </p:nvSpPr>
        <p:spPr>
          <a:xfrm rot="13515839">
            <a:off x="-1135286" y="5387703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Равнобедренный треугольник 7"/>
          <p:cNvSpPr/>
          <p:nvPr/>
        </p:nvSpPr>
        <p:spPr>
          <a:xfrm rot="8035837">
            <a:off x="10001671" y="5395378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 rot="5400000">
            <a:off x="5714126" y="-496665"/>
            <a:ext cx="1389530" cy="35159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027" y="703081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2735" y="1702256"/>
            <a:ext cx="7604044" cy="409244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Introduction </a:t>
            </a:r>
            <a:endParaRPr lang="en-GB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Company background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Problem: nature and scope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PESTLE ANALYSIS: The Olive Tree Bistro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Cause and effect analysis: Fishbone diagram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Conclusion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 rot="5400000">
            <a:off x="3963447" y="-1164365"/>
            <a:ext cx="4505402" cy="97643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377" y="741517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0381" y="1547871"/>
            <a:ext cx="9464490" cy="3965424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This presentation focuses on the main problems faced by "The Olive Tree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Bistro" </a:t>
            </a:r>
            <a:endParaRPr lang="uk-UA" dirty="0" smtClean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will use the 5W2H technique which will define the problem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.</a:t>
            </a: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will look at external factors through the PESTEL framework.</a:t>
            </a:r>
            <a:endParaRPr lang="en-GB" dirty="0" smtClean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 </a:t>
            </a: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Also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will determine what the root causes of issues are using a cause and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effect diagram</a:t>
            </a:r>
            <a:r>
              <a:rPr lang="uk-UA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(</a:t>
            </a:r>
            <a:r>
              <a:rPr lang="en-GB" b="1" dirty="0" smtClean="0">
                <a:solidFill>
                  <a:schemeClr val="accent4">
                    <a:lumMod val="75000"/>
                  </a:schemeClr>
                </a:solidFill>
              </a:rPr>
              <a:t>Fishbone</a:t>
            </a:r>
            <a:r>
              <a:rPr lang="uk-UA" b="1" dirty="0" smtClean="0">
                <a:solidFill>
                  <a:schemeClr val="accent4">
                    <a:lumMod val="75000"/>
                  </a:schemeClr>
                </a:solidFill>
              </a:rPr>
              <a:t>)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.</a:t>
            </a:r>
            <a:endParaRPr lang="en-US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seek to present a full picture of the issues which impact the restaurant.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 rot="5400000">
            <a:off x="7597588" y="1940859"/>
            <a:ext cx="4500283" cy="325418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5920" y="640291"/>
            <a:ext cx="8915399" cy="75633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5920" y="1396630"/>
            <a:ext cx="9694210" cy="4295025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accent2">
                    <a:lumMod val="75000"/>
                  </a:schemeClr>
                </a:solidFill>
              </a:rPr>
              <a:t>The Olive Tree </a:t>
            </a:r>
            <a:r>
              <a:rPr lang="en-GB" b="1" u="sng" dirty="0" smtClean="0">
                <a:solidFill>
                  <a:schemeClr val="accent2">
                    <a:lumMod val="75000"/>
                  </a:schemeClr>
                </a:solidFill>
              </a:rPr>
              <a:t>Bistro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Little family owned Mediterranean restaurant.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in dynamic Bristol, UK.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2019 it went which became very popular.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 smtClean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Guests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loved its fresh, homemade food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Known for our friendly staff and cozy atmosphere.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 a loyal customer base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833" y="494376"/>
            <a:ext cx="8915399" cy="7132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6072" y="1354468"/>
            <a:ext cx="9074920" cy="4105656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9042216"/>
              </p:ext>
            </p:extLst>
          </p:nvPr>
        </p:nvGraphicFramePr>
        <p:xfrm>
          <a:off x="1875128" y="1577788"/>
          <a:ext cx="8553814" cy="365091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84613"/>
                <a:gridCol w="7569201"/>
              </a:tblGrid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</a:t>
                      </a:r>
                      <a:endParaRPr lang="en-US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There has been a 25% decrease in sales over the last 12 months.</a:t>
                      </a:r>
                      <a:endParaRPr lang="en-US" dirty="0"/>
                    </a:p>
                  </a:txBody>
                  <a:tcPr/>
                </a:tc>
              </a:tr>
              <a:tr h="6251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Why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Slow service, out of date menu, increasing costs, greater competition, and few customers.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Where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 The Olive Tree Bistro, in Bristol, UK which is a small restaurant.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business owner, employees, and regular customers are included.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 the past year the situation has.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Customers go for what is faster, cheaper, or more modern. We have high demand but low service.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much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 25% drop in revenue which in turn puts the restaurant’s financial stability at risk.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Прямоугольник 6"/>
          <p:cNvSpPr/>
          <p:nvPr/>
        </p:nvSpPr>
        <p:spPr>
          <a:xfrm rot="5400000">
            <a:off x="1923223" y="3531369"/>
            <a:ext cx="473379" cy="20546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Прямоугольник 5"/>
          <p:cNvSpPr/>
          <p:nvPr/>
        </p:nvSpPr>
        <p:spPr>
          <a:xfrm rot="5400000">
            <a:off x="1989836" y="2099655"/>
            <a:ext cx="473379" cy="218789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Прямоугольник 3"/>
          <p:cNvSpPr/>
          <p:nvPr/>
        </p:nvSpPr>
        <p:spPr>
          <a:xfrm rot="5400000">
            <a:off x="1987030" y="694886"/>
            <a:ext cx="473379" cy="218228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988" y="940872"/>
            <a:ext cx="9445905" cy="860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PESTLE ANALYSIS: The Olive Tree Bistro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34" y="1627178"/>
            <a:ext cx="10184412" cy="4059936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POLITICAL</a:t>
            </a:r>
            <a:endParaRPr lang="uk-UA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en-US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Post </a:t>
            </a:r>
            <a:r>
              <a:rPr lang="en-US" sz="1800" dirty="0" err="1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Brexit</a:t>
            </a:r>
            <a:r>
              <a:rPr lang="en-US" sz="1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UK left the EU trade </a:t>
            </a:r>
            <a:r>
              <a:rPr lang="en-US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system.</a:t>
            </a:r>
            <a:r>
              <a:rPr lang="uk-UA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Changes in UK's foreign </a:t>
            </a:r>
            <a:r>
              <a:rPr lang="en-US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lang="uk-UA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800" dirty="0" smtClean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ECONOMIC</a:t>
            </a:r>
          </a:p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en-US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Inflation </a:t>
            </a:r>
            <a:r>
              <a:rPr lang="en-US" sz="1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raised food prices and reduced consumer spending for food</a:t>
            </a:r>
            <a:r>
              <a:rPr lang="en-US" sz="18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sz="1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Lower income means fewer </a:t>
            </a:r>
            <a:r>
              <a:rPr lang="en-US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 and </a:t>
            </a:r>
            <a:r>
              <a:rPr lang="en-US" sz="1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 ability to pay </a:t>
            </a:r>
            <a:r>
              <a:rPr lang="en-US" sz="1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staff.</a:t>
            </a:r>
            <a:endParaRPr lang="en-GB" sz="1800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SOCIAL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Lifestyle attitudes has changed which now people eat out less</a:t>
            </a:r>
            <a:r>
              <a:rPr lang="en-US" sz="19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Changing attitudes towards work and busy schedules are increasing demand for food delivery</a:t>
            </a:r>
            <a:endParaRPr lang="en-GB" sz="1900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Прямоугольник 5"/>
          <p:cNvSpPr/>
          <p:nvPr/>
        </p:nvSpPr>
        <p:spPr>
          <a:xfrm rot="5400000">
            <a:off x="2847559" y="291428"/>
            <a:ext cx="473379" cy="32341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Прямоугольник 4"/>
          <p:cNvSpPr/>
          <p:nvPr/>
        </p:nvSpPr>
        <p:spPr>
          <a:xfrm rot="5400000">
            <a:off x="2225034" y="2162044"/>
            <a:ext cx="473379" cy="20546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Прямоугольник 3"/>
          <p:cNvSpPr/>
          <p:nvPr/>
        </p:nvSpPr>
        <p:spPr>
          <a:xfrm rot="5400000">
            <a:off x="2926414" y="2975102"/>
            <a:ext cx="320221" cy="32386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378" y="424248"/>
            <a:ext cx="9921394" cy="12808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PESTLE ANALYSIS: The Olive Tree Bistro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390" y="1705138"/>
            <a:ext cx="9872862" cy="3873625"/>
          </a:xfrm>
        </p:spPr>
        <p:txBody>
          <a:bodyPr>
            <a:normAutofit fontScale="47500" lnSpcReduction="20000"/>
          </a:bodyPr>
          <a:lstStyle/>
          <a:p>
            <a:r>
              <a:rPr lang="en-GB" sz="5100" b="1" dirty="0">
                <a:solidFill>
                  <a:schemeClr val="accent2">
                    <a:lumMod val="75000"/>
                  </a:schemeClr>
                </a:solidFill>
              </a:rPr>
              <a:t>TECHNOLOGICAL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online 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ordering</a:t>
            </a: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restaurant 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website.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booking not available.</a:t>
            </a:r>
            <a:endParaRPr lang="en-GB" sz="3800" b="1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4400" b="1" dirty="0" smtClean="0">
                <a:solidFill>
                  <a:schemeClr val="accent2">
                    <a:lumMod val="75000"/>
                  </a:schemeClr>
                </a:solidFill>
              </a:rPr>
              <a:t>LEGAL</a:t>
            </a:r>
            <a:endParaRPr lang="uk-UA" sz="4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Rising import prices require contracts, review them carefully to avoid legal 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problems</a:t>
            </a:r>
            <a:r>
              <a:rPr lang="uk-UA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Slow service because of staff overload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uk-UA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follow </a:t>
            </a: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labor laws to avoid fines</a:t>
            </a:r>
            <a:r>
              <a:rPr lang="en-US" sz="3800" dirty="0"/>
              <a:t>.</a:t>
            </a:r>
            <a:endParaRPr lang="en-GB" sz="3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b="1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r>
              <a:rPr lang="en-GB" sz="4400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ENVIRONMENTAL </a:t>
            </a:r>
            <a:endParaRPr lang="uk-UA" sz="4400" b="1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food industry is forced to adapt to new healthy and environmental trends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3800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ifestyle </a:t>
            </a:r>
            <a:r>
              <a:rPr lang="en-US" sz="3800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 people choose lighter and healthier food</a:t>
            </a:r>
            <a:endParaRPr lang="uk-UA" sz="3800" dirty="0" smtClean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170B2F1-1DB4-9943-2322-A04FAD81E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600" y="655641"/>
            <a:ext cx="9926620" cy="79712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4">
                    <a:lumMod val="50000"/>
                  </a:schemeClr>
                </a:solidFill>
              </a:rPr>
              <a:t>Cause and effect analysis: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9F867A9-E282-12A2-97A4-3FBDDD410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7428" y="1870841"/>
            <a:ext cx="9837792" cy="377762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1178600" y="1843778"/>
            <a:ext cx="9837791" cy="38046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Прямая соединительная линия 6"/>
          <p:cNvCxnSpPr>
            <a:stCxn id="5" idx="1"/>
            <a:endCxn id="5" idx="1"/>
          </p:cNvCxnSpPr>
          <p:nvPr/>
        </p:nvCxnSpPr>
        <p:spPr>
          <a:xfrm>
            <a:off x="1178600" y="374612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Прямая соединительная линия 9"/>
          <p:cNvCxnSpPr/>
          <p:nvPr/>
        </p:nvCxnSpPr>
        <p:spPr>
          <a:xfrm flipV="1">
            <a:off x="2393576" y="3759651"/>
            <a:ext cx="7637930" cy="2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Прямоугольник 13"/>
          <p:cNvSpPr/>
          <p:nvPr/>
        </p:nvSpPr>
        <p:spPr>
          <a:xfrm>
            <a:off x="8647239" y="3308485"/>
            <a:ext cx="1147419" cy="848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+mj-lt"/>
              </a:rPr>
              <a:t>Declining Sales</a:t>
            </a:r>
          </a:p>
        </p:txBody>
      </p:sp>
      <p:cxnSp>
        <p:nvCxnSpPr>
          <p:cNvPr id="16" name="Прямая соединительная линия 15"/>
          <p:cNvCxnSpPr/>
          <p:nvPr/>
        </p:nvCxnSpPr>
        <p:spPr>
          <a:xfrm flipH="1" flipV="1">
            <a:off x="6875929" y="2519082"/>
            <a:ext cx="1299883" cy="1240568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Прямая соединительная линия 19"/>
          <p:cNvCxnSpPr/>
          <p:nvPr/>
        </p:nvCxnSpPr>
        <p:spPr>
          <a:xfrm flipV="1">
            <a:off x="6068353" y="3759650"/>
            <a:ext cx="1191479" cy="1221974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Прямая соединительная линия 23"/>
          <p:cNvCxnSpPr/>
          <p:nvPr/>
        </p:nvCxnSpPr>
        <p:spPr>
          <a:xfrm flipH="1" flipV="1">
            <a:off x="4542144" y="2519080"/>
            <a:ext cx="1299883" cy="1240568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единительная линия 25"/>
          <p:cNvCxnSpPr/>
          <p:nvPr/>
        </p:nvCxnSpPr>
        <p:spPr>
          <a:xfrm flipV="1">
            <a:off x="3703134" y="3757567"/>
            <a:ext cx="1275634" cy="1154268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Прямоугольник 30"/>
          <p:cNvSpPr/>
          <p:nvPr/>
        </p:nvSpPr>
        <p:spPr>
          <a:xfrm>
            <a:off x="6306256" y="3336275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Прямоугольник 31"/>
          <p:cNvSpPr/>
          <p:nvPr/>
        </p:nvSpPr>
        <p:spPr>
          <a:xfrm>
            <a:off x="5799353" y="2980685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Прямоугольник 33"/>
          <p:cNvSpPr/>
          <p:nvPr/>
        </p:nvSpPr>
        <p:spPr>
          <a:xfrm>
            <a:off x="5389104" y="2592143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b="1" dirty="0">
              <a:solidFill>
                <a:schemeClr val="tx2"/>
              </a:solidFill>
            </a:endParaRPr>
          </a:p>
        </p:txBody>
      </p:sp>
      <p:cxnSp>
        <p:nvCxnSpPr>
          <p:cNvPr id="36" name="Прямая со стрелкой 35"/>
          <p:cNvCxnSpPr>
            <a:stCxn id="31" idx="3"/>
          </p:cNvCxnSpPr>
          <p:nvPr/>
        </p:nvCxnSpPr>
        <p:spPr>
          <a:xfrm>
            <a:off x="7425506" y="3500175"/>
            <a:ext cx="535121" cy="0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Прямая со стрелкой 36"/>
          <p:cNvCxnSpPr/>
          <p:nvPr/>
        </p:nvCxnSpPr>
        <p:spPr>
          <a:xfrm>
            <a:off x="6921935" y="3139364"/>
            <a:ext cx="603935" cy="0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Прямая со стрелкой 39"/>
          <p:cNvCxnSpPr/>
          <p:nvPr/>
        </p:nvCxnSpPr>
        <p:spPr>
          <a:xfrm flipV="1">
            <a:off x="6515750" y="2773711"/>
            <a:ext cx="629121" cy="4431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Прямоугольник 41"/>
          <p:cNvSpPr/>
          <p:nvPr/>
        </p:nvSpPr>
        <p:spPr>
          <a:xfrm>
            <a:off x="6458268" y="1951493"/>
            <a:ext cx="940376" cy="555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+mj-lt"/>
              </a:rPr>
              <a:t>People</a:t>
            </a:r>
          </a:p>
        </p:txBody>
      </p:sp>
      <p:sp>
        <p:nvSpPr>
          <p:cNvPr id="46" name="Прямоугольник 45"/>
          <p:cNvSpPr/>
          <p:nvPr/>
        </p:nvSpPr>
        <p:spPr>
          <a:xfrm>
            <a:off x="5667571" y="4884386"/>
            <a:ext cx="983490" cy="548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+mj-lt"/>
              </a:rPr>
              <a:t>Product</a:t>
            </a:r>
          </a:p>
        </p:txBody>
      </p:sp>
      <p:sp>
        <p:nvSpPr>
          <p:cNvPr id="47" name="Прямоугольник 46"/>
          <p:cNvSpPr/>
          <p:nvPr/>
        </p:nvSpPr>
        <p:spPr>
          <a:xfrm>
            <a:off x="5416577" y="3812852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Прямоугольник 47"/>
          <p:cNvSpPr/>
          <p:nvPr/>
        </p:nvSpPr>
        <p:spPr>
          <a:xfrm>
            <a:off x="4816629" y="4195775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Прямоугольник 48"/>
          <p:cNvSpPr/>
          <p:nvPr/>
        </p:nvSpPr>
        <p:spPr>
          <a:xfrm>
            <a:off x="4316677" y="4574884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" name="Прямая со стрелкой 49"/>
          <p:cNvCxnSpPr>
            <a:stCxn id="47" idx="3"/>
          </p:cNvCxnSpPr>
          <p:nvPr/>
        </p:nvCxnSpPr>
        <p:spPr>
          <a:xfrm flipV="1">
            <a:off x="6535827" y="3962193"/>
            <a:ext cx="470252" cy="14559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Прямая со стрелкой 53"/>
          <p:cNvCxnSpPr/>
          <p:nvPr/>
        </p:nvCxnSpPr>
        <p:spPr>
          <a:xfrm>
            <a:off x="5954888" y="4362283"/>
            <a:ext cx="696172" cy="7247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Прямая со стрелкой 56"/>
          <p:cNvCxnSpPr/>
          <p:nvPr/>
        </p:nvCxnSpPr>
        <p:spPr>
          <a:xfrm flipV="1">
            <a:off x="5438268" y="4730340"/>
            <a:ext cx="864706" cy="9793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Прямоугольник 69"/>
          <p:cNvSpPr/>
          <p:nvPr/>
        </p:nvSpPr>
        <p:spPr>
          <a:xfrm>
            <a:off x="4104777" y="1963942"/>
            <a:ext cx="978211" cy="555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+mj-lt"/>
              </a:rPr>
              <a:t>External </a:t>
            </a:r>
          </a:p>
        </p:txBody>
      </p:sp>
      <p:sp>
        <p:nvSpPr>
          <p:cNvPr id="72" name="Прямоугольник 71"/>
          <p:cNvSpPr/>
          <p:nvPr/>
        </p:nvSpPr>
        <p:spPr>
          <a:xfrm>
            <a:off x="4072835" y="3345731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Прямоугольник 72"/>
          <p:cNvSpPr/>
          <p:nvPr/>
        </p:nvSpPr>
        <p:spPr>
          <a:xfrm>
            <a:off x="3646201" y="2978601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Прямоугольник 73"/>
          <p:cNvSpPr/>
          <p:nvPr/>
        </p:nvSpPr>
        <p:spPr>
          <a:xfrm>
            <a:off x="3181626" y="2609348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2" name="Прямая со стрелкой 81"/>
          <p:cNvCxnSpPr>
            <a:stCxn id="72" idx="3"/>
          </p:cNvCxnSpPr>
          <p:nvPr/>
        </p:nvCxnSpPr>
        <p:spPr>
          <a:xfrm>
            <a:off x="5192085" y="3509631"/>
            <a:ext cx="455410" cy="0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Прямая со стрелкой 85"/>
          <p:cNvCxnSpPr>
            <a:stCxn id="73" idx="3"/>
          </p:cNvCxnSpPr>
          <p:nvPr/>
        </p:nvCxnSpPr>
        <p:spPr>
          <a:xfrm flipV="1">
            <a:off x="4765451" y="3139365"/>
            <a:ext cx="426634" cy="3136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Прямая со стрелкой 89"/>
          <p:cNvCxnSpPr/>
          <p:nvPr/>
        </p:nvCxnSpPr>
        <p:spPr>
          <a:xfrm>
            <a:off x="4300876" y="2773248"/>
            <a:ext cx="535121" cy="0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Прямоугольник 94"/>
          <p:cNvSpPr/>
          <p:nvPr/>
        </p:nvSpPr>
        <p:spPr>
          <a:xfrm>
            <a:off x="2746023" y="4915501"/>
            <a:ext cx="1275175" cy="517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smtClean="0">
                <a:solidFill>
                  <a:schemeClr val="tx2"/>
                </a:solidFill>
                <a:latin typeface="+mj-lt"/>
              </a:rPr>
              <a:t>Technology</a:t>
            </a:r>
            <a:endParaRPr lang="en-US" sz="1600" b="1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96" name="Прямоугольник 95"/>
          <p:cNvSpPr/>
          <p:nvPr/>
        </p:nvSpPr>
        <p:spPr>
          <a:xfrm>
            <a:off x="2383493" y="4523575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Прямоугольник 97"/>
          <p:cNvSpPr/>
          <p:nvPr/>
        </p:nvSpPr>
        <p:spPr>
          <a:xfrm>
            <a:off x="2918337" y="4163713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Прямоугольник 98"/>
          <p:cNvSpPr/>
          <p:nvPr/>
        </p:nvSpPr>
        <p:spPr>
          <a:xfrm>
            <a:off x="3371937" y="3788241"/>
            <a:ext cx="1119250" cy="327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1" name="Прямая со стрелкой 100"/>
          <p:cNvCxnSpPr/>
          <p:nvPr/>
        </p:nvCxnSpPr>
        <p:spPr>
          <a:xfrm flipV="1">
            <a:off x="4479521" y="3937929"/>
            <a:ext cx="285930" cy="4777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Прямая со стрелкой 104"/>
          <p:cNvCxnSpPr/>
          <p:nvPr/>
        </p:nvCxnSpPr>
        <p:spPr>
          <a:xfrm>
            <a:off x="4021198" y="4320452"/>
            <a:ext cx="347586" cy="0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Прямая со стрелкой 107"/>
          <p:cNvCxnSpPr/>
          <p:nvPr/>
        </p:nvCxnSpPr>
        <p:spPr>
          <a:xfrm flipV="1">
            <a:off x="3513546" y="4687475"/>
            <a:ext cx="418016" cy="10916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Прямоугольник 3"/>
          <p:cNvSpPr/>
          <p:nvPr/>
        </p:nvSpPr>
        <p:spPr>
          <a:xfrm>
            <a:off x="5700986" y="2936454"/>
            <a:ext cx="141513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b="1" dirty="0"/>
              <a:t>Overworked </a:t>
            </a:r>
            <a:r>
              <a:rPr lang="en-US" sz="1050" b="1" dirty="0" smtClean="0"/>
              <a:t>during</a:t>
            </a:r>
          </a:p>
          <a:p>
            <a:r>
              <a:rPr lang="en-US" sz="1050" b="1" dirty="0" smtClean="0"/>
              <a:t> </a:t>
            </a:r>
            <a:r>
              <a:rPr lang="en-US" sz="1050" b="1" dirty="0"/>
              <a:t>peak </a:t>
            </a:r>
            <a:r>
              <a:rPr lang="en-US" sz="1050" b="1" dirty="0" smtClean="0"/>
              <a:t>hours.</a:t>
            </a:r>
            <a:endParaRPr lang="en-US" sz="1050" b="1" dirty="0"/>
          </a:p>
        </p:txBody>
      </p:sp>
      <p:sp>
        <p:nvSpPr>
          <p:cNvPr id="13" name="Прямоугольник 12"/>
          <p:cNvSpPr/>
          <p:nvPr/>
        </p:nvSpPr>
        <p:spPr>
          <a:xfrm>
            <a:off x="5361986" y="2524612"/>
            <a:ext cx="1339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chemeClr val="tx2"/>
                </a:solidFill>
              </a:rPr>
              <a:t>Small team of </a:t>
            </a:r>
            <a:endParaRPr lang="en-US" sz="1200" b="1" dirty="0" smtClean="0">
              <a:solidFill>
                <a:schemeClr val="tx2"/>
              </a:solidFill>
            </a:endParaRPr>
          </a:p>
          <a:p>
            <a:r>
              <a:rPr lang="en-US" sz="1200" b="1" dirty="0" smtClean="0">
                <a:solidFill>
                  <a:schemeClr val="tx2"/>
                </a:solidFill>
              </a:rPr>
              <a:t>staff</a:t>
            </a:r>
            <a:r>
              <a:rPr lang="en-US" sz="1200" b="1" dirty="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18" name="Прямоугольник 17"/>
          <p:cNvSpPr/>
          <p:nvPr/>
        </p:nvSpPr>
        <p:spPr>
          <a:xfrm>
            <a:off x="6212541" y="3299155"/>
            <a:ext cx="1539239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/>
              <a:t>Low motivation </a:t>
            </a:r>
            <a:endParaRPr lang="en-US" sz="1100" b="1" dirty="0" smtClean="0"/>
          </a:p>
          <a:p>
            <a:r>
              <a:rPr lang="en-US" sz="1100" b="1" dirty="0" smtClean="0"/>
              <a:t>due to </a:t>
            </a:r>
            <a:r>
              <a:rPr lang="en-US" sz="1100" b="1" dirty="0"/>
              <a:t>low </a:t>
            </a:r>
            <a:r>
              <a:rPr lang="en-US" sz="1100" b="1" dirty="0" smtClean="0"/>
              <a:t>pay.</a:t>
            </a:r>
            <a:endParaRPr lang="en-US" sz="1100" b="1" dirty="0"/>
          </a:p>
        </p:txBody>
      </p:sp>
      <p:sp>
        <p:nvSpPr>
          <p:cNvPr id="22" name="Прямоугольник 21"/>
          <p:cNvSpPr/>
          <p:nvPr/>
        </p:nvSpPr>
        <p:spPr>
          <a:xfrm>
            <a:off x="5335124" y="3755737"/>
            <a:ext cx="1332416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/>
              <a:t>Menu not updated </a:t>
            </a:r>
            <a:endParaRPr lang="en-US" sz="1100" b="1" dirty="0" smtClean="0"/>
          </a:p>
          <a:p>
            <a:r>
              <a:rPr lang="en-US" sz="1100" b="1" dirty="0" smtClean="0"/>
              <a:t>for years.</a:t>
            </a:r>
            <a:endParaRPr lang="en-US" sz="1100" b="1" dirty="0"/>
          </a:p>
        </p:txBody>
      </p:sp>
      <p:sp>
        <p:nvSpPr>
          <p:cNvPr id="23" name="Прямоугольник 22"/>
          <p:cNvSpPr/>
          <p:nvPr/>
        </p:nvSpPr>
        <p:spPr>
          <a:xfrm>
            <a:off x="4782729" y="4151264"/>
            <a:ext cx="1218603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/>
              <a:t>Limited options, </a:t>
            </a:r>
            <a:endParaRPr lang="en-US" sz="1100" b="1" dirty="0" smtClean="0"/>
          </a:p>
          <a:p>
            <a:r>
              <a:rPr lang="en-US" sz="1100" b="1" dirty="0" smtClean="0"/>
              <a:t>no innovation.</a:t>
            </a:r>
            <a:endParaRPr lang="en-US" sz="1100" b="1" dirty="0"/>
          </a:p>
        </p:txBody>
      </p:sp>
      <p:sp>
        <p:nvSpPr>
          <p:cNvPr id="25" name="Прямоугольник 24"/>
          <p:cNvSpPr/>
          <p:nvPr/>
        </p:nvSpPr>
        <p:spPr>
          <a:xfrm>
            <a:off x="4287540" y="4511494"/>
            <a:ext cx="11961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/>
              <a:t>No seasonal or </a:t>
            </a:r>
            <a:endParaRPr lang="en-US" sz="1200" b="1" dirty="0" smtClean="0"/>
          </a:p>
          <a:p>
            <a:r>
              <a:rPr lang="en-US" sz="1200" b="1" dirty="0" err="1" smtClean="0"/>
              <a:t>rendy</a:t>
            </a:r>
            <a:r>
              <a:rPr lang="en-US" sz="1200" b="1" dirty="0" smtClean="0"/>
              <a:t> dishes.</a:t>
            </a:r>
            <a:endParaRPr lang="en-US" sz="1200" b="1" dirty="0"/>
          </a:p>
        </p:txBody>
      </p:sp>
      <p:sp>
        <p:nvSpPr>
          <p:cNvPr id="27" name="Прямоугольник 26"/>
          <p:cNvSpPr/>
          <p:nvPr/>
        </p:nvSpPr>
        <p:spPr>
          <a:xfrm>
            <a:off x="3141232" y="2544061"/>
            <a:ext cx="12399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/>
              <a:t>Rising inflation </a:t>
            </a:r>
            <a:endParaRPr lang="en-US" sz="1200" b="1" dirty="0" smtClean="0"/>
          </a:p>
          <a:p>
            <a:r>
              <a:rPr lang="en-US" sz="1200" b="1" dirty="0" smtClean="0"/>
              <a:t>and </a:t>
            </a:r>
            <a:r>
              <a:rPr lang="en-US" sz="1200" b="1" dirty="0"/>
              <a:t>food </a:t>
            </a:r>
            <a:r>
              <a:rPr lang="en-US" sz="1200" b="1" dirty="0" smtClean="0"/>
              <a:t>prices.</a:t>
            </a:r>
            <a:endParaRPr lang="en-US" sz="1200" b="1" dirty="0"/>
          </a:p>
        </p:txBody>
      </p:sp>
      <p:sp>
        <p:nvSpPr>
          <p:cNvPr id="28" name="Прямоугольник 27"/>
          <p:cNvSpPr/>
          <p:nvPr/>
        </p:nvSpPr>
        <p:spPr>
          <a:xfrm>
            <a:off x="3615062" y="2934325"/>
            <a:ext cx="127951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/>
              <a:t>People </a:t>
            </a:r>
            <a:r>
              <a:rPr lang="en-US" sz="1100" b="1" dirty="0" smtClean="0"/>
              <a:t>spend </a:t>
            </a:r>
            <a:r>
              <a:rPr lang="en-US" sz="1100" b="1" dirty="0"/>
              <a:t>less </a:t>
            </a:r>
            <a:endParaRPr lang="en-US" sz="1100" b="1" dirty="0" smtClean="0"/>
          </a:p>
          <a:p>
            <a:r>
              <a:rPr lang="en-US" sz="1100" b="1" dirty="0" smtClean="0"/>
              <a:t>on dining out.</a:t>
            </a:r>
            <a:endParaRPr lang="en-US" sz="1100" b="1" dirty="0"/>
          </a:p>
        </p:txBody>
      </p:sp>
      <p:sp>
        <p:nvSpPr>
          <p:cNvPr id="33" name="Прямоугольник 32"/>
          <p:cNvSpPr/>
          <p:nvPr/>
        </p:nvSpPr>
        <p:spPr>
          <a:xfrm>
            <a:off x="4005217" y="3319613"/>
            <a:ext cx="1301959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b="1" dirty="0"/>
              <a:t>New competitors </a:t>
            </a:r>
            <a:endParaRPr lang="en-US" sz="1050" b="1" dirty="0" smtClean="0"/>
          </a:p>
          <a:p>
            <a:r>
              <a:rPr lang="en-US" sz="1050" b="1" dirty="0" smtClean="0"/>
              <a:t>with modern menu.</a:t>
            </a:r>
            <a:endParaRPr lang="en-US" sz="1050" b="1" dirty="0"/>
          </a:p>
        </p:txBody>
      </p:sp>
      <p:sp>
        <p:nvSpPr>
          <p:cNvPr id="35" name="Прямоугольник 34"/>
          <p:cNvSpPr/>
          <p:nvPr/>
        </p:nvSpPr>
        <p:spPr>
          <a:xfrm>
            <a:off x="2280121" y="4482406"/>
            <a:ext cx="136608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/>
              <a:t>No online ordering </a:t>
            </a:r>
            <a:endParaRPr lang="en-US" sz="1100" b="1" dirty="0" smtClean="0"/>
          </a:p>
          <a:p>
            <a:r>
              <a:rPr lang="en-US" sz="1100" b="1" dirty="0" smtClean="0"/>
              <a:t>System.</a:t>
            </a:r>
            <a:endParaRPr lang="en-US" sz="1100" b="1" dirty="0"/>
          </a:p>
        </p:txBody>
      </p:sp>
      <p:sp>
        <p:nvSpPr>
          <p:cNvPr id="38" name="Прямоугольник 37"/>
          <p:cNvSpPr/>
          <p:nvPr/>
        </p:nvSpPr>
        <p:spPr>
          <a:xfrm>
            <a:off x="2910338" y="4105008"/>
            <a:ext cx="113524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/>
              <a:t>No automation </a:t>
            </a:r>
            <a:endParaRPr lang="en-US" sz="1100" b="1" dirty="0" smtClean="0"/>
          </a:p>
          <a:p>
            <a:r>
              <a:rPr lang="en-US" sz="1100" b="1" dirty="0" smtClean="0"/>
              <a:t>in service.</a:t>
            </a:r>
            <a:endParaRPr lang="en-US" sz="1100" b="1" dirty="0"/>
          </a:p>
        </p:txBody>
      </p:sp>
      <p:sp>
        <p:nvSpPr>
          <p:cNvPr id="41" name="Прямоугольник 40"/>
          <p:cNvSpPr/>
          <p:nvPr/>
        </p:nvSpPr>
        <p:spPr>
          <a:xfrm>
            <a:off x="3332620" y="3735111"/>
            <a:ext cx="122341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b="1" dirty="0"/>
              <a:t>No use of digital </a:t>
            </a:r>
            <a:endParaRPr lang="en-US" sz="1100" b="1" dirty="0" smtClean="0"/>
          </a:p>
          <a:p>
            <a:r>
              <a:rPr lang="en-US" sz="1100" b="1" dirty="0" smtClean="0"/>
              <a:t>tools.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502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177" y="653639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4742" y="1773696"/>
            <a:ext cx="8915399" cy="416052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Olive Tree Bistro is experiencing challenges.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 is down and the bistro lost customers.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 was caused by both internal issues and external pressures.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 looked at several tools to consider what was happening and understand more fully.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is now time for the Bistro 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act: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Improve their service, renew their menu and modernize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6" name="Прямоугольник 5"/>
          <p:cNvSpPr/>
          <p:nvPr/>
        </p:nvSpPr>
        <p:spPr>
          <a:xfrm rot="5400000">
            <a:off x="-22412" y="3061447"/>
            <a:ext cx="1837763" cy="8247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Прямоугольник 6"/>
          <p:cNvSpPr/>
          <p:nvPr/>
        </p:nvSpPr>
        <p:spPr>
          <a:xfrm rot="5400000">
            <a:off x="10385614" y="3061447"/>
            <a:ext cx="1837763" cy="8247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178" y="552739"/>
            <a:ext cx="8915399" cy="860400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8178" y="1526627"/>
            <a:ext cx="8915399" cy="451713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68">
            <a:extLst>
              <a:ext uri="{FF2B5EF4-FFF2-40B4-BE49-F238E27FC236}">
                <a16:creationId xmlns:a16="http://schemas.microsoft.com/office/drawing/2014/main" xmlns="" id="{1A703601-C9B7-448F-B403-01CBCB088B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Прямоугольник 2"/>
          <p:cNvSpPr/>
          <p:nvPr/>
        </p:nvSpPr>
        <p:spPr>
          <a:xfrm>
            <a:off x="6642125" y="2666265"/>
            <a:ext cx="35213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5400" b="1" dirty="0">
                <a:solidFill>
                  <a:schemeClr val="accent4">
                    <a:lumMod val="50000"/>
                  </a:schemeClr>
                </a:solidFill>
              </a:rPr>
              <a:t>Questions</a:t>
            </a:r>
            <a:r>
              <a:rPr lang="en-US" sz="54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1026" name="Picture 2" descr="https://i.pinimg.com/736x/06/0b/48/060b48c7a6e5998f654282f9ead105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706" y="2743200"/>
            <a:ext cx="2682218" cy="350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.pinimg.com/736x/4f/60/16/4f60166dcba68491952dfce7041bd88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78" y="1167501"/>
            <a:ext cx="3178284" cy="317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17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атуральные материалы">
  <a:themeElements>
    <a:clrScheme name="Натуральные материалы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Натуральные материалы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Натуральные материалы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1164</TotalTime>
  <Words>520</Words>
  <Application>Microsoft Office PowerPoint</Application>
  <PresentationFormat>Широкоэкранный</PresentationFormat>
  <Paragraphs>100</Paragraphs>
  <Slides>11</Slides>
  <Notes>2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8" baseType="lpstr">
      <vt:lpstr>Aptos</vt:lpstr>
      <vt:lpstr>Arial</vt:lpstr>
      <vt:lpstr>Garamond</vt:lpstr>
      <vt:lpstr>Segoe UI Black</vt:lpstr>
      <vt:lpstr>Times New Roman</vt:lpstr>
      <vt:lpstr>Wingdings</vt:lpstr>
      <vt:lpstr>Натуральные материалы</vt:lpstr>
      <vt:lpstr>MODULE NAME: Problem Solving and Decision Making MODULE CODE: LCLM4004_LON STUDENT NAME: Anastasiia Yaremenchuk STUDENT ID: 2430412 LECTURER: Thomas Adeyemi Assignment 1: Presentation</vt:lpstr>
      <vt:lpstr>OVERVIEW</vt:lpstr>
      <vt:lpstr>Introduction</vt:lpstr>
      <vt:lpstr>Company background</vt:lpstr>
      <vt:lpstr>Problem: nature and scope</vt:lpstr>
      <vt:lpstr>PESTLE ANALYSIS: The Olive Tree Bistro</vt:lpstr>
      <vt:lpstr>PESTLE ANALYSIS: The Olive Tree Bistro</vt:lpstr>
      <vt:lpstr>Cause and effect analysis: Fishbone diagram</vt:lpstr>
      <vt:lpstr>Conclusion</vt:lpstr>
      <vt:lpstr>References 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Nastya</cp:lastModifiedBy>
  <cp:revision>51</cp:revision>
  <dcterms:created xsi:type="dcterms:W3CDTF">2024-10-08T15:58:04Z</dcterms:created>
  <dcterms:modified xsi:type="dcterms:W3CDTF">2025-07-08T20:06:10Z</dcterms:modified>
</cp:coreProperties>
</file>