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801771-A0FF-9525-32E3-089788E6FFE8}" v="6" dt="2025-11-22T16:53:02.3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981" autoAdjust="0"/>
  </p:normalViewPr>
  <p:slideViewPr>
    <p:cSldViewPr snapToGrid="0" snapToObjects="1">
      <p:cViewPr varScale="1">
        <p:scale>
          <a:sx n="91" d="100"/>
          <a:sy n="91" d="100"/>
        </p:scale>
        <p:origin x="1128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160501-68EC-46A2-9FC3-AAE124B9A19F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E2230BA-9011-4197-8BD2-7D6D4F6302D1}">
      <dgm:prSet/>
      <dgm:spPr/>
      <dgm:t>
        <a:bodyPr/>
        <a:lstStyle/>
        <a:p>
          <a:r>
            <a:rPr lang="en-GB"/>
            <a:t>Diagnostic confirmation: </a:t>
          </a:r>
          <a:r>
            <a:rPr lang="en-GB" b="1"/>
            <a:t>post-bronchodilator FEV1/FVC &lt; 0.7</a:t>
          </a:r>
          <a:r>
            <a:rPr lang="en-GB"/>
            <a:t> (GOLD, 2024)</a:t>
          </a:r>
          <a:endParaRPr lang="en-US"/>
        </a:p>
      </dgm:t>
    </dgm:pt>
    <dgm:pt modelId="{ECE21B18-E09F-4071-96B8-1F409677A07C}" type="parTrans" cxnId="{0FE13060-7258-4481-A6D8-D442AEC031B2}">
      <dgm:prSet/>
      <dgm:spPr/>
      <dgm:t>
        <a:bodyPr/>
        <a:lstStyle/>
        <a:p>
          <a:endParaRPr lang="en-US"/>
        </a:p>
      </dgm:t>
    </dgm:pt>
    <dgm:pt modelId="{B45E9BB8-D087-4AF5-A3DB-166ACC5F0473}" type="sibTrans" cxnId="{0FE13060-7258-4481-A6D8-D442AEC031B2}">
      <dgm:prSet/>
      <dgm:spPr/>
      <dgm:t>
        <a:bodyPr/>
        <a:lstStyle/>
        <a:p>
          <a:endParaRPr lang="en-US"/>
        </a:p>
      </dgm:t>
    </dgm:pt>
    <dgm:pt modelId="{FFD6EC22-6F7C-4039-9DC8-3F7391EF2BE5}">
      <dgm:prSet/>
      <dgm:spPr/>
      <dgm:t>
        <a:bodyPr/>
        <a:lstStyle/>
        <a:p>
          <a:r>
            <a:rPr lang="en-GB"/>
            <a:t>Clinical assessment: persistent respiratory symptoms and exacerbation history</a:t>
          </a:r>
          <a:endParaRPr lang="en-US"/>
        </a:p>
      </dgm:t>
    </dgm:pt>
    <dgm:pt modelId="{1C77D99A-9E1B-4F30-8AB7-FDBD4A564F36}" type="parTrans" cxnId="{A9CDE141-837E-4189-82C2-1078AEA3AF24}">
      <dgm:prSet/>
      <dgm:spPr/>
      <dgm:t>
        <a:bodyPr/>
        <a:lstStyle/>
        <a:p>
          <a:endParaRPr lang="en-US"/>
        </a:p>
      </dgm:t>
    </dgm:pt>
    <dgm:pt modelId="{6037F55D-5E62-4D30-8BCA-6AAA7E7926AF}" type="sibTrans" cxnId="{A9CDE141-837E-4189-82C2-1078AEA3AF24}">
      <dgm:prSet/>
      <dgm:spPr/>
      <dgm:t>
        <a:bodyPr/>
        <a:lstStyle/>
        <a:p>
          <a:endParaRPr lang="en-US"/>
        </a:p>
      </dgm:t>
    </dgm:pt>
    <dgm:pt modelId="{406E21FB-C8EC-4717-A8E3-29B8A98D2D6C}">
      <dgm:prSet/>
      <dgm:spPr/>
      <dgm:t>
        <a:bodyPr/>
        <a:lstStyle/>
        <a:p>
          <a:r>
            <a:rPr lang="en-GB"/>
            <a:t>Symptom scoring tools: </a:t>
          </a:r>
          <a:r>
            <a:rPr lang="en-GB" b="1"/>
            <a:t>COPD Assessment Test (CAT)</a:t>
          </a:r>
          <a:r>
            <a:rPr lang="en-GB"/>
            <a:t> (Jones et al., 2009)</a:t>
          </a:r>
          <a:endParaRPr lang="en-US"/>
        </a:p>
      </dgm:t>
    </dgm:pt>
    <dgm:pt modelId="{9DDEB581-6D29-4A5E-93BE-8ABB1DA06E94}" type="parTrans" cxnId="{E2F40BAE-C1AA-4359-BE2C-EEAE81C98910}">
      <dgm:prSet/>
      <dgm:spPr/>
      <dgm:t>
        <a:bodyPr/>
        <a:lstStyle/>
        <a:p>
          <a:endParaRPr lang="en-US"/>
        </a:p>
      </dgm:t>
    </dgm:pt>
    <dgm:pt modelId="{4E04B7CF-8A1E-4F72-ADA8-3D603985C35B}" type="sibTrans" cxnId="{E2F40BAE-C1AA-4359-BE2C-EEAE81C98910}">
      <dgm:prSet/>
      <dgm:spPr/>
      <dgm:t>
        <a:bodyPr/>
        <a:lstStyle/>
        <a:p>
          <a:endParaRPr lang="en-US"/>
        </a:p>
      </dgm:t>
    </dgm:pt>
    <dgm:pt modelId="{70D3B80C-32A2-49BD-A433-84B85B15CD03}">
      <dgm:prSet/>
      <dgm:spPr/>
      <dgm:t>
        <a:bodyPr/>
        <a:lstStyle/>
        <a:p>
          <a:r>
            <a:rPr lang="en-GB"/>
            <a:t>Radiology: chest X-ray to exclude alternative pathology</a:t>
          </a:r>
          <a:endParaRPr lang="en-US"/>
        </a:p>
      </dgm:t>
    </dgm:pt>
    <dgm:pt modelId="{5EF4DCEF-5770-4C22-B235-83A77EBB5069}" type="parTrans" cxnId="{D897A743-56A1-4A4B-ADFF-6B38C25F5BCF}">
      <dgm:prSet/>
      <dgm:spPr/>
      <dgm:t>
        <a:bodyPr/>
        <a:lstStyle/>
        <a:p>
          <a:endParaRPr lang="en-US"/>
        </a:p>
      </dgm:t>
    </dgm:pt>
    <dgm:pt modelId="{258AA7C7-D08D-45AC-9042-520E60F68FC1}" type="sibTrans" cxnId="{D897A743-56A1-4A4B-ADFF-6B38C25F5BCF}">
      <dgm:prSet/>
      <dgm:spPr/>
      <dgm:t>
        <a:bodyPr/>
        <a:lstStyle/>
        <a:p>
          <a:endParaRPr lang="en-US"/>
        </a:p>
      </dgm:t>
    </dgm:pt>
    <dgm:pt modelId="{8EA39EC2-E91C-49D4-9CC9-40C08E755850}">
      <dgm:prSet/>
      <dgm:spPr/>
      <dgm:t>
        <a:bodyPr/>
        <a:lstStyle/>
        <a:p>
          <a:r>
            <a:rPr lang="en-GB"/>
            <a:t>Laboratory testing: full blood count, eosinophils, </a:t>
          </a:r>
          <a:r>
            <a:rPr lang="el-GR"/>
            <a:t>α1-</a:t>
          </a:r>
          <a:r>
            <a:rPr lang="en-GB"/>
            <a:t>antitrypsin deficiency (Ford &amp; Mannino, 2019)</a:t>
          </a:r>
          <a:endParaRPr lang="en-US"/>
        </a:p>
      </dgm:t>
    </dgm:pt>
    <dgm:pt modelId="{CB939275-DB07-4D11-A71F-6CD715AE83DB}" type="parTrans" cxnId="{D3CA020E-58E2-4D48-9D07-720C22F803D5}">
      <dgm:prSet/>
      <dgm:spPr/>
      <dgm:t>
        <a:bodyPr/>
        <a:lstStyle/>
        <a:p>
          <a:endParaRPr lang="en-US"/>
        </a:p>
      </dgm:t>
    </dgm:pt>
    <dgm:pt modelId="{96D482D2-178A-42A3-A501-E66E0FEC52D9}" type="sibTrans" cxnId="{D3CA020E-58E2-4D48-9D07-720C22F803D5}">
      <dgm:prSet/>
      <dgm:spPr/>
      <dgm:t>
        <a:bodyPr/>
        <a:lstStyle/>
        <a:p>
          <a:endParaRPr lang="en-US"/>
        </a:p>
      </dgm:t>
    </dgm:pt>
    <dgm:pt modelId="{A0704ED4-7EF4-464E-8516-EA266D255E9A}">
      <dgm:prSet/>
      <dgm:spPr/>
      <dgm:t>
        <a:bodyPr/>
        <a:lstStyle/>
        <a:p>
          <a:r>
            <a:rPr lang="en-GB"/>
            <a:t>Consideration of overlapping chronic illnesses (King’s Fund, 2022)</a:t>
          </a:r>
          <a:endParaRPr lang="en-US"/>
        </a:p>
      </dgm:t>
    </dgm:pt>
    <dgm:pt modelId="{4B5749E1-77D5-4999-816A-671B930D4777}" type="parTrans" cxnId="{7082B397-3DC5-4EB5-B667-1D27E5CBE359}">
      <dgm:prSet/>
      <dgm:spPr/>
      <dgm:t>
        <a:bodyPr/>
        <a:lstStyle/>
        <a:p>
          <a:endParaRPr lang="en-US"/>
        </a:p>
      </dgm:t>
    </dgm:pt>
    <dgm:pt modelId="{90D4CB86-076D-4E95-A850-1B8A9052F1B1}" type="sibTrans" cxnId="{7082B397-3DC5-4EB5-B667-1D27E5CBE359}">
      <dgm:prSet/>
      <dgm:spPr/>
      <dgm:t>
        <a:bodyPr/>
        <a:lstStyle/>
        <a:p>
          <a:endParaRPr lang="en-US"/>
        </a:p>
      </dgm:t>
    </dgm:pt>
    <dgm:pt modelId="{CF6CE9E7-CAD2-4FEF-884F-6CDCAC5D7646}" type="pres">
      <dgm:prSet presAssocID="{72160501-68EC-46A2-9FC3-AAE124B9A19F}" presName="Name0" presStyleCnt="0">
        <dgm:presLayoutVars>
          <dgm:dir/>
          <dgm:resizeHandles val="exact"/>
        </dgm:presLayoutVars>
      </dgm:prSet>
      <dgm:spPr/>
    </dgm:pt>
    <dgm:pt modelId="{4F98EB2C-6024-4C0C-B4C2-EDB1552029F5}" type="pres">
      <dgm:prSet presAssocID="{FE2230BA-9011-4197-8BD2-7D6D4F6302D1}" presName="node" presStyleLbl="node1" presStyleIdx="0" presStyleCnt="6">
        <dgm:presLayoutVars>
          <dgm:bulletEnabled val="1"/>
        </dgm:presLayoutVars>
      </dgm:prSet>
      <dgm:spPr/>
    </dgm:pt>
    <dgm:pt modelId="{4BA982BD-A7A1-4313-AABE-1408158A7312}" type="pres">
      <dgm:prSet presAssocID="{B45E9BB8-D087-4AF5-A3DB-166ACC5F0473}" presName="sibTrans" presStyleLbl="sibTrans1D1" presStyleIdx="0" presStyleCnt="5"/>
      <dgm:spPr/>
    </dgm:pt>
    <dgm:pt modelId="{4E05D386-C53D-4A30-ABD2-E9D53888791C}" type="pres">
      <dgm:prSet presAssocID="{B45E9BB8-D087-4AF5-A3DB-166ACC5F0473}" presName="connectorText" presStyleLbl="sibTrans1D1" presStyleIdx="0" presStyleCnt="5"/>
      <dgm:spPr/>
    </dgm:pt>
    <dgm:pt modelId="{17DDBCD7-93B1-4A26-9EBA-40F42EDBCD11}" type="pres">
      <dgm:prSet presAssocID="{FFD6EC22-6F7C-4039-9DC8-3F7391EF2BE5}" presName="node" presStyleLbl="node1" presStyleIdx="1" presStyleCnt="6">
        <dgm:presLayoutVars>
          <dgm:bulletEnabled val="1"/>
        </dgm:presLayoutVars>
      </dgm:prSet>
      <dgm:spPr/>
    </dgm:pt>
    <dgm:pt modelId="{F86F3488-4EFC-40FB-A8C0-62C056655BE6}" type="pres">
      <dgm:prSet presAssocID="{6037F55D-5E62-4D30-8BCA-6AAA7E7926AF}" presName="sibTrans" presStyleLbl="sibTrans1D1" presStyleIdx="1" presStyleCnt="5"/>
      <dgm:spPr/>
    </dgm:pt>
    <dgm:pt modelId="{C111C23B-6DAD-4A39-B45F-362FCE30BC16}" type="pres">
      <dgm:prSet presAssocID="{6037F55D-5E62-4D30-8BCA-6AAA7E7926AF}" presName="connectorText" presStyleLbl="sibTrans1D1" presStyleIdx="1" presStyleCnt="5"/>
      <dgm:spPr/>
    </dgm:pt>
    <dgm:pt modelId="{F12E2F0D-72C5-48D4-86FD-0B30A1AB5B98}" type="pres">
      <dgm:prSet presAssocID="{406E21FB-C8EC-4717-A8E3-29B8A98D2D6C}" presName="node" presStyleLbl="node1" presStyleIdx="2" presStyleCnt="6">
        <dgm:presLayoutVars>
          <dgm:bulletEnabled val="1"/>
        </dgm:presLayoutVars>
      </dgm:prSet>
      <dgm:spPr/>
    </dgm:pt>
    <dgm:pt modelId="{04ACB070-F66F-414A-9576-D40322FCAAA5}" type="pres">
      <dgm:prSet presAssocID="{4E04B7CF-8A1E-4F72-ADA8-3D603985C35B}" presName="sibTrans" presStyleLbl="sibTrans1D1" presStyleIdx="2" presStyleCnt="5"/>
      <dgm:spPr/>
    </dgm:pt>
    <dgm:pt modelId="{4B9C535B-E327-4503-AFED-7D14019BC856}" type="pres">
      <dgm:prSet presAssocID="{4E04B7CF-8A1E-4F72-ADA8-3D603985C35B}" presName="connectorText" presStyleLbl="sibTrans1D1" presStyleIdx="2" presStyleCnt="5"/>
      <dgm:spPr/>
    </dgm:pt>
    <dgm:pt modelId="{890CD3A9-CD05-4A6A-BB55-CCDEA3DC373D}" type="pres">
      <dgm:prSet presAssocID="{70D3B80C-32A2-49BD-A433-84B85B15CD03}" presName="node" presStyleLbl="node1" presStyleIdx="3" presStyleCnt="6">
        <dgm:presLayoutVars>
          <dgm:bulletEnabled val="1"/>
        </dgm:presLayoutVars>
      </dgm:prSet>
      <dgm:spPr/>
    </dgm:pt>
    <dgm:pt modelId="{609DEDA7-2FC7-4D38-94E0-C6B7069C1823}" type="pres">
      <dgm:prSet presAssocID="{258AA7C7-D08D-45AC-9042-520E60F68FC1}" presName="sibTrans" presStyleLbl="sibTrans1D1" presStyleIdx="3" presStyleCnt="5"/>
      <dgm:spPr/>
    </dgm:pt>
    <dgm:pt modelId="{549CE71C-AB58-486C-B6A0-4ABB359397DD}" type="pres">
      <dgm:prSet presAssocID="{258AA7C7-D08D-45AC-9042-520E60F68FC1}" presName="connectorText" presStyleLbl="sibTrans1D1" presStyleIdx="3" presStyleCnt="5"/>
      <dgm:spPr/>
    </dgm:pt>
    <dgm:pt modelId="{63F68D89-EBCB-40FE-AD81-2AA004466E8B}" type="pres">
      <dgm:prSet presAssocID="{8EA39EC2-E91C-49D4-9CC9-40C08E755850}" presName="node" presStyleLbl="node1" presStyleIdx="4" presStyleCnt="6">
        <dgm:presLayoutVars>
          <dgm:bulletEnabled val="1"/>
        </dgm:presLayoutVars>
      </dgm:prSet>
      <dgm:spPr/>
    </dgm:pt>
    <dgm:pt modelId="{6CA45F26-9551-4F36-ABC5-BB9335F46D29}" type="pres">
      <dgm:prSet presAssocID="{96D482D2-178A-42A3-A501-E66E0FEC52D9}" presName="sibTrans" presStyleLbl="sibTrans1D1" presStyleIdx="4" presStyleCnt="5"/>
      <dgm:spPr/>
    </dgm:pt>
    <dgm:pt modelId="{1A2D89B1-ED77-441D-BE0C-18720333AA46}" type="pres">
      <dgm:prSet presAssocID="{96D482D2-178A-42A3-A501-E66E0FEC52D9}" presName="connectorText" presStyleLbl="sibTrans1D1" presStyleIdx="4" presStyleCnt="5"/>
      <dgm:spPr/>
    </dgm:pt>
    <dgm:pt modelId="{C0BAFCB2-126D-4653-A389-B9F59ACE8008}" type="pres">
      <dgm:prSet presAssocID="{A0704ED4-7EF4-464E-8516-EA266D255E9A}" presName="node" presStyleLbl="node1" presStyleIdx="5" presStyleCnt="6">
        <dgm:presLayoutVars>
          <dgm:bulletEnabled val="1"/>
        </dgm:presLayoutVars>
      </dgm:prSet>
      <dgm:spPr/>
    </dgm:pt>
  </dgm:ptLst>
  <dgm:cxnLst>
    <dgm:cxn modelId="{D3CA020E-58E2-4D48-9D07-720C22F803D5}" srcId="{72160501-68EC-46A2-9FC3-AAE124B9A19F}" destId="{8EA39EC2-E91C-49D4-9CC9-40C08E755850}" srcOrd="4" destOrd="0" parTransId="{CB939275-DB07-4D11-A71F-6CD715AE83DB}" sibTransId="{96D482D2-178A-42A3-A501-E66E0FEC52D9}"/>
    <dgm:cxn modelId="{D6F60F0F-8AD7-47A4-A8E1-35E42E9B027A}" type="presOf" srcId="{6037F55D-5E62-4D30-8BCA-6AAA7E7926AF}" destId="{C111C23B-6DAD-4A39-B45F-362FCE30BC16}" srcOrd="1" destOrd="0" presId="urn:microsoft.com/office/officeart/2016/7/layout/RepeatingBendingProcessNew"/>
    <dgm:cxn modelId="{B9F13D13-AB08-456A-9CD5-AF9397E1C8E6}" type="presOf" srcId="{258AA7C7-D08D-45AC-9042-520E60F68FC1}" destId="{609DEDA7-2FC7-4D38-94E0-C6B7069C1823}" srcOrd="0" destOrd="0" presId="urn:microsoft.com/office/officeart/2016/7/layout/RepeatingBendingProcessNew"/>
    <dgm:cxn modelId="{A12BB228-719E-44A4-B467-497EF688F270}" type="presOf" srcId="{4E04B7CF-8A1E-4F72-ADA8-3D603985C35B}" destId="{04ACB070-F66F-414A-9576-D40322FCAAA5}" srcOrd="0" destOrd="0" presId="urn:microsoft.com/office/officeart/2016/7/layout/RepeatingBendingProcessNew"/>
    <dgm:cxn modelId="{E3107A2A-1DAB-42F3-8C3A-51DF2DADB2DF}" type="presOf" srcId="{6037F55D-5E62-4D30-8BCA-6AAA7E7926AF}" destId="{F86F3488-4EFC-40FB-A8C0-62C056655BE6}" srcOrd="0" destOrd="0" presId="urn:microsoft.com/office/officeart/2016/7/layout/RepeatingBendingProcessNew"/>
    <dgm:cxn modelId="{B622C13C-5C5F-48F8-B0D4-17B9D7933BFA}" type="presOf" srcId="{258AA7C7-D08D-45AC-9042-520E60F68FC1}" destId="{549CE71C-AB58-486C-B6A0-4ABB359397DD}" srcOrd="1" destOrd="0" presId="urn:microsoft.com/office/officeart/2016/7/layout/RepeatingBendingProcessNew"/>
    <dgm:cxn modelId="{368DDC40-EC65-4395-8CA9-5613BB2BD058}" type="presOf" srcId="{FE2230BA-9011-4197-8BD2-7D6D4F6302D1}" destId="{4F98EB2C-6024-4C0C-B4C2-EDB1552029F5}" srcOrd="0" destOrd="0" presId="urn:microsoft.com/office/officeart/2016/7/layout/RepeatingBendingProcessNew"/>
    <dgm:cxn modelId="{50DE0B5C-7723-4B94-B48B-D4DC78EB9F63}" type="presOf" srcId="{72160501-68EC-46A2-9FC3-AAE124B9A19F}" destId="{CF6CE9E7-CAD2-4FEF-884F-6CDCAC5D7646}" srcOrd="0" destOrd="0" presId="urn:microsoft.com/office/officeart/2016/7/layout/RepeatingBendingProcessNew"/>
    <dgm:cxn modelId="{0FE13060-7258-4481-A6D8-D442AEC031B2}" srcId="{72160501-68EC-46A2-9FC3-AAE124B9A19F}" destId="{FE2230BA-9011-4197-8BD2-7D6D4F6302D1}" srcOrd="0" destOrd="0" parTransId="{ECE21B18-E09F-4071-96B8-1F409677A07C}" sibTransId="{B45E9BB8-D087-4AF5-A3DB-166ACC5F0473}"/>
    <dgm:cxn modelId="{9A6C0841-F513-403D-937B-FB4D68CC0B03}" type="presOf" srcId="{4E04B7CF-8A1E-4F72-ADA8-3D603985C35B}" destId="{4B9C535B-E327-4503-AFED-7D14019BC856}" srcOrd="1" destOrd="0" presId="urn:microsoft.com/office/officeart/2016/7/layout/RepeatingBendingProcessNew"/>
    <dgm:cxn modelId="{A9CDE141-837E-4189-82C2-1078AEA3AF24}" srcId="{72160501-68EC-46A2-9FC3-AAE124B9A19F}" destId="{FFD6EC22-6F7C-4039-9DC8-3F7391EF2BE5}" srcOrd="1" destOrd="0" parTransId="{1C77D99A-9E1B-4F30-8AB7-FDBD4A564F36}" sibTransId="{6037F55D-5E62-4D30-8BCA-6AAA7E7926AF}"/>
    <dgm:cxn modelId="{D897A743-56A1-4A4B-ADFF-6B38C25F5BCF}" srcId="{72160501-68EC-46A2-9FC3-AAE124B9A19F}" destId="{70D3B80C-32A2-49BD-A433-84B85B15CD03}" srcOrd="3" destOrd="0" parTransId="{5EF4DCEF-5770-4C22-B235-83A77EBB5069}" sibTransId="{258AA7C7-D08D-45AC-9042-520E60F68FC1}"/>
    <dgm:cxn modelId="{6D58024B-5EC5-4D47-A83E-57BE83BE0F08}" type="presOf" srcId="{B45E9BB8-D087-4AF5-A3DB-166ACC5F0473}" destId="{4BA982BD-A7A1-4313-AABE-1408158A7312}" srcOrd="0" destOrd="0" presId="urn:microsoft.com/office/officeart/2016/7/layout/RepeatingBendingProcessNew"/>
    <dgm:cxn modelId="{C418564C-4890-4194-84D0-EE5088255942}" type="presOf" srcId="{A0704ED4-7EF4-464E-8516-EA266D255E9A}" destId="{C0BAFCB2-126D-4653-A389-B9F59ACE8008}" srcOrd="0" destOrd="0" presId="urn:microsoft.com/office/officeart/2016/7/layout/RepeatingBendingProcessNew"/>
    <dgm:cxn modelId="{2256A975-12E9-4A7E-96B4-CF0414FD0067}" type="presOf" srcId="{FFD6EC22-6F7C-4039-9DC8-3F7391EF2BE5}" destId="{17DDBCD7-93B1-4A26-9EBA-40F42EDBCD11}" srcOrd="0" destOrd="0" presId="urn:microsoft.com/office/officeart/2016/7/layout/RepeatingBendingProcessNew"/>
    <dgm:cxn modelId="{0962067D-DB2B-4362-AE42-F0ACF7E0B5ED}" type="presOf" srcId="{70D3B80C-32A2-49BD-A433-84B85B15CD03}" destId="{890CD3A9-CD05-4A6A-BB55-CCDEA3DC373D}" srcOrd="0" destOrd="0" presId="urn:microsoft.com/office/officeart/2016/7/layout/RepeatingBendingProcessNew"/>
    <dgm:cxn modelId="{51583495-22B3-4116-BCAC-D85672B36BDC}" type="presOf" srcId="{406E21FB-C8EC-4717-A8E3-29B8A98D2D6C}" destId="{F12E2F0D-72C5-48D4-86FD-0B30A1AB5B98}" srcOrd="0" destOrd="0" presId="urn:microsoft.com/office/officeart/2016/7/layout/RepeatingBendingProcessNew"/>
    <dgm:cxn modelId="{7082B397-3DC5-4EB5-B667-1D27E5CBE359}" srcId="{72160501-68EC-46A2-9FC3-AAE124B9A19F}" destId="{A0704ED4-7EF4-464E-8516-EA266D255E9A}" srcOrd="5" destOrd="0" parTransId="{4B5749E1-77D5-4999-816A-671B930D4777}" sibTransId="{90D4CB86-076D-4E95-A850-1B8A9052F1B1}"/>
    <dgm:cxn modelId="{B2968D9B-17A4-4088-8B73-55004AFAA2BB}" type="presOf" srcId="{B45E9BB8-D087-4AF5-A3DB-166ACC5F0473}" destId="{4E05D386-C53D-4A30-ABD2-E9D53888791C}" srcOrd="1" destOrd="0" presId="urn:microsoft.com/office/officeart/2016/7/layout/RepeatingBendingProcessNew"/>
    <dgm:cxn modelId="{E2F40BAE-C1AA-4359-BE2C-EEAE81C98910}" srcId="{72160501-68EC-46A2-9FC3-AAE124B9A19F}" destId="{406E21FB-C8EC-4717-A8E3-29B8A98D2D6C}" srcOrd="2" destOrd="0" parTransId="{9DDEB581-6D29-4A5E-93BE-8ABB1DA06E94}" sibTransId="{4E04B7CF-8A1E-4F72-ADA8-3D603985C35B}"/>
    <dgm:cxn modelId="{3D5826D7-36C1-415D-B7B1-709C54C23D68}" type="presOf" srcId="{96D482D2-178A-42A3-A501-E66E0FEC52D9}" destId="{1A2D89B1-ED77-441D-BE0C-18720333AA46}" srcOrd="1" destOrd="0" presId="urn:microsoft.com/office/officeart/2016/7/layout/RepeatingBendingProcessNew"/>
    <dgm:cxn modelId="{D692E1E9-D7DF-41D9-A76C-0D38B22FB4D3}" type="presOf" srcId="{96D482D2-178A-42A3-A501-E66E0FEC52D9}" destId="{6CA45F26-9551-4F36-ABC5-BB9335F46D29}" srcOrd="0" destOrd="0" presId="urn:microsoft.com/office/officeart/2016/7/layout/RepeatingBendingProcessNew"/>
    <dgm:cxn modelId="{135A09FE-63C4-4994-9A51-52AFA8840973}" type="presOf" srcId="{8EA39EC2-E91C-49D4-9CC9-40C08E755850}" destId="{63F68D89-EBCB-40FE-AD81-2AA004466E8B}" srcOrd="0" destOrd="0" presId="urn:microsoft.com/office/officeart/2016/7/layout/RepeatingBendingProcessNew"/>
    <dgm:cxn modelId="{E0CC7E06-F53C-4705-A5B0-E8EA6DAD9EE7}" type="presParOf" srcId="{CF6CE9E7-CAD2-4FEF-884F-6CDCAC5D7646}" destId="{4F98EB2C-6024-4C0C-B4C2-EDB1552029F5}" srcOrd="0" destOrd="0" presId="urn:microsoft.com/office/officeart/2016/7/layout/RepeatingBendingProcessNew"/>
    <dgm:cxn modelId="{551D383B-A0C2-4F66-8B22-38C94A8C16B6}" type="presParOf" srcId="{CF6CE9E7-CAD2-4FEF-884F-6CDCAC5D7646}" destId="{4BA982BD-A7A1-4313-AABE-1408158A7312}" srcOrd="1" destOrd="0" presId="urn:microsoft.com/office/officeart/2016/7/layout/RepeatingBendingProcessNew"/>
    <dgm:cxn modelId="{FF5A8E4E-B013-4026-9B3E-1112A9231DB2}" type="presParOf" srcId="{4BA982BD-A7A1-4313-AABE-1408158A7312}" destId="{4E05D386-C53D-4A30-ABD2-E9D53888791C}" srcOrd="0" destOrd="0" presId="urn:microsoft.com/office/officeart/2016/7/layout/RepeatingBendingProcessNew"/>
    <dgm:cxn modelId="{833E9B52-0B11-430F-9BA1-2969FDC8C77B}" type="presParOf" srcId="{CF6CE9E7-CAD2-4FEF-884F-6CDCAC5D7646}" destId="{17DDBCD7-93B1-4A26-9EBA-40F42EDBCD11}" srcOrd="2" destOrd="0" presId="urn:microsoft.com/office/officeart/2016/7/layout/RepeatingBendingProcessNew"/>
    <dgm:cxn modelId="{08D2A7B7-223D-4EF4-934E-C40705D30172}" type="presParOf" srcId="{CF6CE9E7-CAD2-4FEF-884F-6CDCAC5D7646}" destId="{F86F3488-4EFC-40FB-A8C0-62C056655BE6}" srcOrd="3" destOrd="0" presId="urn:microsoft.com/office/officeart/2016/7/layout/RepeatingBendingProcessNew"/>
    <dgm:cxn modelId="{2C7DCC46-CABA-46D9-9DF9-B9EC79355CCE}" type="presParOf" srcId="{F86F3488-4EFC-40FB-A8C0-62C056655BE6}" destId="{C111C23B-6DAD-4A39-B45F-362FCE30BC16}" srcOrd="0" destOrd="0" presId="urn:microsoft.com/office/officeart/2016/7/layout/RepeatingBendingProcessNew"/>
    <dgm:cxn modelId="{34233C3E-0570-45D2-B057-BA367CED86A3}" type="presParOf" srcId="{CF6CE9E7-CAD2-4FEF-884F-6CDCAC5D7646}" destId="{F12E2F0D-72C5-48D4-86FD-0B30A1AB5B98}" srcOrd="4" destOrd="0" presId="urn:microsoft.com/office/officeart/2016/7/layout/RepeatingBendingProcessNew"/>
    <dgm:cxn modelId="{2B00DEBA-5412-4107-B4E2-5944802AA81F}" type="presParOf" srcId="{CF6CE9E7-CAD2-4FEF-884F-6CDCAC5D7646}" destId="{04ACB070-F66F-414A-9576-D40322FCAAA5}" srcOrd="5" destOrd="0" presId="urn:microsoft.com/office/officeart/2016/7/layout/RepeatingBendingProcessNew"/>
    <dgm:cxn modelId="{D22EFED1-E834-444E-B444-ACE0E574ECEE}" type="presParOf" srcId="{04ACB070-F66F-414A-9576-D40322FCAAA5}" destId="{4B9C535B-E327-4503-AFED-7D14019BC856}" srcOrd="0" destOrd="0" presId="urn:microsoft.com/office/officeart/2016/7/layout/RepeatingBendingProcessNew"/>
    <dgm:cxn modelId="{47E64084-9979-4A3E-8187-2562D2200158}" type="presParOf" srcId="{CF6CE9E7-CAD2-4FEF-884F-6CDCAC5D7646}" destId="{890CD3A9-CD05-4A6A-BB55-CCDEA3DC373D}" srcOrd="6" destOrd="0" presId="urn:microsoft.com/office/officeart/2016/7/layout/RepeatingBendingProcessNew"/>
    <dgm:cxn modelId="{AC8DF096-110A-4611-B2C4-AB6A49D5AE6B}" type="presParOf" srcId="{CF6CE9E7-CAD2-4FEF-884F-6CDCAC5D7646}" destId="{609DEDA7-2FC7-4D38-94E0-C6B7069C1823}" srcOrd="7" destOrd="0" presId="urn:microsoft.com/office/officeart/2016/7/layout/RepeatingBendingProcessNew"/>
    <dgm:cxn modelId="{BC075EC6-517C-41F0-8879-8941A412AC18}" type="presParOf" srcId="{609DEDA7-2FC7-4D38-94E0-C6B7069C1823}" destId="{549CE71C-AB58-486C-B6A0-4ABB359397DD}" srcOrd="0" destOrd="0" presId="urn:microsoft.com/office/officeart/2016/7/layout/RepeatingBendingProcessNew"/>
    <dgm:cxn modelId="{9821D28B-9737-48E0-A0D6-0ED69ED13DAC}" type="presParOf" srcId="{CF6CE9E7-CAD2-4FEF-884F-6CDCAC5D7646}" destId="{63F68D89-EBCB-40FE-AD81-2AA004466E8B}" srcOrd="8" destOrd="0" presId="urn:microsoft.com/office/officeart/2016/7/layout/RepeatingBendingProcessNew"/>
    <dgm:cxn modelId="{569CC231-5E15-48BF-A20D-9F06E69B41EC}" type="presParOf" srcId="{CF6CE9E7-CAD2-4FEF-884F-6CDCAC5D7646}" destId="{6CA45F26-9551-4F36-ABC5-BB9335F46D29}" srcOrd="9" destOrd="0" presId="urn:microsoft.com/office/officeart/2016/7/layout/RepeatingBendingProcessNew"/>
    <dgm:cxn modelId="{89C04FF7-2232-4A17-AE16-73980B790129}" type="presParOf" srcId="{6CA45F26-9551-4F36-ABC5-BB9335F46D29}" destId="{1A2D89B1-ED77-441D-BE0C-18720333AA46}" srcOrd="0" destOrd="0" presId="urn:microsoft.com/office/officeart/2016/7/layout/RepeatingBendingProcessNew"/>
    <dgm:cxn modelId="{10005ED5-253A-45CA-85F5-7F14634911FB}" type="presParOf" srcId="{CF6CE9E7-CAD2-4FEF-884F-6CDCAC5D7646}" destId="{C0BAFCB2-126D-4653-A389-B9F59ACE8008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243B48-47FB-4862-B227-6FC280BCDB21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3510D35-4A9B-4253-B2D5-448459399B89}">
      <dgm:prSet/>
      <dgm:spPr/>
      <dgm:t>
        <a:bodyPr/>
        <a:lstStyle/>
        <a:p>
          <a:r>
            <a:rPr lang="en-US"/>
            <a:t>Comprehensive symptom review: CAT, MRC dyspnoea scale</a:t>
          </a:r>
        </a:p>
      </dgm:t>
    </dgm:pt>
    <dgm:pt modelId="{E0ED19B7-2E21-4CCE-8177-C0035FADD3FF}" type="parTrans" cxnId="{926B8EC0-1B61-493F-90F7-78CF7C94FE11}">
      <dgm:prSet/>
      <dgm:spPr/>
      <dgm:t>
        <a:bodyPr/>
        <a:lstStyle/>
        <a:p>
          <a:endParaRPr lang="en-US"/>
        </a:p>
      </dgm:t>
    </dgm:pt>
    <dgm:pt modelId="{C6930CC0-BF87-423B-9211-EFC9F8672445}" type="sibTrans" cxnId="{926B8EC0-1B61-493F-90F7-78CF7C94FE11}">
      <dgm:prSet/>
      <dgm:spPr/>
      <dgm:t>
        <a:bodyPr/>
        <a:lstStyle/>
        <a:p>
          <a:endParaRPr lang="en-US"/>
        </a:p>
      </dgm:t>
    </dgm:pt>
    <dgm:pt modelId="{90D6542E-0C06-44B6-883D-4350516F8636}">
      <dgm:prSet/>
      <dgm:spPr/>
      <dgm:t>
        <a:bodyPr/>
        <a:lstStyle/>
        <a:p>
          <a:r>
            <a:rPr lang="en-US"/>
            <a:t>Frailty assessment (Brighton et al., 2020)</a:t>
          </a:r>
        </a:p>
      </dgm:t>
    </dgm:pt>
    <dgm:pt modelId="{BF04CE79-EA19-41BC-8758-F06BB5150436}" type="parTrans" cxnId="{096C2935-A939-457C-B75C-E4B53260FEBB}">
      <dgm:prSet/>
      <dgm:spPr/>
      <dgm:t>
        <a:bodyPr/>
        <a:lstStyle/>
        <a:p>
          <a:endParaRPr lang="en-US"/>
        </a:p>
      </dgm:t>
    </dgm:pt>
    <dgm:pt modelId="{050A0C79-ADE9-4629-908D-2F1D6EAA01E1}" type="sibTrans" cxnId="{096C2935-A939-457C-B75C-E4B53260FEBB}">
      <dgm:prSet/>
      <dgm:spPr/>
      <dgm:t>
        <a:bodyPr/>
        <a:lstStyle/>
        <a:p>
          <a:endParaRPr lang="en-US"/>
        </a:p>
      </dgm:t>
    </dgm:pt>
    <dgm:pt modelId="{95A923E6-4268-45EE-942D-5E34D7828ACB}">
      <dgm:prSet/>
      <dgm:spPr/>
      <dgm:t>
        <a:bodyPr/>
        <a:lstStyle/>
        <a:p>
          <a:r>
            <a:rPr lang="en-US"/>
            <a:t>Assessment of smoking and environmental exposures</a:t>
          </a:r>
        </a:p>
      </dgm:t>
    </dgm:pt>
    <dgm:pt modelId="{21E750E8-9B4E-4E51-B39C-18DF4469FDBA}" type="parTrans" cxnId="{7CEF6E30-5D01-493C-BC51-9C85A38C7FAD}">
      <dgm:prSet/>
      <dgm:spPr/>
      <dgm:t>
        <a:bodyPr/>
        <a:lstStyle/>
        <a:p>
          <a:endParaRPr lang="en-US"/>
        </a:p>
      </dgm:t>
    </dgm:pt>
    <dgm:pt modelId="{4E06EBB4-1507-483A-9F00-3F855D38D1F2}" type="sibTrans" cxnId="{7CEF6E30-5D01-493C-BC51-9C85A38C7FAD}">
      <dgm:prSet/>
      <dgm:spPr/>
      <dgm:t>
        <a:bodyPr/>
        <a:lstStyle/>
        <a:p>
          <a:endParaRPr lang="en-US"/>
        </a:p>
      </dgm:t>
    </dgm:pt>
    <dgm:pt modelId="{F58A93C4-962B-41DF-AD86-41F419471E09}">
      <dgm:prSet/>
      <dgm:spPr/>
      <dgm:t>
        <a:bodyPr/>
        <a:lstStyle/>
        <a:p>
          <a:r>
            <a:rPr lang="en-US"/>
            <a:t>Review of exacerbation frequency</a:t>
          </a:r>
        </a:p>
      </dgm:t>
    </dgm:pt>
    <dgm:pt modelId="{C811FBD3-C2CA-45F1-8C06-0DC580338B14}" type="parTrans" cxnId="{BFF9E918-CB6D-4B77-902F-BDC967DADE8E}">
      <dgm:prSet/>
      <dgm:spPr/>
      <dgm:t>
        <a:bodyPr/>
        <a:lstStyle/>
        <a:p>
          <a:endParaRPr lang="en-US"/>
        </a:p>
      </dgm:t>
    </dgm:pt>
    <dgm:pt modelId="{2913BC74-8F8B-4E97-83C0-3EE181491F2E}" type="sibTrans" cxnId="{BFF9E918-CB6D-4B77-902F-BDC967DADE8E}">
      <dgm:prSet/>
      <dgm:spPr/>
      <dgm:t>
        <a:bodyPr/>
        <a:lstStyle/>
        <a:p>
          <a:endParaRPr lang="en-US"/>
        </a:p>
      </dgm:t>
    </dgm:pt>
    <dgm:pt modelId="{C0993604-786F-4881-B286-4BC8D09D9C69}">
      <dgm:prSet/>
      <dgm:spPr/>
      <dgm:t>
        <a:bodyPr/>
        <a:lstStyle/>
        <a:p>
          <a:r>
            <a:rPr lang="en-US"/>
            <a:t>Multi-morbidity screening (King’s Fund, 2022)</a:t>
          </a:r>
        </a:p>
      </dgm:t>
    </dgm:pt>
    <dgm:pt modelId="{02B6A70F-3897-4C3D-A9B9-9D250EB94DE6}" type="parTrans" cxnId="{34F496AB-14FC-4DFE-9616-409805FF3752}">
      <dgm:prSet/>
      <dgm:spPr/>
      <dgm:t>
        <a:bodyPr/>
        <a:lstStyle/>
        <a:p>
          <a:endParaRPr lang="en-US"/>
        </a:p>
      </dgm:t>
    </dgm:pt>
    <dgm:pt modelId="{2C013ACD-CE69-488F-A297-45CD4FCA98C7}" type="sibTrans" cxnId="{34F496AB-14FC-4DFE-9616-409805FF3752}">
      <dgm:prSet/>
      <dgm:spPr/>
      <dgm:t>
        <a:bodyPr/>
        <a:lstStyle/>
        <a:p>
          <a:endParaRPr lang="en-US"/>
        </a:p>
      </dgm:t>
    </dgm:pt>
    <dgm:pt modelId="{D58C74C2-B0F4-4AB9-AB97-AE9662EF09A3}">
      <dgm:prSet/>
      <dgm:spPr/>
      <dgm:t>
        <a:bodyPr/>
        <a:lstStyle/>
        <a:p>
          <a:r>
            <a:rPr lang="en-US"/>
            <a:t>Assessment of social needs: housing, heating, income</a:t>
          </a:r>
        </a:p>
      </dgm:t>
    </dgm:pt>
    <dgm:pt modelId="{A1CB3E42-87C7-43DC-B001-DFA44E441200}" type="parTrans" cxnId="{B439FB33-9A7D-4B64-BE00-559F523BB0C2}">
      <dgm:prSet/>
      <dgm:spPr/>
      <dgm:t>
        <a:bodyPr/>
        <a:lstStyle/>
        <a:p>
          <a:endParaRPr lang="en-US"/>
        </a:p>
      </dgm:t>
    </dgm:pt>
    <dgm:pt modelId="{1F04C5B0-4080-4CFF-8A7C-07A8A6CB9E0E}" type="sibTrans" cxnId="{B439FB33-9A7D-4B64-BE00-559F523BB0C2}">
      <dgm:prSet/>
      <dgm:spPr/>
      <dgm:t>
        <a:bodyPr/>
        <a:lstStyle/>
        <a:p>
          <a:endParaRPr lang="en-US"/>
        </a:p>
      </dgm:t>
    </dgm:pt>
    <dgm:pt modelId="{7F0F2062-2716-4265-8FFB-1F59978F30C6}" type="pres">
      <dgm:prSet presAssocID="{A4243B48-47FB-4862-B227-6FC280BCDB21}" presName="linear" presStyleCnt="0">
        <dgm:presLayoutVars>
          <dgm:dir/>
          <dgm:animLvl val="lvl"/>
          <dgm:resizeHandles val="exact"/>
        </dgm:presLayoutVars>
      </dgm:prSet>
      <dgm:spPr/>
    </dgm:pt>
    <dgm:pt modelId="{42F62E0E-20BF-4BB1-8506-2F1EC4CB9FE3}" type="pres">
      <dgm:prSet presAssocID="{03510D35-4A9B-4253-B2D5-448459399B89}" presName="parentLin" presStyleCnt="0"/>
      <dgm:spPr/>
    </dgm:pt>
    <dgm:pt modelId="{B8770DC2-2C40-425C-B91C-30187C51D315}" type="pres">
      <dgm:prSet presAssocID="{03510D35-4A9B-4253-B2D5-448459399B89}" presName="parentLeftMargin" presStyleLbl="node1" presStyleIdx="0" presStyleCnt="6"/>
      <dgm:spPr/>
    </dgm:pt>
    <dgm:pt modelId="{F43605F5-B417-470D-BCA4-D83E11B3826D}" type="pres">
      <dgm:prSet presAssocID="{03510D35-4A9B-4253-B2D5-448459399B8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3C10EA6-F02F-4777-94CC-2B96229D75C4}" type="pres">
      <dgm:prSet presAssocID="{03510D35-4A9B-4253-B2D5-448459399B89}" presName="negativeSpace" presStyleCnt="0"/>
      <dgm:spPr/>
    </dgm:pt>
    <dgm:pt modelId="{389226C1-837D-41BF-85CC-0FC4AA7E42BD}" type="pres">
      <dgm:prSet presAssocID="{03510D35-4A9B-4253-B2D5-448459399B89}" presName="childText" presStyleLbl="conFgAcc1" presStyleIdx="0" presStyleCnt="6">
        <dgm:presLayoutVars>
          <dgm:bulletEnabled val="1"/>
        </dgm:presLayoutVars>
      </dgm:prSet>
      <dgm:spPr/>
    </dgm:pt>
    <dgm:pt modelId="{21560F10-F60A-4F9A-8B02-DFFAAD7A8872}" type="pres">
      <dgm:prSet presAssocID="{C6930CC0-BF87-423B-9211-EFC9F8672445}" presName="spaceBetweenRectangles" presStyleCnt="0"/>
      <dgm:spPr/>
    </dgm:pt>
    <dgm:pt modelId="{EFDC934C-0160-44F5-BAA9-62628C5317A9}" type="pres">
      <dgm:prSet presAssocID="{90D6542E-0C06-44B6-883D-4350516F8636}" presName="parentLin" presStyleCnt="0"/>
      <dgm:spPr/>
    </dgm:pt>
    <dgm:pt modelId="{A7E4F7EC-265D-440E-9A1C-D37BB5395236}" type="pres">
      <dgm:prSet presAssocID="{90D6542E-0C06-44B6-883D-4350516F8636}" presName="parentLeftMargin" presStyleLbl="node1" presStyleIdx="0" presStyleCnt="6"/>
      <dgm:spPr/>
    </dgm:pt>
    <dgm:pt modelId="{033A4BEB-EE3A-4C08-A909-5A869F83C477}" type="pres">
      <dgm:prSet presAssocID="{90D6542E-0C06-44B6-883D-4350516F863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BE10FB47-36C2-453A-957F-EF74B928BAFA}" type="pres">
      <dgm:prSet presAssocID="{90D6542E-0C06-44B6-883D-4350516F8636}" presName="negativeSpace" presStyleCnt="0"/>
      <dgm:spPr/>
    </dgm:pt>
    <dgm:pt modelId="{F5C18500-0B1B-489E-982D-375D94F24027}" type="pres">
      <dgm:prSet presAssocID="{90D6542E-0C06-44B6-883D-4350516F8636}" presName="childText" presStyleLbl="conFgAcc1" presStyleIdx="1" presStyleCnt="6">
        <dgm:presLayoutVars>
          <dgm:bulletEnabled val="1"/>
        </dgm:presLayoutVars>
      </dgm:prSet>
      <dgm:spPr/>
    </dgm:pt>
    <dgm:pt modelId="{9FCCCD23-5835-45A7-82F8-6FEDE381883D}" type="pres">
      <dgm:prSet presAssocID="{050A0C79-ADE9-4629-908D-2F1D6EAA01E1}" presName="spaceBetweenRectangles" presStyleCnt="0"/>
      <dgm:spPr/>
    </dgm:pt>
    <dgm:pt modelId="{B67C7A95-23DB-4C0D-A7B0-E2DDEAE34363}" type="pres">
      <dgm:prSet presAssocID="{95A923E6-4268-45EE-942D-5E34D7828ACB}" presName="parentLin" presStyleCnt="0"/>
      <dgm:spPr/>
    </dgm:pt>
    <dgm:pt modelId="{EF54B9B1-DB56-46D7-8DE6-4D1BBDCB20C2}" type="pres">
      <dgm:prSet presAssocID="{95A923E6-4268-45EE-942D-5E34D7828ACB}" presName="parentLeftMargin" presStyleLbl="node1" presStyleIdx="1" presStyleCnt="6"/>
      <dgm:spPr/>
    </dgm:pt>
    <dgm:pt modelId="{A4DD44BD-9C6D-474C-B427-E9B074DC05FA}" type="pres">
      <dgm:prSet presAssocID="{95A923E6-4268-45EE-942D-5E34D7828AC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4223EC12-7FB5-432E-8CFC-9D5F37173D82}" type="pres">
      <dgm:prSet presAssocID="{95A923E6-4268-45EE-942D-5E34D7828ACB}" presName="negativeSpace" presStyleCnt="0"/>
      <dgm:spPr/>
    </dgm:pt>
    <dgm:pt modelId="{0700C58D-40D2-4732-AFED-35151E7CBE17}" type="pres">
      <dgm:prSet presAssocID="{95A923E6-4268-45EE-942D-5E34D7828ACB}" presName="childText" presStyleLbl="conFgAcc1" presStyleIdx="2" presStyleCnt="6">
        <dgm:presLayoutVars>
          <dgm:bulletEnabled val="1"/>
        </dgm:presLayoutVars>
      </dgm:prSet>
      <dgm:spPr/>
    </dgm:pt>
    <dgm:pt modelId="{74F50955-D73B-4562-BA90-F0C37E97D8E5}" type="pres">
      <dgm:prSet presAssocID="{4E06EBB4-1507-483A-9F00-3F855D38D1F2}" presName="spaceBetweenRectangles" presStyleCnt="0"/>
      <dgm:spPr/>
    </dgm:pt>
    <dgm:pt modelId="{01015256-2FC2-4A0D-8AE7-ABE5359A429D}" type="pres">
      <dgm:prSet presAssocID="{F58A93C4-962B-41DF-AD86-41F419471E09}" presName="parentLin" presStyleCnt="0"/>
      <dgm:spPr/>
    </dgm:pt>
    <dgm:pt modelId="{B106ABF4-864E-4171-AA21-6CA4BC8154D6}" type="pres">
      <dgm:prSet presAssocID="{F58A93C4-962B-41DF-AD86-41F419471E09}" presName="parentLeftMargin" presStyleLbl="node1" presStyleIdx="2" presStyleCnt="6"/>
      <dgm:spPr/>
    </dgm:pt>
    <dgm:pt modelId="{3B2A331F-3BEF-4345-99AD-0C2EDD72FEDC}" type="pres">
      <dgm:prSet presAssocID="{F58A93C4-962B-41DF-AD86-41F419471E09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64C68A07-AF4F-4206-ABAE-58F8BA1FA711}" type="pres">
      <dgm:prSet presAssocID="{F58A93C4-962B-41DF-AD86-41F419471E09}" presName="negativeSpace" presStyleCnt="0"/>
      <dgm:spPr/>
    </dgm:pt>
    <dgm:pt modelId="{8761DC1B-6773-42CE-AD18-8A308C4E562F}" type="pres">
      <dgm:prSet presAssocID="{F58A93C4-962B-41DF-AD86-41F419471E09}" presName="childText" presStyleLbl="conFgAcc1" presStyleIdx="3" presStyleCnt="6">
        <dgm:presLayoutVars>
          <dgm:bulletEnabled val="1"/>
        </dgm:presLayoutVars>
      </dgm:prSet>
      <dgm:spPr/>
    </dgm:pt>
    <dgm:pt modelId="{99CB7682-1429-4F88-9F86-C799A30FB6B3}" type="pres">
      <dgm:prSet presAssocID="{2913BC74-8F8B-4E97-83C0-3EE181491F2E}" presName="spaceBetweenRectangles" presStyleCnt="0"/>
      <dgm:spPr/>
    </dgm:pt>
    <dgm:pt modelId="{0BA73A26-070C-451D-A588-D8E38E21D3C8}" type="pres">
      <dgm:prSet presAssocID="{C0993604-786F-4881-B286-4BC8D09D9C69}" presName="parentLin" presStyleCnt="0"/>
      <dgm:spPr/>
    </dgm:pt>
    <dgm:pt modelId="{E5D2470E-EE89-4047-8C22-27B2AB208258}" type="pres">
      <dgm:prSet presAssocID="{C0993604-786F-4881-B286-4BC8D09D9C69}" presName="parentLeftMargin" presStyleLbl="node1" presStyleIdx="3" presStyleCnt="6"/>
      <dgm:spPr/>
    </dgm:pt>
    <dgm:pt modelId="{81BD6145-BFEA-4CC4-B873-694BB316066B}" type="pres">
      <dgm:prSet presAssocID="{C0993604-786F-4881-B286-4BC8D09D9C69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40508E54-08D6-4DBA-A529-9975883BD5D8}" type="pres">
      <dgm:prSet presAssocID="{C0993604-786F-4881-B286-4BC8D09D9C69}" presName="negativeSpace" presStyleCnt="0"/>
      <dgm:spPr/>
    </dgm:pt>
    <dgm:pt modelId="{46B367D1-3E75-4D90-8892-9A7BA009366B}" type="pres">
      <dgm:prSet presAssocID="{C0993604-786F-4881-B286-4BC8D09D9C69}" presName="childText" presStyleLbl="conFgAcc1" presStyleIdx="4" presStyleCnt="6">
        <dgm:presLayoutVars>
          <dgm:bulletEnabled val="1"/>
        </dgm:presLayoutVars>
      </dgm:prSet>
      <dgm:spPr/>
    </dgm:pt>
    <dgm:pt modelId="{795E544A-F983-46A4-8C61-A69071A3B3AD}" type="pres">
      <dgm:prSet presAssocID="{2C013ACD-CE69-488F-A297-45CD4FCA98C7}" presName="spaceBetweenRectangles" presStyleCnt="0"/>
      <dgm:spPr/>
    </dgm:pt>
    <dgm:pt modelId="{81A5C04E-B983-4343-B473-AEDBA26FFCB7}" type="pres">
      <dgm:prSet presAssocID="{D58C74C2-B0F4-4AB9-AB97-AE9662EF09A3}" presName="parentLin" presStyleCnt="0"/>
      <dgm:spPr/>
    </dgm:pt>
    <dgm:pt modelId="{DA97918C-912A-4153-8681-34946B238368}" type="pres">
      <dgm:prSet presAssocID="{D58C74C2-B0F4-4AB9-AB97-AE9662EF09A3}" presName="parentLeftMargin" presStyleLbl="node1" presStyleIdx="4" presStyleCnt="6"/>
      <dgm:spPr/>
    </dgm:pt>
    <dgm:pt modelId="{4544A88E-69DD-4344-96D6-11E59729B5E0}" type="pres">
      <dgm:prSet presAssocID="{D58C74C2-B0F4-4AB9-AB97-AE9662EF09A3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4901D0FD-2C6F-4B61-A120-CBEFEE873856}" type="pres">
      <dgm:prSet presAssocID="{D58C74C2-B0F4-4AB9-AB97-AE9662EF09A3}" presName="negativeSpace" presStyleCnt="0"/>
      <dgm:spPr/>
    </dgm:pt>
    <dgm:pt modelId="{28708CA7-71CB-4484-BB3E-38FB24995D6F}" type="pres">
      <dgm:prSet presAssocID="{D58C74C2-B0F4-4AB9-AB97-AE9662EF09A3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36943B0A-48FC-4959-A2C1-7AFB565CDFD2}" type="presOf" srcId="{C0993604-786F-4881-B286-4BC8D09D9C69}" destId="{81BD6145-BFEA-4CC4-B873-694BB316066B}" srcOrd="1" destOrd="0" presId="urn:microsoft.com/office/officeart/2005/8/layout/list1"/>
    <dgm:cxn modelId="{BFF9E918-CB6D-4B77-902F-BDC967DADE8E}" srcId="{A4243B48-47FB-4862-B227-6FC280BCDB21}" destId="{F58A93C4-962B-41DF-AD86-41F419471E09}" srcOrd="3" destOrd="0" parTransId="{C811FBD3-C2CA-45F1-8C06-0DC580338B14}" sibTransId="{2913BC74-8F8B-4E97-83C0-3EE181491F2E}"/>
    <dgm:cxn modelId="{F6DE631F-0A41-431E-91ED-67FA375AAD60}" type="presOf" srcId="{F58A93C4-962B-41DF-AD86-41F419471E09}" destId="{B106ABF4-864E-4171-AA21-6CA4BC8154D6}" srcOrd="0" destOrd="0" presId="urn:microsoft.com/office/officeart/2005/8/layout/list1"/>
    <dgm:cxn modelId="{DD7C561F-7293-471A-8AA2-11290AE64187}" type="presOf" srcId="{F58A93C4-962B-41DF-AD86-41F419471E09}" destId="{3B2A331F-3BEF-4345-99AD-0C2EDD72FEDC}" srcOrd="1" destOrd="0" presId="urn:microsoft.com/office/officeart/2005/8/layout/list1"/>
    <dgm:cxn modelId="{7CEF6E30-5D01-493C-BC51-9C85A38C7FAD}" srcId="{A4243B48-47FB-4862-B227-6FC280BCDB21}" destId="{95A923E6-4268-45EE-942D-5E34D7828ACB}" srcOrd="2" destOrd="0" parTransId="{21E750E8-9B4E-4E51-B39C-18DF4469FDBA}" sibTransId="{4E06EBB4-1507-483A-9F00-3F855D38D1F2}"/>
    <dgm:cxn modelId="{B439FB33-9A7D-4B64-BE00-559F523BB0C2}" srcId="{A4243B48-47FB-4862-B227-6FC280BCDB21}" destId="{D58C74C2-B0F4-4AB9-AB97-AE9662EF09A3}" srcOrd="5" destOrd="0" parTransId="{A1CB3E42-87C7-43DC-B001-DFA44E441200}" sibTransId="{1F04C5B0-4080-4CFF-8A7C-07A8A6CB9E0E}"/>
    <dgm:cxn modelId="{096C2935-A939-457C-B75C-E4B53260FEBB}" srcId="{A4243B48-47FB-4862-B227-6FC280BCDB21}" destId="{90D6542E-0C06-44B6-883D-4350516F8636}" srcOrd="1" destOrd="0" parTransId="{BF04CE79-EA19-41BC-8758-F06BB5150436}" sibTransId="{050A0C79-ADE9-4629-908D-2F1D6EAA01E1}"/>
    <dgm:cxn modelId="{DF8DFB6D-934C-442B-8942-D0C57906CC91}" type="presOf" srcId="{C0993604-786F-4881-B286-4BC8D09D9C69}" destId="{E5D2470E-EE89-4047-8C22-27B2AB208258}" srcOrd="0" destOrd="0" presId="urn:microsoft.com/office/officeart/2005/8/layout/list1"/>
    <dgm:cxn modelId="{8A1C9A52-0695-4DFD-8938-C9C69CF21F87}" type="presOf" srcId="{03510D35-4A9B-4253-B2D5-448459399B89}" destId="{B8770DC2-2C40-425C-B91C-30187C51D315}" srcOrd="0" destOrd="0" presId="urn:microsoft.com/office/officeart/2005/8/layout/list1"/>
    <dgm:cxn modelId="{D21B3476-34CF-4D01-925D-251135B4B9E9}" type="presOf" srcId="{90D6542E-0C06-44B6-883D-4350516F8636}" destId="{033A4BEB-EE3A-4C08-A909-5A869F83C477}" srcOrd="1" destOrd="0" presId="urn:microsoft.com/office/officeart/2005/8/layout/list1"/>
    <dgm:cxn modelId="{614E0C8E-0CBC-4303-8B09-44652866F47F}" type="presOf" srcId="{D58C74C2-B0F4-4AB9-AB97-AE9662EF09A3}" destId="{4544A88E-69DD-4344-96D6-11E59729B5E0}" srcOrd="1" destOrd="0" presId="urn:microsoft.com/office/officeart/2005/8/layout/list1"/>
    <dgm:cxn modelId="{484CA1A0-C665-4F49-BD15-EECE6C1ECCEE}" type="presOf" srcId="{95A923E6-4268-45EE-942D-5E34D7828ACB}" destId="{EF54B9B1-DB56-46D7-8DE6-4D1BBDCB20C2}" srcOrd="0" destOrd="0" presId="urn:microsoft.com/office/officeart/2005/8/layout/list1"/>
    <dgm:cxn modelId="{34F496AB-14FC-4DFE-9616-409805FF3752}" srcId="{A4243B48-47FB-4862-B227-6FC280BCDB21}" destId="{C0993604-786F-4881-B286-4BC8D09D9C69}" srcOrd="4" destOrd="0" parTransId="{02B6A70F-3897-4C3D-A9B9-9D250EB94DE6}" sibTransId="{2C013ACD-CE69-488F-A297-45CD4FCA98C7}"/>
    <dgm:cxn modelId="{AECACBAD-AABB-47B9-8E27-84053C6900B3}" type="presOf" srcId="{A4243B48-47FB-4862-B227-6FC280BCDB21}" destId="{7F0F2062-2716-4265-8FFB-1F59978F30C6}" srcOrd="0" destOrd="0" presId="urn:microsoft.com/office/officeart/2005/8/layout/list1"/>
    <dgm:cxn modelId="{6898D6AE-6BAE-43E4-A10A-DFE601C0052A}" type="presOf" srcId="{03510D35-4A9B-4253-B2D5-448459399B89}" destId="{F43605F5-B417-470D-BCA4-D83E11B3826D}" srcOrd="1" destOrd="0" presId="urn:microsoft.com/office/officeart/2005/8/layout/list1"/>
    <dgm:cxn modelId="{926B8EC0-1B61-493F-90F7-78CF7C94FE11}" srcId="{A4243B48-47FB-4862-B227-6FC280BCDB21}" destId="{03510D35-4A9B-4253-B2D5-448459399B89}" srcOrd="0" destOrd="0" parTransId="{E0ED19B7-2E21-4CCE-8177-C0035FADD3FF}" sibTransId="{C6930CC0-BF87-423B-9211-EFC9F8672445}"/>
    <dgm:cxn modelId="{3F1A3FC2-2C34-43D6-B9C3-9BE9EB00C02A}" type="presOf" srcId="{90D6542E-0C06-44B6-883D-4350516F8636}" destId="{A7E4F7EC-265D-440E-9A1C-D37BB5395236}" srcOrd="0" destOrd="0" presId="urn:microsoft.com/office/officeart/2005/8/layout/list1"/>
    <dgm:cxn modelId="{FF6F13C4-02F7-4D0D-BF03-0A446197BE8B}" type="presOf" srcId="{D58C74C2-B0F4-4AB9-AB97-AE9662EF09A3}" destId="{DA97918C-912A-4153-8681-34946B238368}" srcOrd="0" destOrd="0" presId="urn:microsoft.com/office/officeart/2005/8/layout/list1"/>
    <dgm:cxn modelId="{4E5774F7-AB8C-4B49-8805-7B56F16D6698}" type="presOf" srcId="{95A923E6-4268-45EE-942D-5E34D7828ACB}" destId="{A4DD44BD-9C6D-474C-B427-E9B074DC05FA}" srcOrd="1" destOrd="0" presId="urn:microsoft.com/office/officeart/2005/8/layout/list1"/>
    <dgm:cxn modelId="{28612B51-A9E7-4B7B-BAC7-318C49DCB293}" type="presParOf" srcId="{7F0F2062-2716-4265-8FFB-1F59978F30C6}" destId="{42F62E0E-20BF-4BB1-8506-2F1EC4CB9FE3}" srcOrd="0" destOrd="0" presId="urn:microsoft.com/office/officeart/2005/8/layout/list1"/>
    <dgm:cxn modelId="{41199ADF-C9B7-4E0D-B7C5-2991F05A4678}" type="presParOf" srcId="{42F62E0E-20BF-4BB1-8506-2F1EC4CB9FE3}" destId="{B8770DC2-2C40-425C-B91C-30187C51D315}" srcOrd="0" destOrd="0" presId="urn:microsoft.com/office/officeart/2005/8/layout/list1"/>
    <dgm:cxn modelId="{55F0FE82-9598-4F18-BFEF-8F87AE101094}" type="presParOf" srcId="{42F62E0E-20BF-4BB1-8506-2F1EC4CB9FE3}" destId="{F43605F5-B417-470D-BCA4-D83E11B3826D}" srcOrd="1" destOrd="0" presId="urn:microsoft.com/office/officeart/2005/8/layout/list1"/>
    <dgm:cxn modelId="{F9BB92E3-EB08-4224-B141-83186432541A}" type="presParOf" srcId="{7F0F2062-2716-4265-8FFB-1F59978F30C6}" destId="{33C10EA6-F02F-4777-94CC-2B96229D75C4}" srcOrd="1" destOrd="0" presId="urn:microsoft.com/office/officeart/2005/8/layout/list1"/>
    <dgm:cxn modelId="{CD385C05-9571-4440-9464-9CE26076E7E4}" type="presParOf" srcId="{7F0F2062-2716-4265-8FFB-1F59978F30C6}" destId="{389226C1-837D-41BF-85CC-0FC4AA7E42BD}" srcOrd="2" destOrd="0" presId="urn:microsoft.com/office/officeart/2005/8/layout/list1"/>
    <dgm:cxn modelId="{8844648B-70EF-46B3-95DC-80DC53E0AB7F}" type="presParOf" srcId="{7F0F2062-2716-4265-8FFB-1F59978F30C6}" destId="{21560F10-F60A-4F9A-8B02-DFFAAD7A8872}" srcOrd="3" destOrd="0" presId="urn:microsoft.com/office/officeart/2005/8/layout/list1"/>
    <dgm:cxn modelId="{85AEDA4A-C729-4651-8D0E-8983490D1DB7}" type="presParOf" srcId="{7F0F2062-2716-4265-8FFB-1F59978F30C6}" destId="{EFDC934C-0160-44F5-BAA9-62628C5317A9}" srcOrd="4" destOrd="0" presId="urn:microsoft.com/office/officeart/2005/8/layout/list1"/>
    <dgm:cxn modelId="{5CFD7579-E143-4D2B-B920-E74A8798E70A}" type="presParOf" srcId="{EFDC934C-0160-44F5-BAA9-62628C5317A9}" destId="{A7E4F7EC-265D-440E-9A1C-D37BB5395236}" srcOrd="0" destOrd="0" presId="urn:microsoft.com/office/officeart/2005/8/layout/list1"/>
    <dgm:cxn modelId="{EB30E9F1-DB6E-4181-833D-18F9A6387F96}" type="presParOf" srcId="{EFDC934C-0160-44F5-BAA9-62628C5317A9}" destId="{033A4BEB-EE3A-4C08-A909-5A869F83C477}" srcOrd="1" destOrd="0" presId="urn:microsoft.com/office/officeart/2005/8/layout/list1"/>
    <dgm:cxn modelId="{A88118EA-A849-4A00-8BEC-65643089D809}" type="presParOf" srcId="{7F0F2062-2716-4265-8FFB-1F59978F30C6}" destId="{BE10FB47-36C2-453A-957F-EF74B928BAFA}" srcOrd="5" destOrd="0" presId="urn:microsoft.com/office/officeart/2005/8/layout/list1"/>
    <dgm:cxn modelId="{5AED8089-4EB2-4694-BC9A-67912315635D}" type="presParOf" srcId="{7F0F2062-2716-4265-8FFB-1F59978F30C6}" destId="{F5C18500-0B1B-489E-982D-375D94F24027}" srcOrd="6" destOrd="0" presId="urn:microsoft.com/office/officeart/2005/8/layout/list1"/>
    <dgm:cxn modelId="{0FACE132-4698-4DFB-87CC-2617BD2118B5}" type="presParOf" srcId="{7F0F2062-2716-4265-8FFB-1F59978F30C6}" destId="{9FCCCD23-5835-45A7-82F8-6FEDE381883D}" srcOrd="7" destOrd="0" presId="urn:microsoft.com/office/officeart/2005/8/layout/list1"/>
    <dgm:cxn modelId="{579F8FCF-AAAC-4866-A761-D82A5FD54554}" type="presParOf" srcId="{7F0F2062-2716-4265-8FFB-1F59978F30C6}" destId="{B67C7A95-23DB-4C0D-A7B0-E2DDEAE34363}" srcOrd="8" destOrd="0" presId="urn:microsoft.com/office/officeart/2005/8/layout/list1"/>
    <dgm:cxn modelId="{07489F0B-92B2-4DD6-9484-2854D82AFD16}" type="presParOf" srcId="{B67C7A95-23DB-4C0D-A7B0-E2DDEAE34363}" destId="{EF54B9B1-DB56-46D7-8DE6-4D1BBDCB20C2}" srcOrd="0" destOrd="0" presId="urn:microsoft.com/office/officeart/2005/8/layout/list1"/>
    <dgm:cxn modelId="{49128948-B72C-4A6A-9335-9BA1F0176B40}" type="presParOf" srcId="{B67C7A95-23DB-4C0D-A7B0-E2DDEAE34363}" destId="{A4DD44BD-9C6D-474C-B427-E9B074DC05FA}" srcOrd="1" destOrd="0" presId="urn:microsoft.com/office/officeart/2005/8/layout/list1"/>
    <dgm:cxn modelId="{4721D93A-EC36-4549-98F9-4639A975482D}" type="presParOf" srcId="{7F0F2062-2716-4265-8FFB-1F59978F30C6}" destId="{4223EC12-7FB5-432E-8CFC-9D5F37173D82}" srcOrd="9" destOrd="0" presId="urn:microsoft.com/office/officeart/2005/8/layout/list1"/>
    <dgm:cxn modelId="{5C54DA07-26BD-447D-976D-9F0085E966BC}" type="presParOf" srcId="{7F0F2062-2716-4265-8FFB-1F59978F30C6}" destId="{0700C58D-40D2-4732-AFED-35151E7CBE17}" srcOrd="10" destOrd="0" presId="urn:microsoft.com/office/officeart/2005/8/layout/list1"/>
    <dgm:cxn modelId="{A317C4D2-ED37-4BFD-84E8-4133E82FBD1C}" type="presParOf" srcId="{7F0F2062-2716-4265-8FFB-1F59978F30C6}" destId="{74F50955-D73B-4562-BA90-F0C37E97D8E5}" srcOrd="11" destOrd="0" presId="urn:microsoft.com/office/officeart/2005/8/layout/list1"/>
    <dgm:cxn modelId="{F4C23C91-2C56-45EF-B616-028A0DDBDFD9}" type="presParOf" srcId="{7F0F2062-2716-4265-8FFB-1F59978F30C6}" destId="{01015256-2FC2-4A0D-8AE7-ABE5359A429D}" srcOrd="12" destOrd="0" presId="urn:microsoft.com/office/officeart/2005/8/layout/list1"/>
    <dgm:cxn modelId="{6E2F06A9-0DE6-4308-98F8-A577C0CE7211}" type="presParOf" srcId="{01015256-2FC2-4A0D-8AE7-ABE5359A429D}" destId="{B106ABF4-864E-4171-AA21-6CA4BC8154D6}" srcOrd="0" destOrd="0" presId="urn:microsoft.com/office/officeart/2005/8/layout/list1"/>
    <dgm:cxn modelId="{13D3091E-6740-4C6F-A7B1-49EE9E12840A}" type="presParOf" srcId="{01015256-2FC2-4A0D-8AE7-ABE5359A429D}" destId="{3B2A331F-3BEF-4345-99AD-0C2EDD72FEDC}" srcOrd="1" destOrd="0" presId="urn:microsoft.com/office/officeart/2005/8/layout/list1"/>
    <dgm:cxn modelId="{7A490791-E1B9-4A83-89BE-7AEF87466883}" type="presParOf" srcId="{7F0F2062-2716-4265-8FFB-1F59978F30C6}" destId="{64C68A07-AF4F-4206-ABAE-58F8BA1FA711}" srcOrd="13" destOrd="0" presId="urn:microsoft.com/office/officeart/2005/8/layout/list1"/>
    <dgm:cxn modelId="{BFF6A6F3-1EA7-4A06-B0BD-A4A019426D1A}" type="presParOf" srcId="{7F0F2062-2716-4265-8FFB-1F59978F30C6}" destId="{8761DC1B-6773-42CE-AD18-8A308C4E562F}" srcOrd="14" destOrd="0" presId="urn:microsoft.com/office/officeart/2005/8/layout/list1"/>
    <dgm:cxn modelId="{7E348155-A33F-4D30-A82A-54E7D108D309}" type="presParOf" srcId="{7F0F2062-2716-4265-8FFB-1F59978F30C6}" destId="{99CB7682-1429-4F88-9F86-C799A30FB6B3}" srcOrd="15" destOrd="0" presId="urn:microsoft.com/office/officeart/2005/8/layout/list1"/>
    <dgm:cxn modelId="{90E7FA60-7DC8-4881-A31E-11ABB055C2E6}" type="presParOf" srcId="{7F0F2062-2716-4265-8FFB-1F59978F30C6}" destId="{0BA73A26-070C-451D-A588-D8E38E21D3C8}" srcOrd="16" destOrd="0" presId="urn:microsoft.com/office/officeart/2005/8/layout/list1"/>
    <dgm:cxn modelId="{C29233C5-30C8-4C7B-9375-A4B77D994E08}" type="presParOf" srcId="{0BA73A26-070C-451D-A588-D8E38E21D3C8}" destId="{E5D2470E-EE89-4047-8C22-27B2AB208258}" srcOrd="0" destOrd="0" presId="urn:microsoft.com/office/officeart/2005/8/layout/list1"/>
    <dgm:cxn modelId="{8167B5FA-B025-4D68-90A5-5AA34FC351C7}" type="presParOf" srcId="{0BA73A26-070C-451D-A588-D8E38E21D3C8}" destId="{81BD6145-BFEA-4CC4-B873-694BB316066B}" srcOrd="1" destOrd="0" presId="urn:microsoft.com/office/officeart/2005/8/layout/list1"/>
    <dgm:cxn modelId="{0A5CC834-CA4C-4A9D-8A74-DCA84699B59C}" type="presParOf" srcId="{7F0F2062-2716-4265-8FFB-1F59978F30C6}" destId="{40508E54-08D6-4DBA-A529-9975883BD5D8}" srcOrd="17" destOrd="0" presId="urn:microsoft.com/office/officeart/2005/8/layout/list1"/>
    <dgm:cxn modelId="{4E89BD2F-0C9F-4E48-BAC2-D17D24F60EFC}" type="presParOf" srcId="{7F0F2062-2716-4265-8FFB-1F59978F30C6}" destId="{46B367D1-3E75-4D90-8892-9A7BA009366B}" srcOrd="18" destOrd="0" presId="urn:microsoft.com/office/officeart/2005/8/layout/list1"/>
    <dgm:cxn modelId="{59BCB99A-4975-4FB0-9286-168DC95A2C53}" type="presParOf" srcId="{7F0F2062-2716-4265-8FFB-1F59978F30C6}" destId="{795E544A-F983-46A4-8C61-A69071A3B3AD}" srcOrd="19" destOrd="0" presId="urn:microsoft.com/office/officeart/2005/8/layout/list1"/>
    <dgm:cxn modelId="{9F699C52-92E9-457B-B91F-A42FC1C319BE}" type="presParOf" srcId="{7F0F2062-2716-4265-8FFB-1F59978F30C6}" destId="{81A5C04E-B983-4343-B473-AEDBA26FFCB7}" srcOrd="20" destOrd="0" presId="urn:microsoft.com/office/officeart/2005/8/layout/list1"/>
    <dgm:cxn modelId="{5962E61C-9F8F-42BE-94C3-5A378B920967}" type="presParOf" srcId="{81A5C04E-B983-4343-B473-AEDBA26FFCB7}" destId="{DA97918C-912A-4153-8681-34946B238368}" srcOrd="0" destOrd="0" presId="urn:microsoft.com/office/officeart/2005/8/layout/list1"/>
    <dgm:cxn modelId="{5D95F2B0-B777-48B4-9D6E-E8B52C5A75A2}" type="presParOf" srcId="{81A5C04E-B983-4343-B473-AEDBA26FFCB7}" destId="{4544A88E-69DD-4344-96D6-11E59729B5E0}" srcOrd="1" destOrd="0" presId="urn:microsoft.com/office/officeart/2005/8/layout/list1"/>
    <dgm:cxn modelId="{BE819CD7-6BA6-4F86-B5ED-6856CA6EE251}" type="presParOf" srcId="{7F0F2062-2716-4265-8FFB-1F59978F30C6}" destId="{4901D0FD-2C6F-4B61-A120-CBEFEE873856}" srcOrd="21" destOrd="0" presId="urn:microsoft.com/office/officeart/2005/8/layout/list1"/>
    <dgm:cxn modelId="{A6807918-7EA2-40E6-8AF6-B9B199CF21DB}" type="presParOf" srcId="{7F0F2062-2716-4265-8FFB-1F59978F30C6}" destId="{28708CA7-71CB-4484-BB3E-38FB24995D6F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D391FC-1B09-4277-9B20-95AB587E1384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accent3_2" csCatId="accent3" phldr="1"/>
      <dgm:spPr/>
      <dgm:t>
        <a:bodyPr/>
        <a:lstStyle/>
        <a:p>
          <a:endParaRPr lang="en-US"/>
        </a:p>
      </dgm:t>
    </dgm:pt>
    <dgm:pt modelId="{DDA1337D-7F39-476F-9CF8-6F3E9DE307A5}">
      <dgm:prSet/>
      <dgm:spPr/>
      <dgm:t>
        <a:bodyPr/>
        <a:lstStyle/>
        <a:p>
          <a:r>
            <a:rPr lang="en-US" b="0" i="0" baseline="0"/>
            <a:t>Competence in delivering </a:t>
          </a:r>
          <a:r>
            <a:rPr lang="en-US" b="1" i="0" baseline="0"/>
            <a:t>shared decision-making</a:t>
          </a:r>
          <a:r>
            <a:rPr lang="en-US" b="0" i="0" baseline="0"/>
            <a:t> within LTC frameworks (NHS England, 2021)</a:t>
          </a:r>
          <a:endParaRPr lang="en-US"/>
        </a:p>
      </dgm:t>
    </dgm:pt>
    <dgm:pt modelId="{82F6FEE8-C898-47BE-831A-CC13D3E3CB72}" type="parTrans" cxnId="{3B742F1C-84BD-4EE4-921A-0761E4EA2076}">
      <dgm:prSet/>
      <dgm:spPr/>
      <dgm:t>
        <a:bodyPr/>
        <a:lstStyle/>
        <a:p>
          <a:endParaRPr lang="en-US"/>
        </a:p>
      </dgm:t>
    </dgm:pt>
    <dgm:pt modelId="{BC0843FD-6B36-4DCB-A93D-094FE1340795}" type="sibTrans" cxnId="{3B742F1C-84BD-4EE4-921A-0761E4EA2076}">
      <dgm:prSet/>
      <dgm:spPr/>
      <dgm:t>
        <a:bodyPr/>
        <a:lstStyle/>
        <a:p>
          <a:endParaRPr lang="en-US"/>
        </a:p>
      </dgm:t>
    </dgm:pt>
    <dgm:pt modelId="{E10DAEDE-850A-4402-AFE6-6F7483523C5C}">
      <dgm:prSet/>
      <dgm:spPr/>
      <dgm:t>
        <a:bodyPr/>
        <a:lstStyle/>
        <a:p>
          <a:r>
            <a:rPr lang="en-US" b="0" i="0" baseline="0"/>
            <a:t>Use of motivational interviewing to support behavioural change (Sav et al., 2015)</a:t>
          </a:r>
          <a:endParaRPr lang="en-US"/>
        </a:p>
      </dgm:t>
    </dgm:pt>
    <dgm:pt modelId="{F57BFB90-E89B-491B-AA02-FD31568A20F0}" type="parTrans" cxnId="{72C24228-C4AF-45BC-814D-D9D2FA873ED8}">
      <dgm:prSet/>
      <dgm:spPr/>
      <dgm:t>
        <a:bodyPr/>
        <a:lstStyle/>
        <a:p>
          <a:endParaRPr lang="en-US"/>
        </a:p>
      </dgm:t>
    </dgm:pt>
    <dgm:pt modelId="{D96F2BD0-5859-446B-9B4F-C96AAE83F336}" type="sibTrans" cxnId="{72C24228-C4AF-45BC-814D-D9D2FA873ED8}">
      <dgm:prSet/>
      <dgm:spPr/>
      <dgm:t>
        <a:bodyPr/>
        <a:lstStyle/>
        <a:p>
          <a:endParaRPr lang="en-US"/>
        </a:p>
      </dgm:t>
    </dgm:pt>
    <dgm:pt modelId="{8544F8CA-8CE9-48C9-972D-A000901988ED}">
      <dgm:prSet/>
      <dgm:spPr/>
      <dgm:t>
        <a:bodyPr/>
        <a:lstStyle/>
        <a:p>
          <a:r>
            <a:rPr lang="en-US" b="0" i="0" baseline="0"/>
            <a:t>Cultural competence to address health inequalities in COPD burden (King’s Fund, 2022)</a:t>
          </a:r>
          <a:endParaRPr lang="en-US"/>
        </a:p>
      </dgm:t>
    </dgm:pt>
    <dgm:pt modelId="{B4758198-7002-4599-9E24-E982E858CFC4}" type="parTrans" cxnId="{2CF88A45-6FE0-43F2-BB23-3B120BA455BD}">
      <dgm:prSet/>
      <dgm:spPr/>
      <dgm:t>
        <a:bodyPr/>
        <a:lstStyle/>
        <a:p>
          <a:endParaRPr lang="en-US"/>
        </a:p>
      </dgm:t>
    </dgm:pt>
    <dgm:pt modelId="{EA248958-286C-4B5F-8977-0A212F14DE88}" type="sibTrans" cxnId="{2CF88A45-6FE0-43F2-BB23-3B120BA455BD}">
      <dgm:prSet/>
      <dgm:spPr/>
      <dgm:t>
        <a:bodyPr/>
        <a:lstStyle/>
        <a:p>
          <a:endParaRPr lang="en-US"/>
        </a:p>
      </dgm:t>
    </dgm:pt>
    <dgm:pt modelId="{EE4E77E4-3AC6-461C-85C5-D46D8960577C}">
      <dgm:prSet/>
      <dgm:spPr/>
      <dgm:t>
        <a:bodyPr/>
        <a:lstStyle/>
        <a:p>
          <a:r>
            <a:rPr lang="en-US" b="0" i="0" baseline="0"/>
            <a:t>Effective MDT communication to support continuity of care (Han et al., 2016)</a:t>
          </a:r>
          <a:endParaRPr lang="en-US"/>
        </a:p>
      </dgm:t>
    </dgm:pt>
    <dgm:pt modelId="{2B362053-8162-4E1F-9654-16934684E6DD}" type="parTrans" cxnId="{EE53BC69-D2AA-490A-95AC-EC8F432F4889}">
      <dgm:prSet/>
      <dgm:spPr/>
      <dgm:t>
        <a:bodyPr/>
        <a:lstStyle/>
        <a:p>
          <a:endParaRPr lang="en-US"/>
        </a:p>
      </dgm:t>
    </dgm:pt>
    <dgm:pt modelId="{9C5ACD39-4743-4EF5-AE1A-9F1AD5829669}" type="sibTrans" cxnId="{EE53BC69-D2AA-490A-95AC-EC8F432F4889}">
      <dgm:prSet/>
      <dgm:spPr/>
      <dgm:t>
        <a:bodyPr/>
        <a:lstStyle/>
        <a:p>
          <a:endParaRPr lang="en-US"/>
        </a:p>
      </dgm:t>
    </dgm:pt>
    <dgm:pt modelId="{49C6E7ED-34C7-413E-A769-EBA10B42F182}">
      <dgm:prSet/>
      <dgm:spPr/>
      <dgm:t>
        <a:bodyPr/>
        <a:lstStyle/>
        <a:p>
          <a:r>
            <a:rPr lang="en-US" b="0" i="0" baseline="0"/>
            <a:t>Empathy, active listening, and patient-centred goal negotiation (Philip et al., 2019)</a:t>
          </a:r>
          <a:endParaRPr lang="en-US"/>
        </a:p>
      </dgm:t>
    </dgm:pt>
    <dgm:pt modelId="{3C5C0390-7F14-414B-ADFF-BFB5A85F3AB5}" type="parTrans" cxnId="{F57B7FA9-F08D-4D02-BD00-B32A269C78CC}">
      <dgm:prSet/>
      <dgm:spPr/>
      <dgm:t>
        <a:bodyPr/>
        <a:lstStyle/>
        <a:p>
          <a:endParaRPr lang="en-US"/>
        </a:p>
      </dgm:t>
    </dgm:pt>
    <dgm:pt modelId="{75AD58C1-594E-431F-AF5D-1463ABED8BB5}" type="sibTrans" cxnId="{F57B7FA9-F08D-4D02-BD00-B32A269C78CC}">
      <dgm:prSet/>
      <dgm:spPr/>
      <dgm:t>
        <a:bodyPr/>
        <a:lstStyle/>
        <a:p>
          <a:endParaRPr lang="en-US"/>
        </a:p>
      </dgm:t>
    </dgm:pt>
    <dgm:pt modelId="{333CFE7F-BB5D-438B-8902-C66DC3747C18}">
      <dgm:prSet/>
      <dgm:spPr/>
      <dgm:t>
        <a:bodyPr/>
        <a:lstStyle/>
        <a:p>
          <a:r>
            <a:rPr lang="en-US" b="0" i="0" baseline="0"/>
            <a:t>Skills in reducing treatment burden and supporting minimally disruptive care (Spencer-Bonilla et al., 2017)</a:t>
          </a:r>
          <a:endParaRPr lang="en-US"/>
        </a:p>
      </dgm:t>
    </dgm:pt>
    <dgm:pt modelId="{6C7AF9D8-9BFA-4AEE-85CA-2E3C8FC83D2A}" type="parTrans" cxnId="{A13BCA3A-1B14-4AC6-BC38-AB7FE58D55F9}">
      <dgm:prSet/>
      <dgm:spPr/>
      <dgm:t>
        <a:bodyPr/>
        <a:lstStyle/>
        <a:p>
          <a:endParaRPr lang="en-US"/>
        </a:p>
      </dgm:t>
    </dgm:pt>
    <dgm:pt modelId="{E212EEEC-B6CA-4BAD-8E96-78C1BA0EFC02}" type="sibTrans" cxnId="{A13BCA3A-1B14-4AC6-BC38-AB7FE58D55F9}">
      <dgm:prSet/>
      <dgm:spPr/>
      <dgm:t>
        <a:bodyPr/>
        <a:lstStyle/>
        <a:p>
          <a:endParaRPr lang="en-US"/>
        </a:p>
      </dgm:t>
    </dgm:pt>
    <dgm:pt modelId="{40478D51-A41E-4F3E-907C-EEB317D63569}" type="pres">
      <dgm:prSet presAssocID="{13D391FC-1B09-4277-9B20-95AB587E1384}" presName="root" presStyleCnt="0">
        <dgm:presLayoutVars>
          <dgm:dir/>
          <dgm:resizeHandles val="exact"/>
        </dgm:presLayoutVars>
      </dgm:prSet>
      <dgm:spPr/>
    </dgm:pt>
    <dgm:pt modelId="{9FB4A6F3-0A71-4E26-9CDF-6F166BAC648A}" type="pres">
      <dgm:prSet presAssocID="{13D391FC-1B09-4277-9B20-95AB587E1384}" presName="container" presStyleCnt="0">
        <dgm:presLayoutVars>
          <dgm:dir/>
          <dgm:resizeHandles val="exact"/>
        </dgm:presLayoutVars>
      </dgm:prSet>
      <dgm:spPr/>
    </dgm:pt>
    <dgm:pt modelId="{B7223162-CEFC-4591-BF34-CBE4AFB7F3B9}" type="pres">
      <dgm:prSet presAssocID="{DDA1337D-7F39-476F-9CF8-6F3E9DE307A5}" presName="compNode" presStyleCnt="0"/>
      <dgm:spPr/>
    </dgm:pt>
    <dgm:pt modelId="{43E127B6-1641-467B-9596-D923ACF21B2D}" type="pres">
      <dgm:prSet presAssocID="{DDA1337D-7F39-476F-9CF8-6F3E9DE307A5}" presName="iconBgRect" presStyleLbl="bgShp" presStyleIdx="0" presStyleCnt="6"/>
      <dgm:spPr/>
    </dgm:pt>
    <dgm:pt modelId="{4CDBF00C-2EC4-4CED-9563-E5E0A8B8EF4E}" type="pres">
      <dgm:prSet presAssocID="{DDA1337D-7F39-476F-9CF8-6F3E9DE307A5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A651465D-128B-4359-9B6D-3D5E6986B777}" type="pres">
      <dgm:prSet presAssocID="{DDA1337D-7F39-476F-9CF8-6F3E9DE307A5}" presName="spaceRect" presStyleCnt="0"/>
      <dgm:spPr/>
    </dgm:pt>
    <dgm:pt modelId="{FA47B8D0-5072-46AA-812B-AA6244B13D48}" type="pres">
      <dgm:prSet presAssocID="{DDA1337D-7F39-476F-9CF8-6F3E9DE307A5}" presName="textRect" presStyleLbl="revTx" presStyleIdx="0" presStyleCnt="6">
        <dgm:presLayoutVars>
          <dgm:chMax val="1"/>
          <dgm:chPref val="1"/>
        </dgm:presLayoutVars>
      </dgm:prSet>
      <dgm:spPr/>
    </dgm:pt>
    <dgm:pt modelId="{591C50EE-88E6-4AA3-823F-D30B5E4A863E}" type="pres">
      <dgm:prSet presAssocID="{BC0843FD-6B36-4DCB-A93D-094FE1340795}" presName="sibTrans" presStyleLbl="sibTrans2D1" presStyleIdx="0" presStyleCnt="0"/>
      <dgm:spPr/>
    </dgm:pt>
    <dgm:pt modelId="{9FF81342-8C5E-4351-9EE4-D8E2B8F4C42A}" type="pres">
      <dgm:prSet presAssocID="{E10DAEDE-850A-4402-AFE6-6F7483523C5C}" presName="compNode" presStyleCnt="0"/>
      <dgm:spPr/>
    </dgm:pt>
    <dgm:pt modelId="{6090E453-DE5B-4C20-A85B-E8D219956F60}" type="pres">
      <dgm:prSet presAssocID="{E10DAEDE-850A-4402-AFE6-6F7483523C5C}" presName="iconBgRect" presStyleLbl="bgShp" presStyleIdx="1" presStyleCnt="6"/>
      <dgm:spPr/>
    </dgm:pt>
    <dgm:pt modelId="{F4884DB5-A8E8-4A25-B2C9-BCFFC7BAC095}" type="pres">
      <dgm:prSet presAssocID="{E10DAEDE-850A-4402-AFE6-6F7483523C5C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8B43887E-0448-4A0D-9342-3187CE0B8212}" type="pres">
      <dgm:prSet presAssocID="{E10DAEDE-850A-4402-AFE6-6F7483523C5C}" presName="spaceRect" presStyleCnt="0"/>
      <dgm:spPr/>
    </dgm:pt>
    <dgm:pt modelId="{0506A2E0-B7C4-49D0-B0D5-AC0754D68C40}" type="pres">
      <dgm:prSet presAssocID="{E10DAEDE-850A-4402-AFE6-6F7483523C5C}" presName="textRect" presStyleLbl="revTx" presStyleIdx="1" presStyleCnt="6">
        <dgm:presLayoutVars>
          <dgm:chMax val="1"/>
          <dgm:chPref val="1"/>
        </dgm:presLayoutVars>
      </dgm:prSet>
      <dgm:spPr/>
    </dgm:pt>
    <dgm:pt modelId="{E4ADCB66-49EF-49D3-8DBB-5A0CC564F59E}" type="pres">
      <dgm:prSet presAssocID="{D96F2BD0-5859-446B-9B4F-C96AAE83F336}" presName="sibTrans" presStyleLbl="sibTrans2D1" presStyleIdx="0" presStyleCnt="0"/>
      <dgm:spPr/>
    </dgm:pt>
    <dgm:pt modelId="{33B9FB46-94B6-4FD9-9679-A7D0E12B7820}" type="pres">
      <dgm:prSet presAssocID="{8544F8CA-8CE9-48C9-972D-A000901988ED}" presName="compNode" presStyleCnt="0"/>
      <dgm:spPr/>
    </dgm:pt>
    <dgm:pt modelId="{0C0960ED-CF2E-48B9-8FA0-DBFBED8A8E48}" type="pres">
      <dgm:prSet presAssocID="{8544F8CA-8CE9-48C9-972D-A000901988ED}" presName="iconBgRect" presStyleLbl="bgShp" presStyleIdx="2" presStyleCnt="6"/>
      <dgm:spPr/>
    </dgm:pt>
    <dgm:pt modelId="{E27B0993-D5F8-4541-9235-93BC73C15438}" type="pres">
      <dgm:prSet presAssocID="{8544F8CA-8CE9-48C9-972D-A000901988ED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FF31A8E6-CF62-4286-8231-9ADA036364FF}" type="pres">
      <dgm:prSet presAssocID="{8544F8CA-8CE9-48C9-972D-A000901988ED}" presName="spaceRect" presStyleCnt="0"/>
      <dgm:spPr/>
    </dgm:pt>
    <dgm:pt modelId="{783E26CF-2EC5-4C44-9356-CFA584CEA437}" type="pres">
      <dgm:prSet presAssocID="{8544F8CA-8CE9-48C9-972D-A000901988ED}" presName="textRect" presStyleLbl="revTx" presStyleIdx="2" presStyleCnt="6">
        <dgm:presLayoutVars>
          <dgm:chMax val="1"/>
          <dgm:chPref val="1"/>
        </dgm:presLayoutVars>
      </dgm:prSet>
      <dgm:spPr/>
    </dgm:pt>
    <dgm:pt modelId="{4F69DEBC-533E-4B67-8FFF-78109522EAB8}" type="pres">
      <dgm:prSet presAssocID="{EA248958-286C-4B5F-8977-0A212F14DE88}" presName="sibTrans" presStyleLbl="sibTrans2D1" presStyleIdx="0" presStyleCnt="0"/>
      <dgm:spPr/>
    </dgm:pt>
    <dgm:pt modelId="{BB50F39C-8DCB-405E-817D-762B7350E954}" type="pres">
      <dgm:prSet presAssocID="{EE4E77E4-3AC6-461C-85C5-D46D8960577C}" presName="compNode" presStyleCnt="0"/>
      <dgm:spPr/>
    </dgm:pt>
    <dgm:pt modelId="{200CF03B-5C13-4402-A7EE-9D516A91498B}" type="pres">
      <dgm:prSet presAssocID="{EE4E77E4-3AC6-461C-85C5-D46D8960577C}" presName="iconBgRect" presStyleLbl="bgShp" presStyleIdx="3" presStyleCnt="6"/>
      <dgm:spPr/>
    </dgm:pt>
    <dgm:pt modelId="{F4A0565C-25ED-45CD-9574-B21E510C46E0}" type="pres">
      <dgm:prSet presAssocID="{EE4E77E4-3AC6-461C-85C5-D46D8960577C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7FAACE3B-EA7D-47EE-9C5B-DF33111AFA33}" type="pres">
      <dgm:prSet presAssocID="{EE4E77E4-3AC6-461C-85C5-D46D8960577C}" presName="spaceRect" presStyleCnt="0"/>
      <dgm:spPr/>
    </dgm:pt>
    <dgm:pt modelId="{D201E6F1-F842-414B-945F-B5D0B7DBF1A2}" type="pres">
      <dgm:prSet presAssocID="{EE4E77E4-3AC6-461C-85C5-D46D8960577C}" presName="textRect" presStyleLbl="revTx" presStyleIdx="3" presStyleCnt="6">
        <dgm:presLayoutVars>
          <dgm:chMax val="1"/>
          <dgm:chPref val="1"/>
        </dgm:presLayoutVars>
      </dgm:prSet>
      <dgm:spPr/>
    </dgm:pt>
    <dgm:pt modelId="{B338B4FA-321D-451B-B1E2-6CC979506196}" type="pres">
      <dgm:prSet presAssocID="{9C5ACD39-4743-4EF5-AE1A-9F1AD5829669}" presName="sibTrans" presStyleLbl="sibTrans2D1" presStyleIdx="0" presStyleCnt="0"/>
      <dgm:spPr/>
    </dgm:pt>
    <dgm:pt modelId="{1D7A1DD3-0E15-4A84-8D87-961387CA101F}" type="pres">
      <dgm:prSet presAssocID="{49C6E7ED-34C7-413E-A769-EBA10B42F182}" presName="compNode" presStyleCnt="0"/>
      <dgm:spPr/>
    </dgm:pt>
    <dgm:pt modelId="{5E8027A4-7A16-4145-9B12-C18947A106ED}" type="pres">
      <dgm:prSet presAssocID="{49C6E7ED-34C7-413E-A769-EBA10B42F182}" presName="iconBgRect" presStyleLbl="bgShp" presStyleIdx="4" presStyleCnt="6"/>
      <dgm:spPr/>
    </dgm:pt>
    <dgm:pt modelId="{5E2414FD-3544-4679-949E-3E042A20317B}" type="pres">
      <dgm:prSet presAssocID="{49C6E7ED-34C7-413E-A769-EBA10B42F182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853DDA68-0728-4AAD-84DE-CA69BDA66D55}" type="pres">
      <dgm:prSet presAssocID="{49C6E7ED-34C7-413E-A769-EBA10B42F182}" presName="spaceRect" presStyleCnt="0"/>
      <dgm:spPr/>
    </dgm:pt>
    <dgm:pt modelId="{72EE8E2C-E7F8-4F8A-BD8A-9CF8CD6EEB00}" type="pres">
      <dgm:prSet presAssocID="{49C6E7ED-34C7-413E-A769-EBA10B42F182}" presName="textRect" presStyleLbl="revTx" presStyleIdx="4" presStyleCnt="6">
        <dgm:presLayoutVars>
          <dgm:chMax val="1"/>
          <dgm:chPref val="1"/>
        </dgm:presLayoutVars>
      </dgm:prSet>
      <dgm:spPr/>
    </dgm:pt>
    <dgm:pt modelId="{87303DB2-6594-466B-960E-DFDDD5BDD37E}" type="pres">
      <dgm:prSet presAssocID="{75AD58C1-594E-431F-AF5D-1463ABED8BB5}" presName="sibTrans" presStyleLbl="sibTrans2D1" presStyleIdx="0" presStyleCnt="0"/>
      <dgm:spPr/>
    </dgm:pt>
    <dgm:pt modelId="{8FC0C213-1DD1-4C96-B11C-38805F385D94}" type="pres">
      <dgm:prSet presAssocID="{333CFE7F-BB5D-438B-8902-C66DC3747C18}" presName="compNode" presStyleCnt="0"/>
      <dgm:spPr/>
    </dgm:pt>
    <dgm:pt modelId="{6257409A-AA01-49FB-92C6-2BBC079BFA1C}" type="pres">
      <dgm:prSet presAssocID="{333CFE7F-BB5D-438B-8902-C66DC3747C18}" presName="iconBgRect" presStyleLbl="bgShp" presStyleIdx="5" presStyleCnt="6"/>
      <dgm:spPr/>
    </dgm:pt>
    <dgm:pt modelId="{656D67BC-B783-4DDA-B3B5-DBEF1508A9FE}" type="pres">
      <dgm:prSet presAssocID="{333CFE7F-BB5D-438B-8902-C66DC3747C18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mbulance"/>
        </a:ext>
      </dgm:extLst>
    </dgm:pt>
    <dgm:pt modelId="{0DA47724-0F3D-4D07-93CA-2038C744D608}" type="pres">
      <dgm:prSet presAssocID="{333CFE7F-BB5D-438B-8902-C66DC3747C18}" presName="spaceRect" presStyleCnt="0"/>
      <dgm:spPr/>
    </dgm:pt>
    <dgm:pt modelId="{7DB05ED1-03E4-4B4A-AC2C-246A3BB8E173}" type="pres">
      <dgm:prSet presAssocID="{333CFE7F-BB5D-438B-8902-C66DC3747C18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92762E19-B23B-471A-A7AF-7B30DDA8BFC0}" type="presOf" srcId="{BC0843FD-6B36-4DCB-A93D-094FE1340795}" destId="{591C50EE-88E6-4AA3-823F-D30B5E4A863E}" srcOrd="0" destOrd="0" presId="urn:microsoft.com/office/officeart/2018/2/layout/IconCircleList"/>
    <dgm:cxn modelId="{3B742F1C-84BD-4EE4-921A-0761E4EA2076}" srcId="{13D391FC-1B09-4277-9B20-95AB587E1384}" destId="{DDA1337D-7F39-476F-9CF8-6F3E9DE307A5}" srcOrd="0" destOrd="0" parTransId="{82F6FEE8-C898-47BE-831A-CC13D3E3CB72}" sibTransId="{BC0843FD-6B36-4DCB-A93D-094FE1340795}"/>
    <dgm:cxn modelId="{25021B24-903A-4D95-8DEA-18FD43748150}" type="presOf" srcId="{8544F8CA-8CE9-48C9-972D-A000901988ED}" destId="{783E26CF-2EC5-4C44-9356-CFA584CEA437}" srcOrd="0" destOrd="0" presId="urn:microsoft.com/office/officeart/2018/2/layout/IconCircleList"/>
    <dgm:cxn modelId="{72C24228-C4AF-45BC-814D-D9D2FA873ED8}" srcId="{13D391FC-1B09-4277-9B20-95AB587E1384}" destId="{E10DAEDE-850A-4402-AFE6-6F7483523C5C}" srcOrd="1" destOrd="0" parTransId="{F57BFB90-E89B-491B-AA02-FD31568A20F0}" sibTransId="{D96F2BD0-5859-446B-9B4F-C96AAE83F336}"/>
    <dgm:cxn modelId="{A13BCA3A-1B14-4AC6-BC38-AB7FE58D55F9}" srcId="{13D391FC-1B09-4277-9B20-95AB587E1384}" destId="{333CFE7F-BB5D-438B-8902-C66DC3747C18}" srcOrd="5" destOrd="0" parTransId="{6C7AF9D8-9BFA-4AEE-85CA-2E3C8FC83D2A}" sibTransId="{E212EEEC-B6CA-4BAD-8E96-78C1BA0EFC02}"/>
    <dgm:cxn modelId="{2CF88A45-6FE0-43F2-BB23-3B120BA455BD}" srcId="{13D391FC-1B09-4277-9B20-95AB587E1384}" destId="{8544F8CA-8CE9-48C9-972D-A000901988ED}" srcOrd="2" destOrd="0" parTransId="{B4758198-7002-4599-9E24-E982E858CFC4}" sibTransId="{EA248958-286C-4B5F-8977-0A212F14DE88}"/>
    <dgm:cxn modelId="{D2A62B47-EDDE-483A-8049-C0211D390E1A}" type="presOf" srcId="{75AD58C1-594E-431F-AF5D-1463ABED8BB5}" destId="{87303DB2-6594-466B-960E-DFDDD5BDD37E}" srcOrd="0" destOrd="0" presId="urn:microsoft.com/office/officeart/2018/2/layout/IconCircleList"/>
    <dgm:cxn modelId="{EE53BC69-D2AA-490A-95AC-EC8F432F4889}" srcId="{13D391FC-1B09-4277-9B20-95AB587E1384}" destId="{EE4E77E4-3AC6-461C-85C5-D46D8960577C}" srcOrd="3" destOrd="0" parTransId="{2B362053-8162-4E1F-9654-16934684E6DD}" sibTransId="{9C5ACD39-4743-4EF5-AE1A-9F1AD5829669}"/>
    <dgm:cxn modelId="{38A69A51-998D-4772-924F-DC5F8F53E3E4}" type="presOf" srcId="{DDA1337D-7F39-476F-9CF8-6F3E9DE307A5}" destId="{FA47B8D0-5072-46AA-812B-AA6244B13D48}" srcOrd="0" destOrd="0" presId="urn:microsoft.com/office/officeart/2018/2/layout/IconCircleList"/>
    <dgm:cxn modelId="{0ED5B893-2DE5-456E-AA05-88EF08CE8066}" type="presOf" srcId="{333CFE7F-BB5D-438B-8902-C66DC3747C18}" destId="{7DB05ED1-03E4-4B4A-AC2C-246A3BB8E173}" srcOrd="0" destOrd="0" presId="urn:microsoft.com/office/officeart/2018/2/layout/IconCircleList"/>
    <dgm:cxn modelId="{61791F96-5C88-4AC9-8C4B-79BCDF9CA9F2}" type="presOf" srcId="{13D391FC-1B09-4277-9B20-95AB587E1384}" destId="{40478D51-A41E-4F3E-907C-EEB317D63569}" srcOrd="0" destOrd="0" presId="urn:microsoft.com/office/officeart/2018/2/layout/IconCircleList"/>
    <dgm:cxn modelId="{F57B7FA9-F08D-4D02-BD00-B32A269C78CC}" srcId="{13D391FC-1B09-4277-9B20-95AB587E1384}" destId="{49C6E7ED-34C7-413E-A769-EBA10B42F182}" srcOrd="4" destOrd="0" parTransId="{3C5C0390-7F14-414B-ADFF-BFB5A85F3AB5}" sibTransId="{75AD58C1-594E-431F-AF5D-1463ABED8BB5}"/>
    <dgm:cxn modelId="{0281E9B5-D913-4619-B1A7-7F230E078237}" type="presOf" srcId="{49C6E7ED-34C7-413E-A769-EBA10B42F182}" destId="{72EE8E2C-E7F8-4F8A-BD8A-9CF8CD6EEB00}" srcOrd="0" destOrd="0" presId="urn:microsoft.com/office/officeart/2018/2/layout/IconCircleList"/>
    <dgm:cxn modelId="{D71619D8-EB98-424E-8730-83070689864C}" type="presOf" srcId="{EA248958-286C-4B5F-8977-0A212F14DE88}" destId="{4F69DEBC-533E-4B67-8FFF-78109522EAB8}" srcOrd="0" destOrd="0" presId="urn:microsoft.com/office/officeart/2018/2/layout/IconCircleList"/>
    <dgm:cxn modelId="{0135B7E1-0594-4C0B-BC1D-21227D65EE8A}" type="presOf" srcId="{E10DAEDE-850A-4402-AFE6-6F7483523C5C}" destId="{0506A2E0-B7C4-49D0-B0D5-AC0754D68C40}" srcOrd="0" destOrd="0" presId="urn:microsoft.com/office/officeart/2018/2/layout/IconCircleList"/>
    <dgm:cxn modelId="{2A1027E6-D93E-4BA7-A984-04AD68A10AED}" type="presOf" srcId="{EE4E77E4-3AC6-461C-85C5-D46D8960577C}" destId="{D201E6F1-F842-414B-945F-B5D0B7DBF1A2}" srcOrd="0" destOrd="0" presId="urn:microsoft.com/office/officeart/2018/2/layout/IconCircleList"/>
    <dgm:cxn modelId="{4447B8ED-BD8B-4D47-9C8E-C6ED3FCFBF45}" type="presOf" srcId="{D96F2BD0-5859-446B-9B4F-C96AAE83F336}" destId="{E4ADCB66-49EF-49D3-8DBB-5A0CC564F59E}" srcOrd="0" destOrd="0" presId="urn:microsoft.com/office/officeart/2018/2/layout/IconCircleList"/>
    <dgm:cxn modelId="{ABF215FF-DDE7-4E62-BFB5-3DDA9622B041}" type="presOf" srcId="{9C5ACD39-4743-4EF5-AE1A-9F1AD5829669}" destId="{B338B4FA-321D-451B-B1E2-6CC979506196}" srcOrd="0" destOrd="0" presId="urn:microsoft.com/office/officeart/2018/2/layout/IconCircleList"/>
    <dgm:cxn modelId="{104D66A4-41BC-4038-AE9A-6D71A711FD47}" type="presParOf" srcId="{40478D51-A41E-4F3E-907C-EEB317D63569}" destId="{9FB4A6F3-0A71-4E26-9CDF-6F166BAC648A}" srcOrd="0" destOrd="0" presId="urn:microsoft.com/office/officeart/2018/2/layout/IconCircleList"/>
    <dgm:cxn modelId="{77C3B7A3-0FA8-4A7F-9B01-9193B293DC48}" type="presParOf" srcId="{9FB4A6F3-0A71-4E26-9CDF-6F166BAC648A}" destId="{B7223162-CEFC-4591-BF34-CBE4AFB7F3B9}" srcOrd="0" destOrd="0" presId="urn:microsoft.com/office/officeart/2018/2/layout/IconCircleList"/>
    <dgm:cxn modelId="{DACEE77D-3B63-4297-8706-0FFDE883CC79}" type="presParOf" srcId="{B7223162-CEFC-4591-BF34-CBE4AFB7F3B9}" destId="{43E127B6-1641-467B-9596-D923ACF21B2D}" srcOrd="0" destOrd="0" presId="urn:microsoft.com/office/officeart/2018/2/layout/IconCircleList"/>
    <dgm:cxn modelId="{741285E4-D4C5-4BC6-8A66-B7AE9CD4876B}" type="presParOf" srcId="{B7223162-CEFC-4591-BF34-CBE4AFB7F3B9}" destId="{4CDBF00C-2EC4-4CED-9563-E5E0A8B8EF4E}" srcOrd="1" destOrd="0" presId="urn:microsoft.com/office/officeart/2018/2/layout/IconCircleList"/>
    <dgm:cxn modelId="{6DBD637B-54BF-4ECE-A092-89D579B7E5BC}" type="presParOf" srcId="{B7223162-CEFC-4591-BF34-CBE4AFB7F3B9}" destId="{A651465D-128B-4359-9B6D-3D5E6986B777}" srcOrd="2" destOrd="0" presId="urn:microsoft.com/office/officeart/2018/2/layout/IconCircleList"/>
    <dgm:cxn modelId="{4B5C297D-A730-468F-AFA5-B9AAB532EBE8}" type="presParOf" srcId="{B7223162-CEFC-4591-BF34-CBE4AFB7F3B9}" destId="{FA47B8D0-5072-46AA-812B-AA6244B13D48}" srcOrd="3" destOrd="0" presId="urn:microsoft.com/office/officeart/2018/2/layout/IconCircleList"/>
    <dgm:cxn modelId="{CDF453C1-4AEA-495B-A919-234A02C81A2D}" type="presParOf" srcId="{9FB4A6F3-0A71-4E26-9CDF-6F166BAC648A}" destId="{591C50EE-88E6-4AA3-823F-D30B5E4A863E}" srcOrd="1" destOrd="0" presId="urn:microsoft.com/office/officeart/2018/2/layout/IconCircleList"/>
    <dgm:cxn modelId="{EC4AECC3-A694-45CD-B9E4-3D4CE65BB5C5}" type="presParOf" srcId="{9FB4A6F3-0A71-4E26-9CDF-6F166BAC648A}" destId="{9FF81342-8C5E-4351-9EE4-D8E2B8F4C42A}" srcOrd="2" destOrd="0" presId="urn:microsoft.com/office/officeart/2018/2/layout/IconCircleList"/>
    <dgm:cxn modelId="{31A22F15-DA7F-4639-93D8-E13CEF90E02D}" type="presParOf" srcId="{9FF81342-8C5E-4351-9EE4-D8E2B8F4C42A}" destId="{6090E453-DE5B-4C20-A85B-E8D219956F60}" srcOrd="0" destOrd="0" presId="urn:microsoft.com/office/officeart/2018/2/layout/IconCircleList"/>
    <dgm:cxn modelId="{F2B745FA-0357-4368-B3E3-47E8B67F37F7}" type="presParOf" srcId="{9FF81342-8C5E-4351-9EE4-D8E2B8F4C42A}" destId="{F4884DB5-A8E8-4A25-B2C9-BCFFC7BAC095}" srcOrd="1" destOrd="0" presId="urn:microsoft.com/office/officeart/2018/2/layout/IconCircleList"/>
    <dgm:cxn modelId="{AF5EF8FD-5CC4-4111-8479-2715B449D343}" type="presParOf" srcId="{9FF81342-8C5E-4351-9EE4-D8E2B8F4C42A}" destId="{8B43887E-0448-4A0D-9342-3187CE0B8212}" srcOrd="2" destOrd="0" presId="urn:microsoft.com/office/officeart/2018/2/layout/IconCircleList"/>
    <dgm:cxn modelId="{EFDFE1A6-D89F-4110-8ED1-DDCB42F2B198}" type="presParOf" srcId="{9FF81342-8C5E-4351-9EE4-D8E2B8F4C42A}" destId="{0506A2E0-B7C4-49D0-B0D5-AC0754D68C40}" srcOrd="3" destOrd="0" presId="urn:microsoft.com/office/officeart/2018/2/layout/IconCircleList"/>
    <dgm:cxn modelId="{EA6715A3-A914-4DDA-B72A-CE0BF628D0F2}" type="presParOf" srcId="{9FB4A6F3-0A71-4E26-9CDF-6F166BAC648A}" destId="{E4ADCB66-49EF-49D3-8DBB-5A0CC564F59E}" srcOrd="3" destOrd="0" presId="urn:microsoft.com/office/officeart/2018/2/layout/IconCircleList"/>
    <dgm:cxn modelId="{F0176640-B0AC-4E37-91D2-CB1D995BEFD1}" type="presParOf" srcId="{9FB4A6F3-0A71-4E26-9CDF-6F166BAC648A}" destId="{33B9FB46-94B6-4FD9-9679-A7D0E12B7820}" srcOrd="4" destOrd="0" presId="urn:microsoft.com/office/officeart/2018/2/layout/IconCircleList"/>
    <dgm:cxn modelId="{CA883DD2-A9B2-4043-8D3C-D116657846AE}" type="presParOf" srcId="{33B9FB46-94B6-4FD9-9679-A7D0E12B7820}" destId="{0C0960ED-CF2E-48B9-8FA0-DBFBED8A8E48}" srcOrd="0" destOrd="0" presId="urn:microsoft.com/office/officeart/2018/2/layout/IconCircleList"/>
    <dgm:cxn modelId="{EB949003-99E6-474E-A8A8-384FEDA13865}" type="presParOf" srcId="{33B9FB46-94B6-4FD9-9679-A7D0E12B7820}" destId="{E27B0993-D5F8-4541-9235-93BC73C15438}" srcOrd="1" destOrd="0" presId="urn:microsoft.com/office/officeart/2018/2/layout/IconCircleList"/>
    <dgm:cxn modelId="{2F76C5D1-02C0-4480-861F-ABDFA125757A}" type="presParOf" srcId="{33B9FB46-94B6-4FD9-9679-A7D0E12B7820}" destId="{FF31A8E6-CF62-4286-8231-9ADA036364FF}" srcOrd="2" destOrd="0" presId="urn:microsoft.com/office/officeart/2018/2/layout/IconCircleList"/>
    <dgm:cxn modelId="{38CED155-596B-446C-91E2-E64631EF584C}" type="presParOf" srcId="{33B9FB46-94B6-4FD9-9679-A7D0E12B7820}" destId="{783E26CF-2EC5-4C44-9356-CFA584CEA437}" srcOrd="3" destOrd="0" presId="urn:microsoft.com/office/officeart/2018/2/layout/IconCircleList"/>
    <dgm:cxn modelId="{6891A641-DA8D-42EE-A9B7-1C584DFB02D3}" type="presParOf" srcId="{9FB4A6F3-0A71-4E26-9CDF-6F166BAC648A}" destId="{4F69DEBC-533E-4B67-8FFF-78109522EAB8}" srcOrd="5" destOrd="0" presId="urn:microsoft.com/office/officeart/2018/2/layout/IconCircleList"/>
    <dgm:cxn modelId="{426784D7-D8F0-4676-8E24-53DE694AE9EB}" type="presParOf" srcId="{9FB4A6F3-0A71-4E26-9CDF-6F166BAC648A}" destId="{BB50F39C-8DCB-405E-817D-762B7350E954}" srcOrd="6" destOrd="0" presId="urn:microsoft.com/office/officeart/2018/2/layout/IconCircleList"/>
    <dgm:cxn modelId="{C069C86B-20CA-4D57-B314-D2E5A4A8C0E9}" type="presParOf" srcId="{BB50F39C-8DCB-405E-817D-762B7350E954}" destId="{200CF03B-5C13-4402-A7EE-9D516A91498B}" srcOrd="0" destOrd="0" presId="urn:microsoft.com/office/officeart/2018/2/layout/IconCircleList"/>
    <dgm:cxn modelId="{3904410E-7D8B-4BD3-B89E-CB6F09EF54BB}" type="presParOf" srcId="{BB50F39C-8DCB-405E-817D-762B7350E954}" destId="{F4A0565C-25ED-45CD-9574-B21E510C46E0}" srcOrd="1" destOrd="0" presId="urn:microsoft.com/office/officeart/2018/2/layout/IconCircleList"/>
    <dgm:cxn modelId="{DC164384-F798-4D7E-BD3F-C0C9690FB1E2}" type="presParOf" srcId="{BB50F39C-8DCB-405E-817D-762B7350E954}" destId="{7FAACE3B-EA7D-47EE-9C5B-DF33111AFA33}" srcOrd="2" destOrd="0" presId="urn:microsoft.com/office/officeart/2018/2/layout/IconCircleList"/>
    <dgm:cxn modelId="{B4EE6702-C896-4633-9FED-80E8F21284D7}" type="presParOf" srcId="{BB50F39C-8DCB-405E-817D-762B7350E954}" destId="{D201E6F1-F842-414B-945F-B5D0B7DBF1A2}" srcOrd="3" destOrd="0" presId="urn:microsoft.com/office/officeart/2018/2/layout/IconCircleList"/>
    <dgm:cxn modelId="{64995C25-8B00-4C71-A64C-09C5FE9D8782}" type="presParOf" srcId="{9FB4A6F3-0A71-4E26-9CDF-6F166BAC648A}" destId="{B338B4FA-321D-451B-B1E2-6CC979506196}" srcOrd="7" destOrd="0" presId="urn:microsoft.com/office/officeart/2018/2/layout/IconCircleList"/>
    <dgm:cxn modelId="{04C22A29-9B0D-4CE7-9198-769B40D3E332}" type="presParOf" srcId="{9FB4A6F3-0A71-4E26-9CDF-6F166BAC648A}" destId="{1D7A1DD3-0E15-4A84-8D87-961387CA101F}" srcOrd="8" destOrd="0" presId="urn:microsoft.com/office/officeart/2018/2/layout/IconCircleList"/>
    <dgm:cxn modelId="{83C64A60-9092-4B94-A63B-145FA367A9B1}" type="presParOf" srcId="{1D7A1DD3-0E15-4A84-8D87-961387CA101F}" destId="{5E8027A4-7A16-4145-9B12-C18947A106ED}" srcOrd="0" destOrd="0" presId="urn:microsoft.com/office/officeart/2018/2/layout/IconCircleList"/>
    <dgm:cxn modelId="{A826A08E-2F20-4C56-A6FD-C61D5C6A1ED2}" type="presParOf" srcId="{1D7A1DD3-0E15-4A84-8D87-961387CA101F}" destId="{5E2414FD-3544-4679-949E-3E042A20317B}" srcOrd="1" destOrd="0" presId="urn:microsoft.com/office/officeart/2018/2/layout/IconCircleList"/>
    <dgm:cxn modelId="{0E7B72E7-FD72-46A6-ADD2-8CB74A5D541A}" type="presParOf" srcId="{1D7A1DD3-0E15-4A84-8D87-961387CA101F}" destId="{853DDA68-0728-4AAD-84DE-CA69BDA66D55}" srcOrd="2" destOrd="0" presId="urn:microsoft.com/office/officeart/2018/2/layout/IconCircleList"/>
    <dgm:cxn modelId="{57C5E5CA-81AF-465B-B672-CFC7391B3990}" type="presParOf" srcId="{1D7A1DD3-0E15-4A84-8D87-961387CA101F}" destId="{72EE8E2C-E7F8-4F8A-BD8A-9CF8CD6EEB00}" srcOrd="3" destOrd="0" presId="urn:microsoft.com/office/officeart/2018/2/layout/IconCircleList"/>
    <dgm:cxn modelId="{FB91BDC5-6B13-470B-BD39-FE92A70E2456}" type="presParOf" srcId="{9FB4A6F3-0A71-4E26-9CDF-6F166BAC648A}" destId="{87303DB2-6594-466B-960E-DFDDD5BDD37E}" srcOrd="9" destOrd="0" presId="urn:microsoft.com/office/officeart/2018/2/layout/IconCircleList"/>
    <dgm:cxn modelId="{8660981F-74D6-462F-B582-8CD02EEF7A72}" type="presParOf" srcId="{9FB4A6F3-0A71-4E26-9CDF-6F166BAC648A}" destId="{8FC0C213-1DD1-4C96-B11C-38805F385D94}" srcOrd="10" destOrd="0" presId="urn:microsoft.com/office/officeart/2018/2/layout/IconCircleList"/>
    <dgm:cxn modelId="{46F23B17-EA6F-4B7C-A217-8DB9ECDFB89D}" type="presParOf" srcId="{8FC0C213-1DD1-4C96-B11C-38805F385D94}" destId="{6257409A-AA01-49FB-92C6-2BBC079BFA1C}" srcOrd="0" destOrd="0" presId="urn:microsoft.com/office/officeart/2018/2/layout/IconCircleList"/>
    <dgm:cxn modelId="{4CCF9841-BAB3-47ED-BB1C-9CB67A7F76F5}" type="presParOf" srcId="{8FC0C213-1DD1-4C96-B11C-38805F385D94}" destId="{656D67BC-B783-4DDA-B3B5-DBEF1508A9FE}" srcOrd="1" destOrd="0" presId="urn:microsoft.com/office/officeart/2018/2/layout/IconCircleList"/>
    <dgm:cxn modelId="{4C086221-16D6-4FDF-9165-43003B3ED27A}" type="presParOf" srcId="{8FC0C213-1DD1-4C96-B11C-38805F385D94}" destId="{0DA47724-0F3D-4D07-93CA-2038C744D608}" srcOrd="2" destOrd="0" presId="urn:microsoft.com/office/officeart/2018/2/layout/IconCircleList"/>
    <dgm:cxn modelId="{6E2A963B-130C-4E1A-910B-6E26B911ED97}" type="presParOf" srcId="{8FC0C213-1DD1-4C96-B11C-38805F385D94}" destId="{7DB05ED1-03E4-4B4A-AC2C-246A3BB8E17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A982BD-A7A1-4313-AABE-1408158A7312}">
      <dsp:nvSpPr>
        <dsp:cNvPr id="0" name=""/>
        <dsp:cNvSpPr/>
      </dsp:nvSpPr>
      <dsp:spPr>
        <a:xfrm>
          <a:off x="2384289" y="735175"/>
          <a:ext cx="5167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6746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28978" y="778158"/>
        <a:ext cx="27367" cy="5473"/>
      </dsp:txXfrm>
    </dsp:sp>
    <dsp:sp modelId="{4F98EB2C-6024-4C0C-B4C2-EDB1552029F5}">
      <dsp:nvSpPr>
        <dsp:cNvPr id="0" name=""/>
        <dsp:cNvSpPr/>
      </dsp:nvSpPr>
      <dsp:spPr>
        <a:xfrm>
          <a:off x="6321" y="66965"/>
          <a:ext cx="2379767" cy="14278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611" tIns="122403" rIns="116611" bIns="1224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Diagnostic confirmation: </a:t>
          </a:r>
          <a:r>
            <a:rPr lang="en-GB" sz="1600" b="1" kern="1200"/>
            <a:t>post-bronchodilator FEV1/FVC &lt; 0.7</a:t>
          </a:r>
          <a:r>
            <a:rPr lang="en-GB" sz="1600" kern="1200"/>
            <a:t> (GOLD, 2024)</a:t>
          </a:r>
          <a:endParaRPr lang="en-US" sz="1600" kern="1200"/>
        </a:p>
      </dsp:txBody>
      <dsp:txXfrm>
        <a:off x="6321" y="66965"/>
        <a:ext cx="2379767" cy="1427860"/>
      </dsp:txXfrm>
    </dsp:sp>
    <dsp:sp modelId="{F86F3488-4EFC-40FB-A8C0-62C056655BE6}">
      <dsp:nvSpPr>
        <dsp:cNvPr id="0" name=""/>
        <dsp:cNvSpPr/>
      </dsp:nvSpPr>
      <dsp:spPr>
        <a:xfrm>
          <a:off x="5311403" y="735175"/>
          <a:ext cx="5167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6746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56092" y="778158"/>
        <a:ext cx="27367" cy="5473"/>
      </dsp:txXfrm>
    </dsp:sp>
    <dsp:sp modelId="{17DDBCD7-93B1-4A26-9EBA-40F42EDBCD11}">
      <dsp:nvSpPr>
        <dsp:cNvPr id="0" name=""/>
        <dsp:cNvSpPr/>
      </dsp:nvSpPr>
      <dsp:spPr>
        <a:xfrm>
          <a:off x="2933435" y="66965"/>
          <a:ext cx="2379767" cy="14278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611" tIns="122403" rIns="116611" bIns="1224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Clinical assessment: persistent respiratory symptoms and exacerbation history</a:t>
          </a:r>
          <a:endParaRPr lang="en-US" sz="1600" kern="1200"/>
        </a:p>
      </dsp:txBody>
      <dsp:txXfrm>
        <a:off x="2933435" y="66965"/>
        <a:ext cx="2379767" cy="1427860"/>
      </dsp:txXfrm>
    </dsp:sp>
    <dsp:sp modelId="{04ACB070-F66F-414A-9576-D40322FCAAA5}">
      <dsp:nvSpPr>
        <dsp:cNvPr id="0" name=""/>
        <dsp:cNvSpPr/>
      </dsp:nvSpPr>
      <dsp:spPr>
        <a:xfrm>
          <a:off x="1196205" y="1493025"/>
          <a:ext cx="5854227" cy="516746"/>
        </a:xfrm>
        <a:custGeom>
          <a:avLst/>
          <a:gdLst/>
          <a:ahLst/>
          <a:cxnLst/>
          <a:rect l="0" t="0" r="0" b="0"/>
          <a:pathLst>
            <a:path>
              <a:moveTo>
                <a:pt x="5854227" y="0"/>
              </a:moveTo>
              <a:lnTo>
                <a:pt x="5854227" y="275473"/>
              </a:lnTo>
              <a:lnTo>
                <a:pt x="0" y="275473"/>
              </a:lnTo>
              <a:lnTo>
                <a:pt x="0" y="516746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976325" y="1748662"/>
        <a:ext cx="293987" cy="5473"/>
      </dsp:txXfrm>
    </dsp:sp>
    <dsp:sp modelId="{F12E2F0D-72C5-48D4-86FD-0B30A1AB5B98}">
      <dsp:nvSpPr>
        <dsp:cNvPr id="0" name=""/>
        <dsp:cNvSpPr/>
      </dsp:nvSpPr>
      <dsp:spPr>
        <a:xfrm>
          <a:off x="5860549" y="66965"/>
          <a:ext cx="2379767" cy="14278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611" tIns="122403" rIns="116611" bIns="1224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Symptom scoring tools: </a:t>
          </a:r>
          <a:r>
            <a:rPr lang="en-GB" sz="1600" b="1" kern="1200"/>
            <a:t>COPD Assessment Test (CAT)</a:t>
          </a:r>
          <a:r>
            <a:rPr lang="en-GB" sz="1600" kern="1200"/>
            <a:t> (Jones et al., 2009)</a:t>
          </a:r>
          <a:endParaRPr lang="en-US" sz="1600" kern="1200"/>
        </a:p>
      </dsp:txBody>
      <dsp:txXfrm>
        <a:off x="5860549" y="66965"/>
        <a:ext cx="2379767" cy="1427860"/>
      </dsp:txXfrm>
    </dsp:sp>
    <dsp:sp modelId="{609DEDA7-2FC7-4D38-94E0-C6B7069C1823}">
      <dsp:nvSpPr>
        <dsp:cNvPr id="0" name=""/>
        <dsp:cNvSpPr/>
      </dsp:nvSpPr>
      <dsp:spPr>
        <a:xfrm>
          <a:off x="2384289" y="2710382"/>
          <a:ext cx="5167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6746" y="45720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28978" y="2753365"/>
        <a:ext cx="27367" cy="5473"/>
      </dsp:txXfrm>
    </dsp:sp>
    <dsp:sp modelId="{890CD3A9-CD05-4A6A-BB55-CCDEA3DC373D}">
      <dsp:nvSpPr>
        <dsp:cNvPr id="0" name=""/>
        <dsp:cNvSpPr/>
      </dsp:nvSpPr>
      <dsp:spPr>
        <a:xfrm>
          <a:off x="6321" y="2042172"/>
          <a:ext cx="2379767" cy="14278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611" tIns="122403" rIns="116611" bIns="1224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Radiology: chest X-ray to exclude alternative pathology</a:t>
          </a:r>
          <a:endParaRPr lang="en-US" sz="1600" kern="1200"/>
        </a:p>
      </dsp:txBody>
      <dsp:txXfrm>
        <a:off x="6321" y="2042172"/>
        <a:ext cx="2379767" cy="1427860"/>
      </dsp:txXfrm>
    </dsp:sp>
    <dsp:sp modelId="{6CA45F26-9551-4F36-ABC5-BB9335F46D29}">
      <dsp:nvSpPr>
        <dsp:cNvPr id="0" name=""/>
        <dsp:cNvSpPr/>
      </dsp:nvSpPr>
      <dsp:spPr>
        <a:xfrm>
          <a:off x="5311403" y="2710382"/>
          <a:ext cx="5167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6746" y="45720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56092" y="2753365"/>
        <a:ext cx="27367" cy="5473"/>
      </dsp:txXfrm>
    </dsp:sp>
    <dsp:sp modelId="{63F68D89-EBCB-40FE-AD81-2AA004466E8B}">
      <dsp:nvSpPr>
        <dsp:cNvPr id="0" name=""/>
        <dsp:cNvSpPr/>
      </dsp:nvSpPr>
      <dsp:spPr>
        <a:xfrm>
          <a:off x="2933435" y="2042172"/>
          <a:ext cx="2379767" cy="142786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611" tIns="122403" rIns="116611" bIns="1224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Laboratory testing: full blood count, eosinophils, </a:t>
          </a:r>
          <a:r>
            <a:rPr lang="el-GR" sz="1600" kern="1200"/>
            <a:t>α1-</a:t>
          </a:r>
          <a:r>
            <a:rPr lang="en-GB" sz="1600" kern="1200"/>
            <a:t>antitrypsin deficiency (Ford &amp; Mannino, 2019)</a:t>
          </a:r>
          <a:endParaRPr lang="en-US" sz="1600" kern="1200"/>
        </a:p>
      </dsp:txBody>
      <dsp:txXfrm>
        <a:off x="2933435" y="2042172"/>
        <a:ext cx="2379767" cy="1427860"/>
      </dsp:txXfrm>
    </dsp:sp>
    <dsp:sp modelId="{C0BAFCB2-126D-4653-A389-B9F59ACE8008}">
      <dsp:nvSpPr>
        <dsp:cNvPr id="0" name=""/>
        <dsp:cNvSpPr/>
      </dsp:nvSpPr>
      <dsp:spPr>
        <a:xfrm>
          <a:off x="5860549" y="2042172"/>
          <a:ext cx="2379767" cy="14278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611" tIns="122403" rIns="116611" bIns="122403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Consideration of overlapping chronic illnesses (King’s Fund, 2022)</a:t>
          </a:r>
          <a:endParaRPr lang="en-US" sz="1600" kern="1200"/>
        </a:p>
      </dsp:txBody>
      <dsp:txXfrm>
        <a:off x="5860549" y="2042172"/>
        <a:ext cx="2379767" cy="14278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9226C1-837D-41BF-85CC-0FC4AA7E42BD}">
      <dsp:nvSpPr>
        <dsp:cNvPr id="0" name=""/>
        <dsp:cNvSpPr/>
      </dsp:nvSpPr>
      <dsp:spPr>
        <a:xfrm>
          <a:off x="0" y="536419"/>
          <a:ext cx="701708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3605F5-B417-470D-BCA4-D83E11B3826D}">
      <dsp:nvSpPr>
        <dsp:cNvPr id="0" name=""/>
        <dsp:cNvSpPr/>
      </dsp:nvSpPr>
      <dsp:spPr>
        <a:xfrm>
          <a:off x="350854" y="329779"/>
          <a:ext cx="4911956" cy="4132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660" tIns="0" rIns="18566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Comprehensive symptom review: CAT, MRC dyspnoea scale</a:t>
          </a:r>
        </a:p>
      </dsp:txBody>
      <dsp:txXfrm>
        <a:off x="371029" y="349954"/>
        <a:ext cx="4871606" cy="372930"/>
      </dsp:txXfrm>
    </dsp:sp>
    <dsp:sp modelId="{F5C18500-0B1B-489E-982D-375D94F24027}">
      <dsp:nvSpPr>
        <dsp:cNvPr id="0" name=""/>
        <dsp:cNvSpPr/>
      </dsp:nvSpPr>
      <dsp:spPr>
        <a:xfrm>
          <a:off x="0" y="1171460"/>
          <a:ext cx="701708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A4BEB-EE3A-4C08-A909-5A869F83C477}">
      <dsp:nvSpPr>
        <dsp:cNvPr id="0" name=""/>
        <dsp:cNvSpPr/>
      </dsp:nvSpPr>
      <dsp:spPr>
        <a:xfrm>
          <a:off x="350854" y="964820"/>
          <a:ext cx="4911956" cy="4132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660" tIns="0" rIns="18566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Frailty assessment (Brighton et al., 2020)</a:t>
          </a:r>
        </a:p>
      </dsp:txBody>
      <dsp:txXfrm>
        <a:off x="371029" y="984995"/>
        <a:ext cx="4871606" cy="372930"/>
      </dsp:txXfrm>
    </dsp:sp>
    <dsp:sp modelId="{0700C58D-40D2-4732-AFED-35151E7CBE17}">
      <dsp:nvSpPr>
        <dsp:cNvPr id="0" name=""/>
        <dsp:cNvSpPr/>
      </dsp:nvSpPr>
      <dsp:spPr>
        <a:xfrm>
          <a:off x="0" y="1806500"/>
          <a:ext cx="701708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DD44BD-9C6D-474C-B427-E9B074DC05FA}">
      <dsp:nvSpPr>
        <dsp:cNvPr id="0" name=""/>
        <dsp:cNvSpPr/>
      </dsp:nvSpPr>
      <dsp:spPr>
        <a:xfrm>
          <a:off x="350854" y="1599860"/>
          <a:ext cx="4911956" cy="4132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660" tIns="0" rIns="18566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Assessment of smoking and environmental exposures</a:t>
          </a:r>
        </a:p>
      </dsp:txBody>
      <dsp:txXfrm>
        <a:off x="371029" y="1620035"/>
        <a:ext cx="4871606" cy="372930"/>
      </dsp:txXfrm>
    </dsp:sp>
    <dsp:sp modelId="{8761DC1B-6773-42CE-AD18-8A308C4E562F}">
      <dsp:nvSpPr>
        <dsp:cNvPr id="0" name=""/>
        <dsp:cNvSpPr/>
      </dsp:nvSpPr>
      <dsp:spPr>
        <a:xfrm>
          <a:off x="0" y="2441540"/>
          <a:ext cx="701708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2A331F-3BEF-4345-99AD-0C2EDD72FEDC}">
      <dsp:nvSpPr>
        <dsp:cNvPr id="0" name=""/>
        <dsp:cNvSpPr/>
      </dsp:nvSpPr>
      <dsp:spPr>
        <a:xfrm>
          <a:off x="350854" y="2234900"/>
          <a:ext cx="4911956" cy="4132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660" tIns="0" rIns="18566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Review of exacerbation frequency</a:t>
          </a:r>
        </a:p>
      </dsp:txBody>
      <dsp:txXfrm>
        <a:off x="371029" y="2255075"/>
        <a:ext cx="4871606" cy="372930"/>
      </dsp:txXfrm>
    </dsp:sp>
    <dsp:sp modelId="{46B367D1-3E75-4D90-8892-9A7BA009366B}">
      <dsp:nvSpPr>
        <dsp:cNvPr id="0" name=""/>
        <dsp:cNvSpPr/>
      </dsp:nvSpPr>
      <dsp:spPr>
        <a:xfrm>
          <a:off x="0" y="3076580"/>
          <a:ext cx="701708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BD6145-BFEA-4CC4-B873-694BB316066B}">
      <dsp:nvSpPr>
        <dsp:cNvPr id="0" name=""/>
        <dsp:cNvSpPr/>
      </dsp:nvSpPr>
      <dsp:spPr>
        <a:xfrm>
          <a:off x="350854" y="2869940"/>
          <a:ext cx="4911956" cy="41328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660" tIns="0" rIns="18566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Multi-morbidity screening (King’s Fund, 2022)</a:t>
          </a:r>
        </a:p>
      </dsp:txBody>
      <dsp:txXfrm>
        <a:off x="371029" y="2890115"/>
        <a:ext cx="4871606" cy="372930"/>
      </dsp:txXfrm>
    </dsp:sp>
    <dsp:sp modelId="{28708CA7-71CB-4484-BB3E-38FB24995D6F}">
      <dsp:nvSpPr>
        <dsp:cNvPr id="0" name=""/>
        <dsp:cNvSpPr/>
      </dsp:nvSpPr>
      <dsp:spPr>
        <a:xfrm>
          <a:off x="0" y="3711620"/>
          <a:ext cx="701708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44A88E-69DD-4344-96D6-11E59729B5E0}">
      <dsp:nvSpPr>
        <dsp:cNvPr id="0" name=""/>
        <dsp:cNvSpPr/>
      </dsp:nvSpPr>
      <dsp:spPr>
        <a:xfrm>
          <a:off x="350854" y="3504980"/>
          <a:ext cx="4911956" cy="4132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660" tIns="0" rIns="18566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Assessment of social needs: housing, heating, income</a:t>
          </a:r>
        </a:p>
      </dsp:txBody>
      <dsp:txXfrm>
        <a:off x="371029" y="3525155"/>
        <a:ext cx="4871606" cy="3729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E127B6-1641-467B-9596-D923ACF21B2D}">
      <dsp:nvSpPr>
        <dsp:cNvPr id="0" name=""/>
        <dsp:cNvSpPr/>
      </dsp:nvSpPr>
      <dsp:spPr>
        <a:xfrm>
          <a:off x="43739" y="437446"/>
          <a:ext cx="655131" cy="65513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DBF00C-2EC4-4CED-9563-E5E0A8B8EF4E}">
      <dsp:nvSpPr>
        <dsp:cNvPr id="0" name=""/>
        <dsp:cNvSpPr/>
      </dsp:nvSpPr>
      <dsp:spPr>
        <a:xfrm>
          <a:off x="181317" y="575024"/>
          <a:ext cx="379975" cy="3799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47B8D0-5072-46AA-812B-AA6244B13D48}">
      <dsp:nvSpPr>
        <dsp:cNvPr id="0" name=""/>
        <dsp:cNvSpPr/>
      </dsp:nvSpPr>
      <dsp:spPr>
        <a:xfrm>
          <a:off x="839255" y="437446"/>
          <a:ext cx="1544237" cy="655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Competence in delivering </a:t>
          </a:r>
          <a:r>
            <a:rPr lang="en-US" sz="1100" b="1" i="0" kern="1200" baseline="0"/>
            <a:t>shared decision-making</a:t>
          </a:r>
          <a:r>
            <a:rPr lang="en-US" sz="1100" b="0" i="0" kern="1200" baseline="0"/>
            <a:t> within LTC frameworks (NHS England, 2021)</a:t>
          </a:r>
          <a:endParaRPr lang="en-US" sz="1100" kern="1200"/>
        </a:p>
      </dsp:txBody>
      <dsp:txXfrm>
        <a:off x="839255" y="437446"/>
        <a:ext cx="1544237" cy="655131"/>
      </dsp:txXfrm>
    </dsp:sp>
    <dsp:sp modelId="{6090E453-DE5B-4C20-A85B-E8D219956F60}">
      <dsp:nvSpPr>
        <dsp:cNvPr id="0" name=""/>
        <dsp:cNvSpPr/>
      </dsp:nvSpPr>
      <dsp:spPr>
        <a:xfrm>
          <a:off x="2652564" y="437446"/>
          <a:ext cx="655131" cy="65513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884DB5-A8E8-4A25-B2C9-BCFFC7BAC095}">
      <dsp:nvSpPr>
        <dsp:cNvPr id="0" name=""/>
        <dsp:cNvSpPr/>
      </dsp:nvSpPr>
      <dsp:spPr>
        <a:xfrm>
          <a:off x="2790142" y="575024"/>
          <a:ext cx="379975" cy="3799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06A2E0-B7C4-49D0-B0D5-AC0754D68C40}">
      <dsp:nvSpPr>
        <dsp:cNvPr id="0" name=""/>
        <dsp:cNvSpPr/>
      </dsp:nvSpPr>
      <dsp:spPr>
        <a:xfrm>
          <a:off x="3448081" y="437446"/>
          <a:ext cx="1544237" cy="655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Use of motivational interviewing to support behavioural change (Sav et al., 2015)</a:t>
          </a:r>
          <a:endParaRPr lang="en-US" sz="1100" kern="1200"/>
        </a:p>
      </dsp:txBody>
      <dsp:txXfrm>
        <a:off x="3448081" y="437446"/>
        <a:ext cx="1544237" cy="655131"/>
      </dsp:txXfrm>
    </dsp:sp>
    <dsp:sp modelId="{0C0960ED-CF2E-48B9-8FA0-DBFBED8A8E48}">
      <dsp:nvSpPr>
        <dsp:cNvPr id="0" name=""/>
        <dsp:cNvSpPr/>
      </dsp:nvSpPr>
      <dsp:spPr>
        <a:xfrm>
          <a:off x="43739" y="1824166"/>
          <a:ext cx="655131" cy="65513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B0993-D5F8-4541-9235-93BC73C15438}">
      <dsp:nvSpPr>
        <dsp:cNvPr id="0" name=""/>
        <dsp:cNvSpPr/>
      </dsp:nvSpPr>
      <dsp:spPr>
        <a:xfrm>
          <a:off x="181317" y="1961744"/>
          <a:ext cx="379975" cy="3799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3E26CF-2EC5-4C44-9356-CFA584CEA437}">
      <dsp:nvSpPr>
        <dsp:cNvPr id="0" name=""/>
        <dsp:cNvSpPr/>
      </dsp:nvSpPr>
      <dsp:spPr>
        <a:xfrm>
          <a:off x="839255" y="1824166"/>
          <a:ext cx="1544237" cy="655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Cultural competence to address health inequalities in COPD burden (King’s Fund, 2022)</a:t>
          </a:r>
          <a:endParaRPr lang="en-US" sz="1100" kern="1200"/>
        </a:p>
      </dsp:txBody>
      <dsp:txXfrm>
        <a:off x="839255" y="1824166"/>
        <a:ext cx="1544237" cy="655131"/>
      </dsp:txXfrm>
    </dsp:sp>
    <dsp:sp modelId="{200CF03B-5C13-4402-A7EE-9D516A91498B}">
      <dsp:nvSpPr>
        <dsp:cNvPr id="0" name=""/>
        <dsp:cNvSpPr/>
      </dsp:nvSpPr>
      <dsp:spPr>
        <a:xfrm>
          <a:off x="2652564" y="1824166"/>
          <a:ext cx="655131" cy="65513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A0565C-25ED-45CD-9574-B21E510C46E0}">
      <dsp:nvSpPr>
        <dsp:cNvPr id="0" name=""/>
        <dsp:cNvSpPr/>
      </dsp:nvSpPr>
      <dsp:spPr>
        <a:xfrm>
          <a:off x="2790142" y="1961744"/>
          <a:ext cx="379975" cy="3799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01E6F1-F842-414B-945F-B5D0B7DBF1A2}">
      <dsp:nvSpPr>
        <dsp:cNvPr id="0" name=""/>
        <dsp:cNvSpPr/>
      </dsp:nvSpPr>
      <dsp:spPr>
        <a:xfrm>
          <a:off x="3448081" y="1824166"/>
          <a:ext cx="1544237" cy="655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Effective MDT communication to support continuity of care (Han et al., 2016)</a:t>
          </a:r>
          <a:endParaRPr lang="en-US" sz="1100" kern="1200"/>
        </a:p>
      </dsp:txBody>
      <dsp:txXfrm>
        <a:off x="3448081" y="1824166"/>
        <a:ext cx="1544237" cy="655131"/>
      </dsp:txXfrm>
    </dsp:sp>
    <dsp:sp modelId="{5E8027A4-7A16-4145-9B12-C18947A106ED}">
      <dsp:nvSpPr>
        <dsp:cNvPr id="0" name=""/>
        <dsp:cNvSpPr/>
      </dsp:nvSpPr>
      <dsp:spPr>
        <a:xfrm>
          <a:off x="43739" y="3210887"/>
          <a:ext cx="655131" cy="65513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2414FD-3544-4679-949E-3E042A20317B}">
      <dsp:nvSpPr>
        <dsp:cNvPr id="0" name=""/>
        <dsp:cNvSpPr/>
      </dsp:nvSpPr>
      <dsp:spPr>
        <a:xfrm>
          <a:off x="181317" y="3348464"/>
          <a:ext cx="379975" cy="37997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EE8E2C-E7F8-4F8A-BD8A-9CF8CD6EEB00}">
      <dsp:nvSpPr>
        <dsp:cNvPr id="0" name=""/>
        <dsp:cNvSpPr/>
      </dsp:nvSpPr>
      <dsp:spPr>
        <a:xfrm>
          <a:off x="839255" y="3210887"/>
          <a:ext cx="1544237" cy="655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Empathy, active listening, and patient-centred goal negotiation (Philip et al., 2019)</a:t>
          </a:r>
          <a:endParaRPr lang="en-US" sz="1100" kern="1200"/>
        </a:p>
      </dsp:txBody>
      <dsp:txXfrm>
        <a:off x="839255" y="3210887"/>
        <a:ext cx="1544237" cy="655131"/>
      </dsp:txXfrm>
    </dsp:sp>
    <dsp:sp modelId="{6257409A-AA01-49FB-92C6-2BBC079BFA1C}">
      <dsp:nvSpPr>
        <dsp:cNvPr id="0" name=""/>
        <dsp:cNvSpPr/>
      </dsp:nvSpPr>
      <dsp:spPr>
        <a:xfrm>
          <a:off x="2652564" y="3210887"/>
          <a:ext cx="655131" cy="65513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6D67BC-B783-4DDA-B3B5-DBEF1508A9FE}">
      <dsp:nvSpPr>
        <dsp:cNvPr id="0" name=""/>
        <dsp:cNvSpPr/>
      </dsp:nvSpPr>
      <dsp:spPr>
        <a:xfrm>
          <a:off x="2790142" y="3348464"/>
          <a:ext cx="379975" cy="37997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B05ED1-03E4-4B4A-AC2C-246A3BB8E173}">
      <dsp:nvSpPr>
        <dsp:cNvPr id="0" name=""/>
        <dsp:cNvSpPr/>
      </dsp:nvSpPr>
      <dsp:spPr>
        <a:xfrm>
          <a:off x="3448081" y="3210887"/>
          <a:ext cx="1544237" cy="655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 baseline="0"/>
            <a:t>Skills in reducing treatment burden and supporting minimally disruptive care (Spencer-Bonilla et al., 2017)</a:t>
          </a:r>
          <a:endParaRPr lang="en-US" sz="1100" kern="1200"/>
        </a:p>
      </dsp:txBody>
      <dsp:txXfrm>
        <a:off x="3448081" y="3210887"/>
        <a:ext cx="1544237" cy="6551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5E34AC-1C5F-48D3-994B-E37C56341A44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B758C9-9096-428D-8079-2BE8F7656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347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0281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741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841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798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30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637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443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58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936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5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4995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7013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8917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286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4834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086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B758C9-9096-428D-8079-2BE8F76561D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271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ingsfund.org.uk/" TargetMode="External"/><Relationship Id="rId3" Type="http://schemas.openxmlformats.org/officeDocument/2006/relationships/hyperlink" Target="https://doi.org/10.2147/COPD.S238680" TargetMode="External"/><Relationship Id="rId7" Type="http://schemas.openxmlformats.org/officeDocument/2006/relationships/hyperlink" Target="https://doi.org/10.1016/S2213-2600(16)00094-1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86/s12913-022-08079-y" TargetMode="External"/><Relationship Id="rId5" Type="http://schemas.openxmlformats.org/officeDocument/2006/relationships/hyperlink" Target="https://goldcopd.org/" TargetMode="External"/><Relationship Id="rId4" Type="http://schemas.openxmlformats.org/officeDocument/2006/relationships/hyperlink" Target="https://doi.org/10.1016/j.jval.2021.11.338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2147/COPD.S181194" TargetMode="External"/><Relationship Id="rId3" Type="http://schemas.openxmlformats.org/officeDocument/2006/relationships/hyperlink" Target="https://doi.org/10.1136/bmjresp-2019-000425" TargetMode="External"/><Relationship Id="rId7" Type="http://schemas.openxmlformats.org/officeDocument/2006/relationships/hyperlink" Target="https://doi.org/10.1136/bmjresp-2019-000478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ce.org.uk/guidance/ng115" TargetMode="External"/><Relationship Id="rId5" Type="http://schemas.openxmlformats.org/officeDocument/2006/relationships/hyperlink" Target="https://www.england.nhs.uk/personalisedcare" TargetMode="External"/><Relationship Id="rId10" Type="http://schemas.openxmlformats.org/officeDocument/2006/relationships/hyperlink" Target="https://www.yearofcare.co.uk/" TargetMode="External"/><Relationship Id="rId4" Type="http://schemas.openxmlformats.org/officeDocument/2006/relationships/hyperlink" Target="https://www.longtermplan.nhs.uk/" TargetMode="External"/><Relationship Id="rId9" Type="http://schemas.openxmlformats.org/officeDocument/2006/relationships/hyperlink" Target="https://doi.org/10.3389/fpubh.2016.00260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465736" cy="175594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2400" b="1" dirty="0"/>
              <a:t>Module Code: </a:t>
            </a:r>
            <a:r>
              <a:rPr lang="en-GB" sz="2400" b="1" dirty="0"/>
              <a:t>LCHS7003 </a:t>
            </a:r>
            <a:endParaRPr lang="en-US" sz="2400" b="1" dirty="0"/>
          </a:p>
          <a:p>
            <a:pPr marL="0" indent="0" algn="ctr">
              <a:buNone/>
            </a:pPr>
            <a:r>
              <a:rPr lang="en-US" sz="2400" b="1" dirty="0"/>
              <a:t>Module Title: Community Care and Management of Longer-term Conditions </a:t>
            </a:r>
          </a:p>
          <a:p>
            <a:pPr marL="0" indent="0" algn="ctr">
              <a:buNone/>
            </a:pPr>
            <a:r>
              <a:rPr lang="en-US" sz="2400" b="1" dirty="0"/>
              <a:t>Title: Chronic Obstructive Pulmonary Disease (COPD) for Primary Care Nurses</a:t>
            </a:r>
            <a:endParaRPr sz="2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95DC71-3134-EB40-BC88-9A18F1CF62F4}"/>
              </a:ext>
            </a:extLst>
          </p:cNvPr>
          <p:cNvSpPr txBox="1"/>
          <p:nvPr/>
        </p:nvSpPr>
        <p:spPr>
          <a:xfrm>
            <a:off x="457200" y="5024177"/>
            <a:ext cx="4672483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i="1" dirty="0"/>
              <a:t>Student Name: </a:t>
            </a:r>
            <a:r>
              <a:rPr lang="en-US" i="1" dirty="0" err="1"/>
              <a:t>Mst</a:t>
            </a:r>
            <a:r>
              <a:rPr lang="en-US" i="1" dirty="0"/>
              <a:t>. </a:t>
            </a:r>
            <a:r>
              <a:rPr lang="en-US" i="1" dirty="0" err="1"/>
              <a:t>Sima</a:t>
            </a:r>
            <a:r>
              <a:rPr lang="en-US" i="1" dirty="0"/>
              <a:t> Begum</a:t>
            </a:r>
          </a:p>
          <a:p>
            <a:r>
              <a:rPr lang="en-US" i="1" dirty="0"/>
              <a:t>Student ID: 2433426</a:t>
            </a:r>
          </a:p>
          <a:p>
            <a:r>
              <a:rPr lang="en-US" i="1" dirty="0"/>
              <a:t>Lecturer: Muhammed khan</a:t>
            </a:r>
            <a:endParaRPr lang="en-GB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" y="-5705"/>
            <a:ext cx="9143993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638" y="637762"/>
            <a:ext cx="7416372" cy="900131"/>
          </a:xfrm>
        </p:spPr>
        <p:txBody>
          <a:bodyPr anchor="t">
            <a:normAutofit/>
          </a:bodyPr>
          <a:lstStyle/>
          <a:p>
            <a:pPr algn="l"/>
            <a:r>
              <a:rPr lang="en-GB" sz="3500" noProof="0" dirty="0">
                <a:solidFill>
                  <a:schemeClr val="bg1"/>
                </a:solidFill>
              </a:rPr>
              <a:t>Overview of COPD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9143992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638" y="2010758"/>
            <a:ext cx="3428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31112" y="2332108"/>
            <a:ext cx="5134709" cy="3959619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GB" sz="1400" noProof="0" dirty="0"/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1400" noProof="0" dirty="0"/>
              <a:t>Chronic obstructive pulmonary disease (COPD) is an ongoing lung condition caused by damage to the lungs </a:t>
            </a:r>
            <a:r>
              <a:rPr lang="en-GB" sz="1400" noProof="0" dirty="0"/>
              <a:t>(Lopez-Campos et al., 2016)</a:t>
            </a:r>
            <a:r>
              <a:rPr lang="en-US" sz="1400" noProof="0" dirty="0"/>
              <a:t>.</a:t>
            </a:r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sz="1400" noProof="0" dirty="0"/>
              <a:t>The damage results in swelling and irritation, also called inflammation, inside the airways that limit airflow into and out of the lungs (GOLD, 2024).</a:t>
            </a:r>
            <a:endParaRPr lang="en-GB" sz="1400" noProof="0" dirty="0"/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1400" b="1" noProof="0" dirty="0"/>
              <a:t>Pathophysiology:</a:t>
            </a:r>
            <a:r>
              <a:rPr lang="en-GB" sz="1400" noProof="0" dirty="0"/>
              <a:t> chronic bronchitis and emphysematous destruction (Ford &amp; Mannino, 2019)</a:t>
            </a:r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1400" b="1" noProof="0" dirty="0"/>
              <a:t>Core symptoms:</a:t>
            </a:r>
            <a:r>
              <a:rPr lang="en-GB" sz="1400" noProof="0" dirty="0"/>
              <a:t> chronic productive cough, dyspnoea, wheezing, recurrent exacerbations</a:t>
            </a:r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1400" b="1" noProof="0" dirty="0"/>
              <a:t>Primary aetiology:</a:t>
            </a:r>
            <a:r>
              <a:rPr lang="en-GB" sz="1400" noProof="0" dirty="0"/>
              <a:t> tobacco exposure; other factors include occupational dust, air pollution, and α1-antitrypsin deficiency (Lopez-Campos et al., 2016)</a:t>
            </a:r>
          </a:p>
          <a:p>
            <a:pPr lvl="1"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1400" noProof="0" dirty="0"/>
              <a:t>Strong association with frailty and declining functional capacity (Brighton et al., 2020)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EB533F-164B-B846-ED8B-BAB8CC7322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987" y="2662609"/>
            <a:ext cx="3686397" cy="2506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40FC9A0-1573-44BC-A9DF-CA04CFEAF92D}"/>
              </a:ext>
            </a:extLst>
          </p:cNvPr>
          <p:cNvSpPr txBox="1"/>
          <p:nvPr/>
        </p:nvSpPr>
        <p:spPr>
          <a:xfrm>
            <a:off x="6629395" y="5219561"/>
            <a:ext cx="1676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Source: Lopez-Campos et al., 2016) </a:t>
            </a:r>
            <a:endParaRPr lang="en-GB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777"/>
          </a:xfrm>
        </p:spPr>
        <p:txBody>
          <a:bodyPr/>
          <a:lstStyle/>
          <a:p>
            <a:r>
              <a:rPr dirty="0"/>
              <a:t>Epidemiology (UK &amp; Global)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945078B-7C46-37C6-152D-D7EF1FBCC4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7724808"/>
              </p:ext>
            </p:extLst>
          </p:nvPr>
        </p:nvGraphicFramePr>
        <p:xfrm>
          <a:off x="457201" y="1905561"/>
          <a:ext cx="7370466" cy="31085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56822">
                  <a:extLst>
                    <a:ext uri="{9D8B030D-6E8A-4147-A177-3AD203B41FA5}">
                      <a16:colId xmlns:a16="http://schemas.microsoft.com/office/drawing/2014/main" val="784382417"/>
                    </a:ext>
                  </a:extLst>
                </a:gridCol>
                <a:gridCol w="2456822">
                  <a:extLst>
                    <a:ext uri="{9D8B030D-6E8A-4147-A177-3AD203B41FA5}">
                      <a16:colId xmlns:a16="http://schemas.microsoft.com/office/drawing/2014/main" val="1152929214"/>
                    </a:ext>
                  </a:extLst>
                </a:gridCol>
                <a:gridCol w="2456822">
                  <a:extLst>
                    <a:ext uri="{9D8B030D-6E8A-4147-A177-3AD203B41FA5}">
                      <a16:colId xmlns:a16="http://schemas.microsoft.com/office/drawing/2014/main" val="811614212"/>
                    </a:ext>
                  </a:extLst>
                </a:gridCol>
              </a:tblGrid>
              <a:tr h="6072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Indicator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United Kingdom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Global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37870693"/>
                  </a:ext>
                </a:extLst>
              </a:tr>
              <a:tr h="60720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Diagnosed prevalence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1.2 million people (BLF, 2020)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>
                          <a:effectLst/>
                        </a:rPr>
                        <a:t>392 million people (GOLD, 2024)</a:t>
                      </a:r>
                      <a:endParaRPr lang="en-GB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2647091"/>
                  </a:ext>
                </a:extLst>
              </a:tr>
              <a:tr h="12869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Annual deaths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~30,000 (BLF, 2020)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3.2 million deaths/year (Lopez-Campos et al., 2016)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9460704"/>
                  </a:ext>
                </a:extLst>
              </a:tr>
              <a:tr h="60720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Ranking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>
                          <a:effectLst/>
                        </a:rPr>
                        <a:t>5th leading cause of death</a:t>
                      </a:r>
                      <a:endParaRPr lang="en-GB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3rd leading cause worldwide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924723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3BAA0634-E2DE-1C23-465C-8BB3DF372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5363386"/>
            <a:ext cx="798576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Higher prevalence in low-income and high-deprivation UK regions (King’s Fund, 2022)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Increased hospital utilisation, particularly winter admissions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Rising global prevalence linked to aging populations and persistent tobacco exposure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B9B486-9974-5437-133E-6E71F4794BDB}"/>
              </a:ext>
            </a:extLst>
          </p:cNvPr>
          <p:cNvSpPr txBox="1"/>
          <p:nvPr/>
        </p:nvSpPr>
        <p:spPr>
          <a:xfrm>
            <a:off x="457200" y="1404098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 &amp; Global Burden of COPD</a:t>
            </a:r>
            <a:endParaRPr kumimoji="0" lang="en-GB" altLang="en-US" sz="7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Economic &amp; Social Burden (UK)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7487"/>
            <a:ext cx="3602334" cy="7631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/>
              <a:t>Economic Impact:</a:t>
            </a:r>
          </a:p>
          <a:p>
            <a:pPr marL="0" indent="0">
              <a:buNone/>
            </a:pPr>
            <a:r>
              <a:rPr lang="en-US" sz="1600" b="1" dirty="0"/>
              <a:t>Direct &amp; Indirect Costs of COPD (UK)</a:t>
            </a:r>
            <a:endParaRPr sz="1600" b="1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EFCE21C-76A3-74AF-8BCB-EDF94C380A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922555"/>
              </p:ext>
            </p:extLst>
          </p:nvPr>
        </p:nvGraphicFramePr>
        <p:xfrm>
          <a:off x="325872" y="2179363"/>
          <a:ext cx="5321302" cy="19274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0651">
                  <a:extLst>
                    <a:ext uri="{9D8B030D-6E8A-4147-A177-3AD203B41FA5}">
                      <a16:colId xmlns:a16="http://schemas.microsoft.com/office/drawing/2014/main" val="3513284061"/>
                    </a:ext>
                  </a:extLst>
                </a:gridCol>
                <a:gridCol w="2660651">
                  <a:extLst>
                    <a:ext uri="{9D8B030D-6E8A-4147-A177-3AD203B41FA5}">
                      <a16:colId xmlns:a16="http://schemas.microsoft.com/office/drawing/2014/main" val="4140500053"/>
                    </a:ext>
                  </a:extLst>
                </a:gridCol>
              </a:tblGrid>
              <a:tr h="46936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Cost Component</a:t>
                      </a:r>
                      <a:endParaRPr lang="en-GB" sz="12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Estimated Burden</a:t>
                      </a:r>
                      <a:endParaRPr lang="en-GB" sz="12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6774694"/>
                  </a:ext>
                </a:extLst>
              </a:tr>
              <a:tr h="46936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Annual NHS COPD expenditure</a:t>
                      </a:r>
                      <a:endParaRPr lang="en-GB" sz="12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£1.9 billion (de Nigris et al., 2022)</a:t>
                      </a:r>
                      <a:endParaRPr lang="en-GB" sz="12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6259441"/>
                  </a:ext>
                </a:extLst>
              </a:tr>
              <a:tr h="46936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Exacerbation-related hospital admissions</a:t>
                      </a:r>
                      <a:endParaRPr lang="en-GB" sz="12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~140,000/year (BLF, 2020)</a:t>
                      </a:r>
                      <a:endParaRPr lang="en-GB" sz="12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914334"/>
                  </a:ext>
                </a:extLst>
              </a:tr>
              <a:tr h="46936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Average cost per acute exacerbation</a:t>
                      </a:r>
                      <a:endParaRPr lang="en-GB" sz="12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£1,500–£2,500 (de Nigris et al., 2022)</a:t>
                      </a:r>
                      <a:endParaRPr lang="en-GB" sz="12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67444249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A1324B7B-BE81-9503-FD73-2C8B9571B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3379787"/>
            <a:ext cx="7015544" cy="875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3194AA-F5DB-BD5E-6F3B-4DA259F19E97}"/>
              </a:ext>
            </a:extLst>
          </p:cNvPr>
          <p:cNvSpPr txBox="1"/>
          <p:nvPr/>
        </p:nvSpPr>
        <p:spPr>
          <a:xfrm>
            <a:off x="113761" y="4255518"/>
            <a:ext cx="553341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600" b="1" dirty="0"/>
              <a:t>Social Impact: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1400" dirty="0"/>
              <a:t>Substantial productivity loss and workforce limitations due to breathlessness and disability (de </a:t>
            </a:r>
            <a:r>
              <a:rPr lang="en-US" sz="1400" dirty="0" err="1"/>
              <a:t>Nigris</a:t>
            </a:r>
            <a:r>
              <a:rPr lang="en-US" sz="1400" dirty="0"/>
              <a:t> et al., 2022).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1400" dirty="0"/>
              <a:t>Heights social burden: carer dependency, reduced quality of life, and multi-morbidity (Angelis et al., 2015).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1400" dirty="0"/>
              <a:t>Higher economic impact in socioeconomically deprived areas (King’s Fund, 2022).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1293F9B-599E-4871-A414-757225FA3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21752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65739"/>
            <a:ext cx="7886700" cy="112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>
                <a:solidFill>
                  <a:schemeClr val="bg1"/>
                </a:solidFill>
              </a:rPr>
              <a:t>Diagnosis of COPD (NICE NG115; GOLD 2024)</a:t>
            </a:r>
          </a:p>
        </p:txBody>
      </p:sp>
      <p:grpSp>
        <p:nvGrpSpPr>
          <p:cNvPr id="28" name="Graphic 190">
            <a:extLst>
              <a:ext uri="{FF2B5EF4-FFF2-40B4-BE49-F238E27FC236}">
                <a16:creationId xmlns:a16="http://schemas.microsoft.com/office/drawing/2014/main" id="{53883AA7-7F86-41F8-A1D8-06E9886E7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36528"/>
            <a:ext cx="968730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C80ACB6-0FE0-4F10-998D-2E8D463750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1C2903D5-FF18-4A00-8E9F-9335FCF1E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71A8B53C-ED2D-4081-AC0C-F87A9D4B3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57863" y="681042"/>
            <a:ext cx="1171823" cy="1493465"/>
            <a:chOff x="3121343" y="4864099"/>
            <a:chExt cx="2085971" cy="1993901"/>
          </a:xfrm>
          <a:solidFill>
            <a:schemeClr val="bg1"/>
          </a:solidFill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E2C7D52B-9C2A-4BDB-89DC-A89BDB9F8C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4B951A6-4FAF-4CBA-B55F-3AAD55758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FC4DABFE-3395-46F4-95C0-CA58332AAF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782225D9-CC2C-4D45-B90F-5EC7DD2652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DC31B28-21ED-494B-BA30-31CD8F9CD9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9BD8A01F-C2B9-47B6-977F-15E31A8C1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5D562CCF-082E-4E33-BC25-3C2F3CB26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A91A36DF-6DC9-4C5F-A16E-BC6DC8429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0DEF31D0-A584-489A-B972-966367742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2706B7B1-0776-4349-9782-39E4AD4ED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7ECC02B0-321C-499C-AB67-2DE74D4DED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5B3F392-AC23-49B8-A36A-D93B0BD76D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A72EA58-66EE-4BA2-923C-2B66CFC42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CFF989C-5774-C239-F238-8D6D16E902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3159556"/>
              </p:ext>
            </p:extLst>
          </p:nvPr>
        </p:nvGraphicFramePr>
        <p:xfrm>
          <a:off x="425962" y="2639965"/>
          <a:ext cx="8246639" cy="3536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9A7F3BF-8763-4074-AD77-92790AF31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1051" y="381935"/>
            <a:ext cx="7017080" cy="1200329"/>
          </a:xfrm>
        </p:spPr>
        <p:txBody>
          <a:bodyPr anchor="t">
            <a:normAutofit/>
          </a:bodyPr>
          <a:lstStyle/>
          <a:p>
            <a:r>
              <a:rPr lang="en-US" sz="7000"/>
              <a:t>Initial Assessment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9648D6-B41B-42D0-A817-AE2607B0B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45650" y="554152"/>
            <a:ext cx="430632" cy="1075866"/>
            <a:chOff x="10994200" y="554152"/>
            <a:chExt cx="574177" cy="1075866"/>
          </a:xfrm>
        </p:grpSpPr>
        <p:sp>
          <p:nvSpPr>
            <p:cNvPr id="26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13369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2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55951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2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94200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2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7716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Content Placeholder 2">
            <a:extLst>
              <a:ext uri="{FF2B5EF4-FFF2-40B4-BE49-F238E27FC236}">
                <a16:creationId xmlns:a16="http://schemas.microsoft.com/office/drawing/2014/main" id="{96ED0455-F0B6-EB00-B635-9C4B08A437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2295228"/>
              </p:ext>
            </p:extLst>
          </p:nvPr>
        </p:nvGraphicFramePr>
        <p:xfrm>
          <a:off x="891046" y="1825625"/>
          <a:ext cx="7017080" cy="439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300" dirty="0"/>
              <a:t>Management of COPD in the UK (NICE NG115; GOLD 2024)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onnsiteX0" fmla="*/ 0 w 8140446"/>
              <a:gd name="connsiteY0" fmla="*/ 0 h 18288"/>
              <a:gd name="connsiteX1" fmla="*/ 434157 w 8140446"/>
              <a:gd name="connsiteY1" fmla="*/ 0 h 18288"/>
              <a:gd name="connsiteX2" fmla="*/ 1193932 w 8140446"/>
              <a:gd name="connsiteY2" fmla="*/ 0 h 18288"/>
              <a:gd name="connsiteX3" fmla="*/ 1628089 w 8140446"/>
              <a:gd name="connsiteY3" fmla="*/ 0 h 18288"/>
              <a:gd name="connsiteX4" fmla="*/ 2225055 w 8140446"/>
              <a:gd name="connsiteY4" fmla="*/ 0 h 18288"/>
              <a:gd name="connsiteX5" fmla="*/ 3066235 w 8140446"/>
              <a:gd name="connsiteY5" fmla="*/ 0 h 18288"/>
              <a:gd name="connsiteX6" fmla="*/ 3744605 w 8140446"/>
              <a:gd name="connsiteY6" fmla="*/ 0 h 18288"/>
              <a:gd name="connsiteX7" fmla="*/ 4504380 w 8140446"/>
              <a:gd name="connsiteY7" fmla="*/ 0 h 18288"/>
              <a:gd name="connsiteX8" fmla="*/ 5101346 w 8140446"/>
              <a:gd name="connsiteY8" fmla="*/ 0 h 18288"/>
              <a:gd name="connsiteX9" fmla="*/ 5779717 w 8140446"/>
              <a:gd name="connsiteY9" fmla="*/ 0 h 18288"/>
              <a:gd name="connsiteX10" fmla="*/ 6620896 w 8140446"/>
              <a:gd name="connsiteY10" fmla="*/ 0 h 18288"/>
              <a:gd name="connsiteX11" fmla="*/ 7136458 w 8140446"/>
              <a:gd name="connsiteY11" fmla="*/ 0 h 18288"/>
              <a:gd name="connsiteX12" fmla="*/ 8140446 w 8140446"/>
              <a:gd name="connsiteY12" fmla="*/ 0 h 18288"/>
              <a:gd name="connsiteX13" fmla="*/ 8140446 w 8140446"/>
              <a:gd name="connsiteY13" fmla="*/ 18288 h 18288"/>
              <a:gd name="connsiteX14" fmla="*/ 7543480 w 8140446"/>
              <a:gd name="connsiteY14" fmla="*/ 18288 h 18288"/>
              <a:gd name="connsiteX15" fmla="*/ 7109323 w 8140446"/>
              <a:gd name="connsiteY15" fmla="*/ 18288 h 18288"/>
              <a:gd name="connsiteX16" fmla="*/ 6430952 w 8140446"/>
              <a:gd name="connsiteY16" fmla="*/ 18288 h 18288"/>
              <a:gd name="connsiteX17" fmla="*/ 5915391 w 8140446"/>
              <a:gd name="connsiteY17" fmla="*/ 18288 h 18288"/>
              <a:gd name="connsiteX18" fmla="*/ 5237020 w 8140446"/>
              <a:gd name="connsiteY18" fmla="*/ 18288 h 18288"/>
              <a:gd name="connsiteX19" fmla="*/ 4558650 w 8140446"/>
              <a:gd name="connsiteY19" fmla="*/ 18288 h 18288"/>
              <a:gd name="connsiteX20" fmla="*/ 3880279 w 8140446"/>
              <a:gd name="connsiteY20" fmla="*/ 18288 h 18288"/>
              <a:gd name="connsiteX21" fmla="*/ 3201909 w 8140446"/>
              <a:gd name="connsiteY21" fmla="*/ 18288 h 18288"/>
              <a:gd name="connsiteX22" fmla="*/ 2604943 w 8140446"/>
              <a:gd name="connsiteY22" fmla="*/ 18288 h 18288"/>
              <a:gd name="connsiteX23" fmla="*/ 1845168 w 8140446"/>
              <a:gd name="connsiteY23" fmla="*/ 18288 h 18288"/>
              <a:gd name="connsiteX24" fmla="*/ 1166797 w 8140446"/>
              <a:gd name="connsiteY24" fmla="*/ 18288 h 18288"/>
              <a:gd name="connsiteX25" fmla="*/ 0 w 8140446"/>
              <a:gd name="connsiteY25" fmla="*/ 18288 h 18288"/>
              <a:gd name="connsiteX26" fmla="*/ 0 w 8140446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5BCE998E-E0E1-DF27-A85C-4963943042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97538" y="2206400"/>
            <a:ext cx="4646735" cy="42519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Smoking cessation as primary intervention; behavioural and pharmacological support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Pharmacological treatment aligned with symptom level and exacerbation risk:</a:t>
            </a:r>
          </a:p>
          <a:p>
            <a:pPr marR="0" lvl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SABA/SAMA</a:t>
            </a:r>
          </a:p>
          <a:p>
            <a:pPr marR="0" lvl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LABA/LAMA combinations</a:t>
            </a:r>
          </a:p>
          <a:p>
            <a:pPr marR="0" lvl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ICS use for frequent exacerbators (GOLD, 2024)</a:t>
            </a:r>
          </a:p>
          <a:p>
            <a:pPr marR="0" lvl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Pulmonary rehabilitation enhancing physical capacity and reducing frailty-related limitations (Brighton et al., 2020)</a:t>
            </a:r>
          </a:p>
          <a:p>
            <a:pPr marR="0" lvl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Self-management plans to reduce hospital admissions (Han et al., 2016)</a:t>
            </a:r>
          </a:p>
          <a:p>
            <a:pPr marR="0" lvl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1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Vaccinations: </a:t>
            </a: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influenza and pneumococcal</a:t>
            </a:r>
          </a:p>
          <a:p>
            <a:pPr marR="0" lvl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Close monitoring in primary care for early deterioration detection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7A7343-B92C-0FF5-50F0-8F26CA86D5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779" y="2576583"/>
            <a:ext cx="3614211" cy="2710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50376B-A5E1-46BB-BFD1-84B74C49C4A5}"/>
              </a:ext>
            </a:extLst>
          </p:cNvPr>
          <p:cNvSpPr txBox="1"/>
          <p:nvPr/>
        </p:nvSpPr>
        <p:spPr>
          <a:xfrm>
            <a:off x="6525533" y="5217809"/>
            <a:ext cx="1676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Source: (</a:t>
            </a:r>
            <a:r>
              <a:rPr lang="en-US" sz="1100" dirty="0" err="1"/>
              <a:t>Jin</a:t>
            </a:r>
            <a:r>
              <a:rPr lang="en-US" sz="1100" dirty="0"/>
              <a:t> and </a:t>
            </a:r>
            <a:r>
              <a:rPr lang="en-US" sz="1100" dirty="0" err="1"/>
              <a:t>Mosweu</a:t>
            </a:r>
            <a:r>
              <a:rPr lang="en-US" sz="1100" dirty="0"/>
              <a:t>, 2017)</a:t>
            </a:r>
            <a:endParaRPr lang="en-GB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0" y="762001"/>
            <a:ext cx="4000647" cy="1708242"/>
          </a:xfrm>
        </p:spPr>
        <p:txBody>
          <a:bodyPr anchor="ctr">
            <a:normAutofit/>
          </a:bodyPr>
          <a:lstStyle/>
          <a:p>
            <a:r>
              <a:rPr lang="en-US" sz="3500"/>
              <a:t>Treatment Options in the UK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D8851EE-AE3A-ECA5-B442-0C81D286D2A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1350" y="2470244"/>
            <a:ext cx="4000647" cy="376983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 fontScale="92500"/>
          </a:bodyPr>
          <a:lstStyle/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600" b="1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Inhaled therapy optimisation: </a:t>
            </a:r>
            <a:r>
              <a:rPr kumimoji="0" lang="en-GB" sz="16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device choice, adherence checks, technique assessment (Han et al., 2016).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600" b="1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Acute exacerbation care: </a:t>
            </a:r>
            <a:r>
              <a:rPr kumimoji="0" lang="en-GB" sz="16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oral corticosteroids + antibiotics (as indicated)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6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Long-term oxygen therapy for persistent hypoxaemia (GOLD, 2024)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6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Pulmonary rehabilitation programmes improving exercise capacity and quality of life (Brighton et al., 2020)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6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Integration of psychological support for anxiety/depression linked to COPD burden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6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Cost-effectiveness considerations in treatment choice (de Nigris et al., 2022)</a:t>
            </a:r>
          </a:p>
        </p:txBody>
      </p:sp>
      <p:pic>
        <p:nvPicPr>
          <p:cNvPr id="6" name="Picture 5" descr="Molecular structure and periodic table on a desk">
            <a:extLst>
              <a:ext uri="{FF2B5EF4-FFF2-40B4-BE49-F238E27FC236}">
                <a16:creationId xmlns:a16="http://schemas.microsoft.com/office/drawing/2014/main" id="{3390B88A-E75F-F7E2-9AC5-EBC11EB6ED1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362" r="47818" b="-3"/>
          <a:stretch>
            <a:fillRect/>
          </a:stretch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>
                <a:solidFill>
                  <a:srgbClr val="FFFFFF"/>
                </a:solidFill>
              </a:rPr>
              <a:t>House of Care Model (NHS England)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FD6ABF0-5E7E-752C-D821-1EC9A39A4B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15262" y="2507002"/>
            <a:ext cx="5000315" cy="36833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Framework developed to support long-term conditions through </a:t>
            </a:r>
            <a:r>
              <a:rPr kumimoji="0" lang="en-GB" sz="1400" b="1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co-productive, personalised care</a:t>
            </a: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 (Year of Care Partnerships, 2020)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Emphasises shared decision-making between patients and MDT professionals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Aligns with UK priorities in the </a:t>
            </a:r>
            <a:r>
              <a:rPr kumimoji="0" lang="en-GB" sz="1400" b="1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NHS Long Term Plan</a:t>
            </a: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 for chronic disease management (NHS England, 2019)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Core components: engaged individuals, trained professionals, supportive organisational systems, and responsive commissioning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Addresses gaps in COPD care experience identified in UK surveys (Philip et al., 2019)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Reinforces structured assessments and care planning consistent with NICE NG115 (NICE, 2019)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572B45-34A0-F396-AAEB-862F39FFDA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2992" y="2622619"/>
            <a:ext cx="3345447" cy="2994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080C7F5-8FA2-4EBE-AC91-AB88F28B611E}"/>
              </a:ext>
            </a:extLst>
          </p:cNvPr>
          <p:cNvSpPr txBox="1"/>
          <p:nvPr/>
        </p:nvSpPr>
        <p:spPr>
          <a:xfrm>
            <a:off x="6667179" y="5620131"/>
            <a:ext cx="1676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Source: (Foster et al., 2015)</a:t>
            </a:r>
            <a:endParaRPr lang="en-GB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rgbClr val="FFFFFF"/>
                </a:solidFill>
              </a:rPr>
              <a:t>Application of House of Care Model to COPD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077" y="2071850"/>
            <a:ext cx="4869683" cy="4491612"/>
          </a:xfrm>
        </p:spPr>
        <p:txBody>
          <a:bodyPr anchor="ctr"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GB" sz="1600" noProof="0" dirty="0"/>
              <a:t>Facilitates </a:t>
            </a:r>
            <a:r>
              <a:rPr lang="en-GB" sz="1600" b="1" noProof="0" dirty="0"/>
              <a:t>co-produced COPD care plans</a:t>
            </a:r>
            <a:r>
              <a:rPr lang="en-GB" sz="1600" noProof="0" dirty="0"/>
              <a:t> enabling improved symptom control and reduced admissions (Grindell et al., 2022)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1600" noProof="0" dirty="0"/>
              <a:t>Supports systematic use of assessment tools (CAT, MRC) within personalised care pathways (Jones et al., 2009)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1600" noProof="0" dirty="0"/>
              <a:t>Enhances inhaler adherence and technique review through shared decision processes (Han et al., 2016)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1600" noProof="0" dirty="0"/>
              <a:t>Integrates self-management and pulmonary rehabilitation into routine care (Richardson et al., 2019)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1600" noProof="0" dirty="0"/>
              <a:t>Addresses multi-morbidity burdens common in COPD, reducing fragmentation of services (King’s Fund, 2022)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1600" noProof="0" dirty="0"/>
              <a:t>Challenges include inconsistent access to PR programmes and resource variation across UK regions (Morton et al., 2019)</a:t>
            </a:r>
          </a:p>
        </p:txBody>
      </p:sp>
      <p:pic>
        <p:nvPicPr>
          <p:cNvPr id="1026" name="Picture 2" descr="Coulter et al (2013) House of Care Model © | Download Scientific Diagram">
            <a:extLst>
              <a:ext uri="{FF2B5EF4-FFF2-40B4-BE49-F238E27FC236}">
                <a16:creationId xmlns:a16="http://schemas.microsoft.com/office/drawing/2014/main" id="{98E4688E-F863-4D29-9040-A60A2F364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837" y="2725628"/>
            <a:ext cx="3766163" cy="244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7D1DB7A-3C24-4765-AD35-AE9475A8C73D}"/>
              </a:ext>
            </a:extLst>
          </p:cNvPr>
          <p:cNvSpPr txBox="1"/>
          <p:nvPr/>
        </p:nvSpPr>
        <p:spPr>
          <a:xfrm>
            <a:off x="6548517" y="5179321"/>
            <a:ext cx="16764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Source: (Sav et al., 2015)</a:t>
            </a:r>
            <a:endParaRPr lang="en-GB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Comorbidities Associated with COPD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45889" cy="4485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/>
              <a:t>Comorbidity Burden in COPD (UK &amp; Global Evidence)</a:t>
            </a:r>
            <a:endParaRPr sz="1800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2854F19-E271-3BB8-5283-A08C687B5D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520411"/>
              </p:ext>
            </p:extLst>
          </p:nvPr>
        </p:nvGraphicFramePr>
        <p:xfrm>
          <a:off x="457200" y="2130251"/>
          <a:ext cx="8229600" cy="3466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3726130027"/>
                    </a:ext>
                  </a:extLst>
                </a:gridCol>
                <a:gridCol w="2456822">
                  <a:extLst>
                    <a:ext uri="{9D8B030D-6E8A-4147-A177-3AD203B41FA5}">
                      <a16:colId xmlns:a16="http://schemas.microsoft.com/office/drawing/2014/main" val="1100010328"/>
                    </a:ext>
                  </a:extLst>
                </a:gridCol>
                <a:gridCol w="3029578">
                  <a:extLst>
                    <a:ext uri="{9D8B030D-6E8A-4147-A177-3AD203B41FA5}">
                      <a16:colId xmlns:a16="http://schemas.microsoft.com/office/drawing/2014/main" val="500411454"/>
                    </a:ext>
                  </a:extLst>
                </a:gridCol>
              </a:tblGrid>
              <a:tr h="3346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Comorbidity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Key Evidence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Notes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723171"/>
                  </a:ext>
                </a:extLst>
              </a:tr>
              <a:tr h="33467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Cardiovascular disease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Han et al. (2016)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Leading cause of death in COPD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3692755"/>
                  </a:ext>
                </a:extLst>
              </a:tr>
              <a:tr h="70932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Anxiety &amp; depression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Sav et al. (2015)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High psychological burden impacts self-management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2505853"/>
                  </a:ext>
                </a:extLst>
              </a:tr>
              <a:tr h="70932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Sleep-disordered breathing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Lyons et al. (2020)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Increases nocturnal hypoxaemia and exacerbation risk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99106894"/>
                  </a:ext>
                </a:extLst>
              </a:tr>
              <a:tr h="33467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Osteoporosis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Ford &amp; Mannino (2019)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>
                          <a:effectLst/>
                        </a:rPr>
                        <a:t>Linked to corticosteroid exposure</a:t>
                      </a:r>
                      <a:endParaRPr lang="en-GB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5237170"/>
                  </a:ext>
                </a:extLst>
              </a:tr>
              <a:tr h="33467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Metabolic syndrome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Lopez-Campos et al. (2016)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Common in chronic inflammation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1971916"/>
                  </a:ext>
                </a:extLst>
              </a:tr>
              <a:tr h="70932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kern="100" dirty="0">
                          <a:effectLst/>
                        </a:rPr>
                        <a:t>Non-smoker COPD–environmental exposure</a:t>
                      </a:r>
                      <a:endParaRPr lang="en-GB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>
                          <a:effectLst/>
                        </a:rPr>
                        <a:t>Yang et al. (2022)</a:t>
                      </a:r>
                      <a:endParaRPr lang="en-GB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kern="100" dirty="0">
                          <a:effectLst/>
                        </a:rPr>
                        <a:t>Highlights importance of air pollution prevention</a:t>
                      </a:r>
                      <a:endParaRPr lang="en-GB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346266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3C79F35-6A17-872C-D204-9D697324FD6E}"/>
              </a:ext>
            </a:extLst>
          </p:cNvPr>
          <p:cNvSpPr txBox="1"/>
          <p:nvPr/>
        </p:nvSpPr>
        <p:spPr>
          <a:xfrm>
            <a:off x="572946" y="5849684"/>
            <a:ext cx="82295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noProof="0" dirty="0"/>
              <a:t>Comorbidities significantly increase healthcare utilisation and treatment burden (Spencer-Bonilla et al., 2017)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Prevention Strategies (UK Public Health)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9DE7277-8D00-280B-17DD-62DED7C1CFD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96427" y="1961220"/>
            <a:ext cx="5511519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GB" sz="1400" b="1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Primary prevention:</a:t>
            </a:r>
            <a:endParaRPr kumimoji="0" lang="en-GB" sz="1400" b="0" i="0" u="none" strike="noStrike" cap="none" normalizeH="0" baseline="0" noProof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National tobacco control policies, smoke-free legislation, and prevention campaigns (NHS England, 2019)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Regulation of workplace exposures and air quality control (Yang et al., 2022)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GB" sz="1400" b="1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Secondary prevention:</a:t>
            </a:r>
            <a:endParaRPr kumimoji="0" lang="en-GB" sz="1400" b="0" i="0" u="none" strike="noStrike" cap="none" normalizeH="0" baseline="0" noProof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Early identification through spirometry in at-risk groups (GOLD, 2024)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Screening of individuals with environmental/occupational risk factors (Ford &amp; Mannino, 2019)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GB" sz="1400" b="1" noProof="0" dirty="0">
                <a:latin typeface="Arial" panose="020B0604020202020204" pitchFamily="34" charset="0"/>
              </a:rPr>
              <a:t>T</a:t>
            </a:r>
            <a:r>
              <a:rPr kumimoji="0" lang="en-GB" sz="1400" b="1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ertiary prevention:</a:t>
            </a:r>
            <a:endParaRPr kumimoji="0" lang="en-GB" sz="1400" b="0" i="0" u="none" strike="noStrike" cap="none" normalizeH="0" baseline="0" noProof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Pulmonary rehabilitation improving functional capacity and reducing hospitalisations (Richardson et al., 2019)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Structured care bundles reducing readmissions (Morton et al., 2019)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Community-based activity programmes reducing exacerbation frequency and cost burden (Ramos et al., 2019)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Consideration of holistic well-being, including nature-based interventions improving mental health (Seymour, 2016)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93394DA-E684-47C2-9020-13225823F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06443"/>
          </a:xfrm>
        </p:spPr>
        <p:txBody>
          <a:bodyPr>
            <a:normAutofit/>
          </a:bodyPr>
          <a:lstStyle/>
          <a:p>
            <a:r>
              <a:rPr lang="en-US" sz="3500"/>
              <a:t>Skills, Values, and Behaviours for Co-Productive COPD Care</a:t>
            </a:r>
          </a:p>
        </p:txBody>
      </p:sp>
      <p:graphicFrame>
        <p:nvGraphicFramePr>
          <p:cNvPr id="17" name="Rectangle 1">
            <a:extLst>
              <a:ext uri="{FF2B5EF4-FFF2-40B4-BE49-F238E27FC236}">
                <a16:creationId xmlns:a16="http://schemas.microsoft.com/office/drawing/2014/main" id="{2409496F-A370-7529-C081-97B7879E88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1052981"/>
              </p:ext>
            </p:extLst>
          </p:nvPr>
        </p:nvGraphicFramePr>
        <p:xfrm>
          <a:off x="628650" y="1825625"/>
          <a:ext cx="5036058" cy="4303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146" name="Picture 2" descr="Chronic obstructive pulmonary disease - Wikipedia">
            <a:extLst>
              <a:ext uri="{FF2B5EF4-FFF2-40B4-BE49-F238E27FC236}">
                <a16:creationId xmlns:a16="http://schemas.microsoft.com/office/drawing/2014/main" id="{3A2DC376-1AB8-2618-9C09-C2E37294D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210" y="2414429"/>
            <a:ext cx="3048000" cy="299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3C94029-F905-4B8B-918E-4BFBC735EF10}"/>
              </a:ext>
            </a:extLst>
          </p:cNvPr>
          <p:cNvSpPr txBox="1"/>
          <p:nvPr/>
        </p:nvSpPr>
        <p:spPr>
          <a:xfrm>
            <a:off x="6734363" y="5395444"/>
            <a:ext cx="16764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Source: (Han et al., 2016 )</a:t>
            </a:r>
            <a:endParaRPr lang="en-GB" sz="1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2200" dirty="0" err="1">
                <a:solidFill>
                  <a:srgbClr val="FFFFFF"/>
                </a:solidFill>
              </a:rPr>
              <a:t>Personalised</a:t>
            </a:r>
            <a:r>
              <a:rPr lang="en-US" sz="2200" dirty="0">
                <a:solidFill>
                  <a:srgbClr val="FFFFFF"/>
                </a:solidFill>
              </a:rPr>
              <a:t> Care &amp; Self‑Management (Six Components)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7693" y="649480"/>
            <a:ext cx="5345387" cy="5811610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600" b="1" noProof="0" dirty="0"/>
              <a:t>Based on “Universal Personalised Care” (NHS England, 2021)</a:t>
            </a:r>
            <a:endParaRPr lang="en-GB" sz="1600" noProof="0" dirty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sz="1600" b="1" noProof="0" dirty="0"/>
              <a:t>Shared Decision-Making</a:t>
            </a:r>
            <a:endParaRPr lang="en-GB" sz="1600" noProof="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600" noProof="0" dirty="0"/>
              <a:t>Supports inhaler optimisation and treatment choices; improves engagement (Han et al., 2016)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sz="1600" b="1" noProof="0" dirty="0"/>
              <a:t>Personalised Care &amp; Support Planning</a:t>
            </a:r>
            <a:endParaRPr lang="en-GB" sz="1600" noProof="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600" noProof="0" dirty="0"/>
              <a:t>COPD action plans reduce exacerbation-related admissions (Morton et al., 2019)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sz="1600" b="1" noProof="0" dirty="0"/>
              <a:t>Supported Self-Management</a:t>
            </a:r>
            <a:endParaRPr lang="en-GB" sz="1600" noProof="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600" noProof="0" dirty="0"/>
              <a:t>Education on breathlessness management, inhaler technique, and pacing (Richardson et al., 2019)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sz="1600" b="1" noProof="0" dirty="0"/>
              <a:t>Social Prescribing</a:t>
            </a:r>
            <a:endParaRPr lang="en-GB" sz="1600" noProof="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600" noProof="0" dirty="0"/>
              <a:t>Links to exercise groups, smoking cessation, community support, and nature-based activities (Seymour, 2016)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sz="1600" b="1" noProof="0" dirty="0"/>
              <a:t>Patient Choice</a:t>
            </a:r>
            <a:endParaRPr lang="en-GB" sz="1600" noProof="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600" noProof="0" dirty="0"/>
              <a:t>Options for pulmonary rehabilitation locations and remote-monitoring tools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sz="1600" b="1" noProof="0" dirty="0"/>
              <a:t>Personal Health Budgets</a:t>
            </a:r>
            <a:endParaRPr lang="en-GB" sz="1600" noProof="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600" noProof="0" dirty="0"/>
              <a:t>Facilitates resource allocation for complex, multi-morbid COPD cases requiring enhanced home support (NHS England, 2021).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C7F81868-C1DA-8D53-AFB5-2B20251C013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68251" y="2148092"/>
            <a:ext cx="4645393" cy="41458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 lnSpcReduction="10000"/>
          </a:bodyPr>
          <a:lstStyle/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Expand equitable access to pulmonary rehabilitation across UK regions (Brighton et al., 2020).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Strengthen use of House of Care personalised planning for COPD to reduce fragmented care (Year of Care Partnerships, 2020).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Enhance support for individuals experiencing high treatment burden through MDT-coordinated approaches (Spencer-Bonilla et al., 2017).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Increase adoption of care bundles during acute exacerbation admissions to reduce readmission rates (Morton et al., 2019).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Integrate social prescribing pathways to address physical and psychosocial needs (NHS England, 2021).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Implement advanced prevention strategies for non-smoker COPD, focusing on air pollution and occupational exposure reduction (Yang et al., 2022).</a:t>
            </a:r>
          </a:p>
          <a:p>
            <a:pPr marR="0" lvl="0" algn="just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GB" sz="1400" b="0" i="0" u="none" strike="noStrike" cap="none" normalizeH="0" baseline="0" noProof="0" dirty="0">
                <a:ln>
                  <a:noFill/>
                </a:ln>
                <a:effectLst/>
                <a:latin typeface="Arial" panose="020B0604020202020204" pitchFamily="34" charset="0"/>
              </a:rPr>
              <a:t>Strengthen public health initiatives targeting high-risk and deprived communities (King’s Fund, 2022).</a:t>
            </a:r>
          </a:p>
        </p:txBody>
      </p:sp>
      <p:pic>
        <p:nvPicPr>
          <p:cNvPr id="7170" name="Picture 2" descr="The Importance of Personalized In-Home Care Services for Seniors -">
            <a:extLst>
              <a:ext uri="{FF2B5EF4-FFF2-40B4-BE49-F238E27FC236}">
                <a16:creationId xmlns:a16="http://schemas.microsoft.com/office/drawing/2014/main" id="{AF7E34AC-D5DE-3B04-2AA5-D6B6183D3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273" y="1941256"/>
            <a:ext cx="3757727" cy="45729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EF79F82-9343-4644-9F53-DFA913B42920}"/>
              </a:ext>
            </a:extLst>
          </p:cNvPr>
          <p:cNvSpPr txBox="1"/>
          <p:nvPr/>
        </p:nvSpPr>
        <p:spPr>
          <a:xfrm>
            <a:off x="2458254" y="370463"/>
            <a:ext cx="457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FFFFFF"/>
                </a:solidFill>
              </a:rPr>
              <a:t>Personalised</a:t>
            </a:r>
            <a:r>
              <a:rPr lang="en-US" sz="2400" dirty="0">
                <a:solidFill>
                  <a:srgbClr val="FFFFFF"/>
                </a:solidFill>
              </a:rPr>
              <a:t> Care &amp; Self‑Management </a:t>
            </a:r>
            <a:endParaRPr lang="en-GB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8B028-C665-4B18-0F8B-0A49259A4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B3409A-BB1E-F752-E200-69D01BC0D0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600200"/>
            <a:ext cx="8495881" cy="4983162"/>
          </a:xfrm>
        </p:spPr>
        <p:txBody>
          <a:bodyPr>
            <a:normAutofit lnSpcReduction="10000"/>
          </a:bodyPr>
          <a:lstStyle/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Angelis, A., Tordrup, D., and Kanavos, P. (2015). Socio-economic burden of rare diseases: a systematic review of cost of illness evidence. </a:t>
            </a:r>
            <a:r>
              <a:rPr lang="en-GB" sz="1100" i="1" dirty="0"/>
              <a:t>Health Policy</a:t>
            </a:r>
            <a:r>
              <a:rPr lang="en-GB" sz="1100" dirty="0"/>
              <a:t>, </a:t>
            </a:r>
            <a:r>
              <a:rPr lang="en-GB" sz="1100" i="1" dirty="0"/>
              <a:t>119</a:t>
            </a:r>
            <a:r>
              <a:rPr lang="en-GB" sz="1100" dirty="0"/>
              <a:t>(7), 964-979.</a:t>
            </a:r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Brighton, L. J., Evans, C. J., Man, W. D., and Maddocks, M. (2020). Improving exercise-based interventions for people living with both COPD and frailty: a realist review. </a:t>
            </a:r>
            <a:r>
              <a:rPr lang="en-GB" sz="1100" i="1" dirty="0"/>
              <a:t>International journal of chronic obstructive pulmonary disease</a:t>
            </a:r>
            <a:r>
              <a:rPr lang="en-GB" sz="1100" dirty="0"/>
              <a:t>, 841-855. </a:t>
            </a:r>
            <a:r>
              <a:rPr lang="en-GB" sz="1100" u="sng" dirty="0">
                <a:hlinkClick r:id="rId3"/>
              </a:rPr>
              <a:t>https://doi.org/10.2147/COPD.S238680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British Lung Foundation (2020) COPD statistics for the UK. London: BLF. Available at: https://statistics.blf.org.uk</a:t>
            </a:r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de Nigris, E., McEwan, P., Marshall, J., Holmgren, U., and Foos, V. (2022). POSB65 economic burden of COPD in the United Kingdom (2021–2040) estimated with the COPD health outcome policy and intervention (CHOPIN) model. </a:t>
            </a:r>
            <a:r>
              <a:rPr lang="en-GB" sz="1100" i="1" dirty="0"/>
              <a:t>Value in Health</a:t>
            </a:r>
            <a:r>
              <a:rPr lang="en-GB" sz="1100" dirty="0"/>
              <a:t>, </a:t>
            </a:r>
            <a:r>
              <a:rPr lang="en-GB" sz="1100" i="1" dirty="0"/>
              <a:t>25</a:t>
            </a:r>
            <a:r>
              <a:rPr lang="en-GB" sz="1100" dirty="0"/>
              <a:t>(1), S72-S73. DOI: </a:t>
            </a:r>
            <a:r>
              <a:rPr lang="en-GB" sz="1100" u="sng" dirty="0">
                <a:hlinkClick r:id="rId4"/>
              </a:rPr>
              <a:t>10.1016/j.jval.2021.11.338 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Ford, E.S. and Mannino, D.M. (2019) Update in epidemiology, pathophysiology, and diagnosis of COPD. </a:t>
            </a:r>
            <a:r>
              <a:rPr lang="en-GB" sz="1100" i="1" dirty="0"/>
              <a:t>Journal of the American Medical Association</a:t>
            </a:r>
            <a:r>
              <a:rPr lang="en-GB" sz="1100" dirty="0"/>
              <a:t>, 321(8), pp. 786–797. </a:t>
            </a:r>
            <a:r>
              <a:rPr lang="en-GB" sz="1100" dirty="0" err="1"/>
              <a:t>doi</a:t>
            </a:r>
            <a:r>
              <a:rPr lang="en-GB" sz="1100" dirty="0"/>
              <a:t>: 10.1001/jama.2019.0564</a:t>
            </a:r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Foster, N., Vassall, A., Cleary, S., </a:t>
            </a:r>
            <a:r>
              <a:rPr lang="en-GB" sz="1100" dirty="0" err="1"/>
              <a:t>Cunnama</a:t>
            </a:r>
            <a:r>
              <a:rPr lang="en-GB" sz="1100" dirty="0"/>
              <a:t>, L., Churchyard, G., and Sinanovic, E. (2015). The economic burden of TB diagnosis and treatment in South Africa. </a:t>
            </a:r>
            <a:r>
              <a:rPr lang="en-GB" sz="1100" i="1" dirty="0"/>
              <a:t>Social science and medicine</a:t>
            </a:r>
            <a:r>
              <a:rPr lang="en-GB" sz="1100" dirty="0"/>
              <a:t>, </a:t>
            </a:r>
            <a:r>
              <a:rPr lang="en-GB" sz="1100" i="1" dirty="0"/>
              <a:t>130</a:t>
            </a:r>
            <a:r>
              <a:rPr lang="en-GB" sz="1100" dirty="0"/>
              <a:t>, 42-50.</a:t>
            </a:r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Global Initiative for Chronic Obstructive Lung Disease (GOLD) (2024) Global Strategy for the Diagnosis, Management, and Prevention of COPD. Available at: </a:t>
            </a:r>
            <a:r>
              <a:rPr lang="en-GB" sz="1100" u="sng" dirty="0">
                <a:hlinkClick r:id="rId5"/>
              </a:rPr>
              <a:t>https://goldcopd.org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Grindell, C., Coates, E., </a:t>
            </a:r>
            <a:r>
              <a:rPr lang="en-GB" sz="1100" dirty="0" err="1"/>
              <a:t>Croot</a:t>
            </a:r>
            <a:r>
              <a:rPr lang="en-GB" sz="1100" dirty="0"/>
              <a:t>, L., and </a:t>
            </a:r>
            <a:r>
              <a:rPr lang="en-GB" sz="1100" dirty="0" err="1"/>
              <a:t>O’Cathain</a:t>
            </a:r>
            <a:r>
              <a:rPr lang="en-GB" sz="1100" dirty="0"/>
              <a:t>, A. (2022). The use of co-production, co-design and co-creation to mobilise knowledge in the management of health conditions: a systematic review. </a:t>
            </a:r>
            <a:r>
              <a:rPr lang="en-GB" sz="1100" i="1" dirty="0"/>
              <a:t>BMC Health Services Research</a:t>
            </a:r>
            <a:r>
              <a:rPr lang="en-GB" sz="1100" dirty="0"/>
              <a:t>, </a:t>
            </a:r>
            <a:r>
              <a:rPr lang="en-GB" sz="1100" i="1" dirty="0"/>
              <a:t>22</a:t>
            </a:r>
            <a:r>
              <a:rPr lang="en-GB" sz="1100" dirty="0"/>
              <a:t>(1), 877. </a:t>
            </a:r>
            <a:r>
              <a:rPr lang="en-GB" sz="1100" u="sng" dirty="0">
                <a:hlinkClick r:id="rId6"/>
              </a:rPr>
              <a:t>https://doi.org/10.1186/s12913-022-08079-y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Han, M. K., Martinez, C. H., Au, D. H., Bourbeau, J., Boyd, C. M., Branson, R., ... and Dransfield, M. T. (2016). Meeting the challenge of COPD care delivery in the USA: a </a:t>
            </a:r>
            <a:r>
              <a:rPr lang="en-GB" sz="1100" dirty="0" err="1"/>
              <a:t>multiprovider</a:t>
            </a:r>
            <a:r>
              <a:rPr lang="en-GB" sz="1100" dirty="0"/>
              <a:t> perspective. </a:t>
            </a:r>
            <a:r>
              <a:rPr lang="en-GB" sz="1100" i="1" dirty="0"/>
              <a:t>The Lancet Respiratory Medicine</a:t>
            </a:r>
            <a:r>
              <a:rPr lang="en-GB" sz="1100" dirty="0"/>
              <a:t>, </a:t>
            </a:r>
            <a:r>
              <a:rPr lang="en-GB" sz="1100" i="1" dirty="0"/>
              <a:t>4</a:t>
            </a:r>
            <a:r>
              <a:rPr lang="en-GB" sz="1100" dirty="0"/>
              <a:t>(6), 473-526. DOI: </a:t>
            </a:r>
            <a:r>
              <a:rPr lang="en-GB" sz="1100" u="sng" dirty="0">
                <a:hlinkClick r:id="rId7"/>
              </a:rPr>
              <a:t>10.1016/S2213-2600(16)00094-1 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Hsieh, P. H., Wu, O., Geue, C., McIntosh, E., McInnes, I. B., and Siebert, S. (2020). Economic burden of rheumatoid arthritis: a systematic review of literature in biologic era. </a:t>
            </a:r>
            <a:r>
              <a:rPr lang="en-GB" sz="1100" i="1" dirty="0"/>
              <a:t>Annals of the rheumatic diseases</a:t>
            </a:r>
            <a:r>
              <a:rPr lang="en-GB" sz="1100" dirty="0"/>
              <a:t>, </a:t>
            </a:r>
            <a:r>
              <a:rPr lang="en-GB" sz="1100" i="1" dirty="0"/>
              <a:t>79</a:t>
            </a:r>
            <a:r>
              <a:rPr lang="en-GB" sz="1100" dirty="0"/>
              <a:t>(6), 771-777.</a:t>
            </a:r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Jin, H., and </a:t>
            </a:r>
            <a:r>
              <a:rPr lang="en-GB" sz="1100" dirty="0" err="1"/>
              <a:t>Mosweu</a:t>
            </a:r>
            <a:r>
              <a:rPr lang="en-GB" sz="1100" dirty="0"/>
              <a:t>, I. (2017). The societal cost of schizophrenia: a systematic review. </a:t>
            </a:r>
            <a:r>
              <a:rPr lang="en-GB" sz="1100" i="1" dirty="0"/>
              <a:t>Pharmacoeconomics</a:t>
            </a:r>
            <a:r>
              <a:rPr lang="en-GB" sz="1100" dirty="0"/>
              <a:t>, </a:t>
            </a:r>
            <a:r>
              <a:rPr lang="en-GB" sz="1100" i="1" dirty="0"/>
              <a:t>35</a:t>
            </a:r>
            <a:r>
              <a:rPr lang="en-GB" sz="1100" dirty="0"/>
              <a:t>(1), 25-42.</a:t>
            </a:r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Jin, L. J., </a:t>
            </a:r>
            <a:r>
              <a:rPr lang="en-GB" sz="1100" dirty="0" err="1"/>
              <a:t>Lamster</a:t>
            </a:r>
            <a:r>
              <a:rPr lang="en-GB" sz="1100" dirty="0"/>
              <a:t>, I. B., Greenspan, J. S., Pitts, N. B., Scully, C., and Warnakulasuriya, S. (2016). Global burden of oral diseases: emerging concepts, management and interplay with systemic health. </a:t>
            </a:r>
            <a:r>
              <a:rPr lang="en-GB" sz="1100" i="1" dirty="0"/>
              <a:t>Oral diseases</a:t>
            </a:r>
            <a:r>
              <a:rPr lang="en-GB" sz="1100" dirty="0"/>
              <a:t>, </a:t>
            </a:r>
            <a:r>
              <a:rPr lang="en-GB" sz="1100" i="1" dirty="0"/>
              <a:t>22</a:t>
            </a:r>
            <a:r>
              <a:rPr lang="en-GB" sz="1100" dirty="0"/>
              <a:t>(7), 609-619.</a:t>
            </a:r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Jones, P.W., Harding, G., Berry, P., Wiklund, I., Chen, W.H. and Kline Leidy, N. (2009) Development and first validation of the COPD Assessment Test (CAT). </a:t>
            </a:r>
            <a:r>
              <a:rPr lang="en-GB" sz="1100" i="1" dirty="0"/>
              <a:t>European Respiratory Journal</a:t>
            </a:r>
            <a:r>
              <a:rPr lang="en-GB" sz="1100" dirty="0"/>
              <a:t>, 34(3), pp. 648–654. </a:t>
            </a:r>
            <a:r>
              <a:rPr lang="en-GB" sz="1100" dirty="0" err="1"/>
              <a:t>doi</a:t>
            </a:r>
            <a:r>
              <a:rPr lang="en-GB" sz="1100" dirty="0"/>
              <a:t>: 10.1183/09031936.00102509</a:t>
            </a:r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King’s Fund (2022) Long-term conditions and multi-morbidity in the UK. London: The King’s Fund. Available at: </a:t>
            </a:r>
            <a:r>
              <a:rPr lang="en-GB" sz="1100" u="sng" dirty="0">
                <a:hlinkClick r:id="rId8"/>
              </a:rPr>
              <a:t>https://www.kingsfund.org.uk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/>
            </a:pPr>
            <a:r>
              <a:rPr lang="en-GB" sz="1100" dirty="0"/>
              <a:t>Lopez-Campos, J.L., Tan, W. and Soriano, J.B. (2016) Global burden of COPD. </a:t>
            </a:r>
            <a:r>
              <a:rPr lang="en-GB" sz="1100" i="1" dirty="0"/>
              <a:t>European Respiratory Review</a:t>
            </a:r>
            <a:r>
              <a:rPr lang="en-GB" sz="1100" dirty="0"/>
              <a:t>, 25(140), pp. 117–138. </a:t>
            </a:r>
            <a:r>
              <a:rPr lang="en-GB" sz="1100" dirty="0" err="1"/>
              <a:t>doi</a:t>
            </a:r>
            <a:r>
              <a:rPr lang="en-GB" sz="1100" dirty="0"/>
              <a:t>: 10.1183/16000617.0076-2016</a:t>
            </a:r>
          </a:p>
          <a:p>
            <a:pPr marL="0" indent="0" algn="just">
              <a:buNone/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939044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D17D5-BC24-6812-B3E5-BCD7CBAF0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C478B4-A451-04DC-D167-15B0ED88E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586316" cy="4983162"/>
          </a:xfrm>
        </p:spPr>
        <p:txBody>
          <a:bodyPr>
            <a:normAutofit fontScale="92500"/>
          </a:bodyPr>
          <a:lstStyle/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Lyons, M. M., Bhatt, N. Y., Pack, A. I., and </a:t>
            </a:r>
            <a:r>
              <a:rPr lang="en-GB" sz="1100" dirty="0" err="1"/>
              <a:t>Magalang</a:t>
            </a:r>
            <a:r>
              <a:rPr lang="en-GB" sz="1100" dirty="0"/>
              <a:t>, U. J. (2020). Global burden of sleep‐disordered breathing and its implications. </a:t>
            </a:r>
            <a:r>
              <a:rPr lang="en-GB" sz="1100" i="1" dirty="0"/>
              <a:t>Respirology</a:t>
            </a:r>
            <a:r>
              <a:rPr lang="en-GB" sz="1100" dirty="0"/>
              <a:t>, </a:t>
            </a:r>
            <a:r>
              <a:rPr lang="en-GB" sz="1100" i="1" dirty="0"/>
              <a:t>25</a:t>
            </a:r>
            <a:r>
              <a:rPr lang="en-GB" sz="1100" dirty="0"/>
              <a:t>(7), 690-702.</a:t>
            </a:r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Morton, K., MacNeill, S., Sanderson, E., Dixon, P., King, A., Jenkins, S., ... and Purdy, S. (2019). Evaluation of ‘care bundles’ for patients with chronic obstructive pulmonary disease (COPD): a multisite study in the UK. </a:t>
            </a:r>
            <a:r>
              <a:rPr lang="en-GB" sz="1100" i="1" dirty="0"/>
              <a:t>BMJ open respiratory research</a:t>
            </a:r>
            <a:r>
              <a:rPr lang="en-GB" sz="1100" dirty="0"/>
              <a:t>, </a:t>
            </a:r>
            <a:r>
              <a:rPr lang="en-GB" sz="1100" i="1" dirty="0"/>
              <a:t>6</a:t>
            </a:r>
            <a:r>
              <a:rPr lang="en-GB" sz="1100" dirty="0"/>
              <a:t>(1). </a:t>
            </a:r>
            <a:r>
              <a:rPr lang="en-GB" sz="1100" u="sng" dirty="0">
                <a:hlinkClick r:id="rId3"/>
              </a:rPr>
              <a:t>https://doi.org/10.1136/bmjresp-2019-000425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NHS England (2019) The NHS Long Term Plan. London: NHS England. Available at: </a:t>
            </a:r>
            <a:r>
              <a:rPr lang="en-GB" sz="1100" u="sng" dirty="0">
                <a:hlinkClick r:id="rId4"/>
              </a:rPr>
              <a:t>https://www.longtermplan.nhs.uk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NHS England (2021) Universal Personalised Care: Implementing the Comprehensive Model. London: NHS England. Available at: </a:t>
            </a:r>
            <a:r>
              <a:rPr lang="en-GB" sz="1100" u="sng" dirty="0">
                <a:hlinkClick r:id="rId5"/>
              </a:rPr>
              <a:t>https://www.england.nhs.uk/personalisedcare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NICE (2019) Chronic obstructive pulmonary disease in over 16s: diagnosis and management (NG115). London: National Institute for Health and Care Excellence. Available at: </a:t>
            </a:r>
            <a:r>
              <a:rPr lang="en-GB" sz="1100" u="sng" dirty="0">
                <a:hlinkClick r:id="rId6"/>
              </a:rPr>
              <a:t>https://www.nice.org.uk/guidance/ng115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Philip, K., </a:t>
            </a:r>
            <a:r>
              <a:rPr lang="en-GB" sz="1100" dirty="0" err="1"/>
              <a:t>Gaduzo</a:t>
            </a:r>
            <a:r>
              <a:rPr lang="en-GB" sz="1100" dirty="0"/>
              <a:t>, S., Rogers, J., Laffan, M., and Hopkinson, N. S. (2019). Patient experience of COPD care: outcomes from the British Lung Foundation Patient Passport. </a:t>
            </a:r>
            <a:r>
              <a:rPr lang="en-GB" sz="1100" i="1" dirty="0"/>
              <a:t>BMJ open respiratory research</a:t>
            </a:r>
            <a:r>
              <a:rPr lang="en-GB" sz="1100" dirty="0"/>
              <a:t>, </a:t>
            </a:r>
            <a:r>
              <a:rPr lang="en-GB" sz="1100" i="1" dirty="0"/>
              <a:t>6</a:t>
            </a:r>
            <a:r>
              <a:rPr lang="en-GB" sz="1100" dirty="0"/>
              <a:t>(1). </a:t>
            </a:r>
            <a:r>
              <a:rPr lang="en-GB" sz="1100" u="sng" dirty="0">
                <a:hlinkClick r:id="rId7"/>
              </a:rPr>
              <a:t>https://doi.org/10.1136/bmjresp-2019-000478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Ramos, M., Lamotte, M., </a:t>
            </a:r>
            <a:r>
              <a:rPr lang="en-GB" sz="1100" dirty="0" err="1"/>
              <a:t>Gerlier</a:t>
            </a:r>
            <a:r>
              <a:rPr lang="en-GB" sz="1100" dirty="0"/>
              <a:t>, L., Svangren, P., Miquel-Cases, A., and Haughney, J. (2019). Cost-effectiveness of physical activity in the management of COPD patients in the UK. </a:t>
            </a:r>
            <a:r>
              <a:rPr lang="en-GB" sz="1100" i="1" dirty="0"/>
              <a:t>International journal of chronic obstructive pulmonary disease</a:t>
            </a:r>
            <a:r>
              <a:rPr lang="en-GB" sz="1100" dirty="0"/>
              <a:t>, 227-239.  </a:t>
            </a:r>
            <a:r>
              <a:rPr lang="en-GB" sz="1100" u="sng" dirty="0">
                <a:hlinkClick r:id="rId8"/>
              </a:rPr>
              <a:t>https://doi.org/10.2147/COPD.S181194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Richardson, C. R., Franklin, B., Moy, M. L., and Jackson, E. A. (2019). Advances in rehabilitation for chronic diseases: improving health outcomes and function. </a:t>
            </a:r>
            <a:r>
              <a:rPr lang="en-GB" sz="1100" i="1" dirty="0" err="1"/>
              <a:t>Bmj</a:t>
            </a:r>
            <a:r>
              <a:rPr lang="en-GB" sz="1100" dirty="0"/>
              <a:t>, </a:t>
            </a:r>
            <a:r>
              <a:rPr lang="en-GB" sz="1100" i="1" dirty="0"/>
              <a:t>365</a:t>
            </a:r>
            <a:r>
              <a:rPr lang="en-GB" sz="1100" dirty="0"/>
              <a:t>.</a:t>
            </a:r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Sav, A., King, M. A., Whitty, J. A., Kendall, E., McMillan, S. S., Kelly, F., ... and Wheeler, A. J. (2015). Burden of treatment for chronic illness: a concept analysis and review of the literature. </a:t>
            </a:r>
            <a:r>
              <a:rPr lang="en-GB" sz="1100" i="1" dirty="0"/>
              <a:t>Health Expectations</a:t>
            </a:r>
            <a:r>
              <a:rPr lang="en-GB" sz="1100" dirty="0"/>
              <a:t>, </a:t>
            </a:r>
            <a:r>
              <a:rPr lang="en-GB" sz="1100" i="1" dirty="0"/>
              <a:t>18</a:t>
            </a:r>
            <a:r>
              <a:rPr lang="en-GB" sz="1100" dirty="0"/>
              <a:t>(3), 312-324.</a:t>
            </a:r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 err="1"/>
              <a:t>Schattenberg</a:t>
            </a:r>
            <a:r>
              <a:rPr lang="en-GB" sz="1100" dirty="0"/>
              <a:t>, J. M., Lazarus, J. V., Newsome, P. N., Serfaty, L., </a:t>
            </a:r>
            <a:r>
              <a:rPr lang="en-GB" sz="1100" dirty="0" err="1"/>
              <a:t>Aghemo</a:t>
            </a:r>
            <a:r>
              <a:rPr lang="en-GB" sz="1100" dirty="0"/>
              <a:t>, A., Augustin, S., ... and </a:t>
            </a:r>
            <a:r>
              <a:rPr lang="en-GB" sz="1100" dirty="0" err="1"/>
              <a:t>Ratziu</a:t>
            </a:r>
            <a:r>
              <a:rPr lang="en-GB" sz="1100" dirty="0"/>
              <a:t>, V. (2021). Disease burden and economic impact of diagnosed non‐alcoholic steatohepatitis in five European countries in 2018: a cost‐of‐illness analysis. </a:t>
            </a:r>
            <a:r>
              <a:rPr lang="en-GB" sz="1100" i="1" dirty="0"/>
              <a:t>Liver International</a:t>
            </a:r>
            <a:r>
              <a:rPr lang="en-GB" sz="1100" dirty="0"/>
              <a:t>, </a:t>
            </a:r>
            <a:r>
              <a:rPr lang="en-GB" sz="1100" i="1" dirty="0"/>
              <a:t>41</a:t>
            </a:r>
            <a:r>
              <a:rPr lang="en-GB" sz="1100" dirty="0"/>
              <a:t>(6), 1227-1242.</a:t>
            </a:r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Seymour, V. (2016). The human–nature relationship and its impact on health: A critical review. </a:t>
            </a:r>
            <a:r>
              <a:rPr lang="en-GB" sz="1100" i="1" dirty="0"/>
              <a:t>Frontiers in public health</a:t>
            </a:r>
            <a:r>
              <a:rPr lang="en-GB" sz="1100" dirty="0"/>
              <a:t>, </a:t>
            </a:r>
            <a:r>
              <a:rPr lang="en-GB" sz="1100" i="1" dirty="0"/>
              <a:t>4</a:t>
            </a:r>
            <a:r>
              <a:rPr lang="en-GB" sz="1100" dirty="0"/>
              <a:t>, 260. </a:t>
            </a:r>
            <a:r>
              <a:rPr lang="en-GB" sz="1100" u="sng" dirty="0">
                <a:hlinkClick r:id="rId9"/>
              </a:rPr>
              <a:t>https://doi.org/10.3389/fpubh.2016.00260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Spencer-Bonilla, G., Quiñones, A. R., Montori, V. M., and International Minimally Disruptive Medicine Workgroup. (2017). Assessing the burden of treatment. </a:t>
            </a:r>
            <a:r>
              <a:rPr lang="en-GB" sz="1100" i="1" dirty="0"/>
              <a:t>Journal of general internal medicine</a:t>
            </a:r>
            <a:r>
              <a:rPr lang="en-GB" sz="1100" dirty="0"/>
              <a:t>, </a:t>
            </a:r>
            <a:r>
              <a:rPr lang="en-GB" sz="1100" i="1" dirty="0"/>
              <a:t>32</a:t>
            </a:r>
            <a:r>
              <a:rPr lang="en-GB" sz="1100" dirty="0"/>
              <a:t>(10), 1141-1145.</a:t>
            </a:r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Taylor, S. (2017). </a:t>
            </a:r>
            <a:r>
              <a:rPr lang="en-GB" sz="1100" i="1" dirty="0"/>
              <a:t>Caring at the edge: a synthesis of new paradigm insights and a case study of care for older people</a:t>
            </a:r>
            <a:r>
              <a:rPr lang="en-GB" sz="1100" dirty="0"/>
              <a:t> (Doctoral dissertation, University of Glasgow).</a:t>
            </a:r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Year of Care Partnerships (2020) The House of Care Model: Improving care for people with long-term conditions. Newcastle: Year of Care Partnerships. Available at: </a:t>
            </a:r>
            <a:r>
              <a:rPr lang="en-GB" sz="1100" u="sng" dirty="0">
                <a:hlinkClick r:id="rId10"/>
              </a:rPr>
              <a:t>https://www.yearofcare.co.uk</a:t>
            </a:r>
            <a:endParaRPr lang="en-GB" sz="1100" dirty="0"/>
          </a:p>
          <a:p>
            <a:pPr marL="228600" lvl="0" indent="-228600" algn="just">
              <a:buFont typeface="+mj-lt"/>
              <a:buAutoNum type="arabicPeriod" startAt="16"/>
            </a:pPr>
            <a:r>
              <a:rPr lang="en-GB" sz="1100" dirty="0"/>
              <a:t>Yang, I. A., Jenkins, C. R., &amp; Salvi, S. S. (2022). Chronic obstructive pulmonary disease in never-smokers: risk factors, pathogenesis, and implications for prevention and treatment. </a:t>
            </a:r>
            <a:r>
              <a:rPr lang="en-GB" sz="1100" i="1" dirty="0"/>
              <a:t>The Lancet Respiratory Medicine</a:t>
            </a:r>
            <a:r>
              <a:rPr lang="en-GB" sz="1100" dirty="0"/>
              <a:t>, </a:t>
            </a:r>
            <a:r>
              <a:rPr lang="en-GB" sz="1100" i="1" dirty="0"/>
              <a:t>10</a:t>
            </a:r>
            <a:r>
              <a:rPr lang="en-GB" sz="1100" dirty="0"/>
              <a:t>(5), 497-511.</a:t>
            </a:r>
          </a:p>
          <a:p>
            <a:pPr marL="0" indent="0" algn="just">
              <a:buNone/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600507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est Thanks PowerPoint &amp; Google Slides Templates - SlideEgg">
            <a:extLst>
              <a:ext uri="{FF2B5EF4-FFF2-40B4-BE49-F238E27FC236}">
                <a16:creationId xmlns:a16="http://schemas.microsoft.com/office/drawing/2014/main" id="{7C2B0C1E-FE49-F5EF-1FED-7F5088DC5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189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3073</Words>
  <Application>Microsoft Office PowerPoint</Application>
  <PresentationFormat>On-screen Show (4:3)</PresentationFormat>
  <Paragraphs>210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Times New Roman</vt:lpstr>
      <vt:lpstr>Wingdings</vt:lpstr>
      <vt:lpstr>Office Theme</vt:lpstr>
      <vt:lpstr>PowerPoint Presentation</vt:lpstr>
      <vt:lpstr>Overview of COPD</vt:lpstr>
      <vt:lpstr>Epidemiology (UK &amp; Global)</vt:lpstr>
      <vt:lpstr>Economic &amp; Social Burden (UK)</vt:lpstr>
      <vt:lpstr>Diagnosis of COPD (NICE NG115; GOLD 2024)</vt:lpstr>
      <vt:lpstr>Initial Assessment</vt:lpstr>
      <vt:lpstr>Management of COPD in the UK (NICE NG115; GOLD 2024)</vt:lpstr>
      <vt:lpstr>Treatment Options in the UK</vt:lpstr>
      <vt:lpstr>House of Care Model (NHS England)</vt:lpstr>
      <vt:lpstr>Application of House of Care Model to COPD</vt:lpstr>
      <vt:lpstr>Comorbidities Associated with COPD</vt:lpstr>
      <vt:lpstr>Prevention Strategies (UK Public Health)</vt:lpstr>
      <vt:lpstr>Skills, Values, and Behaviours for Co-Productive COPD Care</vt:lpstr>
      <vt:lpstr>Personalised Care &amp; Self‑Management (Six Components)</vt:lpstr>
      <vt:lpstr>PowerPoint Presentation</vt:lpstr>
      <vt:lpstr>References</vt:lpstr>
      <vt:lpstr>References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cp:keywords/>
  <cp:lastModifiedBy/>
  <cp:revision>1</cp:revision>
  <dcterms:created xsi:type="dcterms:W3CDTF">2025-11-23T11:11:02Z</dcterms:created>
  <dcterms:modified xsi:type="dcterms:W3CDTF">2025-12-09T10:08:56Z</dcterms:modified>
  <cp:category/>
</cp:coreProperties>
</file>