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1/1/2025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1/1/2025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1/1/2025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1/1/2025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1/1/2025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1/1/2025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1/1/2025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1/1/2025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1/1/2025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1/1/2025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1/1/2025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1/1/2025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rticles/cp663ylgzn2o" TargetMode="External"/><Relationship Id="rId2" Type="http://schemas.openxmlformats.org/officeDocument/2006/relationships/hyperlink" Target="http://www.dailypost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rdd.cymru/en/about-us/" TargetMode="External"/><Relationship Id="rId4" Type="http://schemas.openxmlformats.org/officeDocument/2006/relationships/hyperlink" Target="https://www.gov.wales/cymraeg-2050-welsh-language-strate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00B050"/>
                </a:solidFill>
              </a:rPr>
              <a:t>Urdd</a:t>
            </a:r>
            <a:r>
              <a:rPr lang="en-GB" dirty="0" smtClean="0"/>
              <a:t> </a:t>
            </a:r>
            <a:r>
              <a:rPr lang="en-GB" dirty="0" err="1" smtClean="0">
                <a:solidFill>
                  <a:srgbClr val="FF0000"/>
                </a:solidFill>
              </a:rPr>
              <a:t>Gobaith</a:t>
            </a:r>
            <a:r>
              <a:rPr lang="en-GB" dirty="0" smtClean="0"/>
              <a:t> </a:t>
            </a:r>
            <a:r>
              <a:rPr lang="en-GB" dirty="0" err="1" smtClean="0">
                <a:solidFill>
                  <a:srgbClr val="00B050"/>
                </a:solidFill>
              </a:rPr>
              <a:t>Cymru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Jemma Matthews</a:t>
            </a:r>
          </a:p>
          <a:p>
            <a:r>
              <a:rPr lang="en-GB" dirty="0" smtClean="0"/>
              <a:t>Student Number – 2213319</a:t>
            </a:r>
          </a:p>
          <a:p>
            <a:r>
              <a:rPr lang="en-GB" dirty="0" smtClean="0"/>
              <a:t>ECIE5004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8359" y="3436991"/>
            <a:ext cx="2799748" cy="2584521"/>
          </a:xfrm>
          <a:prstGeom prst="rect">
            <a:avLst/>
          </a:prstGeom>
        </p:spPr>
      </p:pic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10018293" y="6226578"/>
            <a:ext cx="1217000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(Urdd.cymru, 2025)</a:t>
            </a:r>
            <a:endParaRPr kumimoji="0" lang="en-US" altLang="en-US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563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the </a:t>
            </a:r>
            <a:r>
              <a:rPr lang="en-GB" dirty="0" err="1" smtClean="0"/>
              <a:t>Urdd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36742" y="249117"/>
            <a:ext cx="3382240" cy="368971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09266" y="1708141"/>
            <a:ext cx="6142182" cy="248458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Established in 1922, </a:t>
            </a:r>
            <a:r>
              <a:rPr lang="en-GB" dirty="0" err="1" smtClean="0"/>
              <a:t>Urdd</a:t>
            </a:r>
            <a:r>
              <a:rPr lang="en-GB" dirty="0" smtClean="0"/>
              <a:t> </a:t>
            </a:r>
            <a:r>
              <a:rPr lang="en-GB" dirty="0" err="1" smtClean="0"/>
              <a:t>Gobaith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is a National Youth Organisation that provides opportunities to young people ages 8-25 through the medium of Welsh. With over 55,000 members, it has created a positive effect on both young people and their communities (</a:t>
            </a:r>
            <a:r>
              <a:rPr lang="en-GB" dirty="0" err="1" smtClean="0"/>
              <a:t>Urdd</a:t>
            </a:r>
            <a:r>
              <a:rPr lang="en-GB" dirty="0" smtClean="0"/>
              <a:t>, 2025).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0321" y="3938834"/>
            <a:ext cx="3991679" cy="2877251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778902" y="4277980"/>
            <a:ext cx="4802909" cy="25215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One of the most well known activities of the </a:t>
            </a:r>
            <a:r>
              <a:rPr lang="en-GB" dirty="0" err="1" smtClean="0"/>
              <a:t>Urdd</a:t>
            </a:r>
            <a:r>
              <a:rPr lang="en-GB" dirty="0" smtClean="0"/>
              <a:t> is the annual </a:t>
            </a:r>
            <a:r>
              <a:rPr lang="en-GB" dirty="0" err="1" smtClean="0"/>
              <a:t>Eisteddfodd</a:t>
            </a:r>
            <a:r>
              <a:rPr lang="en-GB" dirty="0" smtClean="0"/>
              <a:t>, which is one of </a:t>
            </a:r>
            <a:r>
              <a:rPr lang="en-GB" dirty="0" err="1" smtClean="0"/>
              <a:t>Europes</a:t>
            </a:r>
            <a:r>
              <a:rPr lang="en-GB" dirty="0" smtClean="0"/>
              <a:t> largest youth </a:t>
            </a:r>
            <a:r>
              <a:rPr lang="en-GB" dirty="0"/>
              <a:t>festivals (Peoples Collection Wales, 2022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864790" y="6638223"/>
            <a:ext cx="2722189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000" dirty="0"/>
              <a:t>(Peoples Collection Wales, 2022).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170570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In Education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611" y="1887248"/>
            <a:ext cx="10058400" cy="4050792"/>
          </a:xfrm>
        </p:spPr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Urdd</a:t>
            </a:r>
            <a:r>
              <a:rPr lang="en-GB" dirty="0" smtClean="0"/>
              <a:t> is supportive of the four key area of the New Curriculum for Wales (2022) as it offers a vast array of activities ranging from art to sport that enrich the learners and aid development. 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Urdd</a:t>
            </a:r>
            <a:r>
              <a:rPr lang="en-GB" dirty="0" smtClean="0"/>
              <a:t> has also been funded by the Welsh Government and created many online resources for teaches to use in schools accessible via the </a:t>
            </a:r>
            <a:r>
              <a:rPr lang="en-GB" dirty="0" err="1" smtClean="0"/>
              <a:t>Hwb</a:t>
            </a:r>
            <a:r>
              <a:rPr lang="en-GB" dirty="0" smtClean="0"/>
              <a:t>. This can support staff as they navigate and plan around the school curriculum. </a:t>
            </a:r>
          </a:p>
          <a:p>
            <a:r>
              <a:rPr lang="en-GB" dirty="0" smtClean="0"/>
              <a:t>They also have a Welsh medium magazines, for younger and older learners which are completely free and can be accessed by any member both digitally or via subscription</a:t>
            </a:r>
            <a:r>
              <a:rPr lang="en-GB" dirty="0"/>
              <a:t>. (</a:t>
            </a:r>
            <a:r>
              <a:rPr lang="en-GB" dirty="0" err="1"/>
              <a:t>Urdd</a:t>
            </a:r>
            <a:r>
              <a:rPr lang="en-GB" dirty="0"/>
              <a:t>, 2025</a:t>
            </a:r>
            <a:r>
              <a:rPr lang="en-GB" dirty="0" smtClean="0"/>
              <a:t>).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5135" y="332509"/>
            <a:ext cx="1733152" cy="155473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162" y="5143884"/>
            <a:ext cx="2268105" cy="151207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8954" y="4901046"/>
            <a:ext cx="2632362" cy="175490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8287" y="5085002"/>
            <a:ext cx="2480541" cy="1495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096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The </a:t>
            </a:r>
            <a:r>
              <a:rPr lang="en-GB" dirty="0" err="1" smtClean="0">
                <a:solidFill>
                  <a:srgbClr val="00B050"/>
                </a:solidFill>
              </a:rPr>
              <a:t>Eisteddfodd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048" y="2093976"/>
            <a:ext cx="10058400" cy="4050792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Urdd</a:t>
            </a:r>
            <a:r>
              <a:rPr lang="en-GB" dirty="0" smtClean="0"/>
              <a:t> </a:t>
            </a:r>
            <a:r>
              <a:rPr lang="en-GB" dirty="0" err="1" smtClean="0"/>
              <a:t>Eisteddfodd</a:t>
            </a:r>
            <a:r>
              <a:rPr lang="en-GB" dirty="0" smtClean="0"/>
              <a:t> is held annually in different locations across Wales. </a:t>
            </a:r>
          </a:p>
          <a:p>
            <a:r>
              <a:rPr lang="en-GB" dirty="0" smtClean="0"/>
              <a:t>It is said to be the largest youth festival in Europe. It unites young people between the </a:t>
            </a:r>
            <a:r>
              <a:rPr lang="en-GB" dirty="0"/>
              <a:t>a</a:t>
            </a:r>
            <a:r>
              <a:rPr lang="en-GB" dirty="0" smtClean="0"/>
              <a:t>ges of 8-25 who compete in different events including performing arts, music poetry and literature. </a:t>
            </a:r>
          </a:p>
          <a:p>
            <a:r>
              <a:rPr lang="en-GB" dirty="0" smtClean="0"/>
              <a:t>The event is very popular and televised, with over 100,000 entrants last year (Slow, 2024).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928" y="4480602"/>
            <a:ext cx="4085132" cy="188155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825502" y="6458527"/>
            <a:ext cx="17935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(Roberts, 2013)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2002" y="218662"/>
            <a:ext cx="2486891" cy="16579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87083" y="4017818"/>
            <a:ext cx="1838920" cy="2529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327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596" y="662650"/>
            <a:ext cx="10058400" cy="1609344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Residential trips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3596" y="2121408"/>
            <a:ext cx="10058400" cy="4050792"/>
          </a:xfrm>
        </p:spPr>
        <p:txBody>
          <a:bodyPr>
            <a:normAutofit/>
          </a:bodyPr>
          <a:lstStyle/>
          <a:p>
            <a:r>
              <a:rPr lang="en-GB" dirty="0" err="1" smtClean="0"/>
              <a:t>Urdd</a:t>
            </a:r>
            <a:r>
              <a:rPr lang="en-GB" dirty="0" smtClean="0"/>
              <a:t> </a:t>
            </a:r>
            <a:r>
              <a:rPr lang="en-GB" dirty="0" err="1" smtClean="0"/>
              <a:t>Gobaith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also offer residential trips to schools and youth centres. These are located in </a:t>
            </a:r>
            <a:r>
              <a:rPr lang="en-GB" dirty="0" err="1" smtClean="0"/>
              <a:t>Glan</a:t>
            </a:r>
            <a:r>
              <a:rPr lang="en-GB" dirty="0" smtClean="0"/>
              <a:t> </a:t>
            </a:r>
            <a:r>
              <a:rPr lang="en-GB" dirty="0" err="1" smtClean="0"/>
              <a:t>Llyn</a:t>
            </a:r>
            <a:r>
              <a:rPr lang="en-GB" dirty="0" smtClean="0"/>
              <a:t>, </a:t>
            </a:r>
            <a:r>
              <a:rPr lang="en-GB" dirty="0" err="1" smtClean="0"/>
              <a:t>Llangranog</a:t>
            </a:r>
            <a:r>
              <a:rPr lang="en-GB" dirty="0" smtClean="0"/>
              <a:t>, Cardiff and </a:t>
            </a:r>
            <a:r>
              <a:rPr lang="en-GB" dirty="0" err="1" smtClean="0"/>
              <a:t>Pentre</a:t>
            </a:r>
            <a:r>
              <a:rPr lang="en-GB" dirty="0" smtClean="0"/>
              <a:t> </a:t>
            </a:r>
            <a:r>
              <a:rPr lang="en-GB" dirty="0" err="1" smtClean="0"/>
              <a:t>Ifan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These centres offer a educational and holistic approach to learning and promotes the use of the Welsh language. </a:t>
            </a:r>
          </a:p>
          <a:p>
            <a:r>
              <a:rPr lang="en-GB" dirty="0" smtClean="0"/>
              <a:t>Their facilities offer children a wide range of activities and allow them to be immersed into Welsh culture, creating long lasting memories and aid them in becoming informed, well-rounded  citizens. </a:t>
            </a:r>
          </a:p>
          <a:p>
            <a:r>
              <a:rPr lang="en-GB" dirty="0" smtClean="0"/>
              <a:t>Numerous surveys suggest a remarkable improvement in mental wellbeing, physical exercise as well as Welsh language use. 96% of parents agreed that their children had more self-confidence with 97% making a new friend on their residential trip (</a:t>
            </a:r>
            <a:r>
              <a:rPr lang="en-GB" dirty="0"/>
              <a:t>Children, Young People and Education Committee , 2024</a:t>
            </a:r>
            <a:r>
              <a:rPr lang="en-GB" dirty="0" smtClean="0"/>
              <a:t>).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265544"/>
            <a:ext cx="2842491" cy="1598901"/>
          </a:xfrm>
          <a:prstGeom prst="rect">
            <a:avLst/>
          </a:prstGeom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 rot="10800000" flipV="1">
            <a:off x="8941539" y="1844409"/>
            <a:ext cx="1201650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Llangrannog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459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effect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b="1" dirty="0">
              <a:solidFill>
                <a:schemeClr val="accent1"/>
              </a:solidFill>
            </a:endParaRPr>
          </a:p>
          <a:p>
            <a:r>
              <a:rPr lang="en-GB" b="1" dirty="0" err="1" smtClean="0">
                <a:solidFill>
                  <a:schemeClr val="accent1"/>
                </a:solidFill>
              </a:rPr>
              <a:t>Urdd</a:t>
            </a:r>
            <a:r>
              <a:rPr lang="en-GB" b="1" dirty="0" smtClean="0">
                <a:solidFill>
                  <a:schemeClr val="accent1"/>
                </a:solidFill>
              </a:rPr>
              <a:t> </a:t>
            </a:r>
            <a:r>
              <a:rPr lang="en-GB" b="1" dirty="0" err="1" smtClean="0">
                <a:solidFill>
                  <a:schemeClr val="accent1"/>
                </a:solidFill>
              </a:rPr>
              <a:t>Gobaith</a:t>
            </a:r>
            <a:r>
              <a:rPr lang="en-GB" b="1" dirty="0" smtClean="0">
                <a:solidFill>
                  <a:schemeClr val="accent1"/>
                </a:solidFill>
              </a:rPr>
              <a:t> </a:t>
            </a:r>
            <a:r>
              <a:rPr lang="en-GB" b="1" dirty="0" err="1" smtClean="0">
                <a:solidFill>
                  <a:schemeClr val="accent1"/>
                </a:solidFill>
              </a:rPr>
              <a:t>Cymru</a:t>
            </a:r>
            <a:r>
              <a:rPr lang="en-GB" b="1" dirty="0" smtClean="0">
                <a:solidFill>
                  <a:schemeClr val="accent1"/>
                </a:solidFill>
              </a:rPr>
              <a:t> released new data showing it has contributed almost £45 million to the Welsh economy in 2022-23 and has seen substantial growth in the last five years. </a:t>
            </a:r>
          </a:p>
          <a:p>
            <a:r>
              <a:rPr lang="en-GB" b="1" dirty="0" smtClean="0">
                <a:solidFill>
                  <a:schemeClr val="accent1"/>
                </a:solidFill>
              </a:rPr>
              <a:t>With their sole focus on the young people of Wales, the </a:t>
            </a:r>
            <a:r>
              <a:rPr lang="en-GB" b="1" dirty="0" err="1" smtClean="0">
                <a:solidFill>
                  <a:schemeClr val="accent1"/>
                </a:solidFill>
              </a:rPr>
              <a:t>Urdd</a:t>
            </a:r>
            <a:r>
              <a:rPr lang="en-GB" b="1" dirty="0" smtClean="0">
                <a:solidFill>
                  <a:schemeClr val="accent1"/>
                </a:solidFill>
              </a:rPr>
              <a:t> has employed many young people and apprentices, with 42% of employees being under 25.</a:t>
            </a:r>
          </a:p>
          <a:p>
            <a:r>
              <a:rPr lang="en-GB" b="1" dirty="0" smtClean="0">
                <a:solidFill>
                  <a:schemeClr val="accent1"/>
                </a:solidFill>
              </a:rPr>
              <a:t>It is also the main provider of apprenticeships through the medium </a:t>
            </a:r>
            <a:r>
              <a:rPr lang="en-GB" b="1" dirty="0">
                <a:solidFill>
                  <a:schemeClr val="accent1"/>
                </a:solidFill>
              </a:rPr>
              <a:t>of </a:t>
            </a:r>
            <a:r>
              <a:rPr lang="en-GB" b="1" dirty="0" smtClean="0">
                <a:solidFill>
                  <a:schemeClr val="accent1"/>
                </a:solidFill>
              </a:rPr>
              <a:t>Welsh (ITV</a:t>
            </a:r>
            <a:r>
              <a:rPr lang="en-GB" b="1" dirty="0">
                <a:solidFill>
                  <a:schemeClr val="accent1"/>
                </a:solidFill>
              </a:rPr>
              <a:t>, </a:t>
            </a:r>
            <a:r>
              <a:rPr lang="en-GB" b="1" dirty="0" smtClean="0">
                <a:solidFill>
                  <a:schemeClr val="accent1"/>
                </a:solidFill>
              </a:rPr>
              <a:t>2023).</a:t>
            </a:r>
            <a:endParaRPr lang="en-GB" b="1" dirty="0">
              <a:solidFill>
                <a:schemeClr val="accent1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8110" y="357930"/>
            <a:ext cx="2784907" cy="173604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3745" y="5003075"/>
            <a:ext cx="7218795" cy="173946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0382" y="301075"/>
            <a:ext cx="2730500" cy="1820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366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The future of the </a:t>
            </a:r>
            <a:r>
              <a:rPr lang="en-GB" dirty="0" err="1" smtClean="0">
                <a:solidFill>
                  <a:srgbClr val="FF0000"/>
                </a:solidFill>
              </a:rPr>
              <a:t>urdd</a:t>
            </a:r>
            <a:r>
              <a:rPr lang="en-GB" dirty="0" smtClean="0">
                <a:solidFill>
                  <a:srgbClr val="FF0000"/>
                </a:solidFill>
              </a:rPr>
              <a:t> and the welsh language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National Welsh Assembly continuously fund the development of the Welsh language, financially supporting causes such as </a:t>
            </a:r>
            <a:r>
              <a:rPr lang="en-GB" dirty="0" err="1" smtClean="0"/>
              <a:t>Menter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, as well as the </a:t>
            </a:r>
            <a:r>
              <a:rPr lang="en-GB" dirty="0" err="1" smtClean="0"/>
              <a:t>Urdd</a:t>
            </a:r>
            <a:r>
              <a:rPr lang="en-GB" dirty="0" smtClean="0"/>
              <a:t>. This is promising in terms of targeting younger individuals. </a:t>
            </a:r>
          </a:p>
          <a:p>
            <a:r>
              <a:rPr lang="en-GB" dirty="0" smtClean="0"/>
              <a:t>The teaching of Welsh as a second language has led to a large increase in Welsh speaking children, with many being able to speak better than their parents (</a:t>
            </a:r>
            <a:r>
              <a:rPr lang="en-GB" dirty="0" err="1" smtClean="0"/>
              <a:t>Winckler</a:t>
            </a:r>
            <a:r>
              <a:rPr lang="en-GB" dirty="0"/>
              <a:t>, 2013</a:t>
            </a:r>
            <a:r>
              <a:rPr lang="en-GB" dirty="0" smtClean="0"/>
              <a:t>).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Cymraeg</a:t>
            </a:r>
            <a:r>
              <a:rPr lang="en-GB" dirty="0" smtClean="0"/>
              <a:t> 2050 (2017) policy put forth by the Welsh </a:t>
            </a:r>
            <a:r>
              <a:rPr lang="en-GB" dirty="0" err="1" smtClean="0"/>
              <a:t>Governemnt</a:t>
            </a:r>
            <a:r>
              <a:rPr lang="en-GB" dirty="0" smtClean="0"/>
              <a:t> states their aim for a million Welsh speakers by 2050. If organisations such as the </a:t>
            </a:r>
            <a:r>
              <a:rPr lang="en-GB" dirty="0" err="1" smtClean="0"/>
              <a:t>Urdd</a:t>
            </a:r>
            <a:r>
              <a:rPr lang="en-GB" dirty="0" smtClean="0"/>
              <a:t> are continuously funded, this will benefit this policy and inspire future generations to do </a:t>
            </a:r>
            <a:r>
              <a:rPr lang="en-GB" dirty="0"/>
              <a:t>the same (Welsh Government , 2017</a:t>
            </a:r>
            <a:r>
              <a:rPr lang="en-GB" dirty="0" smtClean="0"/>
              <a:t>).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0713" y="5440218"/>
            <a:ext cx="6804123" cy="1865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624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254" y="198304"/>
            <a:ext cx="10058400" cy="1609344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96254" y="1173584"/>
            <a:ext cx="11328933" cy="5946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Children, Young People and Education Committee (2024). 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Children, Young People and Education Committee -evidence from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Gobaith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Cymru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https://business.senedd.wales/documents/s142558/Paper%202%20-%20Urdd%20Gobaith%20Cymru.pdf [Accessed 11 Jan.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ITV (2023). 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Wales’ largest youth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Gobaith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Cymru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reveals economic impact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ITV News. Available at: https://www.itv.com/news/wales/2023-11-29/youth-organisation-reveals-economic-impact-on-wales [Accessed 12 Jan.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Peoples Collection Wales. (2022).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Gobaith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Cymru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| Peoples Collection Wales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https://peoplescollection.wales/learn/urdd-gobaith-cymru [Accessed 8 Jan. 2025].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Roberts, A. (2013).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Eisteddfodd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2019 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www.dailypost.co.uk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[Accessed 8 Jan.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Slow, O. (2024). </a:t>
            </a: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Eisteddfod 2024: What you need to know. 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BBC News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26 May. Available at: 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https://www.bbc.co.uk/news/articles/cp663ylgzn2o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[Accessed 8 Jan.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(2025). 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Welcome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-providing the best for the children and young people of Wales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https://www.urdd.cymru/files/7116/2997/7141/Urdd_information_pack.pdf [Accessed 8 Jan.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Llangrannog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(2022).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Llangrannog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Residential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nation.cymru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[Accessed 8 Jan.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Urdd.cymru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(2025). Available at: https://www.urdd.cymru/files/9315/4143/1474/Urdd_Logo_Lliw_Clear_</a:t>
            </a: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Backg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..jpg [Accessed 1 Jan.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(2017).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Cymraeg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2050: Welsh language strategy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GOV.WALES. Available at: 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https://www.gov.wales/cymraeg-2050-welsh-language-strategy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[Accessed </a:t>
            </a:r>
            <a:r>
              <a:rPr lang="en-US" altLang="en-US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12 Jan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Winckler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V. (2013). 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Future of the Welsh Language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Bevan Foundation. Available at: https://www.bevanfoundation.org/views/the-future-of-the-welsh-language/.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www.urdd.cymru.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Gobaith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Cymru</a:t>
            </a:r>
            <a:r>
              <a:rPr kumimoji="0" lang="en-US" altLang="en-US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(2025)/ About Us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www.urdd.cymru/en/about-us/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alt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[Accessed </a:t>
            </a:r>
            <a:r>
              <a:rPr lang="en-US" altLang="en-US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12 </a:t>
            </a:r>
            <a:r>
              <a:rPr lang="en-US" alt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Jan.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40716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15996</TotalTime>
  <Words>977</Words>
  <Application>Microsoft Office PowerPoint</Application>
  <PresentationFormat>Widescreen</PresentationFormat>
  <Paragraphs>60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Rockwell</vt:lpstr>
      <vt:lpstr>Rockwell Condensed</vt:lpstr>
      <vt:lpstr>Times New Roman</vt:lpstr>
      <vt:lpstr>Wingdings</vt:lpstr>
      <vt:lpstr>Wood Type</vt:lpstr>
      <vt:lpstr>Urdd Gobaith Cymru</vt:lpstr>
      <vt:lpstr>The Role of the Urdd</vt:lpstr>
      <vt:lpstr>In Education</vt:lpstr>
      <vt:lpstr>The Eisteddfodd</vt:lpstr>
      <vt:lpstr>Residential trips</vt:lpstr>
      <vt:lpstr>The effect </vt:lpstr>
      <vt:lpstr>The future of the urdd and the welsh language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Urdd Gobaith Cymru</dc:title>
  <dc:creator>J Matthews (Pembrokeshire Learning Centre)</dc:creator>
  <cp:lastModifiedBy>J Matthews (Pembrokeshire Learning Centre)</cp:lastModifiedBy>
  <cp:revision>16</cp:revision>
  <dcterms:created xsi:type="dcterms:W3CDTF">2025-01-01T14:40:18Z</dcterms:created>
  <dcterms:modified xsi:type="dcterms:W3CDTF">2025-01-12T17:17:05Z</dcterms:modified>
</cp:coreProperties>
</file>