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2"/>
  </p:notesMasterIdLst>
  <p:sldIdLst>
    <p:sldId id="256" r:id="rId2"/>
    <p:sldId id="257" r:id="rId3"/>
    <p:sldId id="266" r:id="rId4"/>
    <p:sldId id="258" r:id="rId5"/>
    <p:sldId id="259" r:id="rId6"/>
    <p:sldId id="260" r:id="rId7"/>
    <p:sldId id="261" r:id="rId8"/>
    <p:sldId id="265" r:id="rId9"/>
    <p:sldId id="262" r:id="rId10"/>
    <p:sldId id="263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743D06-E61B-461E-A1AA-20F3919F3E56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5FD213-9AA6-40A9-84FE-8FCDA2DE0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7207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5FD213-9AA6-40A9-84FE-8FCDA2DE0FF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6190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5FD213-9AA6-40A9-84FE-8FCDA2DE0FF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8392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F71B718-FD6A-401D-B4C7-4E8F140C2A8A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EFE8487-72B9-4322-96D1-3123D3892F2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71B718-FD6A-401D-B4C7-4E8F140C2A8A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FE8487-72B9-4322-96D1-3123D3892F23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71B718-FD6A-401D-B4C7-4E8F140C2A8A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FE8487-72B9-4322-96D1-3123D3892F23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71B718-FD6A-401D-B4C7-4E8F140C2A8A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FE8487-72B9-4322-96D1-3123D3892F2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71B718-FD6A-401D-B4C7-4E8F140C2A8A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FE8487-72B9-4322-96D1-3123D3892F23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71B718-FD6A-401D-B4C7-4E8F140C2A8A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FE8487-72B9-4322-96D1-3123D3892F23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71B718-FD6A-401D-B4C7-4E8F140C2A8A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FE8487-72B9-4322-96D1-3123D3892F2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F71B718-FD6A-401D-B4C7-4E8F140C2A8A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FE8487-72B9-4322-96D1-3123D3892F23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F71B718-FD6A-401D-B4C7-4E8F140C2A8A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EFE8487-72B9-4322-96D1-3123D3892F23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71B718-FD6A-401D-B4C7-4E8F140C2A8A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FE8487-72B9-4322-96D1-3123D3892F2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F71B718-FD6A-401D-B4C7-4E8F140C2A8A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FE8487-72B9-4322-96D1-3123D3892F2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F71B718-FD6A-401D-B4C7-4E8F140C2A8A}" type="datetimeFigureOut">
              <a:rPr lang="en-GB" smtClean="0"/>
              <a:t>30/10/2021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EFE8487-72B9-4322-96D1-3123D3892F23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332656"/>
            <a:ext cx="7632848" cy="5184576"/>
          </a:xfrm>
        </p:spPr>
        <p:txBody>
          <a:bodyPr>
            <a:normAutofit fontScale="90000"/>
          </a:bodyPr>
          <a:lstStyle/>
          <a:p>
            <a:pPr algn="l"/>
            <a:r>
              <a:rPr lang="en-GB" sz="3200" b="1" dirty="0">
                <a:latin typeface="Times New Roman" pitchFamily="18" charset="0"/>
                <a:cs typeface="Times New Roman" pitchFamily="18" charset="0"/>
              </a:rPr>
              <a:t>Course: BSc (Hons) Health and Social Care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3200" dirty="0">
                <a:latin typeface="Times New Roman" pitchFamily="18" charset="0"/>
                <a:cs typeface="Times New Roman" pitchFamily="18" charset="0"/>
              </a:rPr>
            </a:b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Module</a:t>
            </a:r>
            <a:r>
              <a:rPr lang="en-GB" sz="3200" b="1" dirty="0">
                <a:latin typeface="Times New Roman" pitchFamily="18" charset="0"/>
                <a:cs typeface="Times New Roman" pitchFamily="18" charset="0"/>
              </a:rPr>
              <a:t>: Independent Project (BMHP6020_LON</a:t>
            </a:r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) </a:t>
            </a:r>
            <a:br>
              <a:rPr lang="en-GB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GB" sz="32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3200" b="1" dirty="0">
                <a:latin typeface="Times New Roman" pitchFamily="18" charset="0"/>
                <a:cs typeface="Times New Roman" pitchFamily="18" charset="0"/>
              </a:rPr>
            </a:br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Assessment title: Stage 1 – Project </a:t>
            </a:r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Proposal</a:t>
            </a:r>
            <a:r>
              <a:rPr lang="en-GB" sz="32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3200" b="1" dirty="0">
                <a:latin typeface="Times New Roman" pitchFamily="18" charset="0"/>
                <a:cs typeface="Times New Roman" pitchFamily="18" charset="0"/>
              </a:rPr>
            </a:br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Student </a:t>
            </a:r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Name: Maya Hadzhieva</a:t>
            </a:r>
            <a:br>
              <a:rPr lang="en-GB" sz="32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Student ID: 1818829</a:t>
            </a:r>
            <a:r>
              <a:rPr lang="en-GB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dirty="0">
                <a:latin typeface="Times New Roman" pitchFamily="18" charset="0"/>
                <a:cs typeface="Times New Roman" pitchFamily="18" charset="0"/>
              </a:rPr>
            </a:br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4459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3723" y="2097685"/>
            <a:ext cx="4330824" cy="3370379"/>
          </a:xfrm>
        </p:spPr>
        <p:txBody>
          <a:bodyPr>
            <a:normAutofit fontScale="70000" lnSpcReduction="20000"/>
          </a:bodyPr>
          <a:lstStyle/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en-US" sz="3600" dirty="0">
                <a:latin typeface="Times New Roman" pitchFamily="18" charset="0"/>
                <a:cs typeface="Times New Roman" pitchFamily="18" charset="0"/>
              </a:rPr>
              <a:t>Dementia as the biggest challenge for degradation behaviour, thinking, and memory (Park,2021). </a:t>
            </a: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en-US" sz="3600" dirty="0">
                <a:latin typeface="Times New Roman" pitchFamily="18" charset="0"/>
                <a:cs typeface="Times New Roman" pitchFamily="18" charset="0"/>
              </a:rPr>
              <a:t>Deprivation of basic rights and freedoms</a:t>
            </a: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en-US" sz="3600" dirty="0">
                <a:latin typeface="Times New Roman" pitchFamily="18" charset="0"/>
                <a:cs typeface="Times New Roman" pitchFamily="18" charset="0"/>
              </a:rPr>
              <a:t>Families and society suffering</a:t>
            </a:r>
          </a:p>
          <a:p>
            <a:pPr>
              <a:buClr>
                <a:schemeClr val="tx1"/>
              </a:buClr>
              <a:buFont typeface="Wingdings" pitchFamily="2" charset="2"/>
              <a:buChar char="§"/>
            </a:pPr>
            <a:r>
              <a:rPr lang="en-US" sz="3600" dirty="0">
                <a:latin typeface="Times New Roman" pitchFamily="18" charset="0"/>
                <a:cs typeface="Times New Roman" pitchFamily="18" charset="0"/>
              </a:rPr>
              <a:t>Lack of global recognition of human rights standards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908720"/>
            <a:ext cx="7620000" cy="1138138"/>
          </a:xfrm>
        </p:spPr>
        <p:txBody>
          <a:bodyPr>
            <a:noAutofit/>
          </a:bodyPr>
          <a:lstStyle/>
          <a:p>
            <a:pPr algn="ctr"/>
            <a:r>
              <a:rPr lang="en-US" sz="4400" dirty="0">
                <a:latin typeface="Times New Roman" pitchFamily="18" charset="0"/>
                <a:cs typeface="Times New Roman" pitchFamily="18" charset="0"/>
              </a:rPr>
              <a:t>Motives lead to Research Topic</a:t>
            </a:r>
            <a:r>
              <a:rPr lang="en-GB" sz="4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400" dirty="0">
                <a:latin typeface="Times New Roman" pitchFamily="18" charset="0"/>
                <a:cs typeface="Times New Roman" pitchFamily="18" charset="0"/>
              </a:rPr>
            </a:br>
            <a:endParaRPr lang="en-GB" sz="4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What are the Benefits of Dementia Care?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204864"/>
            <a:ext cx="4854111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661248"/>
            <a:ext cx="2428875" cy="31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93009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2636912"/>
            <a:ext cx="7416824" cy="3096343"/>
          </a:xfrm>
        </p:spPr>
        <p:txBody>
          <a:bodyPr>
            <a:noAutofit/>
          </a:bodyPr>
          <a:lstStyle/>
          <a:p>
            <a:pPr marL="114300" indent="0" algn="just">
              <a:buNone/>
            </a:pPr>
            <a:r>
              <a:rPr lang="en-GB" sz="4000" i="1" dirty="0" smtClean="0">
                <a:latin typeface="Times New Roman" pitchFamily="18" charset="0"/>
                <a:cs typeface="Times New Roman" pitchFamily="18" charset="0"/>
              </a:rPr>
              <a:t>Advance Care Planning as an opportunity for improving person-centred care for individuals with dementia in the UK care </a:t>
            </a:r>
            <a:r>
              <a:rPr lang="en-GB" sz="4000" i="1" dirty="0" smtClean="0">
                <a:latin typeface="Times New Roman" pitchFamily="18" charset="0"/>
                <a:cs typeface="Times New Roman" pitchFamily="18" charset="0"/>
              </a:rPr>
              <a:t>homes.</a:t>
            </a:r>
            <a:endParaRPr lang="en-GB" sz="40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908720"/>
            <a:ext cx="7620000" cy="1138138"/>
          </a:xfrm>
        </p:spPr>
        <p:txBody>
          <a:bodyPr>
            <a:noAutofit/>
          </a:bodyPr>
          <a:lstStyle/>
          <a:p>
            <a:pPr algn="ctr"/>
            <a:r>
              <a:rPr lang="en-GB" sz="4400" dirty="0" smtClean="0">
                <a:latin typeface="Times New Roman" pitchFamily="18" charset="0"/>
                <a:cs typeface="Times New Roman" pitchFamily="18" charset="0"/>
              </a:rPr>
              <a:t>Title of the Research Project</a:t>
            </a:r>
            <a:r>
              <a:rPr lang="en-GB" sz="44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400" dirty="0">
                <a:latin typeface="Times New Roman" pitchFamily="18" charset="0"/>
                <a:cs typeface="Times New Roman" pitchFamily="18" charset="0"/>
              </a:rPr>
            </a:br>
            <a:endParaRPr lang="en-GB" sz="4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7508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564905"/>
            <a:ext cx="8003232" cy="3168352"/>
          </a:xfrm>
        </p:spPr>
        <p:txBody>
          <a:bodyPr>
            <a:normAutofit/>
          </a:bodyPr>
          <a:lstStyle/>
          <a:p>
            <a:pPr marL="114300" indent="0" algn="just">
              <a:buNone/>
            </a:pPr>
            <a:r>
              <a:rPr lang="en-GB" sz="4000" dirty="0" smtClean="0">
                <a:latin typeface="Times New Roman" pitchFamily="18" charset="0"/>
                <a:cs typeface="Times New Roman" pitchFamily="18" charset="0"/>
              </a:rPr>
              <a:t>The aim of this Research Project is to examine Advance Care Planning as an opportunity for person-centred care for individuals with dementia with the UK care </a:t>
            </a:r>
            <a:r>
              <a:rPr lang="en-GB" sz="4000" dirty="0" smtClean="0">
                <a:latin typeface="Times New Roman" pitchFamily="18" charset="0"/>
                <a:cs typeface="Times New Roman" pitchFamily="18" charset="0"/>
              </a:rPr>
              <a:t>homes.</a:t>
            </a:r>
            <a:endParaRPr lang="en-GB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980728"/>
            <a:ext cx="7620000" cy="99412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900" dirty="0" smtClean="0">
                <a:latin typeface="Times New Roman" pitchFamily="18" charset="0"/>
                <a:cs typeface="Times New Roman" pitchFamily="18" charset="0"/>
              </a:rPr>
              <a:t>Aim of the Research Project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5192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5256584"/>
          </a:xfrm>
        </p:spPr>
        <p:txBody>
          <a:bodyPr>
            <a:normAutofit/>
          </a:bodyPr>
          <a:lstStyle/>
          <a:p>
            <a:pPr marL="685800" indent="-571500" algn="just">
              <a:buClrTx/>
              <a:buFont typeface="Wingdings" pitchFamily="2" charset="2"/>
              <a:buChar char="§"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To define advance care planning and examine it.</a:t>
            </a:r>
          </a:p>
          <a:p>
            <a:pPr marL="685800" indent="-571500" algn="just">
              <a:buClrTx/>
              <a:buFont typeface="Wingdings" pitchFamily="2" charset="2"/>
              <a:buChar char="§"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To analyse the current academic work published in relation to advance care </a:t>
            </a:r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planning person-centred care for people with dementia in the UK care homes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685800" indent="-571500" algn="just">
              <a:buClrTx/>
              <a:buFont typeface="Wingdings" pitchFamily="2" charset="2"/>
              <a:buChar char="§"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To evaluate the current practices for </a:t>
            </a:r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advance care as opportunity for person-centred care for people with dementia in the UK care homes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685800" indent="-571500" algn="just">
              <a:buClrTx/>
              <a:buFont typeface="Wingdings" pitchFamily="2" charset="2"/>
              <a:buChar char="§"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To provide recommendations for improvement for advance care </a:t>
            </a:r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as opportunity for person-centred care for people with dementia in the UK care homes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685800" indent="-571500">
              <a:buFont typeface="Arial" pitchFamily="34" charset="0"/>
              <a:buChar char="•"/>
            </a:pP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80920" cy="1368152"/>
          </a:xfrm>
        </p:spPr>
        <p:txBody>
          <a:bodyPr>
            <a:noAutofit/>
          </a:bodyPr>
          <a:lstStyle/>
          <a:p>
            <a:pPr algn="ctr"/>
            <a:r>
              <a:rPr lang="en-GB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GB" sz="3600" dirty="0" smtClean="0">
                <a:latin typeface="Times New Roman" pitchFamily="18" charset="0"/>
                <a:cs typeface="Times New Roman" pitchFamily="18" charset="0"/>
              </a:rPr>
              <a:t>The objectives of the Research Project</a:t>
            </a:r>
            <a:br>
              <a:rPr lang="en-GB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GB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3600" dirty="0" smtClean="0">
                <a:latin typeface="Times New Roman" pitchFamily="18" charset="0"/>
                <a:cs typeface="Times New Roman" pitchFamily="18" charset="0"/>
              </a:rPr>
            </a:br>
            <a:endParaRPr lang="en-GB" sz="3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6410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949280"/>
          </a:xfrm>
        </p:spPr>
        <p:txBody>
          <a:bodyPr>
            <a:normAutofit/>
          </a:bodyPr>
          <a:lstStyle/>
          <a:p>
            <a:pPr marL="571500" indent="-457200" algn="just">
              <a:buClr>
                <a:schemeClr val="tx1"/>
              </a:buClr>
              <a:buSzPct val="100000"/>
              <a:buFont typeface="Arial" pitchFamily="34" charset="0"/>
              <a:buChar char="•"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Advanced Care Planning </a:t>
            </a:r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interventions include structured discussions about patient with dementia life goals of care,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future </a:t>
            </a:r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care preferences, individual’s values and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life goals (Park, 2021). </a:t>
            </a:r>
          </a:p>
          <a:p>
            <a:pPr marL="571500" indent="-457200" algn="just">
              <a:buClr>
                <a:schemeClr val="tx1"/>
              </a:buClr>
              <a:buSzPct val="100000"/>
              <a:buFont typeface="Arial" pitchFamily="34" charset="0"/>
              <a:buChar char="•"/>
            </a:pPr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Advance Care Planning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consists </a:t>
            </a:r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of many consultations between professional healthcare staff, residents, and family carers (Ward, 2021). </a:t>
            </a: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571500" indent="-457200" algn="just">
              <a:buClr>
                <a:schemeClr val="tx1"/>
              </a:buClr>
              <a:buSzPct val="100000"/>
              <a:buFont typeface="Arial" pitchFamily="34" charset="0"/>
              <a:buChar char="•"/>
            </a:pP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Advance Care Planning </a:t>
            </a:r>
            <a:r>
              <a:rPr lang="en-GB" sz="2800" dirty="0">
                <a:latin typeface="Times New Roman" pitchFamily="18" charset="0"/>
                <a:cs typeface="Times New Roman" pitchFamily="18" charset="0"/>
              </a:rPr>
              <a:t>is a key component of person-centred care 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in dementia (Chiong, 2021). </a:t>
            </a: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0"/>
            <a:ext cx="7992888" cy="90872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GB" sz="4900" dirty="0" smtClean="0">
                <a:latin typeface="Times New Roman" pitchFamily="18" charset="0"/>
                <a:cs typeface="Times New Roman" pitchFamily="18" charset="0"/>
              </a:rPr>
              <a:t>Background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823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8676456" cy="5589240"/>
          </a:xfrm>
        </p:spPr>
        <p:txBody>
          <a:bodyPr>
            <a:normAutofit/>
          </a:bodyPr>
          <a:lstStyle/>
          <a:p>
            <a:pPr marL="109728" indent="0" algn="just">
              <a:buNone/>
            </a:pPr>
            <a:endParaRPr lang="en-GB" sz="3200" b="1" dirty="0" smtClean="0">
              <a:latin typeface="Times New Roman" pitchFamily="18" charset="0"/>
              <a:cs typeface="Times New Roman" pitchFamily="18" charset="0"/>
            </a:endParaRPr>
          </a:p>
          <a:p>
            <a:pPr marL="109728" indent="0" algn="just">
              <a:buNone/>
            </a:pPr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Secondary </a:t>
            </a:r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Research </a:t>
            </a:r>
            <a:r>
              <a:rPr lang="en-GB" sz="3200" b="1" dirty="0" smtClean="0">
                <a:latin typeface="Times New Roman" pitchFamily="18" charset="0"/>
                <a:cs typeface="Times New Roman" pitchFamily="18" charset="0"/>
              </a:rPr>
              <a:t>Method: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buClrTx/>
              <a:buSzPct val="100000"/>
              <a:buFont typeface="Arial" pitchFamily="34" charset="0"/>
              <a:buChar char="•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rocess 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is when the processing data is 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collected</a:t>
            </a:r>
            <a:endParaRPr lang="en-GB" sz="32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ClrTx/>
              <a:buSzPct val="100000"/>
              <a:buFont typeface="Arial" pitchFamily="34" charset="0"/>
              <a:buChar char="•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ata 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is collected from academic newspapers, books, journals, and 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researches</a:t>
            </a:r>
            <a:endParaRPr lang="en-GB" sz="32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ClrTx/>
              <a:buSzPct val="100000"/>
              <a:buFont typeface="Arial" pitchFamily="34" charset="0"/>
              <a:buChar char="•"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dvantages </a:t>
            </a: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of this method are to reduce expenses and time to gather 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data</a:t>
            </a:r>
            <a:endParaRPr lang="en-GB" sz="3200" dirty="0"/>
          </a:p>
          <a:p>
            <a:pPr marL="571500" indent="-457200"/>
            <a:endParaRPr lang="en-GB" sz="3200" dirty="0">
              <a:latin typeface="Times New Roman" pitchFamily="18" charset="0"/>
              <a:cs typeface="Times New Roman" pitchFamily="18" charset="0"/>
            </a:endParaRPr>
          </a:p>
          <a:p>
            <a:pPr marL="114300" indent="0">
              <a:buNone/>
            </a:pPr>
            <a:endParaRPr lang="en-GB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685800" indent="-571500">
              <a:buFont typeface="Arial" pitchFamily="34" charset="0"/>
              <a:buChar char="•"/>
            </a:pPr>
            <a:endParaRPr lang="en-GB" sz="2800" dirty="0">
              <a:latin typeface="Times New Roman" pitchFamily="18" charset="0"/>
              <a:cs typeface="Times New Roman" pitchFamily="18" charset="0"/>
            </a:endParaRPr>
          </a:p>
          <a:p>
            <a:pPr marL="114300" indent="0">
              <a:buNone/>
            </a:pP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0"/>
            <a:ext cx="7992888" cy="90872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GB" sz="4900" dirty="0" smtClean="0">
                <a:latin typeface="Times New Roman" pitchFamily="18" charset="0"/>
                <a:cs typeface="Times New Roman" pitchFamily="18" charset="0"/>
              </a:rPr>
              <a:t>Methods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9148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786105"/>
            <a:ext cx="3888432" cy="3096344"/>
          </a:xfrm>
        </p:spPr>
        <p:txBody>
          <a:bodyPr>
            <a:normAutofit/>
          </a:bodyPr>
          <a:lstStyle/>
          <a:p>
            <a:pPr marL="109728" indent="0" algn="just">
              <a:buNone/>
            </a:pPr>
            <a:r>
              <a:rPr lang="en-US" sz="3200" b="1" dirty="0" smtClean="0">
                <a:latin typeface="Times New Roman" pitchFamily="18" charset="0"/>
                <a:cs typeface="Times New Roman" pitchFamily="18" charset="0"/>
              </a:rPr>
              <a:t>Literature Sources  </a:t>
            </a:r>
          </a:p>
          <a:p>
            <a:pPr algn="just">
              <a:buClrTx/>
              <a:buSzPct val="100000"/>
              <a:buFont typeface="Arial" pitchFamily="34" charset="0"/>
              <a:buChar char="•"/>
            </a:pP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Books</a:t>
            </a:r>
            <a:endParaRPr lang="en-US" sz="32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buClrTx/>
              <a:buSzPct val="100000"/>
              <a:buFont typeface="Arial" pitchFamily="34" charset="0"/>
              <a:buChar char="•"/>
            </a:pP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Journals</a:t>
            </a:r>
            <a:endParaRPr lang="en-GB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571500" indent="-457200">
              <a:buClrTx/>
              <a:buSzPct val="100000"/>
              <a:buFont typeface="Arial" pitchFamily="34" charset="0"/>
              <a:buChar char="•"/>
            </a:pP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Journal articles</a:t>
            </a:r>
          </a:p>
          <a:p>
            <a:pPr marL="571500" indent="-457200">
              <a:buClrTx/>
              <a:buSzPct val="100000"/>
              <a:buFont typeface="Arial" pitchFamily="34" charset="0"/>
              <a:buChar char="•"/>
            </a:pP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Websites</a:t>
            </a:r>
          </a:p>
          <a:p>
            <a:pPr marL="114300" indent="0">
              <a:buNone/>
            </a:pPr>
            <a:endParaRPr lang="en-GB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685800" indent="-571500">
              <a:buFont typeface="Arial" pitchFamily="34" charset="0"/>
              <a:buChar char="•"/>
            </a:pPr>
            <a:endParaRPr lang="en-GB" sz="2800" dirty="0">
              <a:latin typeface="Times New Roman" pitchFamily="18" charset="0"/>
              <a:cs typeface="Times New Roman" pitchFamily="18" charset="0"/>
            </a:endParaRPr>
          </a:p>
          <a:p>
            <a:pPr marL="114300" indent="0">
              <a:buNone/>
            </a:pP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0"/>
            <a:ext cx="7992888" cy="90872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GB" sz="5300" dirty="0" smtClean="0">
                <a:latin typeface="Times New Roman" pitchFamily="18" charset="0"/>
                <a:cs typeface="Times New Roman" pitchFamily="18" charset="0"/>
              </a:rPr>
              <a:t>Resources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751512" y="1786105"/>
            <a:ext cx="4392488" cy="352839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114300" indent="0">
              <a:buFont typeface="Wingdings 3"/>
              <a:buNone/>
            </a:pPr>
            <a:r>
              <a:rPr lang="en-US" sz="3200" b="1" dirty="0" smtClean="0">
                <a:latin typeface="Times New Roman" pitchFamily="18" charset="0"/>
                <a:cs typeface="Times New Roman" pitchFamily="18" charset="0"/>
              </a:rPr>
              <a:t>Non-literature Sources </a:t>
            </a:r>
          </a:p>
          <a:p>
            <a:pPr marL="571500" indent="-457200">
              <a:buClr>
                <a:schemeClr val="tx1"/>
              </a:buClr>
              <a:buSzPct val="100000"/>
              <a:buFont typeface="Arial" pitchFamily="34" charset="0"/>
              <a:buChar char="•"/>
            </a:pP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Newspapers</a:t>
            </a:r>
          </a:p>
          <a:p>
            <a:pPr marL="571500" indent="-457200">
              <a:buClr>
                <a:schemeClr val="tx1"/>
              </a:buClr>
              <a:buSzPct val="100000"/>
              <a:buFont typeface="Arial" pitchFamily="34" charset="0"/>
              <a:buChar char="•"/>
            </a:pP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Lectures</a:t>
            </a:r>
          </a:p>
          <a:p>
            <a:pPr marL="571500" indent="-457200">
              <a:buClr>
                <a:schemeClr val="tx1"/>
              </a:buClr>
              <a:buSzPct val="100000"/>
              <a:buFont typeface="Arial" pitchFamily="34" charset="0"/>
              <a:buChar char="•"/>
            </a:pP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Videos</a:t>
            </a:r>
          </a:p>
          <a:p>
            <a:pPr marL="571500" indent="-457200">
              <a:buClr>
                <a:schemeClr val="tx1"/>
              </a:buClr>
              <a:buSzPct val="100000"/>
              <a:buFont typeface="Arial" pitchFamily="34" charset="0"/>
              <a:buChar char="•"/>
            </a:pPr>
            <a:r>
              <a:rPr lang="en-US" sz="3200" dirty="0" smtClean="0">
                <a:latin typeface="Times New Roman" pitchFamily="18" charset="0"/>
                <a:cs typeface="Times New Roman" pitchFamily="18" charset="0"/>
              </a:rPr>
              <a:t>Friends</a:t>
            </a:r>
            <a:endParaRPr lang="en-GB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114300" indent="0">
              <a:buFont typeface="Wingdings 3"/>
              <a:buNone/>
            </a:pPr>
            <a:endParaRPr lang="en-GB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685800" indent="-571500">
              <a:buFont typeface="Arial" pitchFamily="34" charset="0"/>
              <a:buChar char="•"/>
            </a:pPr>
            <a:endParaRPr lang="en-GB" sz="2800" dirty="0" smtClean="0">
              <a:latin typeface="Times New Roman" pitchFamily="18" charset="0"/>
              <a:cs typeface="Times New Roman" pitchFamily="18" charset="0"/>
            </a:endParaRPr>
          </a:p>
          <a:p>
            <a:pPr marL="114300" indent="0">
              <a:buFont typeface="Wingdings 3"/>
              <a:buNone/>
            </a:pP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95882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949280"/>
          </a:xfrm>
        </p:spPr>
        <p:txBody>
          <a:bodyPr>
            <a:normAutofit/>
          </a:bodyPr>
          <a:lstStyle/>
          <a:p>
            <a:pPr marL="685800" indent="-571500">
              <a:buFont typeface="Arial" pitchFamily="34" charset="0"/>
              <a:buChar char="•"/>
            </a:pPr>
            <a:endParaRPr lang="en-GB" sz="2800" dirty="0"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Week 1 - Search for title in the academic literature</a:t>
            </a:r>
          </a:p>
          <a:p>
            <a:pPr marL="109728" indent="0">
              <a:buNone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Week 2 - The title is approval from my 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lecturer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Week 3 – The aim and objectives are 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prepared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Week 4 – Search in the literature for background and </a:t>
            </a:r>
            <a:r>
              <a:rPr lang="en-GB" sz="3200" dirty="0" smtClean="0">
                <a:latin typeface="Times New Roman" pitchFamily="18" charset="0"/>
                <a:cs typeface="Times New Roman" pitchFamily="18" charset="0"/>
              </a:rPr>
              <a:t>method</a:t>
            </a:r>
            <a:endParaRPr lang="en-GB" sz="3200" dirty="0">
              <a:latin typeface="Times New Roman" pitchFamily="18" charset="0"/>
              <a:cs typeface="Times New Roman" pitchFamily="18" charset="0"/>
            </a:endParaRPr>
          </a:p>
          <a:p>
            <a:pPr marL="109728" indent="0">
              <a:buNone/>
            </a:pPr>
            <a:r>
              <a:rPr lang="en-GB" sz="3200" dirty="0">
                <a:latin typeface="Times New Roman" pitchFamily="18" charset="0"/>
                <a:cs typeface="Times New Roman" pitchFamily="18" charset="0"/>
              </a:rPr>
              <a:t>Week 5 - Project Proposal is uploaded into Moodle</a:t>
            </a:r>
          </a:p>
          <a:p>
            <a:pPr marL="114300" indent="0">
              <a:buNone/>
            </a:pP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0"/>
            <a:ext cx="7992888" cy="90872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GB" sz="5300" dirty="0" smtClean="0">
                <a:latin typeface="Times New Roman" pitchFamily="18" charset="0"/>
                <a:cs typeface="Times New Roman" pitchFamily="18" charset="0"/>
              </a:rPr>
              <a:t>Timescale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73326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328592"/>
          </a:xfrm>
        </p:spPr>
        <p:txBody>
          <a:bodyPr>
            <a:normAutofit fontScale="92500" lnSpcReduction="10000"/>
          </a:bodyPr>
          <a:lstStyle/>
          <a:p>
            <a:pPr marL="114300" indent="0">
              <a:buNone/>
            </a:pPr>
            <a:endParaRPr lang="en-GB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600" dirty="0">
                <a:latin typeface="Times New Roman" pitchFamily="18" charset="0"/>
                <a:cs typeface="Times New Roman" pitchFamily="18" charset="0"/>
              </a:rPr>
              <a:t>Chiong, W., Heather, M., Hooper, S., Possin, K., and Dulaney, K.,  (2021). "Goals of Care Conversations and Subsequent Advance Care Planning Outcomes for People with Dementia". </a:t>
            </a:r>
            <a:r>
              <a:rPr lang="en-GB" sz="2600" i="1" dirty="0">
                <a:latin typeface="Times New Roman" pitchFamily="18" charset="0"/>
                <a:cs typeface="Times New Roman" pitchFamily="18" charset="0"/>
              </a:rPr>
              <a:t>Journal of Alzheimer's Disease Preprint, 7</a:t>
            </a:r>
            <a:r>
              <a:rPr lang="en-GB" sz="2600" dirty="0">
                <a:latin typeface="Times New Roman" pitchFamily="18" charset="0"/>
                <a:cs typeface="Times New Roman" pitchFamily="18" charset="0"/>
              </a:rPr>
              <a:t>(1), 1-7</a:t>
            </a:r>
            <a:r>
              <a:rPr lang="en-GB" sz="2600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en-GB" sz="26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en-GB" sz="26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600" dirty="0">
                <a:latin typeface="Times New Roman" pitchFamily="18" charset="0"/>
                <a:cs typeface="Times New Roman" pitchFamily="18" charset="0"/>
              </a:rPr>
              <a:t>Park, W., Kim, H., Kim, S., and Cho, J.,  (2021). "Characteristics of advance care planning interventions across dementia stages: a systematic review". </a:t>
            </a:r>
            <a:r>
              <a:rPr lang="en-GB" sz="2600" i="1" dirty="0">
                <a:latin typeface="Times New Roman" pitchFamily="18" charset="0"/>
                <a:cs typeface="Times New Roman" pitchFamily="18" charset="0"/>
              </a:rPr>
              <a:t>Journal of Nursing Scholarship, 53</a:t>
            </a:r>
            <a:r>
              <a:rPr lang="en-GB" sz="2600" dirty="0">
                <a:latin typeface="Times New Roman" pitchFamily="18" charset="0"/>
                <a:cs typeface="Times New Roman" pitchFamily="18" charset="0"/>
              </a:rPr>
              <a:t>(2), 180-188.</a:t>
            </a:r>
          </a:p>
          <a:p>
            <a:pPr>
              <a:buFont typeface="Arial" pitchFamily="34" charset="0"/>
              <a:buChar char="•"/>
            </a:pPr>
            <a:r>
              <a:rPr lang="en-GB" sz="2600" dirty="0">
                <a:latin typeface="Times New Roman" pitchFamily="18" charset="0"/>
                <a:cs typeface="Times New Roman" pitchFamily="18" charset="0"/>
              </a:rPr>
              <a:t>Sterie, A., Bosisio, F., Truchard, E., and Ralf, J.,  (2021). "Implementing advance care planning in early dementia care: results and insights from a </a:t>
            </a:r>
            <a:r>
              <a:rPr lang="en-GB" sz="2600" dirty="0" smtClean="0">
                <a:latin typeface="Times New Roman" pitchFamily="18" charset="0"/>
                <a:cs typeface="Times New Roman" pitchFamily="18" charset="0"/>
              </a:rPr>
              <a:t>pilot </a:t>
            </a:r>
            <a:r>
              <a:rPr lang="en-GB" sz="2600" dirty="0">
                <a:latin typeface="Times New Roman" pitchFamily="18" charset="0"/>
                <a:cs typeface="Times New Roman" pitchFamily="18" charset="0"/>
              </a:rPr>
              <a:t>interventional trial". </a:t>
            </a:r>
            <a:r>
              <a:rPr lang="en-GB" sz="2600" i="1" dirty="0">
                <a:latin typeface="Times New Roman" pitchFamily="18" charset="0"/>
                <a:cs typeface="Times New Roman" pitchFamily="18" charset="0"/>
              </a:rPr>
              <a:t>BMC geneatrics, 21</a:t>
            </a:r>
            <a:r>
              <a:rPr lang="en-GB" sz="2600" dirty="0">
                <a:latin typeface="Times New Roman" pitchFamily="18" charset="0"/>
                <a:cs typeface="Times New Roman" pitchFamily="18" charset="0"/>
              </a:rPr>
              <a:t>(1), 1-11.</a:t>
            </a:r>
          </a:p>
          <a:p>
            <a:pPr>
              <a:buFont typeface="Arial" pitchFamily="34" charset="0"/>
              <a:buChar char="•"/>
            </a:pPr>
            <a:r>
              <a:rPr lang="en-GB" sz="2600" dirty="0">
                <a:latin typeface="Times New Roman" pitchFamily="18" charset="0"/>
                <a:cs typeface="Times New Roman" pitchFamily="18" charset="0"/>
              </a:rPr>
              <a:t>Ward, D., Lee, L., and  Hillier, L.,  (2021). "Enabling Advance Care Planning in Dementia Care: A Primary Care Approach". </a:t>
            </a:r>
            <a:r>
              <a:rPr lang="en-GB" sz="2600" i="1" dirty="0">
                <a:latin typeface="Times New Roman" pitchFamily="18" charset="0"/>
                <a:cs typeface="Times New Roman" pitchFamily="18" charset="0"/>
              </a:rPr>
              <a:t>Journal of Palliative Care, 36</a:t>
            </a:r>
            <a:r>
              <a:rPr lang="en-GB" sz="2600" dirty="0">
                <a:latin typeface="Times New Roman" pitchFamily="18" charset="0"/>
                <a:cs typeface="Times New Roman" pitchFamily="18" charset="0"/>
              </a:rPr>
              <a:t>(4), 224-33.</a:t>
            </a:r>
          </a:p>
          <a:p>
            <a:pPr marL="114300" indent="0">
              <a:buNone/>
            </a:pPr>
            <a:endParaRPr lang="en-GB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0"/>
            <a:ext cx="7992888" cy="90872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GB" sz="4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GB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en-GB" dirty="0" smtClean="0">
                <a:effectLst/>
                <a:latin typeface="Times New Roman" pitchFamily="18" charset="0"/>
                <a:cs typeface="Times New Roman" pitchFamily="18" charset="0"/>
              </a:rPr>
              <a:t>References </a:t>
            </a:r>
            <a:r>
              <a:rPr lang="en-GB" dirty="0">
                <a:effectLst/>
                <a:latin typeface="Times New Roman" pitchFamily="18" charset="0"/>
                <a:cs typeface="Times New Roman" pitchFamily="18" charset="0"/>
              </a:rPr>
              <a:t>and Bibliography </a:t>
            </a:r>
            <a:r>
              <a:rPr lang="en-GB" dirty="0">
                <a:effectLst/>
              </a:rPr>
              <a:t/>
            </a:r>
            <a:br>
              <a:rPr lang="en-GB" dirty="0">
                <a:effectLst/>
              </a:rPr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6890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152</TotalTime>
  <Words>408</Words>
  <Application>Microsoft Office PowerPoint</Application>
  <PresentationFormat>On-screen Show (4:3)</PresentationFormat>
  <Paragraphs>55</Paragraphs>
  <Slides>10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Concourse</vt:lpstr>
      <vt:lpstr>Course: BSc (Hons) Health and Social Care  Module: Independent Project (BMHP6020_LON)   Assessment title: Stage 1 – Project Proposal Student Name: Maya Hadzhieva Student ID: 1818829 </vt:lpstr>
      <vt:lpstr>Motives lead to Research Topic </vt:lpstr>
      <vt:lpstr>Title of the Research Project </vt:lpstr>
      <vt:lpstr>Aim of the Research Project </vt:lpstr>
      <vt:lpstr> The objectives of the Research Project  </vt:lpstr>
      <vt:lpstr> Background </vt:lpstr>
      <vt:lpstr> Methods </vt:lpstr>
      <vt:lpstr> Resources </vt:lpstr>
      <vt:lpstr> Timescale </vt:lpstr>
      <vt:lpstr>  References and Bibliography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Course: BSc (Hons) Health and Social Care  Module: Independent Project (BMHP6020_LON)   Assessment title: Stage 1 – Project Proposal   Student Name: Maya Hadzhieva Student ID: 1818829</dc:title>
  <dc:creator>Acer</dc:creator>
  <cp:lastModifiedBy>Acer</cp:lastModifiedBy>
  <cp:revision>23</cp:revision>
  <dcterms:created xsi:type="dcterms:W3CDTF">2021-10-28T21:16:52Z</dcterms:created>
  <dcterms:modified xsi:type="dcterms:W3CDTF">2021-10-30T19:42:42Z</dcterms:modified>
</cp:coreProperties>
</file>