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1" r:id="rId6"/>
    <p:sldId id="262" r:id="rId7"/>
    <p:sldId id="263" r:id="rId8"/>
    <p:sldId id="26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75"/>
  </p:normalViewPr>
  <p:slideViewPr>
    <p:cSldViewPr snapToGrid="0" snapToObjects="1">
      <p:cViewPr varScale="1">
        <p:scale>
          <a:sx n="81" d="100"/>
          <a:sy n="81" d="100"/>
        </p:scale>
        <p:origin x="72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E7E2C-E809-CC42-9E22-D19B44A026F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110B4D4-1FC6-724C-BB9C-8605218755B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131348C-14B4-3D4F-ADA8-6AC15E9DDFFF}"/>
              </a:ext>
            </a:extLst>
          </p:cNvPr>
          <p:cNvSpPr>
            <a:spLocks noGrp="1"/>
          </p:cNvSpPr>
          <p:nvPr>
            <p:ph type="dt" sz="half" idx="10"/>
          </p:nvPr>
        </p:nvSpPr>
        <p:spPr/>
        <p:txBody>
          <a:bodyPr/>
          <a:lstStyle/>
          <a:p>
            <a:fld id="{2D2CAC23-240D-C34D-9E41-B25140751AAE}" type="datetimeFigureOut">
              <a:rPr lang="en-US" smtClean="0"/>
              <a:t>6/11/2020</a:t>
            </a:fld>
            <a:endParaRPr lang="en-US"/>
          </a:p>
        </p:txBody>
      </p:sp>
      <p:sp>
        <p:nvSpPr>
          <p:cNvPr id="5" name="Footer Placeholder 4">
            <a:extLst>
              <a:ext uri="{FF2B5EF4-FFF2-40B4-BE49-F238E27FC236}">
                <a16:creationId xmlns:a16="http://schemas.microsoft.com/office/drawing/2014/main" id="{4882B701-3801-BF4A-8491-0EB1FAFB68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4C7168-045A-2047-802A-5B623A5BE9D8}"/>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27928728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65A30-B81F-F64A-9C66-E1FC337B97F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1806366-866E-3342-9320-6C6D90D9D61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86B6E0F-E189-684A-881C-AAD4B6453718}"/>
              </a:ext>
            </a:extLst>
          </p:cNvPr>
          <p:cNvSpPr>
            <a:spLocks noGrp="1"/>
          </p:cNvSpPr>
          <p:nvPr>
            <p:ph type="dt" sz="half" idx="10"/>
          </p:nvPr>
        </p:nvSpPr>
        <p:spPr/>
        <p:txBody>
          <a:bodyPr/>
          <a:lstStyle/>
          <a:p>
            <a:fld id="{2D2CAC23-240D-C34D-9E41-B25140751AAE}" type="datetimeFigureOut">
              <a:rPr lang="en-US" smtClean="0"/>
              <a:t>6/11/2020</a:t>
            </a:fld>
            <a:endParaRPr lang="en-US"/>
          </a:p>
        </p:txBody>
      </p:sp>
      <p:sp>
        <p:nvSpPr>
          <p:cNvPr id="5" name="Footer Placeholder 4">
            <a:extLst>
              <a:ext uri="{FF2B5EF4-FFF2-40B4-BE49-F238E27FC236}">
                <a16:creationId xmlns:a16="http://schemas.microsoft.com/office/drawing/2014/main" id="{56F78BD6-C5AA-344C-B647-160E983CF7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DF216B-74FE-CF4A-8D09-837C197197D9}"/>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42530371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6EAA7-A380-C742-81A8-33EE9F1B21B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148A544-385C-F041-9215-145F1CA471C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3407D0E-3C4D-3A44-AC83-4BD88C4DA4D9}"/>
              </a:ext>
            </a:extLst>
          </p:cNvPr>
          <p:cNvSpPr>
            <a:spLocks noGrp="1"/>
          </p:cNvSpPr>
          <p:nvPr>
            <p:ph type="dt" sz="half" idx="10"/>
          </p:nvPr>
        </p:nvSpPr>
        <p:spPr/>
        <p:txBody>
          <a:bodyPr/>
          <a:lstStyle/>
          <a:p>
            <a:fld id="{2D2CAC23-240D-C34D-9E41-B25140751AAE}" type="datetimeFigureOut">
              <a:rPr lang="en-US" smtClean="0"/>
              <a:t>6/11/2020</a:t>
            </a:fld>
            <a:endParaRPr lang="en-US"/>
          </a:p>
        </p:txBody>
      </p:sp>
      <p:sp>
        <p:nvSpPr>
          <p:cNvPr id="5" name="Footer Placeholder 4">
            <a:extLst>
              <a:ext uri="{FF2B5EF4-FFF2-40B4-BE49-F238E27FC236}">
                <a16:creationId xmlns:a16="http://schemas.microsoft.com/office/drawing/2014/main" id="{2673A0DA-B2A7-9E4B-BBB8-9D63E06DF4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DD6230B-D411-0447-891C-98B76A082704}"/>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38201400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27594-A62F-BF44-B11F-5854943BD1F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E07EDD1-8746-A440-9E28-2C8093B3A15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4270DC9-F84A-F042-85C4-850451101C8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FEFDBD3-B666-CE46-ABB0-96355CDF0087}"/>
              </a:ext>
            </a:extLst>
          </p:cNvPr>
          <p:cNvSpPr>
            <a:spLocks noGrp="1"/>
          </p:cNvSpPr>
          <p:nvPr>
            <p:ph type="dt" sz="half" idx="10"/>
          </p:nvPr>
        </p:nvSpPr>
        <p:spPr/>
        <p:txBody>
          <a:bodyPr/>
          <a:lstStyle/>
          <a:p>
            <a:fld id="{2D2CAC23-240D-C34D-9E41-B25140751AAE}" type="datetimeFigureOut">
              <a:rPr lang="en-US" smtClean="0"/>
              <a:t>6/11/2020</a:t>
            </a:fld>
            <a:endParaRPr lang="en-US"/>
          </a:p>
        </p:txBody>
      </p:sp>
      <p:sp>
        <p:nvSpPr>
          <p:cNvPr id="6" name="Footer Placeholder 5">
            <a:extLst>
              <a:ext uri="{FF2B5EF4-FFF2-40B4-BE49-F238E27FC236}">
                <a16:creationId xmlns:a16="http://schemas.microsoft.com/office/drawing/2014/main" id="{C5DFE7F5-7DBF-904C-8DB2-2F4CE13F533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24AFA6-84D2-544C-B7BD-6834D5974C85}"/>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22213329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E7502-0200-E74E-A351-E4264EC3DDF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DE0BBD1-6932-6445-95E3-9A8EC42D276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C27F90A-A33F-7346-9A9E-1C1B52B87EC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5267AC4-F310-3745-BCD7-7A934C3A8B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E316D82-B195-5D4E-AEB9-EDFFC6A3323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A825E87-690C-2744-863B-9B5E9B4BDA5D}"/>
              </a:ext>
            </a:extLst>
          </p:cNvPr>
          <p:cNvSpPr>
            <a:spLocks noGrp="1"/>
          </p:cNvSpPr>
          <p:nvPr>
            <p:ph type="dt" sz="half" idx="10"/>
          </p:nvPr>
        </p:nvSpPr>
        <p:spPr/>
        <p:txBody>
          <a:bodyPr/>
          <a:lstStyle/>
          <a:p>
            <a:fld id="{2D2CAC23-240D-C34D-9E41-B25140751AAE}" type="datetimeFigureOut">
              <a:rPr lang="en-US" smtClean="0"/>
              <a:t>6/11/2020</a:t>
            </a:fld>
            <a:endParaRPr lang="en-US"/>
          </a:p>
        </p:txBody>
      </p:sp>
      <p:sp>
        <p:nvSpPr>
          <p:cNvPr id="8" name="Footer Placeholder 7">
            <a:extLst>
              <a:ext uri="{FF2B5EF4-FFF2-40B4-BE49-F238E27FC236}">
                <a16:creationId xmlns:a16="http://schemas.microsoft.com/office/drawing/2014/main" id="{28247C95-2684-8C4E-AB71-6E7BF21AAA5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7F96E8B-AD53-0949-9AD9-E7C4DCF8DEF6}"/>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16532016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2219B-42B5-F948-8D97-DC60294475F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0EAA161-7711-BE4A-A5AD-1A0CC03B2854}"/>
              </a:ext>
            </a:extLst>
          </p:cNvPr>
          <p:cNvSpPr>
            <a:spLocks noGrp="1"/>
          </p:cNvSpPr>
          <p:nvPr>
            <p:ph type="dt" sz="half" idx="10"/>
          </p:nvPr>
        </p:nvSpPr>
        <p:spPr/>
        <p:txBody>
          <a:bodyPr/>
          <a:lstStyle/>
          <a:p>
            <a:fld id="{2D2CAC23-240D-C34D-9E41-B25140751AAE}" type="datetimeFigureOut">
              <a:rPr lang="en-US" smtClean="0"/>
              <a:t>6/11/2020</a:t>
            </a:fld>
            <a:endParaRPr lang="en-US"/>
          </a:p>
        </p:txBody>
      </p:sp>
      <p:sp>
        <p:nvSpPr>
          <p:cNvPr id="4" name="Footer Placeholder 3">
            <a:extLst>
              <a:ext uri="{FF2B5EF4-FFF2-40B4-BE49-F238E27FC236}">
                <a16:creationId xmlns:a16="http://schemas.microsoft.com/office/drawing/2014/main" id="{AE37B961-DD3F-D546-9A70-80C0F37402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BD82483-6DCC-BD4A-98A8-042CE59169F2}"/>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18103164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FE330F0-EC10-FD41-B812-E329178A584F}"/>
              </a:ext>
            </a:extLst>
          </p:cNvPr>
          <p:cNvSpPr>
            <a:spLocks noGrp="1"/>
          </p:cNvSpPr>
          <p:nvPr>
            <p:ph type="dt" sz="half" idx="10"/>
          </p:nvPr>
        </p:nvSpPr>
        <p:spPr/>
        <p:txBody>
          <a:bodyPr/>
          <a:lstStyle/>
          <a:p>
            <a:fld id="{2D2CAC23-240D-C34D-9E41-B25140751AAE}" type="datetimeFigureOut">
              <a:rPr lang="en-US" smtClean="0"/>
              <a:t>6/11/2020</a:t>
            </a:fld>
            <a:endParaRPr lang="en-US"/>
          </a:p>
        </p:txBody>
      </p:sp>
      <p:sp>
        <p:nvSpPr>
          <p:cNvPr id="3" name="Footer Placeholder 2">
            <a:extLst>
              <a:ext uri="{FF2B5EF4-FFF2-40B4-BE49-F238E27FC236}">
                <a16:creationId xmlns:a16="http://schemas.microsoft.com/office/drawing/2014/main" id="{65D99CE4-F07F-7D4C-A9FB-C452925ECF7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6462A6-74B7-1946-8D3F-DF3EF3F3E9A7}"/>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9389751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6A86D-24CF-F447-9C41-CEBF55261A1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749EE00-5407-2D41-A47E-EEA1370ECFB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9CA7CD8-123E-3D44-8874-06C0C9E006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3831850-5F7B-3948-B580-E010BD2D9EBC}"/>
              </a:ext>
            </a:extLst>
          </p:cNvPr>
          <p:cNvSpPr>
            <a:spLocks noGrp="1"/>
          </p:cNvSpPr>
          <p:nvPr>
            <p:ph type="dt" sz="half" idx="10"/>
          </p:nvPr>
        </p:nvSpPr>
        <p:spPr/>
        <p:txBody>
          <a:bodyPr/>
          <a:lstStyle/>
          <a:p>
            <a:fld id="{2D2CAC23-240D-C34D-9E41-B25140751AAE}" type="datetimeFigureOut">
              <a:rPr lang="en-US" smtClean="0"/>
              <a:t>6/11/2020</a:t>
            </a:fld>
            <a:endParaRPr lang="en-US"/>
          </a:p>
        </p:txBody>
      </p:sp>
      <p:sp>
        <p:nvSpPr>
          <p:cNvPr id="6" name="Footer Placeholder 5">
            <a:extLst>
              <a:ext uri="{FF2B5EF4-FFF2-40B4-BE49-F238E27FC236}">
                <a16:creationId xmlns:a16="http://schemas.microsoft.com/office/drawing/2014/main" id="{5F98EC83-588D-4A43-9F4E-5A9F08E06B4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178130-5EE1-5A4A-B408-04E7707A5816}"/>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901682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CDE74-56F3-EE48-8861-3996A3BE032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595E016-D1E9-9D42-855A-47448EFD5C5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7FEFE68-E439-7549-A2E6-0985EFCE7A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12F5AC2-6187-8041-9D4C-882D29838FEA}"/>
              </a:ext>
            </a:extLst>
          </p:cNvPr>
          <p:cNvSpPr>
            <a:spLocks noGrp="1"/>
          </p:cNvSpPr>
          <p:nvPr>
            <p:ph type="dt" sz="half" idx="10"/>
          </p:nvPr>
        </p:nvSpPr>
        <p:spPr/>
        <p:txBody>
          <a:bodyPr/>
          <a:lstStyle/>
          <a:p>
            <a:fld id="{2D2CAC23-240D-C34D-9E41-B25140751AAE}" type="datetimeFigureOut">
              <a:rPr lang="en-US" smtClean="0"/>
              <a:t>6/11/2020</a:t>
            </a:fld>
            <a:endParaRPr lang="en-US"/>
          </a:p>
        </p:txBody>
      </p:sp>
      <p:sp>
        <p:nvSpPr>
          <p:cNvPr id="6" name="Footer Placeholder 5">
            <a:extLst>
              <a:ext uri="{FF2B5EF4-FFF2-40B4-BE49-F238E27FC236}">
                <a16:creationId xmlns:a16="http://schemas.microsoft.com/office/drawing/2014/main" id="{9F3CEFCC-0FE5-AF48-850A-65895ED792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AF434F-8C9B-5941-9E0A-D968020F77A4}"/>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20066444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BC872-CD73-5248-96CF-946B95BE044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83649B7-FEBE-3544-9F16-5E6E9DA46E5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EE342AC-141B-3B4D-A194-F81A8975B528}"/>
              </a:ext>
            </a:extLst>
          </p:cNvPr>
          <p:cNvSpPr>
            <a:spLocks noGrp="1"/>
          </p:cNvSpPr>
          <p:nvPr>
            <p:ph type="dt" sz="half" idx="10"/>
          </p:nvPr>
        </p:nvSpPr>
        <p:spPr/>
        <p:txBody>
          <a:bodyPr/>
          <a:lstStyle/>
          <a:p>
            <a:fld id="{2D2CAC23-240D-C34D-9E41-B25140751AAE}" type="datetimeFigureOut">
              <a:rPr lang="en-US" smtClean="0"/>
              <a:t>6/11/2020</a:t>
            </a:fld>
            <a:endParaRPr lang="en-US"/>
          </a:p>
        </p:txBody>
      </p:sp>
      <p:sp>
        <p:nvSpPr>
          <p:cNvPr id="5" name="Footer Placeholder 4">
            <a:extLst>
              <a:ext uri="{FF2B5EF4-FFF2-40B4-BE49-F238E27FC236}">
                <a16:creationId xmlns:a16="http://schemas.microsoft.com/office/drawing/2014/main" id="{7A888559-EB9B-1D41-9B32-DB978BB9D0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21577F-15C6-814F-8635-7346B70E7C36}"/>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1704406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20A29A-8C04-6340-8BBF-F344430B80B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D8D5659-9CDA-8D42-ADB0-980A3C224F3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0CA678-D8B7-E64D-9D7D-BCAF6CA559FE}"/>
              </a:ext>
            </a:extLst>
          </p:cNvPr>
          <p:cNvSpPr>
            <a:spLocks noGrp="1"/>
          </p:cNvSpPr>
          <p:nvPr>
            <p:ph type="dt" sz="half" idx="10"/>
          </p:nvPr>
        </p:nvSpPr>
        <p:spPr/>
        <p:txBody>
          <a:bodyPr/>
          <a:lstStyle/>
          <a:p>
            <a:fld id="{2D2CAC23-240D-C34D-9E41-B25140751AAE}" type="datetimeFigureOut">
              <a:rPr lang="en-US" smtClean="0"/>
              <a:t>6/11/2020</a:t>
            </a:fld>
            <a:endParaRPr lang="en-US"/>
          </a:p>
        </p:txBody>
      </p:sp>
      <p:sp>
        <p:nvSpPr>
          <p:cNvPr id="5" name="Footer Placeholder 4">
            <a:extLst>
              <a:ext uri="{FF2B5EF4-FFF2-40B4-BE49-F238E27FC236}">
                <a16:creationId xmlns:a16="http://schemas.microsoft.com/office/drawing/2014/main" id="{BA32E35B-8C51-BB4E-838D-EF6A7F707E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ADA829-0856-5949-87FA-E3E7D3143724}"/>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16445135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356EA-A374-984C-A28D-06B027CE239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EA7FFB8-C9A7-9D45-8AC8-42CBAC95A16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DF4B581-8F2A-A94B-9454-70F520F5AEC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2CAC23-240D-C34D-9E41-B25140751AAE}" type="datetimeFigureOut">
              <a:rPr lang="en-US" smtClean="0"/>
              <a:t>6/11/2020</a:t>
            </a:fld>
            <a:endParaRPr lang="en-US"/>
          </a:p>
        </p:txBody>
      </p:sp>
      <p:sp>
        <p:nvSpPr>
          <p:cNvPr id="5" name="Footer Placeholder 4">
            <a:extLst>
              <a:ext uri="{FF2B5EF4-FFF2-40B4-BE49-F238E27FC236}">
                <a16:creationId xmlns:a16="http://schemas.microsoft.com/office/drawing/2014/main" id="{94A7D872-9962-8241-9BED-B9F0D1A03AB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10B9C1F-3491-6849-A04C-9E899CE528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0030AFD-0A61-4847-87F9-9F43DD495889}" type="slidenum">
              <a:rPr lang="en-US" smtClean="0"/>
              <a:t>‹#›</a:t>
            </a:fld>
            <a:endParaRPr lang="en-US"/>
          </a:p>
        </p:txBody>
      </p:sp>
    </p:spTree>
    <p:extLst>
      <p:ext uri="{BB962C8B-B14F-4D97-AF65-F5344CB8AC3E}">
        <p14:creationId xmlns:p14="http://schemas.microsoft.com/office/powerpoint/2010/main" val="32074349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14A62-378F-3B4E-93E7-804E0980D8FC}"/>
              </a:ext>
            </a:extLst>
          </p:cNvPr>
          <p:cNvSpPr>
            <a:spLocks noGrp="1"/>
          </p:cNvSpPr>
          <p:nvPr>
            <p:ph type="ctrTitle"/>
          </p:nvPr>
        </p:nvSpPr>
        <p:spPr/>
        <p:txBody>
          <a:bodyPr/>
          <a:lstStyle/>
          <a:p>
            <a:r>
              <a:rPr lang="en-US" dirty="0"/>
              <a:t>Podcast:</a:t>
            </a:r>
          </a:p>
        </p:txBody>
      </p:sp>
      <p:sp>
        <p:nvSpPr>
          <p:cNvPr id="3" name="Subtitle 2">
            <a:extLst>
              <a:ext uri="{FF2B5EF4-FFF2-40B4-BE49-F238E27FC236}">
                <a16:creationId xmlns:a16="http://schemas.microsoft.com/office/drawing/2014/main" id="{86CF8A87-0CF3-D649-8599-2E28182DD75E}"/>
              </a:ext>
            </a:extLst>
          </p:cNvPr>
          <p:cNvSpPr>
            <a:spLocks noGrp="1"/>
          </p:cNvSpPr>
          <p:nvPr>
            <p:ph type="subTitle" idx="1"/>
          </p:nvPr>
        </p:nvSpPr>
        <p:spPr/>
        <p:txBody>
          <a:bodyPr/>
          <a:lstStyle/>
          <a:p>
            <a:r>
              <a:rPr lang="en-US" dirty="0"/>
              <a:t>PCDA Competency Based Workbook 3</a:t>
            </a:r>
          </a:p>
          <a:p>
            <a:r>
              <a:rPr lang="en-US" dirty="0"/>
              <a:t>Year 2</a:t>
            </a:r>
          </a:p>
          <a:p>
            <a:endParaRPr lang="en-US" dirty="0"/>
          </a:p>
        </p:txBody>
      </p:sp>
    </p:spTree>
    <p:extLst>
      <p:ext uri="{BB962C8B-B14F-4D97-AF65-F5344CB8AC3E}">
        <p14:creationId xmlns:p14="http://schemas.microsoft.com/office/powerpoint/2010/main" val="11545331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E615F-8CDB-4E47-AA2D-F2E3E153F19D}"/>
              </a:ext>
            </a:extLst>
          </p:cNvPr>
          <p:cNvSpPr>
            <a:spLocks noGrp="1"/>
          </p:cNvSpPr>
          <p:nvPr>
            <p:ph type="title"/>
          </p:nvPr>
        </p:nvSpPr>
        <p:spPr/>
        <p:txBody>
          <a:bodyPr/>
          <a:lstStyle/>
          <a:p>
            <a:r>
              <a:rPr lang="en-US" dirty="0"/>
              <a:t>Task 1</a:t>
            </a:r>
          </a:p>
        </p:txBody>
      </p:sp>
      <p:sp>
        <p:nvSpPr>
          <p:cNvPr id="3" name="Content Placeholder 2">
            <a:extLst>
              <a:ext uri="{FF2B5EF4-FFF2-40B4-BE49-F238E27FC236}">
                <a16:creationId xmlns:a16="http://schemas.microsoft.com/office/drawing/2014/main" id="{9AEDBE2D-6C5A-2A45-89B0-D855D624A9F4}"/>
              </a:ext>
            </a:extLst>
          </p:cNvPr>
          <p:cNvSpPr>
            <a:spLocks noGrp="1"/>
          </p:cNvSpPr>
          <p:nvPr>
            <p:ph idx="1"/>
          </p:nvPr>
        </p:nvSpPr>
        <p:spPr/>
        <p:txBody>
          <a:bodyPr>
            <a:normAutofit fontScale="85000" lnSpcReduction="20000"/>
          </a:bodyPr>
          <a:lstStyle/>
          <a:p>
            <a:pPr marL="0" indent="0" fontAlgn="base">
              <a:buNone/>
            </a:pPr>
            <a:r>
              <a:rPr lang="en-GB" b="1" dirty="0"/>
              <a:t>Relevant areas of the National Policing Curriculum: </a:t>
            </a:r>
            <a:r>
              <a:rPr lang="en-GB" dirty="0"/>
              <a:t> </a:t>
            </a:r>
          </a:p>
          <a:p>
            <a:pPr marL="0" indent="0" fontAlgn="base">
              <a:buNone/>
            </a:pPr>
            <a:r>
              <a:rPr lang="en-GB" b="1" dirty="0"/>
              <a:t>Wellbeing and Resilience</a:t>
            </a:r>
            <a:r>
              <a:rPr lang="en-GB" dirty="0"/>
              <a:t> </a:t>
            </a:r>
          </a:p>
          <a:p>
            <a:pPr marL="0" indent="0" fontAlgn="base">
              <a:buNone/>
            </a:pPr>
            <a:r>
              <a:rPr lang="en-GB" dirty="0"/>
              <a:t> </a:t>
            </a:r>
          </a:p>
          <a:p>
            <a:pPr marL="0" indent="0" fontAlgn="base">
              <a:buNone/>
            </a:pPr>
            <a:r>
              <a:rPr lang="en-GB" dirty="0"/>
              <a:t>Having achieved Independent Patrol Status, </a:t>
            </a:r>
            <a:r>
              <a:rPr lang="en-GB" b="1" dirty="0"/>
              <a:t>reflect</a:t>
            </a:r>
            <a:r>
              <a:rPr lang="en-GB" dirty="0"/>
              <a:t> on the impact of organisation culture within policing on your wellbeing and resilience (organisation change, retaining personal values in a wider organisational culture).  </a:t>
            </a:r>
          </a:p>
          <a:p>
            <a:pPr marL="0" indent="0" fontAlgn="base">
              <a:buNone/>
            </a:pPr>
            <a:r>
              <a:rPr lang="en-GB" dirty="0"/>
              <a:t> </a:t>
            </a:r>
          </a:p>
          <a:p>
            <a:pPr marL="0" indent="0" fontAlgn="base">
              <a:buNone/>
            </a:pPr>
            <a:r>
              <a:rPr lang="en-GB" b="1" dirty="0"/>
              <a:t>Consider</a:t>
            </a:r>
            <a:r>
              <a:rPr lang="en-GB" dirty="0"/>
              <a:t> the risks of conforming to organisational culture.  </a:t>
            </a:r>
          </a:p>
          <a:p>
            <a:pPr marL="0" indent="0" fontAlgn="base">
              <a:buNone/>
            </a:pPr>
            <a:r>
              <a:rPr lang="en-GB" dirty="0"/>
              <a:t> </a:t>
            </a:r>
          </a:p>
          <a:p>
            <a:pPr marL="0" indent="0" fontAlgn="base">
              <a:buNone/>
            </a:pPr>
            <a:r>
              <a:rPr lang="en-GB" b="1" dirty="0"/>
              <a:t>Illustrate</a:t>
            </a:r>
            <a:r>
              <a:rPr lang="en-GB" dirty="0"/>
              <a:t> your strategies for maintaining wellbeing and resilience.  </a:t>
            </a:r>
          </a:p>
          <a:p>
            <a:pPr marL="0" indent="0" fontAlgn="base">
              <a:buNone/>
            </a:pPr>
            <a:r>
              <a:rPr lang="en-GB" dirty="0"/>
              <a:t> </a:t>
            </a:r>
          </a:p>
          <a:p>
            <a:pPr marL="0" indent="0" fontAlgn="base">
              <a:buNone/>
            </a:pPr>
            <a:r>
              <a:rPr lang="en-GB" i="1" dirty="0"/>
              <a:t>1000 words (+/- 10%: include your actual word count at the end of each section)</a:t>
            </a:r>
            <a:r>
              <a:rPr lang="en-GB" dirty="0"/>
              <a:t> </a:t>
            </a:r>
          </a:p>
        </p:txBody>
      </p:sp>
      <p:pic>
        <p:nvPicPr>
          <p:cNvPr id="4" name="Audio 3">
            <a:hlinkClick r:id="" action="ppaction://media"/>
            <a:extLst>
              <a:ext uri="{FF2B5EF4-FFF2-40B4-BE49-F238E27FC236}">
                <a16:creationId xmlns:a16="http://schemas.microsoft.com/office/drawing/2014/main" id="{AEBC3DF4-01FB-4C31-B907-BEBF0F9681D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539089791"/>
      </p:ext>
    </p:extLst>
  </p:cSld>
  <p:clrMapOvr>
    <a:masterClrMapping/>
  </p:clrMapOvr>
  <mc:AlternateContent xmlns:mc="http://schemas.openxmlformats.org/markup-compatibility/2006">
    <mc:Choice xmlns:p14="http://schemas.microsoft.com/office/powerpoint/2010/main" Requires="p14">
      <p:transition spd="slow" p14:dur="2000" advTm="309880"/>
    </mc:Choice>
    <mc:Fallback>
      <p:transition spd="slow" advTm="3098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E615F-8CDB-4E47-AA2D-F2E3E153F19D}"/>
              </a:ext>
            </a:extLst>
          </p:cNvPr>
          <p:cNvSpPr>
            <a:spLocks noGrp="1"/>
          </p:cNvSpPr>
          <p:nvPr>
            <p:ph type="title"/>
          </p:nvPr>
        </p:nvSpPr>
        <p:spPr>
          <a:xfrm>
            <a:off x="838200" y="365125"/>
            <a:ext cx="10515600" cy="757619"/>
          </a:xfrm>
        </p:spPr>
        <p:txBody>
          <a:bodyPr/>
          <a:lstStyle/>
          <a:p>
            <a:r>
              <a:rPr lang="en-US" dirty="0"/>
              <a:t>Task 2</a:t>
            </a:r>
          </a:p>
        </p:txBody>
      </p:sp>
      <p:sp>
        <p:nvSpPr>
          <p:cNvPr id="3" name="Content Placeholder 2">
            <a:extLst>
              <a:ext uri="{FF2B5EF4-FFF2-40B4-BE49-F238E27FC236}">
                <a16:creationId xmlns:a16="http://schemas.microsoft.com/office/drawing/2014/main" id="{9AEDBE2D-6C5A-2A45-89B0-D855D624A9F4}"/>
              </a:ext>
            </a:extLst>
          </p:cNvPr>
          <p:cNvSpPr>
            <a:spLocks noGrp="1"/>
          </p:cNvSpPr>
          <p:nvPr>
            <p:ph idx="1"/>
          </p:nvPr>
        </p:nvSpPr>
        <p:spPr>
          <a:xfrm>
            <a:off x="838200" y="1122744"/>
            <a:ext cx="10515600" cy="5054219"/>
          </a:xfrm>
        </p:spPr>
        <p:txBody>
          <a:bodyPr>
            <a:normAutofit fontScale="77500" lnSpcReduction="20000"/>
          </a:bodyPr>
          <a:lstStyle/>
          <a:p>
            <a:pPr marL="0" indent="0" fontAlgn="base">
              <a:buNone/>
            </a:pPr>
            <a:r>
              <a:rPr lang="en-GB" b="1" dirty="0"/>
              <a:t>Relevant areas of the National Policing Curriculum: </a:t>
            </a:r>
            <a:r>
              <a:rPr lang="en-GB" dirty="0"/>
              <a:t> </a:t>
            </a:r>
          </a:p>
          <a:p>
            <a:pPr marL="0" indent="0" fontAlgn="base">
              <a:buNone/>
            </a:pPr>
            <a:r>
              <a:rPr lang="en-GB" b="1" dirty="0"/>
              <a:t>Decision-making and Discretion,</a:t>
            </a:r>
            <a:r>
              <a:rPr lang="en-GB" dirty="0"/>
              <a:t> </a:t>
            </a:r>
            <a:r>
              <a:rPr lang="en-GB" b="1" dirty="0"/>
              <a:t>Vulnerability and Risk, Public Protection. </a:t>
            </a:r>
            <a:r>
              <a:rPr lang="en-GB" dirty="0"/>
              <a:t>  </a:t>
            </a:r>
          </a:p>
          <a:p>
            <a:pPr marL="0" indent="0" fontAlgn="base">
              <a:buNone/>
            </a:pPr>
            <a:r>
              <a:rPr lang="en-GB" dirty="0"/>
              <a:t>  </a:t>
            </a:r>
          </a:p>
          <a:p>
            <a:pPr marL="0" indent="0" fontAlgn="base">
              <a:buNone/>
            </a:pPr>
            <a:r>
              <a:rPr lang="en-GB" dirty="0"/>
              <a:t>You must choose </a:t>
            </a:r>
            <a:r>
              <a:rPr lang="en-GB" b="1" u="sng" dirty="0"/>
              <a:t>an incident, for example a domestic related incident,</a:t>
            </a:r>
            <a:r>
              <a:rPr lang="en-GB" b="1" dirty="0"/>
              <a:t> </a:t>
            </a:r>
            <a:r>
              <a:rPr lang="en-GB" dirty="0"/>
              <a:t>and reflect on how you made decisions in complex and unpredictable circumstances using dynamic risk assessment.  </a:t>
            </a:r>
          </a:p>
          <a:p>
            <a:pPr marL="0" indent="0" fontAlgn="base">
              <a:buNone/>
            </a:pPr>
            <a:r>
              <a:rPr lang="en-GB" dirty="0"/>
              <a:t>  </a:t>
            </a:r>
          </a:p>
          <a:p>
            <a:pPr marL="0" indent="0" fontAlgn="base">
              <a:buNone/>
            </a:pPr>
            <a:r>
              <a:rPr lang="en-GB" b="1" dirty="0"/>
              <a:t>Give a brief description</a:t>
            </a:r>
            <a:r>
              <a:rPr lang="en-GB" dirty="0"/>
              <a:t> of the problem including social and legislative contexts and any relevant cultural, ethnicity and language issues.  </a:t>
            </a:r>
          </a:p>
          <a:p>
            <a:pPr marL="0" indent="0" fontAlgn="base">
              <a:buNone/>
            </a:pPr>
            <a:r>
              <a:rPr lang="en-GB" dirty="0"/>
              <a:t> </a:t>
            </a:r>
          </a:p>
          <a:p>
            <a:pPr marL="0" indent="0" fontAlgn="base">
              <a:buNone/>
            </a:pPr>
            <a:r>
              <a:rPr lang="en-GB" b="1" dirty="0"/>
              <a:t>Evaluate</a:t>
            </a:r>
            <a:r>
              <a:rPr lang="en-GB" dirty="0"/>
              <a:t> decisions made during the incident and your use (or otherwise) of the National Decision Model. Explain the rationale behind your decisions and your considerations when recording details of the incident. Consider your ethical approach to the decision. Outline the consequences of your decision making.  </a:t>
            </a:r>
          </a:p>
          <a:p>
            <a:pPr marL="0" indent="0" fontAlgn="base">
              <a:buNone/>
            </a:pPr>
            <a:r>
              <a:rPr lang="en-GB" dirty="0"/>
              <a:t> </a:t>
            </a:r>
          </a:p>
          <a:p>
            <a:pPr marL="0" indent="0" fontAlgn="base">
              <a:buNone/>
            </a:pPr>
            <a:r>
              <a:rPr lang="en-GB" dirty="0"/>
              <a:t>1500 words </a:t>
            </a:r>
            <a:r>
              <a:rPr lang="en-GB" i="1" dirty="0"/>
              <a:t>(+/- 10%: include your actual word count at the end of each section)</a:t>
            </a:r>
            <a:r>
              <a:rPr lang="en-GB" dirty="0"/>
              <a:t> </a:t>
            </a:r>
          </a:p>
          <a:p>
            <a:pPr marL="0" indent="0" fontAlgn="base">
              <a:buNone/>
            </a:pPr>
            <a:endParaRPr lang="en-GB" dirty="0"/>
          </a:p>
        </p:txBody>
      </p:sp>
      <p:pic>
        <p:nvPicPr>
          <p:cNvPr id="4" name="Audio 3">
            <a:hlinkClick r:id="" action="ppaction://media"/>
            <a:extLst>
              <a:ext uri="{FF2B5EF4-FFF2-40B4-BE49-F238E27FC236}">
                <a16:creationId xmlns:a16="http://schemas.microsoft.com/office/drawing/2014/main" id="{9EAB2C15-482F-483F-9CD5-132028CC2E3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525761203"/>
      </p:ext>
    </p:extLst>
  </p:cSld>
  <p:clrMapOvr>
    <a:masterClrMapping/>
  </p:clrMapOvr>
  <mc:AlternateContent xmlns:mc="http://schemas.openxmlformats.org/markup-compatibility/2006">
    <mc:Choice xmlns:p14="http://schemas.microsoft.com/office/powerpoint/2010/main" Requires="p14">
      <p:transition spd="slow" p14:dur="2000" advTm="165256"/>
    </mc:Choice>
    <mc:Fallback>
      <p:transition spd="slow" advTm="1652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E615F-8CDB-4E47-AA2D-F2E3E153F19D}"/>
              </a:ext>
            </a:extLst>
          </p:cNvPr>
          <p:cNvSpPr>
            <a:spLocks noGrp="1"/>
          </p:cNvSpPr>
          <p:nvPr>
            <p:ph type="title"/>
          </p:nvPr>
        </p:nvSpPr>
        <p:spPr>
          <a:xfrm>
            <a:off x="838200" y="365125"/>
            <a:ext cx="10515600" cy="757619"/>
          </a:xfrm>
        </p:spPr>
        <p:txBody>
          <a:bodyPr/>
          <a:lstStyle/>
          <a:p>
            <a:r>
              <a:rPr lang="en-US" dirty="0"/>
              <a:t>Task 3</a:t>
            </a:r>
          </a:p>
        </p:txBody>
      </p:sp>
      <p:sp>
        <p:nvSpPr>
          <p:cNvPr id="3" name="Content Placeholder 2">
            <a:extLst>
              <a:ext uri="{FF2B5EF4-FFF2-40B4-BE49-F238E27FC236}">
                <a16:creationId xmlns:a16="http://schemas.microsoft.com/office/drawing/2014/main" id="{9AEDBE2D-6C5A-2A45-89B0-D855D624A9F4}"/>
              </a:ext>
            </a:extLst>
          </p:cNvPr>
          <p:cNvSpPr>
            <a:spLocks noGrp="1"/>
          </p:cNvSpPr>
          <p:nvPr>
            <p:ph idx="1"/>
          </p:nvPr>
        </p:nvSpPr>
        <p:spPr>
          <a:xfrm>
            <a:off x="838200" y="1122744"/>
            <a:ext cx="10515600" cy="5054219"/>
          </a:xfrm>
        </p:spPr>
        <p:txBody>
          <a:bodyPr>
            <a:normAutofit fontScale="77500" lnSpcReduction="20000"/>
          </a:bodyPr>
          <a:lstStyle/>
          <a:p>
            <a:pPr marL="0" indent="0" fontAlgn="base">
              <a:buNone/>
            </a:pPr>
            <a:r>
              <a:rPr lang="en-GB" b="1" dirty="0"/>
              <a:t>Relevant areas of the National Policing Curriculum: </a:t>
            </a:r>
            <a:r>
              <a:rPr lang="en-GB" dirty="0"/>
              <a:t> </a:t>
            </a:r>
          </a:p>
          <a:p>
            <a:pPr marL="0" indent="0" fontAlgn="base">
              <a:buNone/>
            </a:pPr>
            <a:r>
              <a:rPr lang="en-GB" b="1" dirty="0"/>
              <a:t>Maintaining Professional Standards, Leadership and Team-working</a:t>
            </a:r>
            <a:r>
              <a:rPr lang="en-GB" dirty="0"/>
              <a:t> </a:t>
            </a:r>
          </a:p>
          <a:p>
            <a:pPr marL="0" indent="0" fontAlgn="base">
              <a:buNone/>
            </a:pPr>
            <a:r>
              <a:rPr lang="en-GB" dirty="0"/>
              <a:t> </a:t>
            </a:r>
          </a:p>
          <a:p>
            <a:pPr marL="0" indent="0" fontAlgn="base">
              <a:buNone/>
            </a:pPr>
            <a:r>
              <a:rPr lang="en-GB" b="1" dirty="0"/>
              <a:t>Evaluate</a:t>
            </a:r>
            <a:r>
              <a:rPr lang="en-GB" dirty="0"/>
              <a:t> theories of team dynamics as a means of developing team cohesion (reasons why some teams cannot function, theories and models relating to team dynamics, ways to improve team cohesion). </a:t>
            </a:r>
          </a:p>
          <a:p>
            <a:pPr marL="0" indent="0" fontAlgn="base">
              <a:buNone/>
            </a:pPr>
            <a:r>
              <a:rPr lang="en-GB" dirty="0"/>
              <a:t> </a:t>
            </a:r>
          </a:p>
          <a:p>
            <a:pPr marL="0" indent="0" fontAlgn="base">
              <a:buNone/>
            </a:pPr>
            <a:r>
              <a:rPr lang="en-GB" b="1" dirty="0"/>
              <a:t>Consider</a:t>
            </a:r>
            <a:r>
              <a:rPr lang="en-GB" dirty="0"/>
              <a:t> why inter-personal conflict can occur within a team and outline what strategies can be adopted to enhance individual and team performance.  </a:t>
            </a:r>
          </a:p>
          <a:p>
            <a:pPr marL="0" indent="0" fontAlgn="base">
              <a:buNone/>
            </a:pPr>
            <a:r>
              <a:rPr lang="en-GB" dirty="0"/>
              <a:t> </a:t>
            </a:r>
          </a:p>
          <a:p>
            <a:pPr marL="0" indent="0" fontAlgn="base">
              <a:buNone/>
            </a:pPr>
            <a:r>
              <a:rPr lang="en-GB" b="1" dirty="0"/>
              <a:t>Consider</a:t>
            </a:r>
            <a:r>
              <a:rPr lang="en-GB" dirty="0"/>
              <a:t> how team dynamics within the police service can result in failing to comply with professional standards requirements (Code of Ethics, policies, procedures, protocols or legislation). </a:t>
            </a:r>
          </a:p>
          <a:p>
            <a:pPr marL="0" indent="0" fontAlgn="base">
              <a:buNone/>
            </a:pPr>
            <a:r>
              <a:rPr lang="en-GB" dirty="0"/>
              <a:t> </a:t>
            </a:r>
          </a:p>
          <a:p>
            <a:pPr marL="0" indent="0" fontAlgn="base">
              <a:buNone/>
            </a:pPr>
            <a:r>
              <a:rPr lang="en-GB" dirty="0"/>
              <a:t>1500 words </a:t>
            </a:r>
            <a:r>
              <a:rPr lang="en-GB" i="1" dirty="0"/>
              <a:t>(+/- 10%: include your actual word count at the end of each section)</a:t>
            </a:r>
            <a:r>
              <a:rPr lang="en-GB" dirty="0"/>
              <a:t> </a:t>
            </a:r>
          </a:p>
        </p:txBody>
      </p:sp>
      <p:pic>
        <p:nvPicPr>
          <p:cNvPr id="5" name="Audio 4">
            <a:hlinkClick r:id="" action="ppaction://media"/>
            <a:extLst>
              <a:ext uri="{FF2B5EF4-FFF2-40B4-BE49-F238E27FC236}">
                <a16:creationId xmlns:a16="http://schemas.microsoft.com/office/drawing/2014/main" id="{47E23EA0-E2BD-4D38-AB35-C248E9BCCD9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033392765"/>
      </p:ext>
    </p:extLst>
  </p:cSld>
  <p:clrMapOvr>
    <a:masterClrMapping/>
  </p:clrMapOvr>
  <mc:AlternateContent xmlns:mc="http://schemas.openxmlformats.org/markup-compatibility/2006">
    <mc:Choice xmlns:p14="http://schemas.microsoft.com/office/powerpoint/2010/main" Requires="p14">
      <p:transition spd="slow" p14:dur="2000" advTm="270009"/>
    </mc:Choice>
    <mc:Fallback>
      <p:transition spd="slow" advTm="2700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E615F-8CDB-4E47-AA2D-F2E3E153F19D}"/>
              </a:ext>
            </a:extLst>
          </p:cNvPr>
          <p:cNvSpPr>
            <a:spLocks noGrp="1"/>
          </p:cNvSpPr>
          <p:nvPr>
            <p:ph type="title"/>
          </p:nvPr>
        </p:nvSpPr>
        <p:spPr>
          <a:xfrm>
            <a:off x="838200" y="365125"/>
            <a:ext cx="10515600" cy="757619"/>
          </a:xfrm>
        </p:spPr>
        <p:txBody>
          <a:bodyPr/>
          <a:lstStyle/>
          <a:p>
            <a:r>
              <a:rPr lang="en-US" dirty="0"/>
              <a:t>Task 4</a:t>
            </a:r>
          </a:p>
        </p:txBody>
      </p:sp>
      <p:sp>
        <p:nvSpPr>
          <p:cNvPr id="3" name="Content Placeholder 2">
            <a:extLst>
              <a:ext uri="{FF2B5EF4-FFF2-40B4-BE49-F238E27FC236}">
                <a16:creationId xmlns:a16="http://schemas.microsoft.com/office/drawing/2014/main" id="{9AEDBE2D-6C5A-2A45-89B0-D855D624A9F4}"/>
              </a:ext>
            </a:extLst>
          </p:cNvPr>
          <p:cNvSpPr>
            <a:spLocks noGrp="1"/>
          </p:cNvSpPr>
          <p:nvPr>
            <p:ph idx="1"/>
          </p:nvPr>
        </p:nvSpPr>
        <p:spPr>
          <a:xfrm>
            <a:off x="636608" y="1122744"/>
            <a:ext cx="10717192" cy="5370131"/>
          </a:xfrm>
        </p:spPr>
        <p:txBody>
          <a:bodyPr>
            <a:normAutofit fontScale="92500" lnSpcReduction="20000"/>
          </a:bodyPr>
          <a:lstStyle/>
          <a:p>
            <a:pPr marL="0" indent="0" fontAlgn="base">
              <a:buNone/>
            </a:pPr>
            <a:r>
              <a:rPr lang="en-GB" b="1" dirty="0"/>
              <a:t>Relevant areas of the National Policing Curriculum: </a:t>
            </a:r>
            <a:r>
              <a:rPr lang="en-GB" dirty="0"/>
              <a:t> </a:t>
            </a:r>
          </a:p>
          <a:p>
            <a:pPr marL="0" indent="0" fontAlgn="base">
              <a:buNone/>
            </a:pPr>
            <a:r>
              <a:rPr lang="en-GB" b="1" dirty="0"/>
              <a:t>Policing the roads, information and intelligence and conducting investigations. </a:t>
            </a:r>
            <a:r>
              <a:rPr lang="en-GB" dirty="0"/>
              <a:t> </a:t>
            </a:r>
          </a:p>
          <a:p>
            <a:pPr marL="0" indent="0" fontAlgn="base">
              <a:buNone/>
            </a:pPr>
            <a:r>
              <a:rPr lang="en-GB" dirty="0"/>
              <a:t>  </a:t>
            </a:r>
          </a:p>
          <a:p>
            <a:pPr marL="0" indent="0" fontAlgn="base">
              <a:buNone/>
            </a:pPr>
            <a:r>
              <a:rPr lang="en-GB" b="1" dirty="0"/>
              <a:t>Explain</a:t>
            </a:r>
            <a:r>
              <a:rPr lang="en-GB" dirty="0"/>
              <a:t> how information and intelligence can be used in the disruption of the more prevalent criminal activity (e.g. drug smuggling, human trafficking, child sexual exploitation, counterfeit goods, organised crime groups and ‘county lines’) by effective policing of the roads.  </a:t>
            </a:r>
          </a:p>
          <a:p>
            <a:pPr marL="0" indent="0" fontAlgn="base">
              <a:buNone/>
            </a:pPr>
            <a:r>
              <a:rPr lang="en-GB" dirty="0"/>
              <a:t> </a:t>
            </a:r>
          </a:p>
          <a:p>
            <a:pPr marL="0" indent="0" fontAlgn="base">
              <a:buNone/>
            </a:pPr>
            <a:r>
              <a:rPr lang="en-GB" b="1" dirty="0"/>
              <a:t>Outline</a:t>
            </a:r>
            <a:r>
              <a:rPr lang="en-GB" dirty="0"/>
              <a:t> how ANPR can be used as investigative resource when disrupting criminal activity.  </a:t>
            </a:r>
          </a:p>
          <a:p>
            <a:pPr marL="0" indent="0" fontAlgn="base">
              <a:buNone/>
            </a:pPr>
            <a:r>
              <a:rPr lang="en-GB" dirty="0"/>
              <a:t> </a:t>
            </a:r>
          </a:p>
          <a:p>
            <a:pPr marL="0" indent="0" fontAlgn="base">
              <a:buNone/>
            </a:pPr>
            <a:r>
              <a:rPr lang="en-GB" dirty="0"/>
              <a:t>1500 words </a:t>
            </a:r>
            <a:r>
              <a:rPr lang="en-GB" i="1" dirty="0"/>
              <a:t>(+/- 10%: include your actual word count at the end of each section)</a:t>
            </a:r>
            <a:r>
              <a:rPr lang="en-GB" dirty="0"/>
              <a:t> </a:t>
            </a:r>
          </a:p>
          <a:p>
            <a:pPr marL="0" indent="0" fontAlgn="base">
              <a:buNone/>
            </a:pPr>
            <a:r>
              <a:rPr lang="en-GB" dirty="0"/>
              <a:t> </a:t>
            </a:r>
          </a:p>
        </p:txBody>
      </p:sp>
      <p:pic>
        <p:nvPicPr>
          <p:cNvPr id="4" name="Audio 3">
            <a:hlinkClick r:id="" action="ppaction://media"/>
            <a:extLst>
              <a:ext uri="{FF2B5EF4-FFF2-40B4-BE49-F238E27FC236}">
                <a16:creationId xmlns:a16="http://schemas.microsoft.com/office/drawing/2014/main" id="{9C98923A-B7EB-4984-9EEB-751D3C11D19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526032777"/>
      </p:ext>
    </p:extLst>
  </p:cSld>
  <p:clrMapOvr>
    <a:masterClrMapping/>
  </p:clrMapOvr>
  <mc:AlternateContent xmlns:mc="http://schemas.openxmlformats.org/markup-compatibility/2006">
    <mc:Choice xmlns:p14="http://schemas.microsoft.com/office/powerpoint/2010/main" Requires="p14">
      <p:transition spd="slow" p14:dur="2000" advTm="148199"/>
    </mc:Choice>
    <mc:Fallback>
      <p:transition spd="slow" advTm="1481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E615F-8CDB-4E47-AA2D-F2E3E153F19D}"/>
              </a:ext>
            </a:extLst>
          </p:cNvPr>
          <p:cNvSpPr>
            <a:spLocks noGrp="1"/>
          </p:cNvSpPr>
          <p:nvPr>
            <p:ph type="title"/>
          </p:nvPr>
        </p:nvSpPr>
        <p:spPr>
          <a:xfrm>
            <a:off x="838200" y="365125"/>
            <a:ext cx="10515600" cy="757619"/>
          </a:xfrm>
        </p:spPr>
        <p:txBody>
          <a:bodyPr/>
          <a:lstStyle/>
          <a:p>
            <a:r>
              <a:rPr lang="en-US" dirty="0"/>
              <a:t>Task 5</a:t>
            </a:r>
          </a:p>
        </p:txBody>
      </p:sp>
      <p:sp>
        <p:nvSpPr>
          <p:cNvPr id="3" name="Content Placeholder 2">
            <a:extLst>
              <a:ext uri="{FF2B5EF4-FFF2-40B4-BE49-F238E27FC236}">
                <a16:creationId xmlns:a16="http://schemas.microsoft.com/office/drawing/2014/main" id="{9AEDBE2D-6C5A-2A45-89B0-D855D624A9F4}"/>
              </a:ext>
            </a:extLst>
          </p:cNvPr>
          <p:cNvSpPr>
            <a:spLocks noGrp="1"/>
          </p:cNvSpPr>
          <p:nvPr>
            <p:ph idx="1"/>
          </p:nvPr>
        </p:nvSpPr>
        <p:spPr>
          <a:xfrm>
            <a:off x="636608" y="1122744"/>
            <a:ext cx="10717192" cy="5370131"/>
          </a:xfrm>
        </p:spPr>
        <p:txBody>
          <a:bodyPr>
            <a:normAutofit fontScale="77500" lnSpcReduction="20000"/>
          </a:bodyPr>
          <a:lstStyle/>
          <a:p>
            <a:pPr marL="0" indent="0" fontAlgn="base">
              <a:buNone/>
            </a:pPr>
            <a:r>
              <a:rPr lang="en-GB" b="1" dirty="0"/>
              <a:t>Individual Learning Plan</a:t>
            </a:r>
            <a:r>
              <a:rPr lang="en-GB" dirty="0"/>
              <a:t>  </a:t>
            </a:r>
          </a:p>
          <a:p>
            <a:pPr marL="0" indent="0" fontAlgn="base">
              <a:buNone/>
            </a:pPr>
            <a:r>
              <a:rPr lang="en-GB" dirty="0"/>
              <a:t>  </a:t>
            </a:r>
          </a:p>
          <a:p>
            <a:pPr marL="0" indent="0" fontAlgn="base">
              <a:buNone/>
            </a:pPr>
            <a:r>
              <a:rPr lang="en-GB" dirty="0"/>
              <a:t>The second learning outcome identified in the accompanying module descriptor (BMPP 5000D) asks that you create an individual learning plan to meet your identified needs through reflection upon your continuing practice. This shows confidence in your ability to manage your own learning in response to evolving circumstances in the workplace.  </a:t>
            </a:r>
          </a:p>
          <a:p>
            <a:pPr marL="0" indent="0" fontAlgn="base">
              <a:buNone/>
            </a:pPr>
            <a:r>
              <a:rPr lang="en-GB" dirty="0"/>
              <a:t>  </a:t>
            </a:r>
          </a:p>
          <a:p>
            <a:pPr marL="0" indent="0" fontAlgn="base">
              <a:buNone/>
            </a:pPr>
            <a:r>
              <a:rPr lang="en-GB" dirty="0"/>
              <a:t>This task differs from the PDPs that you have completed in your previous workbooks in that this learning plan allows you to assess what level you believe you are in key knowledge, skills and experience against where you believe you (and the force) consider you should be – now and in the coming 6 to 12 months of your placement. This should then be used to target future development need.  </a:t>
            </a:r>
          </a:p>
          <a:p>
            <a:pPr marL="0" indent="0" fontAlgn="base">
              <a:buNone/>
            </a:pPr>
            <a:r>
              <a:rPr lang="en-GB" dirty="0"/>
              <a:t>  </a:t>
            </a:r>
          </a:p>
          <a:p>
            <a:pPr marL="0" indent="0" fontAlgn="base">
              <a:buNone/>
            </a:pPr>
            <a:r>
              <a:rPr lang="en-GB" dirty="0"/>
              <a:t>1500 words </a:t>
            </a:r>
            <a:r>
              <a:rPr lang="en-GB" i="1" dirty="0"/>
              <a:t>equivalent. Please note that this is not the actual number of words used in completing the table, the count reflects the thought and research behind it.</a:t>
            </a:r>
            <a:r>
              <a:rPr lang="en-GB" dirty="0"/>
              <a:t>  </a:t>
            </a:r>
          </a:p>
          <a:p>
            <a:pPr marL="0" indent="0" fontAlgn="base">
              <a:buNone/>
            </a:pPr>
            <a:r>
              <a:rPr lang="en-GB" dirty="0"/>
              <a:t>  </a:t>
            </a:r>
          </a:p>
          <a:p>
            <a:pPr marL="0" indent="0" fontAlgn="base">
              <a:buNone/>
            </a:pPr>
            <a:r>
              <a:rPr lang="en-GB" i="1" dirty="0"/>
              <a:t>It will count towards the overall equivalent word count of 8000 words expected from this module.  </a:t>
            </a:r>
            <a:r>
              <a:rPr lang="en-GB" dirty="0"/>
              <a:t>  (See next slide for learning plan) </a:t>
            </a:r>
          </a:p>
        </p:txBody>
      </p:sp>
    </p:spTree>
    <p:extLst>
      <p:ext uri="{BB962C8B-B14F-4D97-AF65-F5344CB8AC3E}">
        <p14:creationId xmlns:p14="http://schemas.microsoft.com/office/powerpoint/2010/main" val="8501362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E615F-8CDB-4E47-AA2D-F2E3E153F19D}"/>
              </a:ext>
            </a:extLst>
          </p:cNvPr>
          <p:cNvSpPr>
            <a:spLocks noGrp="1"/>
          </p:cNvSpPr>
          <p:nvPr>
            <p:ph type="title"/>
          </p:nvPr>
        </p:nvSpPr>
        <p:spPr>
          <a:xfrm>
            <a:off x="838200" y="365125"/>
            <a:ext cx="10515600" cy="757619"/>
          </a:xfrm>
        </p:spPr>
        <p:txBody>
          <a:bodyPr/>
          <a:lstStyle/>
          <a:p>
            <a:r>
              <a:rPr lang="en-US" dirty="0"/>
              <a:t>Task 5 – Learning plan – part 1</a:t>
            </a:r>
          </a:p>
        </p:txBody>
      </p:sp>
      <p:pic>
        <p:nvPicPr>
          <p:cNvPr id="7" name="Content Placeholder 6" descr="A screenshot of a cell phone&#10;&#10;Description automatically generated">
            <a:extLst>
              <a:ext uri="{FF2B5EF4-FFF2-40B4-BE49-F238E27FC236}">
                <a16:creationId xmlns:a16="http://schemas.microsoft.com/office/drawing/2014/main" id="{81B9ECFE-9B62-E147-928C-53910665EA02}"/>
              </a:ext>
            </a:extLst>
          </p:cNvPr>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1704384" y="1039837"/>
            <a:ext cx="7768229" cy="5453038"/>
          </a:xfrm>
        </p:spPr>
      </p:pic>
    </p:spTree>
    <p:extLst>
      <p:ext uri="{BB962C8B-B14F-4D97-AF65-F5344CB8AC3E}">
        <p14:creationId xmlns:p14="http://schemas.microsoft.com/office/powerpoint/2010/main" val="34853189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E615F-8CDB-4E47-AA2D-F2E3E153F19D}"/>
              </a:ext>
            </a:extLst>
          </p:cNvPr>
          <p:cNvSpPr>
            <a:spLocks noGrp="1"/>
          </p:cNvSpPr>
          <p:nvPr>
            <p:ph type="title"/>
          </p:nvPr>
        </p:nvSpPr>
        <p:spPr>
          <a:xfrm>
            <a:off x="838200" y="365125"/>
            <a:ext cx="10515600" cy="757619"/>
          </a:xfrm>
        </p:spPr>
        <p:txBody>
          <a:bodyPr/>
          <a:lstStyle/>
          <a:p>
            <a:r>
              <a:rPr lang="en-US" dirty="0"/>
              <a:t>Task 5 – Learning plan (part 2)</a:t>
            </a:r>
          </a:p>
        </p:txBody>
      </p:sp>
      <p:pic>
        <p:nvPicPr>
          <p:cNvPr id="9" name="Picture 8" descr="A screenshot of a cell phone&#10;&#10;Description automatically generated">
            <a:extLst>
              <a:ext uri="{FF2B5EF4-FFF2-40B4-BE49-F238E27FC236}">
                <a16:creationId xmlns:a16="http://schemas.microsoft.com/office/drawing/2014/main" id="{54891C3D-3AC3-9645-9497-D0A51814F45E}"/>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838200" y="1122744"/>
            <a:ext cx="9391484" cy="5163756"/>
          </a:xfrm>
          <a:prstGeom prst="rect">
            <a:avLst/>
          </a:prstGeom>
        </p:spPr>
      </p:pic>
    </p:spTree>
    <p:extLst>
      <p:ext uri="{BB962C8B-B14F-4D97-AF65-F5344CB8AC3E}">
        <p14:creationId xmlns:p14="http://schemas.microsoft.com/office/powerpoint/2010/main" val="41408450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TotalTime>
  <Words>674</Words>
  <Application>Microsoft Office PowerPoint</Application>
  <PresentationFormat>Widescreen</PresentationFormat>
  <Paragraphs>58</Paragraphs>
  <Slides>8</Slides>
  <Notes>0</Notes>
  <HiddenSlides>0</HiddenSlides>
  <MMClips>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Podcast:</vt:lpstr>
      <vt:lpstr>Task 1</vt:lpstr>
      <vt:lpstr>Task 2</vt:lpstr>
      <vt:lpstr>Task 3</vt:lpstr>
      <vt:lpstr>Task 4</vt:lpstr>
      <vt:lpstr>Task 5</vt:lpstr>
      <vt:lpstr>Task 5 – Learning plan – part 1</vt:lpstr>
      <vt:lpstr>Task 5 – Learning plan (part 2)</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 Harris (Pontyberem Primary School)</dc:creator>
  <cp:lastModifiedBy>Andrew Edwards</cp:lastModifiedBy>
  <cp:revision>10</cp:revision>
  <dcterms:created xsi:type="dcterms:W3CDTF">2020-06-09T06:07:26Z</dcterms:created>
  <dcterms:modified xsi:type="dcterms:W3CDTF">2020-06-11T07:58:42Z</dcterms:modified>
</cp:coreProperties>
</file>