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3746" autoAdjust="0"/>
  </p:normalViewPr>
  <p:slideViewPr>
    <p:cSldViewPr snapToGrid="0">
      <p:cViewPr varScale="1">
        <p:scale>
          <a:sx n="78" d="100"/>
          <a:sy n="78" d="100"/>
        </p:scale>
        <p:origin x="32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72230D-A970-4B8F-B9AB-E8F2A212ED6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52E920-6CEE-42B5-80E3-2F7BFF895C98}">
      <dgm:prSet/>
      <dgm:spPr/>
      <dgm:t>
        <a:bodyPr/>
        <a:lstStyle/>
        <a:p>
          <a:r>
            <a:rPr lang="en-GB"/>
            <a:t>Section 52 of the Coroners and Justice Act 2009 replaces s. 2(1) of the Homicide Act 1957 with three new subsections, (1), (1A), and (1B). </a:t>
          </a:r>
          <a:endParaRPr lang="en-US"/>
        </a:p>
      </dgm:t>
    </dgm:pt>
    <dgm:pt modelId="{3E1C134B-1F5D-4508-A9F6-1D7AD76C94C3}" type="parTrans" cxnId="{3ED899D7-F58D-41F3-B659-14DAB7A58298}">
      <dgm:prSet/>
      <dgm:spPr/>
      <dgm:t>
        <a:bodyPr/>
        <a:lstStyle/>
        <a:p>
          <a:endParaRPr lang="en-US"/>
        </a:p>
      </dgm:t>
    </dgm:pt>
    <dgm:pt modelId="{7107FE37-A5C8-489D-A341-75B092F2CA8A}" type="sibTrans" cxnId="{3ED899D7-F58D-41F3-B659-14DAB7A58298}">
      <dgm:prSet/>
      <dgm:spPr/>
      <dgm:t>
        <a:bodyPr/>
        <a:lstStyle/>
        <a:p>
          <a:endParaRPr lang="en-US"/>
        </a:p>
      </dgm:t>
    </dgm:pt>
    <dgm:pt modelId="{92EF989F-9A45-49DC-9C11-344DA09A4DF5}">
      <dgm:prSet/>
      <dgm:spPr/>
      <dgm:t>
        <a:bodyPr/>
        <a:lstStyle/>
        <a:p>
          <a:r>
            <a:rPr lang="en-GB"/>
            <a:t>The effect of a successful plea of diminished responsibility remains the same, a verdict of manslaughter rather than murder, and the burden remains on the defence to prove the defence on the balance of probabilities.</a:t>
          </a:r>
          <a:endParaRPr lang="en-US"/>
        </a:p>
      </dgm:t>
    </dgm:pt>
    <dgm:pt modelId="{C5FD3136-6BDA-44C1-99A3-9AFCFD2B1E5E}" type="parTrans" cxnId="{35E11E82-5A48-4E14-8D50-A5443777C60A}">
      <dgm:prSet/>
      <dgm:spPr/>
      <dgm:t>
        <a:bodyPr/>
        <a:lstStyle/>
        <a:p>
          <a:endParaRPr lang="en-US"/>
        </a:p>
      </dgm:t>
    </dgm:pt>
    <dgm:pt modelId="{2E1D4417-3214-4C6E-8191-5A7F9E9D05EC}" type="sibTrans" cxnId="{35E11E82-5A48-4E14-8D50-A5443777C60A}">
      <dgm:prSet/>
      <dgm:spPr/>
      <dgm:t>
        <a:bodyPr/>
        <a:lstStyle/>
        <a:p>
          <a:endParaRPr lang="en-US"/>
        </a:p>
      </dgm:t>
    </dgm:pt>
    <dgm:pt modelId="{7A820CF9-1971-4C4C-8B79-49D788CDF8F7}">
      <dgm:prSet/>
      <dgm:spPr/>
      <dgm:t>
        <a:bodyPr/>
        <a:lstStyle/>
        <a:p>
          <a:r>
            <a:rPr lang="en-GB"/>
            <a:t>‘Abnormality of mind’ replaced with ‘abnormality of mental functioning’</a:t>
          </a:r>
          <a:endParaRPr lang="en-US"/>
        </a:p>
      </dgm:t>
    </dgm:pt>
    <dgm:pt modelId="{2D5FC74D-8E7A-42C3-A795-2A6291D3F5F0}" type="parTrans" cxnId="{3B32A95D-10B4-46E3-85C1-E4164648A1D4}">
      <dgm:prSet/>
      <dgm:spPr/>
      <dgm:t>
        <a:bodyPr/>
        <a:lstStyle/>
        <a:p>
          <a:endParaRPr lang="en-US"/>
        </a:p>
      </dgm:t>
    </dgm:pt>
    <dgm:pt modelId="{8D0C06E4-DE8E-4896-B99D-082F4596360B}" type="sibTrans" cxnId="{3B32A95D-10B4-46E3-85C1-E4164648A1D4}">
      <dgm:prSet/>
      <dgm:spPr/>
      <dgm:t>
        <a:bodyPr/>
        <a:lstStyle/>
        <a:p>
          <a:endParaRPr lang="en-US"/>
        </a:p>
      </dgm:t>
    </dgm:pt>
    <dgm:pt modelId="{D41015D3-1F75-4D7C-BDEF-1B66A12A269E}">
      <dgm:prSet/>
      <dgm:spPr/>
      <dgm:t>
        <a:bodyPr/>
        <a:lstStyle/>
        <a:p>
          <a:r>
            <a:rPr lang="en-GB"/>
            <a:t>‘Abnormality of mental functioning’ must arise from a ‘recognised medical condition’</a:t>
          </a:r>
          <a:endParaRPr lang="en-US"/>
        </a:p>
      </dgm:t>
    </dgm:pt>
    <dgm:pt modelId="{CE058ADB-2412-4536-9C29-8C630009AD41}" type="parTrans" cxnId="{FA76F7BF-C0DA-4FFD-BAD2-DB733C6668FD}">
      <dgm:prSet/>
      <dgm:spPr/>
      <dgm:t>
        <a:bodyPr/>
        <a:lstStyle/>
        <a:p>
          <a:endParaRPr lang="en-US"/>
        </a:p>
      </dgm:t>
    </dgm:pt>
    <dgm:pt modelId="{BE20E5B4-A604-49E8-AADA-188A8034AA39}" type="sibTrans" cxnId="{FA76F7BF-C0DA-4FFD-BAD2-DB733C6668FD}">
      <dgm:prSet/>
      <dgm:spPr/>
      <dgm:t>
        <a:bodyPr/>
        <a:lstStyle/>
        <a:p>
          <a:endParaRPr lang="en-US"/>
        </a:p>
      </dgm:t>
    </dgm:pt>
    <dgm:pt modelId="{BE510B10-14A2-4C25-BDD8-17C3855C3E34}">
      <dgm:prSet/>
      <dgm:spPr/>
      <dgm:t>
        <a:bodyPr/>
        <a:lstStyle/>
        <a:p>
          <a:r>
            <a:rPr lang="en-GB"/>
            <a:t>Rather than having to show that his mental responsibility was substantially impaired, D will now have to show that his ability to do one or more things—namely to understand the nature of his conduct, to form a rational judgement, or to exercise self-control—was substantially impaired. </a:t>
          </a:r>
          <a:endParaRPr lang="en-US"/>
        </a:p>
      </dgm:t>
    </dgm:pt>
    <dgm:pt modelId="{0C1A8E46-BA69-4356-BF97-AB517BB412EA}" type="parTrans" cxnId="{D797EC6D-0A77-4A01-A8B3-52EE09DF4738}">
      <dgm:prSet/>
      <dgm:spPr/>
      <dgm:t>
        <a:bodyPr/>
        <a:lstStyle/>
        <a:p>
          <a:endParaRPr lang="en-US"/>
        </a:p>
      </dgm:t>
    </dgm:pt>
    <dgm:pt modelId="{9FE05644-B17D-4A45-B98B-2ACB1CFDBD5A}" type="sibTrans" cxnId="{D797EC6D-0A77-4A01-A8B3-52EE09DF4738}">
      <dgm:prSet/>
      <dgm:spPr/>
      <dgm:t>
        <a:bodyPr/>
        <a:lstStyle/>
        <a:p>
          <a:endParaRPr lang="en-US"/>
        </a:p>
      </dgm:t>
    </dgm:pt>
    <dgm:pt modelId="{93BA8603-EC30-4361-A9D1-153FBEEA676C}" type="pres">
      <dgm:prSet presAssocID="{2C72230D-A970-4B8F-B9AB-E8F2A212ED62}" presName="vert0" presStyleCnt="0">
        <dgm:presLayoutVars>
          <dgm:dir/>
          <dgm:animOne val="branch"/>
          <dgm:animLvl val="lvl"/>
        </dgm:presLayoutVars>
      </dgm:prSet>
      <dgm:spPr/>
    </dgm:pt>
    <dgm:pt modelId="{78936456-85B5-400A-9BE3-BD02920D96A8}" type="pres">
      <dgm:prSet presAssocID="{F152E920-6CEE-42B5-80E3-2F7BFF895C98}" presName="thickLine" presStyleLbl="alignNode1" presStyleIdx="0" presStyleCnt="5"/>
      <dgm:spPr/>
    </dgm:pt>
    <dgm:pt modelId="{D7751E8D-4280-4A5B-A51D-AACE8159BFA3}" type="pres">
      <dgm:prSet presAssocID="{F152E920-6CEE-42B5-80E3-2F7BFF895C98}" presName="horz1" presStyleCnt="0"/>
      <dgm:spPr/>
    </dgm:pt>
    <dgm:pt modelId="{8C404BFA-E316-43EC-8C9F-473D1742CF19}" type="pres">
      <dgm:prSet presAssocID="{F152E920-6CEE-42B5-80E3-2F7BFF895C98}" presName="tx1" presStyleLbl="revTx" presStyleIdx="0" presStyleCnt="5"/>
      <dgm:spPr/>
    </dgm:pt>
    <dgm:pt modelId="{6725ED7C-CF38-4BE6-8767-4223BC1055DE}" type="pres">
      <dgm:prSet presAssocID="{F152E920-6CEE-42B5-80E3-2F7BFF895C98}" presName="vert1" presStyleCnt="0"/>
      <dgm:spPr/>
    </dgm:pt>
    <dgm:pt modelId="{1A153B52-0933-4E49-8E7F-55CD2F475520}" type="pres">
      <dgm:prSet presAssocID="{92EF989F-9A45-49DC-9C11-344DA09A4DF5}" presName="thickLine" presStyleLbl="alignNode1" presStyleIdx="1" presStyleCnt="5"/>
      <dgm:spPr/>
    </dgm:pt>
    <dgm:pt modelId="{E24BFE99-CD66-438C-8409-BC04B197D83C}" type="pres">
      <dgm:prSet presAssocID="{92EF989F-9A45-49DC-9C11-344DA09A4DF5}" presName="horz1" presStyleCnt="0"/>
      <dgm:spPr/>
    </dgm:pt>
    <dgm:pt modelId="{6CE28715-CA6A-48C2-A527-A27572489D9B}" type="pres">
      <dgm:prSet presAssocID="{92EF989F-9A45-49DC-9C11-344DA09A4DF5}" presName="tx1" presStyleLbl="revTx" presStyleIdx="1" presStyleCnt="5"/>
      <dgm:spPr/>
    </dgm:pt>
    <dgm:pt modelId="{110D67B6-D9FA-4340-A7F5-E83D242D8743}" type="pres">
      <dgm:prSet presAssocID="{92EF989F-9A45-49DC-9C11-344DA09A4DF5}" presName="vert1" presStyleCnt="0"/>
      <dgm:spPr/>
    </dgm:pt>
    <dgm:pt modelId="{3AE541CF-5D68-4CFA-9B04-946874840C73}" type="pres">
      <dgm:prSet presAssocID="{7A820CF9-1971-4C4C-8B79-49D788CDF8F7}" presName="thickLine" presStyleLbl="alignNode1" presStyleIdx="2" presStyleCnt="5"/>
      <dgm:spPr/>
    </dgm:pt>
    <dgm:pt modelId="{70E12247-DBF4-4B15-8776-057BAB6605FE}" type="pres">
      <dgm:prSet presAssocID="{7A820CF9-1971-4C4C-8B79-49D788CDF8F7}" presName="horz1" presStyleCnt="0"/>
      <dgm:spPr/>
    </dgm:pt>
    <dgm:pt modelId="{B6B44FEA-C149-4559-BE9B-98F41F2BCC3F}" type="pres">
      <dgm:prSet presAssocID="{7A820CF9-1971-4C4C-8B79-49D788CDF8F7}" presName="tx1" presStyleLbl="revTx" presStyleIdx="2" presStyleCnt="5"/>
      <dgm:spPr/>
    </dgm:pt>
    <dgm:pt modelId="{0F8095E8-F59F-41EC-AF89-12B329B43CED}" type="pres">
      <dgm:prSet presAssocID="{7A820CF9-1971-4C4C-8B79-49D788CDF8F7}" presName="vert1" presStyleCnt="0"/>
      <dgm:spPr/>
    </dgm:pt>
    <dgm:pt modelId="{BC52E46B-FDCD-41FA-91BC-5FC60DFC3308}" type="pres">
      <dgm:prSet presAssocID="{D41015D3-1F75-4D7C-BDEF-1B66A12A269E}" presName="thickLine" presStyleLbl="alignNode1" presStyleIdx="3" presStyleCnt="5"/>
      <dgm:spPr/>
    </dgm:pt>
    <dgm:pt modelId="{D7EF15C5-569E-45E7-AC16-EFAAD59E228A}" type="pres">
      <dgm:prSet presAssocID="{D41015D3-1F75-4D7C-BDEF-1B66A12A269E}" presName="horz1" presStyleCnt="0"/>
      <dgm:spPr/>
    </dgm:pt>
    <dgm:pt modelId="{0CC5F28D-523F-4AF8-A8D0-02771C4A087F}" type="pres">
      <dgm:prSet presAssocID="{D41015D3-1F75-4D7C-BDEF-1B66A12A269E}" presName="tx1" presStyleLbl="revTx" presStyleIdx="3" presStyleCnt="5"/>
      <dgm:spPr/>
    </dgm:pt>
    <dgm:pt modelId="{5435B8DD-5001-42BA-990C-36EF0FC08507}" type="pres">
      <dgm:prSet presAssocID="{D41015D3-1F75-4D7C-BDEF-1B66A12A269E}" presName="vert1" presStyleCnt="0"/>
      <dgm:spPr/>
    </dgm:pt>
    <dgm:pt modelId="{36A4078B-5BBA-4CFF-BD9D-5F554046C001}" type="pres">
      <dgm:prSet presAssocID="{BE510B10-14A2-4C25-BDD8-17C3855C3E34}" presName="thickLine" presStyleLbl="alignNode1" presStyleIdx="4" presStyleCnt="5"/>
      <dgm:spPr/>
    </dgm:pt>
    <dgm:pt modelId="{9DC438D2-F851-410F-8E39-A492EAB6B4D2}" type="pres">
      <dgm:prSet presAssocID="{BE510B10-14A2-4C25-BDD8-17C3855C3E34}" presName="horz1" presStyleCnt="0"/>
      <dgm:spPr/>
    </dgm:pt>
    <dgm:pt modelId="{25128F6C-F348-477C-9FC8-7B25C297051F}" type="pres">
      <dgm:prSet presAssocID="{BE510B10-14A2-4C25-BDD8-17C3855C3E34}" presName="tx1" presStyleLbl="revTx" presStyleIdx="4" presStyleCnt="5"/>
      <dgm:spPr/>
    </dgm:pt>
    <dgm:pt modelId="{0BD83075-0C1E-4762-937A-08E62D0ED037}" type="pres">
      <dgm:prSet presAssocID="{BE510B10-14A2-4C25-BDD8-17C3855C3E34}" presName="vert1" presStyleCnt="0"/>
      <dgm:spPr/>
    </dgm:pt>
  </dgm:ptLst>
  <dgm:cxnLst>
    <dgm:cxn modelId="{3B32A95D-10B4-46E3-85C1-E4164648A1D4}" srcId="{2C72230D-A970-4B8F-B9AB-E8F2A212ED62}" destId="{7A820CF9-1971-4C4C-8B79-49D788CDF8F7}" srcOrd="2" destOrd="0" parTransId="{2D5FC74D-8E7A-42C3-A795-2A6291D3F5F0}" sibTransId="{8D0C06E4-DE8E-4896-B99D-082F4596360B}"/>
    <dgm:cxn modelId="{D797EC6D-0A77-4A01-A8B3-52EE09DF4738}" srcId="{2C72230D-A970-4B8F-B9AB-E8F2A212ED62}" destId="{BE510B10-14A2-4C25-BDD8-17C3855C3E34}" srcOrd="4" destOrd="0" parTransId="{0C1A8E46-BA69-4356-BF97-AB517BB412EA}" sibTransId="{9FE05644-B17D-4A45-B98B-2ACB1CFDBD5A}"/>
    <dgm:cxn modelId="{9D32FF76-D80D-4F48-A337-6F9B382CF138}" type="presOf" srcId="{BE510B10-14A2-4C25-BDD8-17C3855C3E34}" destId="{25128F6C-F348-477C-9FC8-7B25C297051F}" srcOrd="0" destOrd="0" presId="urn:microsoft.com/office/officeart/2008/layout/LinedList"/>
    <dgm:cxn modelId="{270DFD7B-B048-4561-B32D-94351F8FB96C}" type="presOf" srcId="{F152E920-6CEE-42B5-80E3-2F7BFF895C98}" destId="{8C404BFA-E316-43EC-8C9F-473D1742CF19}" srcOrd="0" destOrd="0" presId="urn:microsoft.com/office/officeart/2008/layout/LinedList"/>
    <dgm:cxn modelId="{35E11E82-5A48-4E14-8D50-A5443777C60A}" srcId="{2C72230D-A970-4B8F-B9AB-E8F2A212ED62}" destId="{92EF989F-9A45-49DC-9C11-344DA09A4DF5}" srcOrd="1" destOrd="0" parTransId="{C5FD3136-6BDA-44C1-99A3-9AFCFD2B1E5E}" sibTransId="{2E1D4417-3214-4C6E-8191-5A7F9E9D05EC}"/>
    <dgm:cxn modelId="{EE949C9D-FA28-4D05-98C1-F6B9EFEA8FFB}" type="presOf" srcId="{7A820CF9-1971-4C4C-8B79-49D788CDF8F7}" destId="{B6B44FEA-C149-4559-BE9B-98F41F2BCC3F}" srcOrd="0" destOrd="0" presId="urn:microsoft.com/office/officeart/2008/layout/LinedList"/>
    <dgm:cxn modelId="{4BC8B3BE-B6DE-4A0F-B91C-57A04ECE3464}" type="presOf" srcId="{D41015D3-1F75-4D7C-BDEF-1B66A12A269E}" destId="{0CC5F28D-523F-4AF8-A8D0-02771C4A087F}" srcOrd="0" destOrd="0" presId="urn:microsoft.com/office/officeart/2008/layout/LinedList"/>
    <dgm:cxn modelId="{FA76F7BF-C0DA-4FFD-BAD2-DB733C6668FD}" srcId="{2C72230D-A970-4B8F-B9AB-E8F2A212ED62}" destId="{D41015D3-1F75-4D7C-BDEF-1B66A12A269E}" srcOrd="3" destOrd="0" parTransId="{CE058ADB-2412-4536-9C29-8C630009AD41}" sibTransId="{BE20E5B4-A604-49E8-AADA-188A8034AA39}"/>
    <dgm:cxn modelId="{3ED899D7-F58D-41F3-B659-14DAB7A58298}" srcId="{2C72230D-A970-4B8F-B9AB-E8F2A212ED62}" destId="{F152E920-6CEE-42B5-80E3-2F7BFF895C98}" srcOrd="0" destOrd="0" parTransId="{3E1C134B-1F5D-4508-A9F6-1D7AD76C94C3}" sibTransId="{7107FE37-A5C8-489D-A341-75B092F2CA8A}"/>
    <dgm:cxn modelId="{E53762E7-194C-479F-A0A8-1402CA6EFD90}" type="presOf" srcId="{92EF989F-9A45-49DC-9C11-344DA09A4DF5}" destId="{6CE28715-CA6A-48C2-A527-A27572489D9B}" srcOrd="0" destOrd="0" presId="urn:microsoft.com/office/officeart/2008/layout/LinedList"/>
    <dgm:cxn modelId="{200907F2-C4B4-4419-8617-F7BF6C320782}" type="presOf" srcId="{2C72230D-A970-4B8F-B9AB-E8F2A212ED62}" destId="{93BA8603-EC30-4361-A9D1-153FBEEA676C}" srcOrd="0" destOrd="0" presId="urn:microsoft.com/office/officeart/2008/layout/LinedList"/>
    <dgm:cxn modelId="{5119A94C-C0C9-46AE-91FE-AD21028BB5A7}" type="presParOf" srcId="{93BA8603-EC30-4361-A9D1-153FBEEA676C}" destId="{78936456-85B5-400A-9BE3-BD02920D96A8}" srcOrd="0" destOrd="0" presId="urn:microsoft.com/office/officeart/2008/layout/LinedList"/>
    <dgm:cxn modelId="{FFF66E49-43D1-4A26-9CC8-F721382963C2}" type="presParOf" srcId="{93BA8603-EC30-4361-A9D1-153FBEEA676C}" destId="{D7751E8D-4280-4A5B-A51D-AACE8159BFA3}" srcOrd="1" destOrd="0" presId="urn:microsoft.com/office/officeart/2008/layout/LinedList"/>
    <dgm:cxn modelId="{2D44E7D3-1A1F-44E3-8FB8-9FEB9B43E7EF}" type="presParOf" srcId="{D7751E8D-4280-4A5B-A51D-AACE8159BFA3}" destId="{8C404BFA-E316-43EC-8C9F-473D1742CF19}" srcOrd="0" destOrd="0" presId="urn:microsoft.com/office/officeart/2008/layout/LinedList"/>
    <dgm:cxn modelId="{0F3ECFFA-984B-4E65-B525-79F048B31281}" type="presParOf" srcId="{D7751E8D-4280-4A5B-A51D-AACE8159BFA3}" destId="{6725ED7C-CF38-4BE6-8767-4223BC1055DE}" srcOrd="1" destOrd="0" presId="urn:microsoft.com/office/officeart/2008/layout/LinedList"/>
    <dgm:cxn modelId="{91AE7184-E3E8-455E-AA20-B9DDEB1916C8}" type="presParOf" srcId="{93BA8603-EC30-4361-A9D1-153FBEEA676C}" destId="{1A153B52-0933-4E49-8E7F-55CD2F475520}" srcOrd="2" destOrd="0" presId="urn:microsoft.com/office/officeart/2008/layout/LinedList"/>
    <dgm:cxn modelId="{E05CC25B-47C1-4C45-AB5D-2CF5DE9EF9D2}" type="presParOf" srcId="{93BA8603-EC30-4361-A9D1-153FBEEA676C}" destId="{E24BFE99-CD66-438C-8409-BC04B197D83C}" srcOrd="3" destOrd="0" presId="urn:microsoft.com/office/officeart/2008/layout/LinedList"/>
    <dgm:cxn modelId="{8D911BDA-BE00-453B-AD33-27BCFA2ECE81}" type="presParOf" srcId="{E24BFE99-CD66-438C-8409-BC04B197D83C}" destId="{6CE28715-CA6A-48C2-A527-A27572489D9B}" srcOrd="0" destOrd="0" presId="urn:microsoft.com/office/officeart/2008/layout/LinedList"/>
    <dgm:cxn modelId="{18D7E2DA-3760-4536-A511-B1C654C8A166}" type="presParOf" srcId="{E24BFE99-CD66-438C-8409-BC04B197D83C}" destId="{110D67B6-D9FA-4340-A7F5-E83D242D8743}" srcOrd="1" destOrd="0" presId="urn:microsoft.com/office/officeart/2008/layout/LinedList"/>
    <dgm:cxn modelId="{9EDA6B21-6452-469F-AC1F-0BFF5C90FF77}" type="presParOf" srcId="{93BA8603-EC30-4361-A9D1-153FBEEA676C}" destId="{3AE541CF-5D68-4CFA-9B04-946874840C73}" srcOrd="4" destOrd="0" presId="urn:microsoft.com/office/officeart/2008/layout/LinedList"/>
    <dgm:cxn modelId="{4AA9605B-FD66-43AB-AC4C-7F559D23D55F}" type="presParOf" srcId="{93BA8603-EC30-4361-A9D1-153FBEEA676C}" destId="{70E12247-DBF4-4B15-8776-057BAB6605FE}" srcOrd="5" destOrd="0" presId="urn:microsoft.com/office/officeart/2008/layout/LinedList"/>
    <dgm:cxn modelId="{9E6DF6C1-63C5-44D3-8905-49EFA7C89433}" type="presParOf" srcId="{70E12247-DBF4-4B15-8776-057BAB6605FE}" destId="{B6B44FEA-C149-4559-BE9B-98F41F2BCC3F}" srcOrd="0" destOrd="0" presId="urn:microsoft.com/office/officeart/2008/layout/LinedList"/>
    <dgm:cxn modelId="{4A334342-6448-47F3-A7E9-9F10B277592A}" type="presParOf" srcId="{70E12247-DBF4-4B15-8776-057BAB6605FE}" destId="{0F8095E8-F59F-41EC-AF89-12B329B43CED}" srcOrd="1" destOrd="0" presId="urn:microsoft.com/office/officeart/2008/layout/LinedList"/>
    <dgm:cxn modelId="{54970292-67A9-43DD-9006-E622B4B41E18}" type="presParOf" srcId="{93BA8603-EC30-4361-A9D1-153FBEEA676C}" destId="{BC52E46B-FDCD-41FA-91BC-5FC60DFC3308}" srcOrd="6" destOrd="0" presId="urn:microsoft.com/office/officeart/2008/layout/LinedList"/>
    <dgm:cxn modelId="{5C52AE7F-6340-473A-AC42-70A01AEA0285}" type="presParOf" srcId="{93BA8603-EC30-4361-A9D1-153FBEEA676C}" destId="{D7EF15C5-569E-45E7-AC16-EFAAD59E228A}" srcOrd="7" destOrd="0" presId="urn:microsoft.com/office/officeart/2008/layout/LinedList"/>
    <dgm:cxn modelId="{1B445943-4716-45F2-9244-46F99D26C296}" type="presParOf" srcId="{D7EF15C5-569E-45E7-AC16-EFAAD59E228A}" destId="{0CC5F28D-523F-4AF8-A8D0-02771C4A087F}" srcOrd="0" destOrd="0" presId="urn:microsoft.com/office/officeart/2008/layout/LinedList"/>
    <dgm:cxn modelId="{9F159A8B-77B9-474B-8461-EB59F9106862}" type="presParOf" srcId="{D7EF15C5-569E-45E7-AC16-EFAAD59E228A}" destId="{5435B8DD-5001-42BA-990C-36EF0FC08507}" srcOrd="1" destOrd="0" presId="urn:microsoft.com/office/officeart/2008/layout/LinedList"/>
    <dgm:cxn modelId="{EC3DE44F-0967-4FC0-B4EB-CCDF480F8976}" type="presParOf" srcId="{93BA8603-EC30-4361-A9D1-153FBEEA676C}" destId="{36A4078B-5BBA-4CFF-BD9D-5F554046C001}" srcOrd="8" destOrd="0" presId="urn:microsoft.com/office/officeart/2008/layout/LinedList"/>
    <dgm:cxn modelId="{CAE29C6B-E621-4FC1-829A-94DA4152ABDB}" type="presParOf" srcId="{93BA8603-EC30-4361-A9D1-153FBEEA676C}" destId="{9DC438D2-F851-410F-8E39-A492EAB6B4D2}" srcOrd="9" destOrd="0" presId="urn:microsoft.com/office/officeart/2008/layout/LinedList"/>
    <dgm:cxn modelId="{AABDB897-7588-48EB-B8A2-29C70204DF5C}" type="presParOf" srcId="{9DC438D2-F851-410F-8E39-A492EAB6B4D2}" destId="{25128F6C-F348-477C-9FC8-7B25C297051F}" srcOrd="0" destOrd="0" presId="urn:microsoft.com/office/officeart/2008/layout/LinedList"/>
    <dgm:cxn modelId="{899C4389-D0CA-4E74-A0A9-FA38D3E0CAED}" type="presParOf" srcId="{9DC438D2-F851-410F-8E39-A492EAB6B4D2}" destId="{0BD83075-0C1E-4762-937A-08E62D0ED03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36456-85B5-400A-9BE3-BD02920D96A8}">
      <dsp:nvSpPr>
        <dsp:cNvPr id="0" name=""/>
        <dsp:cNvSpPr/>
      </dsp:nvSpPr>
      <dsp:spPr>
        <a:xfrm>
          <a:off x="0" y="619"/>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404BFA-E316-43EC-8C9F-473D1742CF19}">
      <dsp:nvSpPr>
        <dsp:cNvPr id="0" name=""/>
        <dsp:cNvSpPr/>
      </dsp:nvSpPr>
      <dsp:spPr>
        <a:xfrm>
          <a:off x="0" y="619"/>
          <a:ext cx="8596668" cy="101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Section 52 of the Coroners and Justice Act 2009 replaces s. 2(1) of the Homicide Act 1957 with three new subsections, (1), (1A), and (1B). </a:t>
          </a:r>
          <a:endParaRPr lang="en-US" sz="1600" kern="1200"/>
        </a:p>
      </dsp:txBody>
      <dsp:txXfrm>
        <a:off x="0" y="619"/>
        <a:ext cx="8596668" cy="1014200"/>
      </dsp:txXfrm>
    </dsp:sp>
    <dsp:sp modelId="{1A153B52-0933-4E49-8E7F-55CD2F475520}">
      <dsp:nvSpPr>
        <dsp:cNvPr id="0" name=""/>
        <dsp:cNvSpPr/>
      </dsp:nvSpPr>
      <dsp:spPr>
        <a:xfrm>
          <a:off x="0" y="1014819"/>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E28715-CA6A-48C2-A527-A27572489D9B}">
      <dsp:nvSpPr>
        <dsp:cNvPr id="0" name=""/>
        <dsp:cNvSpPr/>
      </dsp:nvSpPr>
      <dsp:spPr>
        <a:xfrm>
          <a:off x="0" y="1014819"/>
          <a:ext cx="8596668" cy="101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effect of a successful plea of diminished responsibility remains the same, a verdict of manslaughter rather than murder, and the burden remains on the defence to prove the defence on the balance of probabilities.</a:t>
          </a:r>
          <a:endParaRPr lang="en-US" sz="1600" kern="1200"/>
        </a:p>
      </dsp:txBody>
      <dsp:txXfrm>
        <a:off x="0" y="1014819"/>
        <a:ext cx="8596668" cy="1014200"/>
      </dsp:txXfrm>
    </dsp:sp>
    <dsp:sp modelId="{3AE541CF-5D68-4CFA-9B04-946874840C73}">
      <dsp:nvSpPr>
        <dsp:cNvPr id="0" name=""/>
        <dsp:cNvSpPr/>
      </dsp:nvSpPr>
      <dsp:spPr>
        <a:xfrm>
          <a:off x="0" y="2029020"/>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B44FEA-C149-4559-BE9B-98F41F2BCC3F}">
      <dsp:nvSpPr>
        <dsp:cNvPr id="0" name=""/>
        <dsp:cNvSpPr/>
      </dsp:nvSpPr>
      <dsp:spPr>
        <a:xfrm>
          <a:off x="0" y="2029020"/>
          <a:ext cx="8596668" cy="101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‘Abnormality of mind’ replaced with ‘abnormality of mental functioning’</a:t>
          </a:r>
          <a:endParaRPr lang="en-US" sz="1600" kern="1200"/>
        </a:p>
      </dsp:txBody>
      <dsp:txXfrm>
        <a:off x="0" y="2029020"/>
        <a:ext cx="8596668" cy="1014200"/>
      </dsp:txXfrm>
    </dsp:sp>
    <dsp:sp modelId="{BC52E46B-FDCD-41FA-91BC-5FC60DFC3308}">
      <dsp:nvSpPr>
        <dsp:cNvPr id="0" name=""/>
        <dsp:cNvSpPr/>
      </dsp:nvSpPr>
      <dsp:spPr>
        <a:xfrm>
          <a:off x="0" y="3043221"/>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C5F28D-523F-4AF8-A8D0-02771C4A087F}">
      <dsp:nvSpPr>
        <dsp:cNvPr id="0" name=""/>
        <dsp:cNvSpPr/>
      </dsp:nvSpPr>
      <dsp:spPr>
        <a:xfrm>
          <a:off x="0" y="3043221"/>
          <a:ext cx="8596668" cy="101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‘Abnormality of mental functioning’ must arise from a ‘recognised medical condition’</a:t>
          </a:r>
          <a:endParaRPr lang="en-US" sz="1600" kern="1200"/>
        </a:p>
      </dsp:txBody>
      <dsp:txXfrm>
        <a:off x="0" y="3043221"/>
        <a:ext cx="8596668" cy="1014200"/>
      </dsp:txXfrm>
    </dsp:sp>
    <dsp:sp modelId="{36A4078B-5BBA-4CFF-BD9D-5F554046C001}">
      <dsp:nvSpPr>
        <dsp:cNvPr id="0" name=""/>
        <dsp:cNvSpPr/>
      </dsp:nvSpPr>
      <dsp:spPr>
        <a:xfrm>
          <a:off x="0" y="4057422"/>
          <a:ext cx="859666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128F6C-F348-477C-9FC8-7B25C297051F}">
      <dsp:nvSpPr>
        <dsp:cNvPr id="0" name=""/>
        <dsp:cNvSpPr/>
      </dsp:nvSpPr>
      <dsp:spPr>
        <a:xfrm>
          <a:off x="0" y="4057422"/>
          <a:ext cx="8596668" cy="1014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Rather than having to show that his mental responsibility was substantially impaired, D will now have to show that his ability to do one or more things—namely to understand the nature of his conduct, to form a rational judgement, or to exercise self-control—was substantially impaired. </a:t>
          </a:r>
          <a:endParaRPr lang="en-US" sz="1600" kern="1200"/>
        </a:p>
      </dsp:txBody>
      <dsp:txXfrm>
        <a:off x="0" y="4057422"/>
        <a:ext cx="8596668" cy="10142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53599-3D8A-4EE8-ABA6-475D6463B7DF}"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A2DEE-A964-4745-A870-4080BD17FA03}" type="slidenum">
              <a:rPr lang="en-GB" smtClean="0"/>
              <a:t>‹#›</a:t>
            </a:fld>
            <a:endParaRPr lang="en-GB"/>
          </a:p>
        </p:txBody>
      </p:sp>
    </p:spTree>
    <p:extLst>
      <p:ext uri="{BB962C8B-B14F-4D97-AF65-F5344CB8AC3E}">
        <p14:creationId xmlns:p14="http://schemas.microsoft.com/office/powerpoint/2010/main" val="3760047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A90A2DEE-A964-4745-A870-4080BD17FA03}" type="slidenum">
              <a:rPr lang="en-GB" smtClean="0"/>
              <a:t>3</a:t>
            </a:fld>
            <a:endParaRPr lang="en-GB"/>
          </a:p>
        </p:txBody>
      </p:sp>
    </p:spTree>
    <p:extLst>
      <p:ext uri="{BB962C8B-B14F-4D97-AF65-F5344CB8AC3E}">
        <p14:creationId xmlns:p14="http://schemas.microsoft.com/office/powerpoint/2010/main" val="3848752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0A2DEE-A964-4745-A870-4080BD17FA03}" type="slidenum">
              <a:rPr lang="en-GB" smtClean="0"/>
              <a:t>4</a:t>
            </a:fld>
            <a:endParaRPr lang="en-GB"/>
          </a:p>
        </p:txBody>
      </p:sp>
    </p:spTree>
    <p:extLst>
      <p:ext uri="{BB962C8B-B14F-4D97-AF65-F5344CB8AC3E}">
        <p14:creationId xmlns:p14="http://schemas.microsoft.com/office/powerpoint/2010/main" val="3213454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0A2DEE-A964-4745-A870-4080BD17FA03}" type="slidenum">
              <a:rPr lang="en-GB" smtClean="0"/>
              <a:t>5</a:t>
            </a:fld>
            <a:endParaRPr lang="en-GB"/>
          </a:p>
        </p:txBody>
      </p:sp>
    </p:spTree>
    <p:extLst>
      <p:ext uri="{BB962C8B-B14F-4D97-AF65-F5344CB8AC3E}">
        <p14:creationId xmlns:p14="http://schemas.microsoft.com/office/powerpoint/2010/main" val="2669408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0A2DEE-A964-4745-A870-4080BD17FA03}" type="slidenum">
              <a:rPr lang="en-GB" smtClean="0"/>
              <a:t>6</a:t>
            </a:fld>
            <a:endParaRPr lang="en-GB"/>
          </a:p>
        </p:txBody>
      </p:sp>
    </p:spTree>
    <p:extLst>
      <p:ext uri="{BB962C8B-B14F-4D97-AF65-F5344CB8AC3E}">
        <p14:creationId xmlns:p14="http://schemas.microsoft.com/office/powerpoint/2010/main" val="961162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0A2DEE-A964-4745-A870-4080BD17FA03}" type="slidenum">
              <a:rPr lang="en-GB" smtClean="0"/>
              <a:t>8</a:t>
            </a:fld>
            <a:endParaRPr lang="en-GB"/>
          </a:p>
        </p:txBody>
      </p:sp>
    </p:spTree>
    <p:extLst>
      <p:ext uri="{BB962C8B-B14F-4D97-AF65-F5344CB8AC3E}">
        <p14:creationId xmlns:p14="http://schemas.microsoft.com/office/powerpoint/2010/main" val="1506170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90A2DEE-A964-4745-A870-4080BD17FA03}" type="slidenum">
              <a:rPr lang="en-GB" smtClean="0"/>
              <a:t>9</a:t>
            </a:fld>
            <a:endParaRPr lang="en-GB"/>
          </a:p>
        </p:txBody>
      </p:sp>
    </p:spTree>
    <p:extLst>
      <p:ext uri="{BB962C8B-B14F-4D97-AF65-F5344CB8AC3E}">
        <p14:creationId xmlns:p14="http://schemas.microsoft.com/office/powerpoint/2010/main" val="1479373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1717292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279840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3242272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91A8CE-5987-4580-AA93-7994D3EB6953}"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3795870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91A8CE-5987-4580-AA93-7994D3EB6953}"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3369215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91A8CE-5987-4580-AA93-7994D3EB6953}"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978951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91A8CE-5987-4580-AA93-7994D3EB6953}"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1479871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91A8CE-5987-4580-AA93-7994D3EB6953}"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819725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91A8CE-5987-4580-AA93-7994D3EB6953}"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48521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48046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18384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4180658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0170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2189279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3000200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1A8CE-5987-4580-AA93-7994D3EB6953}"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8D6F96-1BA0-43B8-B9A8-89406956F1AA}" type="slidenum">
              <a:rPr lang="en-GB" smtClean="0"/>
              <a:t>‹#›</a:t>
            </a:fld>
            <a:endParaRPr lang="en-GB"/>
          </a:p>
        </p:txBody>
      </p:sp>
    </p:spTree>
    <p:extLst>
      <p:ext uri="{BB962C8B-B14F-4D97-AF65-F5344CB8AC3E}">
        <p14:creationId xmlns:p14="http://schemas.microsoft.com/office/powerpoint/2010/main" val="664536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891A8CE-5987-4580-AA93-7994D3EB6953}" type="datetimeFigureOut">
              <a:rPr lang="en-GB" smtClean="0"/>
              <a:t>10/02/2023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A8D6F96-1BA0-43B8-B9A8-89406956F1AA}" type="slidenum">
              <a:rPr lang="en-GB" smtClean="0"/>
              <a:t>‹#›</a:t>
            </a:fld>
            <a:endParaRPr lang="en-GB"/>
          </a:p>
        </p:txBody>
      </p:sp>
    </p:spTree>
    <p:extLst>
      <p:ext uri="{BB962C8B-B14F-4D97-AF65-F5344CB8AC3E}">
        <p14:creationId xmlns:p14="http://schemas.microsoft.com/office/powerpoint/2010/main" val="15069227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justice.gov.uk/downloads/legislation/bills-acts/circulars/moj/2010/circular-12-2010-coroners-justice-act-homicide-provisions.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26DEF-DBA9-4648-8DB8-98B1EF4B664D}"/>
              </a:ext>
            </a:extLst>
          </p:cNvPr>
          <p:cNvSpPr>
            <a:spLocks noGrp="1"/>
          </p:cNvSpPr>
          <p:nvPr>
            <p:ph type="ctrTitle"/>
          </p:nvPr>
        </p:nvSpPr>
        <p:spPr>
          <a:xfrm>
            <a:off x="4863951" y="1572125"/>
            <a:ext cx="4410051" cy="2475635"/>
          </a:xfrm>
        </p:spPr>
        <p:txBody>
          <a:bodyPr>
            <a:normAutofit/>
          </a:bodyPr>
          <a:lstStyle/>
          <a:p>
            <a:pPr algn="ctr"/>
            <a:r>
              <a:rPr lang="en-GB" dirty="0"/>
              <a:t>Assignment 1 workshop</a:t>
            </a:r>
          </a:p>
        </p:txBody>
      </p:sp>
      <p:pic>
        <p:nvPicPr>
          <p:cNvPr id="4" name="Picture 3">
            <a:extLst>
              <a:ext uri="{FF2B5EF4-FFF2-40B4-BE49-F238E27FC236}">
                <a16:creationId xmlns:a16="http://schemas.microsoft.com/office/drawing/2014/main" id="{D17DA20A-5E01-ED38-EE01-D696C6DAE394}"/>
              </a:ext>
            </a:extLst>
          </p:cNvPr>
          <p:cNvPicPr>
            <a:picLocks noChangeAspect="1"/>
          </p:cNvPicPr>
          <p:nvPr/>
        </p:nvPicPr>
        <p:blipFill rotWithShape="1">
          <a:blip r:embed="rId2"/>
          <a:srcRect l="25373" r="3208" b="2"/>
          <a:stretch/>
        </p:blipFill>
        <p:spPr>
          <a:xfrm>
            <a:off x="794084" y="1572125"/>
            <a:ext cx="3841230" cy="4028529"/>
          </a:xfrm>
          <a:prstGeom prst="rect">
            <a:avLst/>
          </a:prstGeom>
        </p:spPr>
      </p:pic>
    </p:spTree>
    <p:extLst>
      <p:ext uri="{BB962C8B-B14F-4D97-AF65-F5344CB8AC3E}">
        <p14:creationId xmlns:p14="http://schemas.microsoft.com/office/powerpoint/2010/main" val="2093587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50079C7-8369-CC49-356F-54932113E51E}"/>
              </a:ext>
            </a:extLst>
          </p:cNvPr>
          <p:cNvPicPr>
            <a:picLocks noChangeAspect="1"/>
          </p:cNvPicPr>
          <p:nvPr/>
        </p:nvPicPr>
        <p:blipFill rotWithShape="1">
          <a:blip r:embed="rId2"/>
          <a:srcRect l="21995" t="18387" r="22306" b="18602"/>
          <a:stretch/>
        </p:blipFill>
        <p:spPr>
          <a:xfrm>
            <a:off x="473177" y="100910"/>
            <a:ext cx="8825682" cy="6656179"/>
          </a:xfrm>
          <a:prstGeom prst="rect">
            <a:avLst/>
          </a:prstGeom>
        </p:spPr>
      </p:pic>
    </p:spTree>
    <p:extLst>
      <p:ext uri="{BB962C8B-B14F-4D97-AF65-F5344CB8AC3E}">
        <p14:creationId xmlns:p14="http://schemas.microsoft.com/office/powerpoint/2010/main" val="2443248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417DA-A717-34AB-BBFB-C1DDAC98D9C9}"/>
              </a:ext>
            </a:extLst>
          </p:cNvPr>
          <p:cNvPicPr>
            <a:picLocks noChangeAspect="1"/>
          </p:cNvPicPr>
          <p:nvPr/>
        </p:nvPicPr>
        <p:blipFill rotWithShape="1">
          <a:blip r:embed="rId3"/>
          <a:srcRect l="30884" t="17850" r="31697" b="11613"/>
          <a:stretch/>
        </p:blipFill>
        <p:spPr>
          <a:xfrm>
            <a:off x="2433484" y="83546"/>
            <a:ext cx="5324167" cy="6690907"/>
          </a:xfrm>
          <a:prstGeom prst="rect">
            <a:avLst/>
          </a:prstGeom>
        </p:spPr>
      </p:pic>
    </p:spTree>
    <p:extLst>
      <p:ext uri="{BB962C8B-B14F-4D97-AF65-F5344CB8AC3E}">
        <p14:creationId xmlns:p14="http://schemas.microsoft.com/office/powerpoint/2010/main" val="3884816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2C1243-5E5E-F281-29FB-090FE2BD7069}"/>
              </a:ext>
            </a:extLst>
          </p:cNvPr>
          <p:cNvPicPr>
            <a:picLocks noChangeAspect="1"/>
          </p:cNvPicPr>
          <p:nvPr/>
        </p:nvPicPr>
        <p:blipFill rotWithShape="1">
          <a:blip r:embed="rId3"/>
          <a:srcRect l="5484" r="1740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63D9915-F7FD-9AED-83C1-EE1BADBED935}"/>
              </a:ext>
            </a:extLst>
          </p:cNvPr>
          <p:cNvSpPr>
            <a:spLocks noGrp="1"/>
          </p:cNvSpPr>
          <p:nvPr>
            <p:ph type="title"/>
          </p:nvPr>
        </p:nvSpPr>
        <p:spPr>
          <a:xfrm>
            <a:off x="677333" y="609600"/>
            <a:ext cx="3851123" cy="1320800"/>
          </a:xfrm>
        </p:spPr>
        <p:txBody>
          <a:bodyPr>
            <a:normAutofit/>
          </a:bodyPr>
          <a:lstStyle/>
          <a:p>
            <a:r>
              <a:rPr lang="en-GB" dirty="0"/>
              <a:t>Where to start?</a:t>
            </a:r>
          </a:p>
        </p:txBody>
      </p:sp>
      <p:sp>
        <p:nvSpPr>
          <p:cNvPr id="3" name="Content Placeholder 2">
            <a:extLst>
              <a:ext uri="{FF2B5EF4-FFF2-40B4-BE49-F238E27FC236}">
                <a16:creationId xmlns:a16="http://schemas.microsoft.com/office/drawing/2014/main" id="{77B57C08-C3E8-002B-BE1C-84E341673446}"/>
              </a:ext>
            </a:extLst>
          </p:cNvPr>
          <p:cNvSpPr>
            <a:spLocks noGrp="1"/>
          </p:cNvSpPr>
          <p:nvPr>
            <p:ph idx="1"/>
          </p:nvPr>
        </p:nvSpPr>
        <p:spPr>
          <a:xfrm>
            <a:off x="677334" y="2160589"/>
            <a:ext cx="3851122" cy="3880773"/>
          </a:xfrm>
        </p:spPr>
        <p:txBody>
          <a:bodyPr>
            <a:normAutofit/>
          </a:bodyPr>
          <a:lstStyle/>
          <a:p>
            <a:pPr>
              <a:lnSpc>
                <a:spcPct val="90000"/>
              </a:lnSpc>
            </a:pPr>
            <a:r>
              <a:rPr lang="en-GB"/>
              <a:t>Revisit the slides from the taught sessions, but remember you cannot reference these. </a:t>
            </a:r>
          </a:p>
          <a:p>
            <a:pPr>
              <a:lnSpc>
                <a:spcPct val="90000"/>
              </a:lnSpc>
            </a:pPr>
            <a:r>
              <a:rPr lang="en-GB">
                <a:hlinkClick r:id="rId4"/>
              </a:rPr>
              <a:t>Partial defences to murder: loss of control and diminished responsibility; and infanticide: Implementation of Sections 52, and 54 to 57 of the Coroners and Justice Act 2009</a:t>
            </a:r>
            <a:endParaRPr lang="en-GB"/>
          </a:p>
          <a:p>
            <a:pPr>
              <a:lnSpc>
                <a:spcPct val="90000"/>
              </a:lnSpc>
            </a:pPr>
            <a:r>
              <a:rPr lang="en-GB"/>
              <a:t>Articles under the Homicide folder on Moodle</a:t>
            </a:r>
          </a:p>
          <a:p>
            <a:pPr>
              <a:lnSpc>
                <a:spcPct val="90000"/>
              </a:lnSpc>
            </a:pPr>
            <a:r>
              <a:rPr lang="en-GB"/>
              <a:t>Textbooks via UWTSD online library</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15948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DE8B6BA-0D4A-B6FA-4DF3-628C8B569BD9}"/>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s.2 Homicide Act (1957) prior to the Coroners and Justice Act (2009)</a:t>
            </a:r>
          </a:p>
        </p:txBody>
      </p:sp>
      <p:pic>
        <p:nvPicPr>
          <p:cNvPr id="7" name="Picture 6">
            <a:extLst>
              <a:ext uri="{FF2B5EF4-FFF2-40B4-BE49-F238E27FC236}">
                <a16:creationId xmlns:a16="http://schemas.microsoft.com/office/drawing/2014/main" id="{6CA2E272-A28E-090A-B16E-334358B57FFA}"/>
              </a:ext>
            </a:extLst>
          </p:cNvPr>
          <p:cNvPicPr>
            <a:picLocks noChangeAspect="1"/>
          </p:cNvPicPr>
          <p:nvPr/>
        </p:nvPicPr>
        <p:blipFill rotWithShape="1">
          <a:blip r:embed="rId3"/>
          <a:srcRect l="11366" t="10416" r="15904" b="11979"/>
          <a:stretch/>
        </p:blipFill>
        <p:spPr>
          <a:xfrm>
            <a:off x="66625" y="415528"/>
            <a:ext cx="7401406" cy="5264943"/>
          </a:xfrm>
          <a:prstGeom prst="rect">
            <a:avLst/>
          </a:prstGeom>
        </p:spPr>
      </p:pic>
    </p:spTree>
    <p:extLst>
      <p:ext uri="{BB962C8B-B14F-4D97-AF65-F5344CB8AC3E}">
        <p14:creationId xmlns:p14="http://schemas.microsoft.com/office/powerpoint/2010/main" val="2755151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5CC02-122D-328E-EDE2-AA708B92D9B9}"/>
              </a:ext>
            </a:extLst>
          </p:cNvPr>
          <p:cNvSpPr>
            <a:spLocks noGrp="1"/>
          </p:cNvSpPr>
          <p:nvPr>
            <p:ph type="title"/>
          </p:nvPr>
        </p:nvSpPr>
        <p:spPr/>
        <p:txBody>
          <a:bodyPr/>
          <a:lstStyle/>
          <a:p>
            <a:r>
              <a:rPr lang="en-GB" dirty="0"/>
              <a:t>Criticisms – was there a need for change?</a:t>
            </a:r>
          </a:p>
        </p:txBody>
      </p:sp>
      <p:sp>
        <p:nvSpPr>
          <p:cNvPr id="3" name="Content Placeholder 2">
            <a:extLst>
              <a:ext uri="{FF2B5EF4-FFF2-40B4-BE49-F238E27FC236}">
                <a16:creationId xmlns:a16="http://schemas.microsoft.com/office/drawing/2014/main" id="{58F2829C-9615-8F0C-7ED4-5699F58805E2}"/>
              </a:ext>
            </a:extLst>
          </p:cNvPr>
          <p:cNvSpPr>
            <a:spLocks noGrp="1"/>
          </p:cNvSpPr>
          <p:nvPr>
            <p:ph idx="1"/>
          </p:nvPr>
        </p:nvSpPr>
        <p:spPr/>
        <p:txBody>
          <a:bodyPr>
            <a:normAutofit lnSpcReduction="10000"/>
          </a:bodyPr>
          <a:lstStyle/>
          <a:p>
            <a:r>
              <a:rPr lang="en-GB" b="1" u="sng" dirty="0"/>
              <a:t>Imprecise language in s.2: What is an ‘abnormality of mind’?</a:t>
            </a:r>
          </a:p>
          <a:p>
            <a:pPr marL="0" indent="0">
              <a:buNone/>
            </a:pPr>
            <a:r>
              <a:rPr lang="en-GB" dirty="0"/>
              <a:t>- In </a:t>
            </a:r>
            <a:r>
              <a:rPr lang="en-GB" i="1" dirty="0">
                <a:solidFill>
                  <a:schemeClr val="accent2">
                    <a:lumMod val="60000"/>
                    <a:lumOff val="40000"/>
                  </a:schemeClr>
                </a:solidFill>
              </a:rPr>
              <a:t>Byrne [1960]</a:t>
            </a:r>
            <a:r>
              <a:rPr lang="en-GB" dirty="0">
                <a:solidFill>
                  <a:schemeClr val="accent2">
                    <a:lumMod val="60000"/>
                    <a:lumOff val="40000"/>
                  </a:schemeClr>
                </a:solidFill>
              </a:rPr>
              <a:t>, </a:t>
            </a:r>
            <a:r>
              <a:rPr lang="en-GB" dirty="0"/>
              <a:t>Lord Parker CJ defined ‘abnormality of mind’ as: a state of mind so different from that of ordinary human beings that the reasonable man would term it abnormal.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This definition was extremely wide and covered most abnormal states from very minor to very serious states of mind.</a:t>
            </a:r>
          </a:p>
          <a:p>
            <a:pPr marL="0" indent="0">
              <a:buNone/>
            </a:pPr>
            <a:r>
              <a:rPr lang="en-GB" b="1" u="sng" dirty="0"/>
              <a:t>S.2 combined impaired capacity and reduced liability </a:t>
            </a:r>
            <a:r>
              <a:rPr lang="en-GB" dirty="0"/>
              <a:t>– This required a jury to convict of manslaughter rather than murder because an impaired capacity had diminished his mental responsibility for his act. </a:t>
            </a:r>
          </a:p>
          <a:p>
            <a:pPr>
              <a:buFontTx/>
              <a:buChar char="-"/>
            </a:pPr>
            <a:r>
              <a:rPr lang="en-GB" dirty="0"/>
              <a:t>This often left the jury deciding based on morals: whether it thought a D deserved a conviction of murder or manslaughter? Extent of sympathy was important. </a:t>
            </a:r>
            <a:r>
              <a:rPr lang="en-GB" i="1" dirty="0">
                <a:solidFill>
                  <a:schemeClr val="accent2">
                    <a:lumMod val="60000"/>
                    <a:lumOff val="40000"/>
                  </a:schemeClr>
                </a:solidFill>
              </a:rPr>
              <a:t>R v Golds [2016]</a:t>
            </a:r>
          </a:p>
          <a:p>
            <a:pPr>
              <a:buFontTx/>
              <a:buChar char="-"/>
            </a:pPr>
            <a:endParaRPr lang="en-GB" dirty="0"/>
          </a:p>
          <a:p>
            <a:pPr>
              <a:buFontTx/>
              <a:buChar char="-"/>
            </a:pPr>
            <a:endParaRPr lang="en-GB" dirty="0"/>
          </a:p>
          <a:p>
            <a:pPr>
              <a:buFontTx/>
              <a:buChar char="-"/>
            </a:pPr>
            <a:endParaRPr lang="en-GB" dirty="0"/>
          </a:p>
          <a:p>
            <a:pPr>
              <a:buFontTx/>
              <a:buChar char="-"/>
            </a:pPr>
            <a:endParaRPr lang="en-GB" dirty="0"/>
          </a:p>
        </p:txBody>
      </p:sp>
      <p:sp>
        <p:nvSpPr>
          <p:cNvPr id="5" name="TextBox 4">
            <a:extLst>
              <a:ext uri="{FF2B5EF4-FFF2-40B4-BE49-F238E27FC236}">
                <a16:creationId xmlns:a16="http://schemas.microsoft.com/office/drawing/2014/main" id="{C36BF954-9C47-4526-6C4A-81F2153F9897}"/>
              </a:ext>
            </a:extLst>
          </p:cNvPr>
          <p:cNvSpPr txBox="1"/>
          <p:nvPr/>
        </p:nvSpPr>
        <p:spPr>
          <a:xfrm>
            <a:off x="405408" y="6248400"/>
            <a:ext cx="6097190" cy="369332"/>
          </a:xfrm>
          <a:prstGeom prst="rect">
            <a:avLst/>
          </a:prstGeom>
          <a:noFill/>
        </p:spPr>
        <p:txBody>
          <a:bodyPr wrap="square">
            <a:spAutoFit/>
          </a:bodyPr>
          <a:lstStyle/>
          <a:p>
            <a:r>
              <a:rPr lang="en-GB" dirty="0"/>
              <a:t>Allen and Edwards 2021, p.373.</a:t>
            </a:r>
          </a:p>
        </p:txBody>
      </p:sp>
      <p:pic>
        <p:nvPicPr>
          <p:cNvPr id="6" name="Picture 5">
            <a:extLst>
              <a:ext uri="{FF2B5EF4-FFF2-40B4-BE49-F238E27FC236}">
                <a16:creationId xmlns:a16="http://schemas.microsoft.com/office/drawing/2014/main" id="{EB05F5E7-3C78-3DC1-21D8-53807735BA22}"/>
              </a:ext>
            </a:extLst>
          </p:cNvPr>
          <p:cNvPicPr>
            <a:picLocks noChangeAspect="1"/>
          </p:cNvPicPr>
          <p:nvPr/>
        </p:nvPicPr>
        <p:blipFill>
          <a:blip r:embed="rId3"/>
          <a:stretch>
            <a:fillRect/>
          </a:stretch>
        </p:blipFill>
        <p:spPr>
          <a:xfrm>
            <a:off x="7623247" y="-24474"/>
            <a:ext cx="1852179" cy="1993106"/>
          </a:xfrm>
          <a:prstGeom prst="rect">
            <a:avLst/>
          </a:prstGeom>
        </p:spPr>
      </p:pic>
    </p:spTree>
    <p:extLst>
      <p:ext uri="{BB962C8B-B14F-4D97-AF65-F5344CB8AC3E}">
        <p14:creationId xmlns:p14="http://schemas.microsoft.com/office/powerpoint/2010/main" val="4202573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C302-5857-0ECD-A511-0847AB85C6B6}"/>
              </a:ext>
            </a:extLst>
          </p:cNvPr>
          <p:cNvSpPr>
            <a:spLocks noGrp="1"/>
          </p:cNvSpPr>
          <p:nvPr>
            <p:ph type="title"/>
          </p:nvPr>
        </p:nvSpPr>
        <p:spPr/>
        <p:txBody>
          <a:bodyPr>
            <a:normAutofit fontScale="90000"/>
          </a:bodyPr>
          <a:lstStyle/>
          <a:p>
            <a:r>
              <a:rPr lang="en-GB" dirty="0"/>
              <a:t>Section 52 of the C&amp;JA 2009 now provides:</a:t>
            </a:r>
            <a:br>
              <a:rPr lang="en-GB" dirty="0"/>
            </a:br>
            <a:endParaRPr lang="en-GB" dirty="0"/>
          </a:p>
        </p:txBody>
      </p:sp>
      <p:sp>
        <p:nvSpPr>
          <p:cNvPr id="3" name="Content Placeholder 2">
            <a:extLst>
              <a:ext uri="{FF2B5EF4-FFF2-40B4-BE49-F238E27FC236}">
                <a16:creationId xmlns:a16="http://schemas.microsoft.com/office/drawing/2014/main" id="{058D474B-7161-1584-F6AA-C084D3063E4C}"/>
              </a:ext>
            </a:extLst>
          </p:cNvPr>
          <p:cNvSpPr>
            <a:spLocks noGrp="1"/>
          </p:cNvSpPr>
          <p:nvPr>
            <p:ph idx="1"/>
          </p:nvPr>
        </p:nvSpPr>
        <p:spPr>
          <a:xfrm>
            <a:off x="621506" y="1335881"/>
            <a:ext cx="8652496" cy="5379244"/>
          </a:xfrm>
          <a:solidFill>
            <a:schemeClr val="accent5">
              <a:lumMod val="20000"/>
              <a:lumOff val="80000"/>
            </a:schemeClr>
          </a:solidFill>
        </p:spPr>
        <p:txBody>
          <a:bodyPr>
            <a:normAutofit lnSpcReduction="10000"/>
          </a:bodyPr>
          <a:lstStyle/>
          <a:p>
            <a:r>
              <a:rPr lang="en-GB" dirty="0"/>
              <a:t>s 52  (1)  In section 2 of the Homicide Act 1957 for subsection (1) substitute—    ‘(1)  A person (‘D’) who kills or is a party to the killing of another is not to be convicted of murder if D was suffering from an abnormality of mental functioning which—      </a:t>
            </a:r>
          </a:p>
          <a:p>
            <a:r>
              <a:rPr lang="en-GB" dirty="0"/>
              <a:t>(a)  arose from a recognised medical condition,      </a:t>
            </a:r>
          </a:p>
          <a:p>
            <a:r>
              <a:rPr lang="en-GB" dirty="0"/>
              <a:t>(b)  substantially impaired D’s ability to do one or more of the things mentioned in subsection (1A), and     </a:t>
            </a:r>
          </a:p>
          <a:p>
            <a:r>
              <a:rPr lang="en-GB" dirty="0"/>
              <a:t> (c)   provides an explanation for D’s acts and omissions in doing or being a party to the killing.</a:t>
            </a:r>
          </a:p>
          <a:p>
            <a:pPr marL="0" indent="0">
              <a:buNone/>
            </a:pPr>
            <a:r>
              <a:rPr lang="en-GB" dirty="0"/>
              <a:t>(1A)  Those things are—      </a:t>
            </a:r>
          </a:p>
          <a:p>
            <a:pPr>
              <a:buAutoNum type="alphaLcParenBoth"/>
            </a:pPr>
            <a:r>
              <a:rPr lang="en-GB" dirty="0"/>
              <a:t>to understand the nature of D’s conduct;      </a:t>
            </a:r>
          </a:p>
          <a:p>
            <a:pPr>
              <a:buAutoNum type="alphaLcParenBoth"/>
            </a:pPr>
            <a:r>
              <a:rPr lang="en-GB" dirty="0"/>
              <a:t>(b) to form a rational judgment;     </a:t>
            </a:r>
          </a:p>
          <a:p>
            <a:pPr>
              <a:buAutoNum type="alphaLcParenBoth"/>
            </a:pPr>
            <a:r>
              <a:rPr lang="en-GB" dirty="0"/>
              <a:t> (c)  to exercise self-control.</a:t>
            </a:r>
          </a:p>
          <a:p>
            <a:pPr marL="0" indent="0">
              <a:buNone/>
            </a:pPr>
            <a:r>
              <a:rPr lang="en-GB" dirty="0"/>
              <a:t>(1B)   For the purposes of subsection (1)(c), an abnormality of mental functioning provides an explanation for D’s conduct if it causes, or is a signiﬁcant contributory factor in causing, D to carry out that conduct.’</a:t>
            </a:r>
          </a:p>
        </p:txBody>
      </p:sp>
    </p:spTree>
    <p:extLst>
      <p:ext uri="{BB962C8B-B14F-4D97-AF65-F5344CB8AC3E}">
        <p14:creationId xmlns:p14="http://schemas.microsoft.com/office/powerpoint/2010/main" val="1480044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08BBB-E71C-5F4A-078A-A93A4FF142A0}"/>
              </a:ext>
            </a:extLst>
          </p:cNvPr>
          <p:cNvSpPr>
            <a:spLocks noGrp="1"/>
          </p:cNvSpPr>
          <p:nvPr>
            <p:ph type="title"/>
          </p:nvPr>
        </p:nvSpPr>
        <p:spPr/>
        <p:txBody>
          <a:bodyPr/>
          <a:lstStyle/>
          <a:p>
            <a:r>
              <a:rPr lang="en-GB" dirty="0"/>
              <a:t>What changes were made?</a:t>
            </a:r>
          </a:p>
        </p:txBody>
      </p:sp>
      <p:graphicFrame>
        <p:nvGraphicFramePr>
          <p:cNvPr id="8" name="Content Placeholder 2">
            <a:extLst>
              <a:ext uri="{FF2B5EF4-FFF2-40B4-BE49-F238E27FC236}">
                <a16:creationId xmlns:a16="http://schemas.microsoft.com/office/drawing/2014/main" id="{85E1C8C7-F970-ED6D-F638-3CCF39D1EDD7}"/>
              </a:ext>
            </a:extLst>
          </p:cNvPr>
          <p:cNvGraphicFramePr>
            <a:graphicFrameLocks noGrp="1"/>
          </p:cNvGraphicFramePr>
          <p:nvPr>
            <p:ph idx="1"/>
          </p:nvPr>
        </p:nvGraphicFramePr>
        <p:xfrm>
          <a:off x="677334" y="1593057"/>
          <a:ext cx="8596668" cy="5072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1DE8467-3256-1970-AD58-68508993A219}"/>
              </a:ext>
            </a:extLst>
          </p:cNvPr>
          <p:cNvSpPr txBox="1"/>
          <p:nvPr/>
        </p:nvSpPr>
        <p:spPr>
          <a:xfrm>
            <a:off x="9358313" y="5464969"/>
            <a:ext cx="1278731" cy="1200329"/>
          </a:xfrm>
          <a:prstGeom prst="rect">
            <a:avLst/>
          </a:prstGeom>
          <a:noFill/>
        </p:spPr>
        <p:txBody>
          <a:bodyPr wrap="square" rtlCol="0">
            <a:spAutoFit/>
          </a:bodyPr>
          <a:lstStyle/>
          <a:p>
            <a:r>
              <a:rPr lang="en-GB" dirty="0"/>
              <a:t>Allen and Edwards 2021, p.373.</a:t>
            </a:r>
          </a:p>
        </p:txBody>
      </p:sp>
    </p:spTree>
    <p:extLst>
      <p:ext uri="{BB962C8B-B14F-4D97-AF65-F5344CB8AC3E}">
        <p14:creationId xmlns:p14="http://schemas.microsoft.com/office/powerpoint/2010/main" val="3030929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148DEE-0D8F-635F-B8A2-D3E6C4861114}"/>
              </a:ext>
            </a:extLst>
          </p:cNvPr>
          <p:cNvSpPr>
            <a:spLocks noGrp="1"/>
          </p:cNvSpPr>
          <p:nvPr>
            <p:ph idx="1"/>
          </p:nvPr>
        </p:nvSpPr>
        <p:spPr>
          <a:xfrm>
            <a:off x="677334" y="200026"/>
            <a:ext cx="6155266" cy="6386512"/>
          </a:xfrm>
        </p:spPr>
        <p:txBody>
          <a:bodyPr anchor="ctr">
            <a:normAutofit lnSpcReduction="10000"/>
          </a:bodyPr>
          <a:lstStyle/>
          <a:p>
            <a:pPr>
              <a:lnSpc>
                <a:spcPct val="90000"/>
              </a:lnSpc>
              <a:spcAft>
                <a:spcPts val="800"/>
              </a:spcAft>
            </a:pPr>
            <a:endParaRPr lang="en-GB" sz="2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90000"/>
              </a:lnSpc>
              <a:spcAft>
                <a:spcPts val="800"/>
              </a:spcAft>
              <a:buNone/>
            </a:pPr>
            <a:r>
              <a:rPr lang="en-GB" sz="2100" b="1" u="sng" dirty="0">
                <a:latin typeface="Calibri" panose="020F0502020204030204" pitchFamily="34" charset="0"/>
                <a:ea typeface="DengXian" panose="02010600030101010101" pitchFamily="2" charset="-122"/>
                <a:cs typeface="Arial" panose="020B0604020202020204" pitchFamily="34" charset="0"/>
              </a:rPr>
              <a:t>Change from ‘abnormality of mind’ to abnormality of mental functioning:</a:t>
            </a:r>
          </a:p>
          <a:p>
            <a:pPr>
              <a:lnSpc>
                <a:spcPct val="90000"/>
              </a:lnSpc>
              <a:spcAft>
                <a:spcPts val="800"/>
              </a:spcAft>
            </a:pPr>
            <a:r>
              <a:rPr lang="en-GB" sz="2100" dirty="0">
                <a:effectLst/>
                <a:latin typeface="Calibri" panose="020F0502020204030204" pitchFamily="34" charset="0"/>
                <a:ea typeface="DengXian" panose="02010600030101010101" pitchFamily="2" charset="-122"/>
                <a:cs typeface="Arial" panose="020B0604020202020204" pitchFamily="34" charset="0"/>
              </a:rPr>
              <a:t>The Law Commission (LC) in their report, Murder, Manslaughter and Infanticide (November 2006), said that their reasons for the amendment were that the original definition had not been drafted with medical experts in mind even though their evidence is crucial to the success of the defence. </a:t>
            </a:r>
          </a:p>
          <a:p>
            <a:pPr marL="0" indent="0">
              <a:lnSpc>
                <a:spcPct val="90000"/>
              </a:lnSpc>
              <a:spcAft>
                <a:spcPts val="800"/>
              </a:spcAft>
              <a:buNone/>
            </a:pPr>
            <a:r>
              <a:rPr lang="en-GB" sz="2100" dirty="0">
                <a:effectLst/>
                <a:latin typeface="Calibri" panose="020F0502020204030204" pitchFamily="34" charset="0"/>
                <a:ea typeface="DengXian" panose="02010600030101010101" pitchFamily="2" charset="-122"/>
                <a:cs typeface="Arial" panose="020B0604020202020204" pitchFamily="34" charset="0"/>
              </a:rPr>
              <a:t>Abnormality of mental functioning is not defined in s2(1) but there is nothing to suggest that it is any narrower than abnormality of mind.</a:t>
            </a:r>
          </a:p>
          <a:p>
            <a:pPr>
              <a:lnSpc>
                <a:spcPct val="90000"/>
              </a:lnSpc>
              <a:spcAft>
                <a:spcPts val="800"/>
              </a:spcAft>
            </a:pPr>
            <a:r>
              <a:rPr lang="en-GB" sz="2100" dirty="0">
                <a:effectLst/>
                <a:latin typeface="Calibri" panose="020F0502020204030204" pitchFamily="34" charset="0"/>
                <a:ea typeface="DengXian" panose="02010600030101010101" pitchFamily="2" charset="-122"/>
                <a:cs typeface="Arial" panose="020B0604020202020204" pitchFamily="34" charset="0"/>
              </a:rPr>
              <a:t>Under the amended s2 the abnormality must have arisen from a recognised medical condition. This would include psychiatric, psychological and physical conditions. This is potentially wider than the original definition and gives more scope to the types of conditions that would be included in the defence. </a:t>
            </a:r>
          </a:p>
          <a:p>
            <a:pPr marL="0" indent="0">
              <a:lnSpc>
                <a:spcPct val="90000"/>
              </a:lnSpc>
              <a:buNone/>
            </a:pPr>
            <a:endParaRPr lang="en-GB" sz="1500"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5741CE-867F-EDC2-CF68-CCA1AD940288}"/>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Criticisms</a:t>
            </a:r>
          </a:p>
        </p:txBody>
      </p:sp>
    </p:spTree>
    <p:extLst>
      <p:ext uri="{BB962C8B-B14F-4D97-AF65-F5344CB8AC3E}">
        <p14:creationId xmlns:p14="http://schemas.microsoft.com/office/powerpoint/2010/main" val="407252387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760</Words>
  <Application>Microsoft Office PowerPoint</Application>
  <PresentationFormat>Widescreen</PresentationFormat>
  <Paragraphs>46</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Assignment 1 workshop</vt:lpstr>
      <vt:lpstr>PowerPoint Presentation</vt:lpstr>
      <vt:lpstr>PowerPoint Presentation</vt:lpstr>
      <vt:lpstr>Where to start?</vt:lpstr>
      <vt:lpstr>s.2 Homicide Act (1957) prior to the Coroners and Justice Act (2009)</vt:lpstr>
      <vt:lpstr>Criticisms – was there a need for change?</vt:lpstr>
      <vt:lpstr>Section 52 of the C&amp;JA 2009 now provides: </vt:lpstr>
      <vt:lpstr>What changes were made?</vt:lpstr>
      <vt:lpstr>Criticisms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workshop</dc:title>
  <dc:creator>Laura Knight</dc:creator>
  <cp:lastModifiedBy>Laura Knight</cp:lastModifiedBy>
  <cp:revision>2</cp:revision>
  <dcterms:created xsi:type="dcterms:W3CDTF">2023-02-10T19:23:24Z</dcterms:created>
  <dcterms:modified xsi:type="dcterms:W3CDTF">2023-02-10T21:52:47Z</dcterms:modified>
</cp:coreProperties>
</file>