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D00"/>
    <a:srgbClr val="FF9B00"/>
    <a:srgbClr val="FF9600"/>
    <a:srgbClr val="FF37EB"/>
    <a:srgbClr val="FFACA1"/>
    <a:srgbClr val="FFD9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p:cViewPr>
        <p:scale>
          <a:sx n="113" d="100"/>
          <a:sy n="113" d="100"/>
        </p:scale>
        <p:origin x="52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01948-CEDE-A194-072F-0ECA0DE3A4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1C3EF0-8947-9126-3442-9080CE05C6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F75B3F-5C7E-D970-DBEA-4287E3057777}"/>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8E22F54B-3837-3334-56E1-0E174073B3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B82BD0-F80E-3340-FCD0-5572338875AB}"/>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4136853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9F2C-4281-EBBA-ACC7-ECDD463BA4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F75B326-F6A7-861B-84CB-3E0FBDF9D8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089322-ED5F-1ABD-38E7-2233A5033AA2}"/>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DBD38970-1C38-6949-CECF-B19AAD7939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0A8A29-0C44-F716-EC2F-29C632C31C93}"/>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304530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EBF5F-87FF-0514-AB8A-EF3507359C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18ED7D9-A639-BB8D-A943-11CC40CAAD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A1FC48-2804-9D7D-0DE9-9963B652C0CE}"/>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191F16CE-FD9E-ABC6-46D2-58851F6E78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3EEA94-9218-B3AE-13F3-94E925D48EBE}"/>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258700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A0A24-6884-3471-C925-3F262E1CF9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37D067-4267-0D2B-FF53-9208F6C8530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8D8DCF7-C329-D310-6C7C-C11577F3FE7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74AEF9-CC23-7025-EF9A-5FD87AE920C9}"/>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6" name="Footer Placeholder 5">
            <a:extLst>
              <a:ext uri="{FF2B5EF4-FFF2-40B4-BE49-F238E27FC236}">
                <a16:creationId xmlns:a16="http://schemas.microsoft.com/office/drawing/2014/main" id="{0A1E0732-C72B-18D0-44AD-8E9CB60F50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7E19A6-2FD0-48FF-6489-E4FD4E4CAC66}"/>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3497587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BEE11-26DD-008B-729B-E3C979FC3AD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496AF9-7FE6-22F3-086B-3056C5D28F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F302CC-354B-2AEC-780C-0A510BACBE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83A4AF-5F16-4B3A-2ADC-C3ED9B4B7F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68E12E-AA12-1043-F318-C848A4B142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EB3051-EEBC-B26F-7478-4D442024C935}"/>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8" name="Footer Placeholder 7">
            <a:extLst>
              <a:ext uri="{FF2B5EF4-FFF2-40B4-BE49-F238E27FC236}">
                <a16:creationId xmlns:a16="http://schemas.microsoft.com/office/drawing/2014/main" id="{400766F3-3B3D-4E32-FF60-EBB2F1B216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1CB763-2BF9-CB11-F1AC-5130C437B048}"/>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3849489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B5E3-5B9A-E1E2-D43D-7940D0D4938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F77C3B7-5434-86E1-3BF2-703483C972C9}"/>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4" name="Footer Placeholder 3">
            <a:extLst>
              <a:ext uri="{FF2B5EF4-FFF2-40B4-BE49-F238E27FC236}">
                <a16:creationId xmlns:a16="http://schemas.microsoft.com/office/drawing/2014/main" id="{866550E6-3050-6446-7FE8-02D354E77A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0EDE79-67D3-DFAD-4CB8-154154C4F2AA}"/>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2370673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B8F728-C2B5-4A5A-3A93-C537FB1F0099}"/>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3" name="Footer Placeholder 2">
            <a:extLst>
              <a:ext uri="{FF2B5EF4-FFF2-40B4-BE49-F238E27FC236}">
                <a16:creationId xmlns:a16="http://schemas.microsoft.com/office/drawing/2014/main" id="{79591A49-70BE-1744-A126-E421023CB8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36797E-5F8F-51C0-B990-2E00BE212BA9}"/>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1174258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2CF9A-32A6-544D-1B0D-C22A4278AC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E2BFF73-A907-81AF-2DCD-ADF7E6A5B6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E848A1-B6AE-0448-2EF3-31737620C4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C9AFDF-BF32-F458-5EDF-E94CF5D08534}"/>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6" name="Footer Placeholder 5">
            <a:extLst>
              <a:ext uri="{FF2B5EF4-FFF2-40B4-BE49-F238E27FC236}">
                <a16:creationId xmlns:a16="http://schemas.microsoft.com/office/drawing/2014/main" id="{723C5653-36DE-2056-EBBA-80D44AF377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6E396-667F-A163-84A5-6AF11D47E4B9}"/>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458968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1421-479E-15CE-324D-9128D1A259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15435A-5175-4473-F960-E1BFA271C3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14A5AE-EE38-4FD2-16FE-41D3E5312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3450F4-B84A-160B-F8AD-D220A4AD4230}"/>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6" name="Footer Placeholder 5">
            <a:extLst>
              <a:ext uri="{FF2B5EF4-FFF2-40B4-BE49-F238E27FC236}">
                <a16:creationId xmlns:a16="http://schemas.microsoft.com/office/drawing/2014/main" id="{1ACEDC5A-F3C9-20D3-FD1F-9579D56480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64C22A-4062-FF0B-3B14-9E313DB60AA1}"/>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337354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0A35F-6C49-EB9C-8CF4-23FFC0FDD1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9C254D-15AF-392B-B42B-9D1D85799D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DAC213-839E-7690-EF41-8F689DDC52B1}"/>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59E0F9D0-56B7-B982-5A9A-A28F4EF41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B3A74A-6D8E-609A-D39B-08C32EB0C32C}"/>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3080487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9CA1F4-5366-B17E-0311-6789E292669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6C083A-B017-DA44-5223-7D0E97742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7BAB24-707B-14D2-1BAD-4E3A9711AED2}"/>
              </a:ext>
            </a:extLst>
          </p:cNvPr>
          <p:cNvSpPr>
            <a:spLocks noGrp="1"/>
          </p:cNvSpPr>
          <p:nvPr>
            <p:ph type="dt" sz="half" idx="10"/>
          </p:nvPr>
        </p:nvSpPr>
        <p:spPr/>
        <p:txBody>
          <a:body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CE0E7C5A-4D14-5CC6-5EF8-2EC3F4B976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06FBAE-E7AE-8BBA-62BF-CFCDF99D48EF}"/>
              </a:ext>
            </a:extLst>
          </p:cNvPr>
          <p:cNvSpPr>
            <a:spLocks noGrp="1"/>
          </p:cNvSpPr>
          <p:nvPr>
            <p:ph type="sldNum" sz="quarter" idx="12"/>
          </p:nvPr>
        </p:nvSpPr>
        <p:spPr/>
        <p:txBody>
          <a:bodyPr/>
          <a:lstStyle/>
          <a:p>
            <a:fld id="{F60627DC-CDD5-0143-ACFC-59B765A97FB8}" type="slidenum">
              <a:rPr lang="en-US" smtClean="0"/>
              <a:t>‹#›</a:t>
            </a:fld>
            <a:endParaRPr lang="en-US"/>
          </a:p>
        </p:txBody>
      </p:sp>
    </p:spTree>
    <p:extLst>
      <p:ext uri="{BB962C8B-B14F-4D97-AF65-F5344CB8AC3E}">
        <p14:creationId xmlns:p14="http://schemas.microsoft.com/office/powerpoint/2010/main" val="129416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639BA-0645-3C8F-357E-2D5FDD747C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8FAACC-5A52-2F53-5B5B-F009D44AD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D3A0E4-20C8-B49A-41D1-E9E69D051A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EDC6EC-A3E8-EC4D-B614-AC3F2D543D8F}" type="datetimeFigureOut">
              <a:rPr lang="en-US" smtClean="0"/>
              <a:t>1/8/25</a:t>
            </a:fld>
            <a:endParaRPr lang="en-US"/>
          </a:p>
        </p:txBody>
      </p:sp>
      <p:sp>
        <p:nvSpPr>
          <p:cNvPr id="5" name="Footer Placeholder 4">
            <a:extLst>
              <a:ext uri="{FF2B5EF4-FFF2-40B4-BE49-F238E27FC236}">
                <a16:creationId xmlns:a16="http://schemas.microsoft.com/office/drawing/2014/main" id="{6BAA6487-28FD-0491-D26E-8831685A02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A7FC45D-5415-2C0B-DF55-4124A1EA41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0627DC-CDD5-0143-ACFC-59B765A97FB8}" type="slidenum">
              <a:rPr lang="en-US" smtClean="0"/>
              <a:t>‹#›</a:t>
            </a:fld>
            <a:endParaRPr lang="en-US"/>
          </a:p>
        </p:txBody>
      </p:sp>
    </p:spTree>
    <p:extLst>
      <p:ext uri="{BB962C8B-B14F-4D97-AF65-F5344CB8AC3E}">
        <p14:creationId xmlns:p14="http://schemas.microsoft.com/office/powerpoint/2010/main" val="3330866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CB364A-A44A-DEAF-FD1F-18987102D727}"/>
              </a:ext>
            </a:extLst>
          </p:cNvPr>
          <p:cNvSpPr/>
          <p:nvPr/>
        </p:nvSpPr>
        <p:spPr>
          <a:xfrm>
            <a:off x="3160891" y="-174694"/>
            <a:ext cx="7732888" cy="584775"/>
          </a:xfrm>
          <a:prstGeom prst="rect">
            <a:avLst/>
          </a:prstGeom>
          <a:noFill/>
        </p:spPr>
        <p:txBody>
          <a:bodyPr wrap="square" lIns="91440" tIns="45720" rIns="91440" bIns="45720">
            <a:spAutoFit/>
          </a:bodyPr>
          <a:lstStyle/>
          <a:p>
            <a:pPr algn="ctr"/>
            <a:r>
              <a:rPr lang="en-GB" sz="3200" b="1" cap="none" spc="0" dirty="0">
                <a:ln w="9525">
                  <a:solidFill>
                    <a:schemeClr val="bg1"/>
                  </a:solidFill>
                  <a:prstDash val="solid"/>
                </a:ln>
                <a:effectLst>
                  <a:outerShdw blurRad="12700" dist="38100" dir="2700000" algn="tl" rotWithShape="0">
                    <a:schemeClr val="accent5">
                      <a:lumMod val="60000"/>
                      <a:lumOff val="40000"/>
                    </a:schemeClr>
                  </a:outerShdw>
                </a:effectLst>
              </a:rPr>
              <a:t>Autism Spectrum </a:t>
            </a:r>
            <a:r>
              <a:rPr lang="en-GB" sz="3200" b="1" dirty="0">
                <a:ln w="9525">
                  <a:solidFill>
                    <a:schemeClr val="bg1"/>
                  </a:solidFill>
                  <a:prstDash val="solid"/>
                </a:ln>
                <a:effectLst>
                  <a:outerShdw blurRad="12700" dist="38100" dir="2700000" algn="tl" rotWithShape="0">
                    <a:schemeClr val="accent5">
                      <a:lumMod val="60000"/>
                      <a:lumOff val="40000"/>
                    </a:schemeClr>
                  </a:outerShdw>
                </a:effectLst>
              </a:rPr>
              <a:t>D</a:t>
            </a:r>
            <a:r>
              <a:rPr lang="en-GB" sz="3200" b="1" cap="none" spc="0" dirty="0">
                <a:ln w="9525">
                  <a:solidFill>
                    <a:schemeClr val="bg1"/>
                  </a:solidFill>
                  <a:prstDash val="solid"/>
                </a:ln>
                <a:effectLst>
                  <a:outerShdw blurRad="12700" dist="38100" dir="2700000" algn="tl" rotWithShape="0">
                    <a:schemeClr val="accent5">
                      <a:lumMod val="60000"/>
                      <a:lumOff val="40000"/>
                    </a:schemeClr>
                  </a:outerShdw>
                </a:effectLst>
              </a:rPr>
              <a:t>isorder  </a:t>
            </a:r>
          </a:p>
        </p:txBody>
      </p:sp>
      <p:sp>
        <p:nvSpPr>
          <p:cNvPr id="6" name="TextBox 5">
            <a:extLst>
              <a:ext uri="{FF2B5EF4-FFF2-40B4-BE49-F238E27FC236}">
                <a16:creationId xmlns:a16="http://schemas.microsoft.com/office/drawing/2014/main" id="{36573111-BD92-EF3E-D9B0-F6B9A5708480}"/>
              </a:ext>
            </a:extLst>
          </p:cNvPr>
          <p:cNvSpPr txBox="1"/>
          <p:nvPr/>
        </p:nvSpPr>
        <p:spPr>
          <a:xfrm>
            <a:off x="32901" y="84430"/>
            <a:ext cx="4776165" cy="1477328"/>
          </a:xfrm>
          <a:prstGeom prst="rect">
            <a:avLst/>
          </a:prstGeom>
          <a:solidFill>
            <a:schemeClr val="accent5">
              <a:lumMod val="20000"/>
              <a:lumOff val="80000"/>
            </a:schemeClr>
          </a:solidFill>
        </p:spPr>
        <p:txBody>
          <a:bodyPr wrap="square" rtlCol="0">
            <a:spAutoFit/>
          </a:bodyPr>
          <a:lstStyle/>
          <a:p>
            <a:r>
              <a:rPr lang="en-US" sz="2400" dirty="0">
                <a:solidFill>
                  <a:srgbClr val="00B0F0"/>
                </a:solidFill>
              </a:rPr>
              <a:t>Introduction-</a:t>
            </a:r>
          </a:p>
          <a:p>
            <a:r>
              <a:rPr lang="en-US" sz="1100" u="sng" dirty="0"/>
              <a:t>What is autism spectrum disorder?</a:t>
            </a:r>
          </a:p>
          <a:p>
            <a:r>
              <a:rPr lang="en-US" sz="1100" dirty="0"/>
              <a:t>According to National Institute of Mental Health (no date) autism spectrum disorder is a neurological and development disorder which affect how a person communicates, interacts, behaves and learns. National Institute of Mental Health (no date) suggest that signs of autism spectrum disorder, also known as ASD, becomes clear in the first two years of a child’s life. </a:t>
            </a:r>
          </a:p>
        </p:txBody>
      </p:sp>
      <p:sp>
        <p:nvSpPr>
          <p:cNvPr id="8" name="TextBox 7">
            <a:extLst>
              <a:ext uri="{FF2B5EF4-FFF2-40B4-BE49-F238E27FC236}">
                <a16:creationId xmlns:a16="http://schemas.microsoft.com/office/drawing/2014/main" id="{88A10E44-B0BD-E6E4-75E8-D0F7CC2EDAA4}"/>
              </a:ext>
            </a:extLst>
          </p:cNvPr>
          <p:cNvSpPr txBox="1"/>
          <p:nvPr/>
        </p:nvSpPr>
        <p:spPr>
          <a:xfrm>
            <a:off x="32901" y="1729060"/>
            <a:ext cx="5367654" cy="4431983"/>
          </a:xfrm>
          <a:prstGeom prst="rect">
            <a:avLst/>
          </a:prstGeom>
          <a:solidFill>
            <a:srgbClr val="FFD9F4"/>
          </a:solidFill>
        </p:spPr>
        <p:txBody>
          <a:bodyPr wrap="square" rtlCol="0">
            <a:spAutoFit/>
          </a:bodyPr>
          <a:lstStyle/>
          <a:p>
            <a:r>
              <a:rPr lang="en-US" sz="2400" dirty="0">
                <a:solidFill>
                  <a:srgbClr val="FF37EB"/>
                </a:solidFill>
              </a:rPr>
              <a:t>Diagnosis- </a:t>
            </a:r>
          </a:p>
          <a:p>
            <a:r>
              <a:rPr lang="en-US" sz="1100" dirty="0"/>
              <a:t>According to CDC (2024) diagnosing a child with Autism Spectrum Disorder (ASD) as early as possible is important as children can receive the support, they need to reach their full potential. </a:t>
            </a:r>
          </a:p>
          <a:p>
            <a:r>
              <a:rPr lang="en-US" sz="1100" dirty="0"/>
              <a:t>In addition, Autism Speaks (no date) tells us that signs of autism in children can start from as early as 6 months old. On the other hand, Autism Speaks (no date)  suggest that other children may not show signs of autism until 24 months and later. </a:t>
            </a:r>
          </a:p>
          <a:p>
            <a:r>
              <a:rPr lang="en-US" sz="1100" dirty="0"/>
              <a:t>NHS (2022) suggest that when a child shows sings of ASD, the first thing a parent/ caregiver should do is seek advise from a professional such as, their General Practitioner (GP) or any other health professional their child may see. </a:t>
            </a:r>
          </a:p>
          <a:p>
            <a:r>
              <a:rPr lang="en-US" sz="1100" dirty="0"/>
              <a:t>During the assessment, NHS (2022) tells us that the General Practitioner (GP) may ask the parent/caregiver questions about the child’s development. Furthermore, NHS (2022) suggest that during an assessment the practitioner may observe how the child interact with others and plays with their toys as well as reviewing the child medical history and giving the child an in-depth physical examination. </a:t>
            </a:r>
          </a:p>
          <a:p>
            <a:r>
              <a:rPr lang="en-US" sz="1100" dirty="0"/>
              <a:t>According to Actions for Children (no date) after the assessment takes place and been reviewed by the assessor and the child has had a full diagnosis for autism spectrum disorder, action for children (no date) tell us that the child will be given support as soon as possible. </a:t>
            </a:r>
          </a:p>
          <a:p>
            <a:r>
              <a:rPr lang="en-US" sz="1100" dirty="0"/>
              <a:t>However, according to National Autistic Society (no date) practitioners in school/nursery settings across England and Wales lack knowledge and understanding of autism spectrum disorder (ASD) and do not have the correct training to meet the children's needs and requirements. </a:t>
            </a:r>
          </a:p>
          <a:p>
            <a:endParaRPr lang="en-US" sz="1600" dirty="0"/>
          </a:p>
        </p:txBody>
      </p:sp>
      <p:sp>
        <p:nvSpPr>
          <p:cNvPr id="9" name="TextBox 8">
            <a:extLst>
              <a:ext uri="{FF2B5EF4-FFF2-40B4-BE49-F238E27FC236}">
                <a16:creationId xmlns:a16="http://schemas.microsoft.com/office/drawing/2014/main" id="{F2F80946-FDEE-5734-B8B7-62655095217A}"/>
              </a:ext>
            </a:extLst>
          </p:cNvPr>
          <p:cNvSpPr txBox="1"/>
          <p:nvPr/>
        </p:nvSpPr>
        <p:spPr>
          <a:xfrm>
            <a:off x="5464788" y="410081"/>
            <a:ext cx="6526637" cy="3508653"/>
          </a:xfrm>
          <a:prstGeom prst="rect">
            <a:avLst/>
          </a:prstGeom>
          <a:solidFill>
            <a:schemeClr val="accent2">
              <a:lumMod val="40000"/>
              <a:lumOff val="60000"/>
            </a:schemeClr>
          </a:solidFill>
        </p:spPr>
        <p:txBody>
          <a:bodyPr wrap="square" rtlCol="0">
            <a:spAutoFit/>
          </a:bodyPr>
          <a:lstStyle/>
          <a:p>
            <a:r>
              <a:rPr lang="en-US" sz="2400" dirty="0">
                <a:solidFill>
                  <a:srgbClr val="FF8D00"/>
                </a:solidFill>
              </a:rPr>
              <a:t>Barriers-</a:t>
            </a:r>
          </a:p>
          <a:p>
            <a:r>
              <a:rPr lang="en-US" sz="1100" dirty="0"/>
              <a:t>According to Cutting (2019) children with autism spectrum disorder (ASD) in a school/nursey setting struggle  daily with sensory overload which has a massive impact on their school/nursery experiences. </a:t>
            </a:r>
          </a:p>
          <a:p>
            <a:r>
              <a:rPr lang="en-US" sz="1100" dirty="0"/>
              <a:t>According to  National Autistic Society (no date) many children with autism spectrum disorder (ASD) communication and language skills develop slower than children who do not have ASD therefore many young children with ASD are non-verbal. National Autistic Society (no date) suggest that non-verbal children with ASD tend to take the hand of their practitioner or look around for the object they want, which for the practitioner can be confusing as they may not be able to meet the child’s needs and wants. In addition, National Autistic Society (no date) suggest that when a child with ASD cannot communicate, the child can become easily frustrated and distressed therefore they are more likely to cry and get angry. </a:t>
            </a:r>
          </a:p>
          <a:p>
            <a:r>
              <a:rPr lang="en-US" sz="1100" dirty="0"/>
              <a:t>Moreover, according to Morris (2024) support for children with autism spectrum disorder often comes after they have had an official diagnosis. However, Morris (2024) suggests that due to the number of children needing assessments, the waiting list in the United Kingdom has grown. Furthermore, Morris (2024) tells us that there are hundreds of children waiting monthly for their first referral before being able to have their assessment. </a:t>
            </a:r>
          </a:p>
          <a:p>
            <a:r>
              <a:rPr lang="en-GB" sz="1100" dirty="0">
                <a:solidFill>
                  <a:srgbClr val="000000"/>
                </a:solidFill>
                <a:latin typeface="Arial" panose="020B0604020202020204" pitchFamily="34" charset="0"/>
              </a:rPr>
              <a:t>A</a:t>
            </a:r>
            <a:r>
              <a:rPr lang="en-GB" sz="1100" b="0" i="0" u="none" strike="noStrike" dirty="0">
                <a:solidFill>
                  <a:srgbClr val="000000"/>
                </a:solidFill>
                <a:effectLst/>
                <a:latin typeface="Arial" panose="020B0604020202020204" pitchFamily="34" charset="0"/>
              </a:rPr>
              <a:t>ccording to </a:t>
            </a:r>
            <a:r>
              <a:rPr lang="en-GB" sz="1100" b="0" i="0" u="none" strike="noStrike" dirty="0" err="1">
                <a:solidFill>
                  <a:srgbClr val="000000"/>
                </a:solidFill>
                <a:effectLst/>
                <a:latin typeface="Arial" panose="020B0604020202020204" pitchFamily="34" charset="0"/>
              </a:rPr>
              <a:t>Aspiedent</a:t>
            </a:r>
            <a:r>
              <a:rPr lang="en-GB" sz="1100" b="0" i="0" u="none" strike="noStrike" dirty="0">
                <a:solidFill>
                  <a:srgbClr val="000000"/>
                </a:solidFill>
                <a:effectLst/>
                <a:latin typeface="Arial" panose="020B0604020202020204" pitchFamily="34" charset="0"/>
              </a:rPr>
              <a:t> (no date) many people which autism spectrum disorder mask their diagnosis as they feel that they may not ‘fit in’ if people know. However, </a:t>
            </a:r>
            <a:r>
              <a:rPr lang="en-GB" sz="1100" b="0" i="0" u="none" strike="noStrike" dirty="0" err="1">
                <a:solidFill>
                  <a:srgbClr val="000000"/>
                </a:solidFill>
                <a:effectLst/>
                <a:latin typeface="Arial" panose="020B0604020202020204" pitchFamily="34" charset="0"/>
              </a:rPr>
              <a:t>Aspiedent</a:t>
            </a:r>
            <a:r>
              <a:rPr lang="en-GB" sz="1100" b="0" i="0" u="none" strike="noStrike" dirty="0">
                <a:solidFill>
                  <a:srgbClr val="000000"/>
                </a:solidFill>
                <a:effectLst/>
                <a:latin typeface="Arial" panose="020B0604020202020204" pitchFamily="34" charset="0"/>
              </a:rPr>
              <a:t> (no date) suggest that children who mask their diagnosis can become exhausted and anxious and have a low self-esteem. </a:t>
            </a:r>
            <a:endParaRPr lang="en-US" sz="1100" dirty="0"/>
          </a:p>
          <a:p>
            <a:endParaRPr lang="en-US" sz="1100" dirty="0"/>
          </a:p>
        </p:txBody>
      </p:sp>
      <p:sp>
        <p:nvSpPr>
          <p:cNvPr id="13" name="TextBox 12">
            <a:extLst>
              <a:ext uri="{FF2B5EF4-FFF2-40B4-BE49-F238E27FC236}">
                <a16:creationId xmlns:a16="http://schemas.microsoft.com/office/drawing/2014/main" id="{EDD2A771-F4CB-B3EB-59D3-7FAD50C4768D}"/>
              </a:ext>
            </a:extLst>
          </p:cNvPr>
          <p:cNvSpPr txBox="1"/>
          <p:nvPr/>
        </p:nvSpPr>
        <p:spPr>
          <a:xfrm>
            <a:off x="5464788" y="3918734"/>
            <a:ext cx="6694311" cy="2939266"/>
          </a:xfrm>
          <a:prstGeom prst="rect">
            <a:avLst/>
          </a:prstGeom>
          <a:solidFill>
            <a:schemeClr val="accent6">
              <a:lumMod val="20000"/>
              <a:lumOff val="80000"/>
            </a:schemeClr>
          </a:solidFill>
        </p:spPr>
        <p:txBody>
          <a:bodyPr wrap="square" rtlCol="0">
            <a:spAutoFit/>
          </a:bodyPr>
          <a:lstStyle/>
          <a:p>
            <a:r>
              <a:rPr lang="en-US" sz="2400" dirty="0">
                <a:solidFill>
                  <a:schemeClr val="accent6">
                    <a:lumMod val="75000"/>
                  </a:schemeClr>
                </a:solidFill>
              </a:rPr>
              <a:t>Strategies- </a:t>
            </a:r>
          </a:p>
          <a:p>
            <a:r>
              <a:rPr lang="en-US" sz="1100" dirty="0"/>
              <a:t>According to Ang and MacDougall (2022) animal-assisted therapy (AAT) is the most used strategy for children with autism spectrum disorder as animal-assisted therapy (AAT) can help children build a relationship through communication. </a:t>
            </a:r>
          </a:p>
          <a:p>
            <a:r>
              <a:rPr lang="en-US" sz="1100" dirty="0"/>
              <a:t>Furthermore, Ang and MacDougall (2022) suggest that children create a bond quickly with animals which helps children with autism spectrum disorder to trust their therapist. As seen in (Burrows et al, 2008, cited in Reynolds, no date) a companion animal allows children with autism spectrum disorder (ASD) to gain a sense on safety in their school/nursery setting as well as their home environment and animals, especially  dogs can sense how a person is feeling therefore when a child starts to get irate, the dog can help to keep them calm. </a:t>
            </a:r>
          </a:p>
          <a:p>
            <a:r>
              <a:rPr lang="en-US" sz="1100" dirty="0"/>
              <a:t>However, Wilson (2018) suggests that animal-assisted therapy comes with concerns for the welfare of the animals as animals can become destressed and exhausted themselves. Furthermore, Wilson (2018) suggests that therapeutic animals can lack exercise and not have the correct diet that they require. </a:t>
            </a:r>
          </a:p>
          <a:p>
            <a:r>
              <a:rPr lang="en-US" sz="1100" dirty="0"/>
              <a:t>In addition, Assistance Dogs Northern Ireland (no date) tells us that after a dog has their qualified recipient, an assistance dog can cost anything up to £1,551.68 per year. </a:t>
            </a:r>
          </a:p>
          <a:p>
            <a:endParaRPr lang="en-US" dirty="0"/>
          </a:p>
        </p:txBody>
      </p:sp>
    </p:spTree>
    <p:extLst>
      <p:ext uri="{BB962C8B-B14F-4D97-AF65-F5344CB8AC3E}">
        <p14:creationId xmlns:p14="http://schemas.microsoft.com/office/powerpoint/2010/main" val="2144464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7212</TotalTime>
  <Words>926</Words>
  <Application>Microsoft Macintosh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Elin John (2204881)</dc:creator>
  <cp:lastModifiedBy>Elin John (2204881)</cp:lastModifiedBy>
  <cp:revision>1</cp:revision>
  <dcterms:created xsi:type="dcterms:W3CDTF">2025-01-08T19:41:09Z</dcterms:created>
  <dcterms:modified xsi:type="dcterms:W3CDTF">2025-01-13T19:53:36Z</dcterms:modified>
</cp:coreProperties>
</file>