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76" r:id="rId5"/>
    <p:sldMasterId id="2147483727" r:id="rId6"/>
  </p:sldMasterIdLst>
  <p:notesMasterIdLst>
    <p:notesMasterId r:id="rId55"/>
  </p:notesMasterIdLst>
  <p:sldIdLst>
    <p:sldId id="301" r:id="rId7"/>
    <p:sldId id="256" r:id="rId8"/>
    <p:sldId id="257" r:id="rId9"/>
    <p:sldId id="258" r:id="rId10"/>
    <p:sldId id="259" r:id="rId11"/>
    <p:sldId id="261" r:id="rId12"/>
    <p:sldId id="263" r:id="rId13"/>
    <p:sldId id="264" r:id="rId14"/>
    <p:sldId id="266" r:id="rId15"/>
    <p:sldId id="267" r:id="rId16"/>
    <p:sldId id="268" r:id="rId17"/>
    <p:sldId id="303" r:id="rId18"/>
    <p:sldId id="269" r:id="rId19"/>
    <p:sldId id="271" r:id="rId20"/>
    <p:sldId id="272" r:id="rId21"/>
    <p:sldId id="273" r:id="rId22"/>
    <p:sldId id="275" r:id="rId23"/>
    <p:sldId id="274" r:id="rId24"/>
    <p:sldId id="310" r:id="rId25"/>
    <p:sldId id="276" r:id="rId26"/>
    <p:sldId id="311" r:id="rId27"/>
    <p:sldId id="278" r:id="rId28"/>
    <p:sldId id="279" r:id="rId29"/>
    <p:sldId id="280" r:id="rId30"/>
    <p:sldId id="281" r:id="rId31"/>
    <p:sldId id="302" r:id="rId32"/>
    <p:sldId id="282" r:id="rId33"/>
    <p:sldId id="283" r:id="rId34"/>
    <p:sldId id="307" r:id="rId35"/>
    <p:sldId id="306" r:id="rId36"/>
    <p:sldId id="297" r:id="rId37"/>
    <p:sldId id="304" r:id="rId38"/>
    <p:sldId id="309" r:id="rId39"/>
    <p:sldId id="308" r:id="rId40"/>
    <p:sldId id="305" r:id="rId41"/>
    <p:sldId id="284" r:id="rId42"/>
    <p:sldId id="285" r:id="rId43"/>
    <p:sldId id="286" r:id="rId44"/>
    <p:sldId id="287" r:id="rId45"/>
    <p:sldId id="288" r:id="rId46"/>
    <p:sldId id="298" r:id="rId47"/>
    <p:sldId id="299" r:id="rId48"/>
    <p:sldId id="289" r:id="rId49"/>
    <p:sldId id="290" r:id="rId50"/>
    <p:sldId id="312" r:id="rId51"/>
    <p:sldId id="291" r:id="rId52"/>
    <p:sldId id="292" r:id="rId53"/>
    <p:sldId id="293"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75C5E5-725B-89D8-4D07-809DED486A5A}" v="18" dt="2026-08-21T11:47:04.8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p:scale>
          <a:sx n="85" d="100"/>
          <a:sy n="85" d="100"/>
        </p:scale>
        <p:origin x="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notesMaster" Target="notesMasters/notesMaster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theme" Target="theme/theme1.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viewProps" Target="view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DC75C5E5-725B-89D8-4D07-809DED486A5A}"/>
    <pc:docChg chg="delSld modSld">
      <pc:chgData name="Natasha Young" userId="S::n.young@uwtsd.ac.uk::450ac887-d51d-4f28-b5bb-9aa773a39bcf" providerId="AD" clId="Web-{DC75C5E5-725B-89D8-4D07-809DED486A5A}" dt="2026-08-21T11:47:04.887" v="17"/>
      <pc:docMkLst>
        <pc:docMk/>
      </pc:docMkLst>
      <pc:sldChg chg="modSp">
        <pc:chgData name="Natasha Young" userId="S::n.young@uwtsd.ac.uk::450ac887-d51d-4f28-b5bb-9aa773a39bcf" providerId="AD" clId="Web-{DC75C5E5-725B-89D8-4D07-809DED486A5A}" dt="2026-08-21T11:46:47.636" v="16" actId="20577"/>
        <pc:sldMkLst>
          <pc:docMk/>
          <pc:sldMk cId="3473259388" sldId="263"/>
        </pc:sldMkLst>
        <pc:spChg chg="mod">
          <ac:chgData name="Natasha Young" userId="S::n.young@uwtsd.ac.uk::450ac887-d51d-4f28-b5bb-9aa773a39bcf" providerId="AD" clId="Web-{DC75C5E5-725B-89D8-4D07-809DED486A5A}" dt="2026-08-21T11:46:42.417" v="8" actId="20577"/>
          <ac:spMkLst>
            <pc:docMk/>
            <pc:sldMk cId="3473259388" sldId="263"/>
            <ac:spMk id="3" creationId="{73D4AA44-0A39-5AFF-4EBF-1E105244DE24}"/>
          </ac:spMkLst>
        </pc:spChg>
        <pc:spChg chg="mod">
          <ac:chgData name="Natasha Young" userId="S::n.young@uwtsd.ac.uk::450ac887-d51d-4f28-b5bb-9aa773a39bcf" providerId="AD" clId="Web-{DC75C5E5-725B-89D8-4D07-809DED486A5A}" dt="2026-08-21T11:46:47.636" v="16" actId="20577"/>
          <ac:spMkLst>
            <pc:docMk/>
            <pc:sldMk cId="3473259388" sldId="263"/>
            <ac:spMk id="4" creationId="{854C833F-DBAF-BF29-3E4B-C15FA99FAA23}"/>
          </ac:spMkLst>
        </pc:spChg>
      </pc:sldChg>
      <pc:sldChg chg="del">
        <pc:chgData name="Natasha Young" userId="S::n.young@uwtsd.ac.uk::450ac887-d51d-4f28-b5bb-9aa773a39bcf" providerId="AD" clId="Web-{DC75C5E5-725B-89D8-4D07-809DED486A5A}" dt="2026-08-21T11:47:04.887" v="17"/>
        <pc:sldMkLst>
          <pc:docMk/>
          <pc:sldMk cId="4038816897"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6553B4-CF0A-4CC7-875F-243C5AF24162}" type="datetimeFigureOut">
              <a:rPr lang="en-GB" smtClean="0"/>
              <a:t>21/08/2026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EA1DB6-6EB0-4109-9FC8-BBEA18500779}" type="slidenum">
              <a:rPr lang="en-GB" smtClean="0"/>
              <a:t>‹#›</a:t>
            </a:fld>
            <a:endParaRPr lang="en-GB"/>
          </a:p>
        </p:txBody>
      </p:sp>
    </p:spTree>
    <p:extLst>
      <p:ext uri="{BB962C8B-B14F-4D97-AF65-F5344CB8AC3E}">
        <p14:creationId xmlns:p14="http://schemas.microsoft.com/office/powerpoint/2010/main" val="613010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To be notified</a:t>
            </a:r>
            <a:r>
              <a:rPr lang="en-US" b="0" baseline="0" dirty="0"/>
              <a:t> of placement lecturer, Alison needs full name and contact details of nominated person, full address of setting</a:t>
            </a:r>
            <a:endParaRPr lang="en-US" b="0" dirty="0"/>
          </a:p>
        </p:txBody>
      </p:sp>
      <p:sp>
        <p:nvSpPr>
          <p:cNvPr id="4" name="Slide Number Placeholder 3"/>
          <p:cNvSpPr>
            <a:spLocks noGrp="1"/>
          </p:cNvSpPr>
          <p:nvPr>
            <p:ph type="sldNum" sz="quarter" idx="5"/>
          </p:nvPr>
        </p:nvSpPr>
        <p:spPr/>
        <p:txBody>
          <a:bodyPr/>
          <a:lstStyle/>
          <a:p>
            <a:fld id="{ECEA1DB6-6EB0-4109-9FC8-BBEA18500779}" type="slidenum">
              <a:rPr lang="en-GB" smtClean="0"/>
              <a:t>8</a:t>
            </a:fld>
            <a:endParaRPr lang="en-GB"/>
          </a:p>
        </p:txBody>
      </p:sp>
    </p:spTree>
    <p:extLst>
      <p:ext uri="{BB962C8B-B14F-4D97-AF65-F5344CB8AC3E}">
        <p14:creationId xmlns:p14="http://schemas.microsoft.com/office/powerpoint/2010/main" val="312282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Delay in acquiring</a:t>
            </a:r>
            <a:r>
              <a:rPr lang="en-US" b="0" baseline="0" dirty="0"/>
              <a:t> UWTSD DBS = delay in recording EYPS requirements and possibly graduating</a:t>
            </a:r>
          </a:p>
          <a:p>
            <a:endParaRPr lang="en-US" b="0" baseline="0" dirty="0"/>
          </a:p>
          <a:p>
            <a:r>
              <a:rPr lang="en-US" b="0" baseline="0" dirty="0"/>
              <a:t>May have to change to non-</a:t>
            </a:r>
            <a:r>
              <a:rPr lang="en-US" b="0" baseline="0" dirty="0" err="1"/>
              <a:t>prac</a:t>
            </a:r>
            <a:r>
              <a:rPr lang="en-US" b="0" baseline="0" dirty="0"/>
              <a:t> </a:t>
            </a:r>
            <a:r>
              <a:rPr lang="en-US" b="0" baseline="0" dirty="0" err="1"/>
              <a:t>programme</a:t>
            </a:r>
            <a:endParaRPr lang="en-US" b="0" dirty="0"/>
          </a:p>
          <a:p>
            <a:endParaRPr lang="en-GB" dirty="0"/>
          </a:p>
        </p:txBody>
      </p:sp>
      <p:sp>
        <p:nvSpPr>
          <p:cNvPr id="4" name="Slide Number Placeholder 3"/>
          <p:cNvSpPr>
            <a:spLocks noGrp="1"/>
          </p:cNvSpPr>
          <p:nvPr>
            <p:ph type="sldNum" sz="quarter" idx="5"/>
          </p:nvPr>
        </p:nvSpPr>
        <p:spPr/>
        <p:txBody>
          <a:bodyPr/>
          <a:lstStyle/>
          <a:p>
            <a:fld id="{ECEA1DB6-6EB0-4109-9FC8-BBEA18500779}" type="slidenum">
              <a:rPr lang="en-GB" smtClean="0"/>
              <a:t>10</a:t>
            </a:fld>
            <a:endParaRPr lang="en-GB"/>
          </a:p>
        </p:txBody>
      </p:sp>
    </p:spTree>
    <p:extLst>
      <p:ext uri="{BB962C8B-B14F-4D97-AF65-F5344CB8AC3E}">
        <p14:creationId xmlns:p14="http://schemas.microsoft.com/office/powerpoint/2010/main" val="4054600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Reiterate to students that there is a wealth of information available on here as well as forms, </a:t>
            </a:r>
            <a:r>
              <a:rPr lang="en-US" dirty="0" err="1">
                <a:ea typeface="Calibri"/>
                <a:cs typeface="Calibri"/>
              </a:rPr>
              <a:t>etc</a:t>
            </a:r>
          </a:p>
        </p:txBody>
      </p:sp>
      <p:sp>
        <p:nvSpPr>
          <p:cNvPr id="4" name="Slide Number Placeholder 3"/>
          <p:cNvSpPr>
            <a:spLocks noGrp="1"/>
          </p:cNvSpPr>
          <p:nvPr>
            <p:ph type="sldNum" sz="quarter" idx="5"/>
          </p:nvPr>
        </p:nvSpPr>
        <p:spPr/>
        <p:txBody>
          <a:bodyPr/>
          <a:lstStyle/>
          <a:p>
            <a:fld id="{ECEA1DB6-6EB0-4109-9FC8-BBEA18500779}" type="slidenum">
              <a:rPr lang="en-GB" smtClean="0"/>
              <a:t>13</a:t>
            </a:fld>
            <a:endParaRPr lang="en-GB"/>
          </a:p>
        </p:txBody>
      </p:sp>
    </p:spTree>
    <p:extLst>
      <p:ext uri="{BB962C8B-B14F-4D97-AF65-F5344CB8AC3E}">
        <p14:creationId xmlns:p14="http://schemas.microsoft.com/office/powerpoint/2010/main" val="2953599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2060"/>
                </a:solidFill>
              </a:rPr>
              <a:t>Individual student factors - </a:t>
            </a:r>
            <a:r>
              <a:rPr lang="en-GB" b="0" i="0" dirty="0">
                <a:solidFill>
                  <a:srgbClr val="000000"/>
                </a:solidFill>
                <a:effectLst/>
                <a:latin typeface="Times New Roman" panose="02020603050405020304" pitchFamily="18" charset="0"/>
              </a:rPr>
              <a:t>relevant personal factors (e.g. health, disability, linguistic or cultural) which may increase the risk of accident or illness during placement related activities even following reasonable adjustments. The student has personal factors which may require specific adjustments or support if living away from home, or makes them susceptible to episodes of illness. The student’s knowledge, understanding, and skills are low for the type of work involved.</a:t>
            </a:r>
            <a:endParaRPr lang="en-GB" sz="1200" dirty="0">
              <a:solidFill>
                <a:srgbClr val="002060"/>
              </a:solidFill>
            </a:endParaRPr>
          </a:p>
          <a:p>
            <a:r>
              <a:rPr lang="en-GB" sz="1200" dirty="0">
                <a:solidFill>
                  <a:srgbClr val="002060"/>
                </a:solidFill>
              </a:rPr>
              <a:t>Work factors - </a:t>
            </a:r>
            <a:r>
              <a:rPr lang="en-GB" sz="1200" b="0" i="0" dirty="0">
                <a:solidFill>
                  <a:srgbClr val="000000"/>
                </a:solidFill>
                <a:effectLst/>
                <a:latin typeface="Times New Roman" panose="02020603050405020304" pitchFamily="18" charset="0"/>
              </a:rPr>
              <a:t>w</a:t>
            </a:r>
            <a:r>
              <a:rPr lang="en-GB" b="0" i="0" dirty="0">
                <a:solidFill>
                  <a:srgbClr val="000000"/>
                </a:solidFill>
                <a:effectLst/>
                <a:latin typeface="Times New Roman" panose="02020603050405020304" pitchFamily="18" charset="0"/>
              </a:rPr>
              <a:t>ork with hazards that have potential to cause permanent injury or fatalities.</a:t>
            </a:r>
            <a:endParaRPr lang="en-GB" sz="1200" dirty="0">
              <a:solidFill>
                <a:srgbClr val="002060"/>
              </a:solidFill>
            </a:endParaRPr>
          </a:p>
          <a:p>
            <a:r>
              <a:rPr lang="en-GB" sz="1200" dirty="0">
                <a:solidFill>
                  <a:srgbClr val="002060"/>
                </a:solidFill>
              </a:rPr>
              <a:t>Locational factors - international placement with associated high risk factors </a:t>
            </a:r>
            <a:r>
              <a:rPr lang="en-GB" sz="1200" dirty="0" err="1">
                <a:solidFill>
                  <a:srgbClr val="002060"/>
                </a:solidFill>
              </a:rPr>
              <a:t>eg</a:t>
            </a:r>
            <a:r>
              <a:rPr lang="en-GB" sz="1200" dirty="0">
                <a:solidFill>
                  <a:srgbClr val="002060"/>
                </a:solidFill>
              </a:rPr>
              <a:t> significant medical risks, civil disorder, crime or similar dangers.</a:t>
            </a:r>
          </a:p>
          <a:p>
            <a:r>
              <a:rPr lang="en-GB" sz="1200" dirty="0">
                <a:solidFill>
                  <a:srgbClr val="002060"/>
                </a:solidFill>
              </a:rPr>
              <a:t>Insurance factors - locations, activities and/or circumstances that are excluded from the HEI’s travel and other insurance cover. Locations where the placement provider’s insurance does not cover the student for personal or third party liability associated with the work by the student.</a:t>
            </a:r>
          </a:p>
          <a:p>
            <a:endParaRPr lang="en-GB" dirty="0"/>
          </a:p>
        </p:txBody>
      </p:sp>
      <p:sp>
        <p:nvSpPr>
          <p:cNvPr id="4" name="Slide Number Placeholder 3"/>
          <p:cNvSpPr>
            <a:spLocks noGrp="1"/>
          </p:cNvSpPr>
          <p:nvPr>
            <p:ph type="sldNum" sz="quarter" idx="5"/>
          </p:nvPr>
        </p:nvSpPr>
        <p:spPr/>
        <p:txBody>
          <a:bodyPr/>
          <a:lstStyle/>
          <a:p>
            <a:fld id="{ECEA1DB6-6EB0-4109-9FC8-BBEA18500779}" type="slidenum">
              <a:rPr lang="en-GB" smtClean="0"/>
              <a:t>14</a:t>
            </a:fld>
            <a:endParaRPr lang="en-GB"/>
          </a:p>
        </p:txBody>
      </p:sp>
    </p:spTree>
    <p:extLst>
      <p:ext uri="{BB962C8B-B14F-4D97-AF65-F5344CB8AC3E}">
        <p14:creationId xmlns:p14="http://schemas.microsoft.com/office/powerpoint/2010/main" val="63549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Located in placement</a:t>
            </a:r>
            <a:r>
              <a:rPr lang="en-US" b="0" baseline="0" dirty="0"/>
              <a:t> handbooks</a:t>
            </a:r>
          </a:p>
          <a:p>
            <a:endParaRPr lang="en-US" b="0" baseline="0" dirty="0"/>
          </a:p>
          <a:p>
            <a:r>
              <a:rPr lang="en-US" b="0" baseline="0" dirty="0"/>
              <a:t>Also available in Placement folder on Moodle</a:t>
            </a:r>
          </a:p>
          <a:p>
            <a:endParaRPr lang="en-US" b="0" baseline="0" dirty="0"/>
          </a:p>
          <a:p>
            <a:r>
              <a:rPr lang="en-US" b="0" baseline="0" dirty="0"/>
              <a:t>Cannot begin recording hours until: Fully enrolled, placement details sent to Alison Rees Edwards, forms signed and returned</a:t>
            </a:r>
            <a:endParaRPr lang="en-US" b="0" dirty="0"/>
          </a:p>
          <a:p>
            <a:endParaRPr lang="en-GB" dirty="0"/>
          </a:p>
        </p:txBody>
      </p:sp>
      <p:sp>
        <p:nvSpPr>
          <p:cNvPr id="4" name="Slide Number Placeholder 3"/>
          <p:cNvSpPr>
            <a:spLocks noGrp="1"/>
          </p:cNvSpPr>
          <p:nvPr>
            <p:ph type="sldNum" sz="quarter" idx="5"/>
          </p:nvPr>
        </p:nvSpPr>
        <p:spPr/>
        <p:txBody>
          <a:bodyPr/>
          <a:lstStyle/>
          <a:p>
            <a:fld id="{ECEA1DB6-6EB0-4109-9FC8-BBEA18500779}" type="slidenum">
              <a:rPr lang="en-GB" smtClean="0"/>
              <a:t>16</a:t>
            </a:fld>
            <a:endParaRPr lang="en-GB"/>
          </a:p>
        </p:txBody>
      </p:sp>
    </p:spTree>
    <p:extLst>
      <p:ext uri="{BB962C8B-B14F-4D97-AF65-F5344CB8AC3E}">
        <p14:creationId xmlns:p14="http://schemas.microsoft.com/office/powerpoint/2010/main" val="576628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Observations cannot be undertaken until:</a:t>
            </a:r>
            <a:r>
              <a:rPr lang="en-US" b="0" baseline="0" dirty="0"/>
              <a:t> Fully enrolled, forms signed and returned</a:t>
            </a:r>
          </a:p>
          <a:p>
            <a:endParaRPr lang="en-US" b="0" baseline="0" dirty="0"/>
          </a:p>
          <a:p>
            <a:r>
              <a:rPr lang="en-US" b="0" baseline="0" dirty="0"/>
              <a:t>Lecturers will stay for 1 hour and undertake narrative observation – type up observation – map practice observed with Performance competencies in NOS Log</a:t>
            </a:r>
          </a:p>
          <a:p>
            <a:endParaRPr lang="en-US" b="0" baseline="0" dirty="0"/>
          </a:p>
          <a:p>
            <a:r>
              <a:rPr lang="en-US" b="0" baseline="0" dirty="0"/>
              <a:t>Lecturers will update NOS Log and e-mail observation to student within 5 working days</a:t>
            </a:r>
            <a:endParaRPr lang="en-US" b="0" dirty="0"/>
          </a:p>
          <a:p>
            <a:endParaRPr lang="en-GB" dirty="0"/>
          </a:p>
        </p:txBody>
      </p:sp>
      <p:sp>
        <p:nvSpPr>
          <p:cNvPr id="4" name="Slide Number Placeholder 3"/>
          <p:cNvSpPr>
            <a:spLocks noGrp="1"/>
          </p:cNvSpPr>
          <p:nvPr>
            <p:ph type="sldNum" sz="quarter" idx="5"/>
          </p:nvPr>
        </p:nvSpPr>
        <p:spPr/>
        <p:txBody>
          <a:bodyPr/>
          <a:lstStyle/>
          <a:p>
            <a:fld id="{ECEA1DB6-6EB0-4109-9FC8-BBEA18500779}" type="slidenum">
              <a:rPr lang="en-GB" smtClean="0"/>
              <a:t>21</a:t>
            </a:fld>
            <a:endParaRPr lang="en-GB"/>
          </a:p>
        </p:txBody>
      </p:sp>
    </p:spTree>
    <p:extLst>
      <p:ext uri="{BB962C8B-B14F-4D97-AF65-F5344CB8AC3E}">
        <p14:creationId xmlns:p14="http://schemas.microsoft.com/office/powerpoint/2010/main" val="1889031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42C51A-2181-1535-3DA4-8CBA379728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05B7C9-9BBF-EAFF-861A-60C9B9C124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03400F-1F9C-EECE-C5AC-E878460B7A83}"/>
              </a:ext>
            </a:extLst>
          </p:cNvPr>
          <p:cNvSpPr>
            <a:spLocks noGrp="1"/>
          </p:cNvSpPr>
          <p:nvPr>
            <p:ph type="body" idx="1"/>
          </p:nvPr>
        </p:nvSpPr>
        <p:spPr/>
        <p:txBody>
          <a:bodyPr/>
          <a:lstStyle/>
          <a:p>
            <a:r>
              <a:rPr lang="en-US" b="0" dirty="0"/>
              <a:t>Observations cannot be undertaken until:</a:t>
            </a:r>
            <a:r>
              <a:rPr lang="en-US" b="0" baseline="0" dirty="0"/>
              <a:t> Fully enrolled, forms signed and returned</a:t>
            </a:r>
          </a:p>
          <a:p>
            <a:endParaRPr lang="en-US" b="0" baseline="0" dirty="0"/>
          </a:p>
          <a:p>
            <a:r>
              <a:rPr lang="en-US" b="0" baseline="0" dirty="0"/>
              <a:t>Lecturers will stay for 1 hour and undertake narrative observation – type up observation – map practice observed with Performance competencies in NOS Log</a:t>
            </a:r>
          </a:p>
          <a:p>
            <a:endParaRPr lang="en-US" b="0" baseline="0" dirty="0"/>
          </a:p>
          <a:p>
            <a:r>
              <a:rPr lang="en-US" b="0" baseline="0" dirty="0"/>
              <a:t>Lecturers will update NOS Log and e-mail observation to student within 5 working days</a:t>
            </a:r>
            <a:endParaRPr lang="en-US" b="0" dirty="0"/>
          </a:p>
          <a:p>
            <a:endParaRPr lang="en-GB" dirty="0"/>
          </a:p>
        </p:txBody>
      </p:sp>
      <p:sp>
        <p:nvSpPr>
          <p:cNvPr id="4" name="Slide Number Placeholder 3">
            <a:extLst>
              <a:ext uri="{FF2B5EF4-FFF2-40B4-BE49-F238E27FC236}">
                <a16:creationId xmlns:a16="http://schemas.microsoft.com/office/drawing/2014/main" id="{F110E99D-B220-1E3F-0367-E986191582FC}"/>
              </a:ext>
            </a:extLst>
          </p:cNvPr>
          <p:cNvSpPr>
            <a:spLocks noGrp="1"/>
          </p:cNvSpPr>
          <p:nvPr>
            <p:ph type="sldNum" sz="quarter" idx="5"/>
          </p:nvPr>
        </p:nvSpPr>
        <p:spPr/>
        <p:txBody>
          <a:bodyPr/>
          <a:lstStyle/>
          <a:p>
            <a:fld id="{ECEA1DB6-6EB0-4109-9FC8-BBEA18500779}" type="slidenum">
              <a:rPr lang="en-GB" smtClean="0"/>
              <a:t>22</a:t>
            </a:fld>
            <a:endParaRPr lang="en-GB"/>
          </a:p>
        </p:txBody>
      </p:sp>
    </p:spTree>
    <p:extLst>
      <p:ext uri="{BB962C8B-B14F-4D97-AF65-F5344CB8AC3E}">
        <p14:creationId xmlns:p14="http://schemas.microsoft.com/office/powerpoint/2010/main" val="1873292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your Early Years degree is mapped to the </a:t>
            </a:r>
            <a:r>
              <a:rPr lang="en-US" b="1" dirty="0"/>
              <a:t>National Occupational Standards (NOS)</a:t>
            </a:r>
            <a:r>
              <a:rPr lang="en-US" dirty="0"/>
              <a:t>, it means your learning is directly aligned with the skills, knowledge, and </a:t>
            </a:r>
            <a:r>
              <a:rPr lang="en-US" dirty="0" err="1"/>
              <a:t>behaviours</a:t>
            </a:r>
            <a:r>
              <a:rPr lang="en-US" dirty="0"/>
              <a:t> expected of professionals working in the early years sector. This gives you a powerful edge as you prepare to enter the workforce.</a:t>
            </a:r>
          </a:p>
          <a:p>
            <a:r>
              <a:rPr lang="en-US" dirty="0"/>
              <a:t>Here’s what it helps you achieve:</a:t>
            </a:r>
            <a:endParaRPr lang="en-GB" dirty="0"/>
          </a:p>
          <a:p>
            <a:pPr marL="285750" indent="-285750">
              <a:buFont typeface="Arial"/>
              <a:buChar char="•"/>
            </a:pPr>
            <a:r>
              <a:rPr lang="en-US" dirty="0"/>
              <a:t>✅ </a:t>
            </a:r>
            <a:r>
              <a:rPr lang="en-US" b="1" dirty="0"/>
              <a:t>Gain industry-recognized competencies</a:t>
            </a:r>
            <a:r>
              <a:rPr lang="en-US" dirty="0"/>
              <a:t> You’ll graduate with the practical skills and professional standards that employers across the UK look for in early years practitioners.</a:t>
            </a:r>
            <a:endParaRPr lang="en-GB" dirty="0"/>
          </a:p>
          <a:p>
            <a:pPr marL="285750" indent="-285750">
              <a:buFont typeface="Arial"/>
              <a:buChar char="•"/>
            </a:pPr>
            <a:r>
              <a:rPr lang="en-US" dirty="0"/>
              <a:t>✅ </a:t>
            </a:r>
            <a:r>
              <a:rPr lang="en-US" b="1" dirty="0"/>
              <a:t>Bridge the gap between theory and practice</a:t>
            </a:r>
            <a:r>
              <a:rPr lang="en-US" dirty="0"/>
              <a:t> Your degree doesn’t just teach you </a:t>
            </a:r>
            <a:r>
              <a:rPr lang="en-US" i="1" dirty="0"/>
              <a:t>about</a:t>
            </a:r>
            <a:r>
              <a:rPr lang="en-US" dirty="0"/>
              <a:t> early childhood—it prepares you to </a:t>
            </a:r>
            <a:r>
              <a:rPr lang="en-US" i="1" dirty="0"/>
              <a:t>do</a:t>
            </a:r>
            <a:r>
              <a:rPr lang="en-US" dirty="0"/>
              <a:t> the job confidently and competently.</a:t>
            </a:r>
            <a:endParaRPr lang="en-GB" dirty="0"/>
          </a:p>
          <a:p>
            <a:pPr marL="285750" indent="-285750">
              <a:buFont typeface="Arial"/>
              <a:buChar char="•"/>
            </a:pPr>
            <a:r>
              <a:rPr lang="en-US" dirty="0"/>
              <a:t>✅ </a:t>
            </a:r>
            <a:r>
              <a:rPr lang="en-US" b="1" dirty="0"/>
              <a:t>Meet the expectations for high-quality care and education</a:t>
            </a:r>
            <a:r>
              <a:rPr lang="en-US" dirty="0"/>
              <a:t> You’ll be equipped to support children’s development, wellbeing, and learning in line with national benchmarks.</a:t>
            </a:r>
            <a:endParaRPr lang="en-GB" dirty="0"/>
          </a:p>
          <a:p>
            <a:pPr marL="285750" indent="-285750">
              <a:buFont typeface="Arial"/>
              <a:buChar char="•"/>
            </a:pPr>
            <a:r>
              <a:rPr lang="en-US" dirty="0"/>
              <a:t>✅ </a:t>
            </a:r>
            <a:r>
              <a:rPr lang="en-US" b="1" dirty="0"/>
              <a:t>Work ethically and safely in diverse settings</a:t>
            </a:r>
            <a:r>
              <a:rPr lang="en-US" dirty="0"/>
              <a:t> You’ll understand your responsibilities around safeguarding, inclusion, and professional conduct.</a:t>
            </a:r>
            <a:endParaRPr lang="en-GB" dirty="0"/>
          </a:p>
          <a:p>
            <a:pPr marL="285750" indent="-285750">
              <a:buFont typeface="Arial"/>
              <a:buChar char="•"/>
            </a:pPr>
            <a:r>
              <a:rPr lang="en-US" dirty="0"/>
              <a:t>✅ </a:t>
            </a:r>
            <a:r>
              <a:rPr lang="en-US" b="1" dirty="0"/>
              <a:t>Progress into employment or further qualifications with confidence</a:t>
            </a:r>
            <a:r>
              <a:rPr lang="en-US" dirty="0"/>
              <a:t> Whether you’re aiming for a leadership role, practitioner status, or further study, NOS mapping ensures you’re ready.</a:t>
            </a:r>
            <a:endParaRPr lang="en-GB" dirty="0"/>
          </a:p>
          <a:p>
            <a:r>
              <a:rPr lang="en-US" dirty="0"/>
              <a:t>Mapping to NOS ensures your degree is not just academically rigorous—it’s professionally relevant. It shows that you’re prepared to meet the demands of real-world practice and contribute meaningfully to the lives of children and families.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CEA1DB6-6EB0-4109-9FC8-BBEA18500779}" type="slidenum">
              <a:rPr lang="en-GB" smtClean="0"/>
              <a:t>29</a:t>
            </a:fld>
            <a:endParaRPr lang="en-GB"/>
          </a:p>
        </p:txBody>
      </p:sp>
    </p:spTree>
    <p:extLst>
      <p:ext uri="{BB962C8B-B14F-4D97-AF65-F5344CB8AC3E}">
        <p14:creationId xmlns:p14="http://schemas.microsoft.com/office/powerpoint/2010/main" val="1544983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D27E1-B474-C882-8DE7-4949400DEA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AF6EDA-6813-06A0-9502-13F9A2F045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889005-B592-7064-5119-8855BD6CB33D}"/>
              </a:ext>
            </a:extLst>
          </p:cNvPr>
          <p:cNvSpPr>
            <a:spLocks noGrp="1"/>
          </p:cNvSpPr>
          <p:nvPr>
            <p:ph type="body" idx="1"/>
          </p:nvPr>
        </p:nvSpPr>
        <p:spPr/>
        <p:txBody>
          <a:bodyPr/>
          <a:lstStyle/>
          <a:p>
            <a:r>
              <a:rPr lang="en-US" dirty="0"/>
              <a:t>When your Early Years degree is mapped to the </a:t>
            </a:r>
            <a:r>
              <a:rPr lang="en-US" b="1" dirty="0"/>
              <a:t>National Occupational Standards (NOS)</a:t>
            </a:r>
            <a:r>
              <a:rPr lang="en-US" dirty="0"/>
              <a:t>, it means your learning is directly aligned with the skills, knowledge, and </a:t>
            </a:r>
            <a:r>
              <a:rPr lang="en-US" dirty="0" err="1"/>
              <a:t>behaviours</a:t>
            </a:r>
            <a:r>
              <a:rPr lang="en-US" dirty="0"/>
              <a:t> expected of professionals working in the early years sector. This gives you a powerful edge as you prepare to enter the workforce.</a:t>
            </a:r>
          </a:p>
          <a:p>
            <a:r>
              <a:rPr lang="en-US" dirty="0"/>
              <a:t>Here’s what it helps you achieve:</a:t>
            </a:r>
            <a:endParaRPr lang="en-GB" dirty="0"/>
          </a:p>
          <a:p>
            <a:pPr marL="285750" indent="-285750">
              <a:buFont typeface="Arial"/>
              <a:buChar char="•"/>
            </a:pPr>
            <a:r>
              <a:rPr lang="en-US" dirty="0"/>
              <a:t>✅ </a:t>
            </a:r>
            <a:r>
              <a:rPr lang="en-US" b="1" dirty="0"/>
              <a:t>Gain industry-recognized competencies</a:t>
            </a:r>
            <a:r>
              <a:rPr lang="en-US" dirty="0"/>
              <a:t> You’ll graduate with the practical skills and professional standards that employers across the UK look for in early years practitioners.</a:t>
            </a:r>
            <a:endParaRPr lang="en-GB" dirty="0"/>
          </a:p>
          <a:p>
            <a:pPr marL="285750" indent="-285750">
              <a:buFont typeface="Arial"/>
              <a:buChar char="•"/>
            </a:pPr>
            <a:r>
              <a:rPr lang="en-US" dirty="0"/>
              <a:t>✅ </a:t>
            </a:r>
            <a:r>
              <a:rPr lang="en-US" b="1" dirty="0"/>
              <a:t>Bridge the gap between theory and practice</a:t>
            </a:r>
            <a:r>
              <a:rPr lang="en-US" dirty="0"/>
              <a:t> Your degree doesn’t just teach you </a:t>
            </a:r>
            <a:r>
              <a:rPr lang="en-US" i="1" dirty="0"/>
              <a:t>about</a:t>
            </a:r>
            <a:r>
              <a:rPr lang="en-US" dirty="0"/>
              <a:t> early childhood—it prepares you to </a:t>
            </a:r>
            <a:r>
              <a:rPr lang="en-US" i="1" dirty="0"/>
              <a:t>do</a:t>
            </a:r>
            <a:r>
              <a:rPr lang="en-US" dirty="0"/>
              <a:t> the job confidently and competently.</a:t>
            </a:r>
            <a:endParaRPr lang="en-GB" dirty="0"/>
          </a:p>
          <a:p>
            <a:pPr marL="285750" indent="-285750">
              <a:buFont typeface="Arial"/>
              <a:buChar char="•"/>
            </a:pPr>
            <a:r>
              <a:rPr lang="en-US" dirty="0"/>
              <a:t>✅ </a:t>
            </a:r>
            <a:r>
              <a:rPr lang="en-US" b="1" dirty="0"/>
              <a:t>Meet the expectations for high-quality care and education</a:t>
            </a:r>
            <a:r>
              <a:rPr lang="en-US" dirty="0"/>
              <a:t> You’ll be equipped to support children’s development, wellbeing, and learning in line with national benchmarks.</a:t>
            </a:r>
            <a:endParaRPr lang="en-GB" dirty="0"/>
          </a:p>
          <a:p>
            <a:pPr marL="285750" indent="-285750">
              <a:buFont typeface="Arial"/>
              <a:buChar char="•"/>
            </a:pPr>
            <a:r>
              <a:rPr lang="en-US" dirty="0"/>
              <a:t>✅ </a:t>
            </a:r>
            <a:r>
              <a:rPr lang="en-US" b="1" dirty="0"/>
              <a:t>Work ethically and safely in diverse settings</a:t>
            </a:r>
            <a:r>
              <a:rPr lang="en-US" dirty="0"/>
              <a:t> You’ll understand your responsibilities around safeguarding, inclusion, and professional conduct.</a:t>
            </a:r>
            <a:endParaRPr lang="en-GB" dirty="0"/>
          </a:p>
          <a:p>
            <a:pPr marL="285750" indent="-285750">
              <a:buFont typeface="Arial"/>
              <a:buChar char="•"/>
            </a:pPr>
            <a:r>
              <a:rPr lang="en-US" dirty="0"/>
              <a:t>✅ </a:t>
            </a:r>
            <a:r>
              <a:rPr lang="en-US" b="1" dirty="0"/>
              <a:t>Progress into employment or further qualifications with confidence</a:t>
            </a:r>
            <a:r>
              <a:rPr lang="en-US" dirty="0"/>
              <a:t> Whether you’re aiming for a leadership role, practitioner status, or further study, NOS mapping ensures you’re ready.</a:t>
            </a:r>
            <a:endParaRPr lang="en-GB" dirty="0"/>
          </a:p>
          <a:p>
            <a:r>
              <a:rPr lang="en-US" dirty="0"/>
              <a:t>Mapping to NOS ensures your degree is not just academically rigorous—it’s professionally relevant. It shows that you’re prepared to meet the demands of real-world practice and contribute meaningfully to the lives of children and families.</a:t>
            </a:r>
            <a:endParaRPr lang="en-GB" dirty="0"/>
          </a:p>
          <a:p>
            <a:endParaRPr lang="en-US" dirty="0">
              <a:ea typeface="Calibri"/>
              <a:cs typeface="Calibri"/>
            </a:endParaRPr>
          </a:p>
        </p:txBody>
      </p:sp>
      <p:sp>
        <p:nvSpPr>
          <p:cNvPr id="4" name="Slide Number Placeholder 3">
            <a:extLst>
              <a:ext uri="{FF2B5EF4-FFF2-40B4-BE49-F238E27FC236}">
                <a16:creationId xmlns:a16="http://schemas.microsoft.com/office/drawing/2014/main" id="{053ACCAB-BD3F-0E8A-93D0-F9378F32CCDD}"/>
              </a:ext>
            </a:extLst>
          </p:cNvPr>
          <p:cNvSpPr>
            <a:spLocks noGrp="1"/>
          </p:cNvSpPr>
          <p:nvPr>
            <p:ph type="sldNum" sz="quarter" idx="5"/>
          </p:nvPr>
        </p:nvSpPr>
        <p:spPr/>
        <p:txBody>
          <a:bodyPr/>
          <a:lstStyle/>
          <a:p>
            <a:fld id="{ECEA1DB6-6EB0-4109-9FC8-BBEA18500779}" type="slidenum">
              <a:rPr lang="en-GB" smtClean="0"/>
              <a:t>30</a:t>
            </a:fld>
            <a:endParaRPr lang="en-GB"/>
          </a:p>
        </p:txBody>
      </p:sp>
    </p:spTree>
    <p:extLst>
      <p:ext uri="{BB962C8B-B14F-4D97-AF65-F5344CB8AC3E}">
        <p14:creationId xmlns:p14="http://schemas.microsoft.com/office/powerpoint/2010/main" val="2308247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9F483-B8BA-7243-AD71-4300F325F1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16B99D-60FF-71C1-61C7-7121508E33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C70547-19C6-47D1-AA53-0C816B44C591}"/>
              </a:ext>
            </a:extLst>
          </p:cNvPr>
          <p:cNvSpPr>
            <a:spLocks noGrp="1"/>
          </p:cNvSpPr>
          <p:nvPr>
            <p:ph type="body" idx="1"/>
          </p:nvPr>
        </p:nvSpPr>
        <p:spPr/>
        <p:txBody>
          <a:bodyPr/>
          <a:lstStyle/>
          <a:p>
            <a:r>
              <a:rPr lang="en-US" dirty="0"/>
              <a:t>When your Early Years degree is mapped to the </a:t>
            </a:r>
            <a:r>
              <a:rPr lang="en-US" b="1" dirty="0"/>
              <a:t>National Occupational Standards (NOS)</a:t>
            </a:r>
            <a:r>
              <a:rPr lang="en-US" dirty="0"/>
              <a:t>, it means your learning is directly aligned with the skills, knowledge, and </a:t>
            </a:r>
            <a:r>
              <a:rPr lang="en-US" dirty="0" err="1"/>
              <a:t>behaviours</a:t>
            </a:r>
            <a:r>
              <a:rPr lang="en-US" dirty="0"/>
              <a:t> expected of professionals working in the early years sector. This gives you a powerful edge as you prepare to enter the workforce.</a:t>
            </a:r>
          </a:p>
          <a:p>
            <a:r>
              <a:rPr lang="en-US" dirty="0"/>
              <a:t>Here’s what it helps you achieve:</a:t>
            </a:r>
            <a:endParaRPr lang="en-GB" dirty="0"/>
          </a:p>
          <a:p>
            <a:pPr marL="285750" indent="-285750">
              <a:buFont typeface="Arial"/>
              <a:buChar char="•"/>
            </a:pPr>
            <a:r>
              <a:rPr lang="en-US" dirty="0"/>
              <a:t>✅ </a:t>
            </a:r>
            <a:r>
              <a:rPr lang="en-US" b="1" dirty="0"/>
              <a:t>Gain industry-recognized competencies</a:t>
            </a:r>
            <a:r>
              <a:rPr lang="en-US" dirty="0"/>
              <a:t> You’ll graduate with the practical skills and professional standards that employers across the UK look for in early years practitioners.</a:t>
            </a:r>
            <a:endParaRPr lang="en-GB" dirty="0"/>
          </a:p>
          <a:p>
            <a:pPr marL="285750" indent="-285750">
              <a:buFont typeface="Arial"/>
              <a:buChar char="•"/>
            </a:pPr>
            <a:r>
              <a:rPr lang="en-US" dirty="0"/>
              <a:t>✅ </a:t>
            </a:r>
            <a:r>
              <a:rPr lang="en-US" b="1" dirty="0"/>
              <a:t>Bridge the gap between theory and practice</a:t>
            </a:r>
            <a:r>
              <a:rPr lang="en-US" dirty="0"/>
              <a:t> Your degree doesn’t just teach you </a:t>
            </a:r>
            <a:r>
              <a:rPr lang="en-US" i="1" dirty="0"/>
              <a:t>about</a:t>
            </a:r>
            <a:r>
              <a:rPr lang="en-US" dirty="0"/>
              <a:t> early childhood—it prepares you to </a:t>
            </a:r>
            <a:r>
              <a:rPr lang="en-US" i="1" dirty="0"/>
              <a:t>do</a:t>
            </a:r>
            <a:r>
              <a:rPr lang="en-US" dirty="0"/>
              <a:t> the job confidently and competently.</a:t>
            </a:r>
            <a:endParaRPr lang="en-GB" dirty="0"/>
          </a:p>
          <a:p>
            <a:pPr marL="285750" indent="-285750">
              <a:buFont typeface="Arial"/>
              <a:buChar char="•"/>
            </a:pPr>
            <a:r>
              <a:rPr lang="en-US" dirty="0"/>
              <a:t>✅ </a:t>
            </a:r>
            <a:r>
              <a:rPr lang="en-US" b="1" dirty="0"/>
              <a:t>Meet the expectations for high-quality care and education</a:t>
            </a:r>
            <a:r>
              <a:rPr lang="en-US" dirty="0"/>
              <a:t> You’ll be equipped to support children’s development, wellbeing, and learning in line with national benchmarks.</a:t>
            </a:r>
            <a:endParaRPr lang="en-GB" dirty="0"/>
          </a:p>
          <a:p>
            <a:pPr marL="285750" indent="-285750">
              <a:buFont typeface="Arial"/>
              <a:buChar char="•"/>
            </a:pPr>
            <a:r>
              <a:rPr lang="en-US" dirty="0"/>
              <a:t>✅ </a:t>
            </a:r>
            <a:r>
              <a:rPr lang="en-US" b="1" dirty="0"/>
              <a:t>Work ethically and safely in diverse settings</a:t>
            </a:r>
            <a:r>
              <a:rPr lang="en-US" dirty="0"/>
              <a:t> You’ll understand your responsibilities around safeguarding, inclusion, and professional conduct.</a:t>
            </a:r>
            <a:endParaRPr lang="en-GB" dirty="0"/>
          </a:p>
          <a:p>
            <a:pPr marL="285750" indent="-285750">
              <a:buFont typeface="Arial"/>
              <a:buChar char="•"/>
            </a:pPr>
            <a:r>
              <a:rPr lang="en-US" dirty="0"/>
              <a:t>✅ </a:t>
            </a:r>
            <a:r>
              <a:rPr lang="en-US" b="1" dirty="0"/>
              <a:t>Progress into employment or further qualifications with confidence</a:t>
            </a:r>
            <a:r>
              <a:rPr lang="en-US" dirty="0"/>
              <a:t> Whether you’re aiming for a leadership role, practitioner status, or further study, NOS mapping ensures you’re ready.</a:t>
            </a:r>
            <a:endParaRPr lang="en-GB" dirty="0"/>
          </a:p>
          <a:p>
            <a:r>
              <a:rPr lang="en-US" dirty="0"/>
              <a:t>Mapping to NOS ensures your degree is not just academically rigorous—it’s professionally relevant. It shows that you’re prepared to meet the demands of real-world practice and contribute meaningfully to the lives of children and families.</a:t>
            </a:r>
            <a:endParaRPr lang="en-GB" dirty="0"/>
          </a:p>
          <a:p>
            <a:endParaRPr lang="en-US" dirty="0">
              <a:ea typeface="Calibri"/>
              <a:cs typeface="Calibri"/>
            </a:endParaRPr>
          </a:p>
        </p:txBody>
      </p:sp>
      <p:sp>
        <p:nvSpPr>
          <p:cNvPr id="4" name="Slide Number Placeholder 3">
            <a:extLst>
              <a:ext uri="{FF2B5EF4-FFF2-40B4-BE49-F238E27FC236}">
                <a16:creationId xmlns:a16="http://schemas.microsoft.com/office/drawing/2014/main" id="{D34AD20D-72E0-E146-C2C3-22EF2E7EC210}"/>
              </a:ext>
            </a:extLst>
          </p:cNvPr>
          <p:cNvSpPr>
            <a:spLocks noGrp="1"/>
          </p:cNvSpPr>
          <p:nvPr>
            <p:ph type="sldNum" sz="quarter" idx="5"/>
          </p:nvPr>
        </p:nvSpPr>
        <p:spPr/>
        <p:txBody>
          <a:bodyPr/>
          <a:lstStyle/>
          <a:p>
            <a:fld id="{ECEA1DB6-6EB0-4109-9FC8-BBEA18500779}" type="slidenum">
              <a:rPr lang="en-GB" smtClean="0"/>
              <a:t>31</a:t>
            </a:fld>
            <a:endParaRPr lang="en-GB"/>
          </a:p>
        </p:txBody>
      </p:sp>
    </p:spTree>
    <p:extLst>
      <p:ext uri="{BB962C8B-B14F-4D97-AF65-F5344CB8AC3E}">
        <p14:creationId xmlns:p14="http://schemas.microsoft.com/office/powerpoint/2010/main" val="1860446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what the mapping looks like in the NOS log. This mapping ensures that upon completion students will have the skills and knowledge on </a:t>
            </a:r>
            <a:r>
              <a:rPr lang="en-US" dirty="0" err="1">
                <a:ea typeface="Calibri"/>
                <a:cs typeface="Calibri"/>
              </a:rPr>
              <a:t>leadrship</a:t>
            </a:r>
            <a:r>
              <a:rPr lang="en-US" dirty="0">
                <a:ea typeface="Calibri"/>
                <a:cs typeface="Calibri"/>
              </a:rPr>
              <a:t> and management to become a Flying Start leader in Wales. </a:t>
            </a:r>
          </a:p>
        </p:txBody>
      </p:sp>
      <p:sp>
        <p:nvSpPr>
          <p:cNvPr id="4" name="Slide Number Placeholder 3"/>
          <p:cNvSpPr>
            <a:spLocks noGrp="1"/>
          </p:cNvSpPr>
          <p:nvPr>
            <p:ph type="sldNum" sz="quarter" idx="5"/>
          </p:nvPr>
        </p:nvSpPr>
        <p:spPr/>
        <p:txBody>
          <a:bodyPr/>
          <a:lstStyle/>
          <a:p>
            <a:fld id="{ECEA1DB6-6EB0-4109-9FC8-BBEA18500779}" type="slidenum">
              <a:rPr lang="en-GB" smtClean="0"/>
              <a:t>34</a:t>
            </a:fld>
            <a:endParaRPr lang="en-GB"/>
          </a:p>
        </p:txBody>
      </p:sp>
    </p:spTree>
    <p:extLst>
      <p:ext uri="{BB962C8B-B14F-4D97-AF65-F5344CB8AC3E}">
        <p14:creationId xmlns:p14="http://schemas.microsoft.com/office/powerpoint/2010/main" val="2809991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what the mapping looks like in your NOS.</a:t>
            </a:r>
          </a:p>
          <a:p>
            <a:r>
              <a:rPr lang="en-US" dirty="0"/>
              <a:t>By having your Early Years degree mapped to the </a:t>
            </a:r>
            <a:r>
              <a:rPr lang="en-US" b="1" dirty="0"/>
              <a:t>Graduate Outcomes from the ECSDN</a:t>
            </a:r>
            <a:r>
              <a:rPr lang="en-US" dirty="0"/>
              <a:t>, you gain more than just academic knowledge—you develop a strong, professional identity as an early childhood specialist. This mapping ensures that your learning is aligned with nationally (England) recognized standards and prepares you to:</a:t>
            </a:r>
            <a:endParaRPr lang="en-US"/>
          </a:p>
          <a:p>
            <a:pPr marL="171450" indent="-171450">
              <a:buFont typeface="Arial"/>
              <a:buChar char="•"/>
            </a:pPr>
            <a:r>
              <a:rPr lang="en-US" dirty="0"/>
              <a:t>✅ </a:t>
            </a:r>
            <a:r>
              <a:rPr lang="en-US" b="1" dirty="0"/>
              <a:t>Demonstrate deep understanding of child development and early education</a:t>
            </a:r>
            <a:r>
              <a:rPr lang="en-US" dirty="0"/>
              <a:t> You’ll be equipped with the theoretical and practical knowledge to support children’s learning, wellbeing, and rights.</a:t>
            </a:r>
            <a:endParaRPr lang="en-US" dirty="0">
              <a:ea typeface="Calibri"/>
              <a:cs typeface="Calibri"/>
            </a:endParaRPr>
          </a:p>
          <a:p>
            <a:pPr marL="171450" indent="-171450">
              <a:buFont typeface="Arial"/>
              <a:buChar char="•"/>
            </a:pPr>
            <a:r>
              <a:rPr lang="en-US" dirty="0"/>
              <a:t>✅ </a:t>
            </a:r>
            <a:r>
              <a:rPr lang="en-US" b="1" dirty="0"/>
              <a:t>Showcase your professional values and ethical practice</a:t>
            </a:r>
            <a:r>
              <a:rPr lang="en-US" dirty="0"/>
              <a:t> You’ll be able to articulate your commitment to inclusive, respectful, and child-</a:t>
            </a:r>
            <a:r>
              <a:rPr lang="en-US" dirty="0" err="1"/>
              <a:t>centred</a:t>
            </a:r>
            <a:r>
              <a:rPr lang="en-US" dirty="0"/>
              <a:t> approaches.</a:t>
            </a:r>
            <a:endParaRPr lang="en-US" dirty="0">
              <a:ea typeface="Calibri"/>
              <a:cs typeface="Calibri"/>
            </a:endParaRPr>
          </a:p>
          <a:p>
            <a:pPr marL="171450" indent="-171450">
              <a:buFont typeface="Arial"/>
              <a:buChar char="•"/>
            </a:pPr>
            <a:r>
              <a:rPr lang="en-US" dirty="0"/>
              <a:t>✅ </a:t>
            </a:r>
            <a:r>
              <a:rPr lang="en-US" b="1" dirty="0"/>
              <a:t>Apply critical thinking and reflective skills in real-world settings</a:t>
            </a:r>
            <a:r>
              <a:rPr lang="en-US" dirty="0"/>
              <a:t> You’ll be confident in evaluating practice, policies, and research to improve outcomes for children and families.</a:t>
            </a:r>
            <a:endParaRPr lang="en-US" dirty="0">
              <a:ea typeface="Calibri"/>
              <a:cs typeface="Calibri"/>
            </a:endParaRPr>
          </a:p>
          <a:p>
            <a:pPr marL="171450" indent="-171450">
              <a:buFont typeface="Arial"/>
              <a:buChar char="•"/>
            </a:pPr>
            <a:r>
              <a:rPr lang="en-US" dirty="0"/>
              <a:t>✅ </a:t>
            </a:r>
            <a:r>
              <a:rPr lang="en-US" b="1" dirty="0"/>
              <a:t>Collaborate effectively across disciplines and settings</a:t>
            </a:r>
            <a:r>
              <a:rPr lang="en-US" dirty="0"/>
              <a:t> You’ll be prepared to work with parents, carers, and professionals in health, education, and social care.</a:t>
            </a:r>
            <a:endParaRPr lang="en-US" dirty="0">
              <a:ea typeface="Calibri"/>
              <a:cs typeface="Calibri"/>
            </a:endParaRPr>
          </a:p>
          <a:p>
            <a:pPr marL="171450" indent="-171450">
              <a:buFont typeface="Arial"/>
              <a:buChar char="•"/>
            </a:pPr>
            <a:r>
              <a:rPr lang="en-US" dirty="0"/>
              <a:t>✅ </a:t>
            </a:r>
            <a:r>
              <a:rPr lang="en-US" b="1" dirty="0"/>
              <a:t>Advocate for children’s rights and social justice</a:t>
            </a:r>
            <a:r>
              <a:rPr lang="en-US" dirty="0"/>
              <a:t> You’ll be empowered to challenge inequalities and promote positive change in early years environments.</a:t>
            </a:r>
            <a:endParaRPr lang="en-US" dirty="0">
              <a:ea typeface="Calibri"/>
              <a:cs typeface="Calibri"/>
            </a:endParaRPr>
          </a:p>
          <a:p>
            <a:r>
              <a:rPr lang="en-US" dirty="0"/>
              <a:t>This alignment with ECSDN outcomes also strengthens your employability, showing future employers that your degree meets high standards and prepares you for leadership, further study, or specialist roles in the early years sector.</a:t>
            </a:r>
            <a:endParaRPr lang="en-US" dirty="0">
              <a:ea typeface="Calibri"/>
              <a:cs typeface="Calibri"/>
            </a:endParaRPr>
          </a:p>
          <a:p>
            <a:r>
              <a:rPr lang="en-US" dirty="0">
                <a:ea typeface="Calibri"/>
                <a:cs typeface="Calibri"/>
              </a:rPr>
              <a:t>Ultimately this means that </a:t>
            </a:r>
            <a:r>
              <a:rPr lang="en-US" dirty="0" err="1">
                <a:ea typeface="Calibri"/>
                <a:cs typeface="Calibri"/>
              </a:rPr>
              <a:t>graducates</a:t>
            </a:r>
            <a:r>
              <a:rPr lang="en-US" dirty="0">
                <a:ea typeface="Calibri"/>
                <a:cs typeface="Calibri"/>
              </a:rPr>
              <a:t> who go on to work in England can say they have graduate competencies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CEA1DB6-6EB0-4109-9FC8-BBEA18500779}" type="slidenum">
              <a:rPr lang="en-GB" smtClean="0"/>
              <a:t>36</a:t>
            </a:fld>
            <a:endParaRPr lang="en-GB"/>
          </a:p>
        </p:txBody>
      </p:sp>
    </p:spTree>
    <p:extLst>
      <p:ext uri="{BB962C8B-B14F-4D97-AF65-F5344CB8AC3E}">
        <p14:creationId xmlns:p14="http://schemas.microsoft.com/office/powerpoint/2010/main" val="40661963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emphasize to students that their settings have a responsibility to them too, a duty of care. If they think something isn’t right, they should have the courage to speak up, knowing who and where to go for help </a:t>
            </a:r>
            <a:r>
              <a:rPr lang="en-GB"/>
              <a:t>and support. </a:t>
            </a:r>
          </a:p>
        </p:txBody>
      </p:sp>
      <p:sp>
        <p:nvSpPr>
          <p:cNvPr id="4" name="Slide Number Placeholder 3"/>
          <p:cNvSpPr>
            <a:spLocks noGrp="1"/>
          </p:cNvSpPr>
          <p:nvPr>
            <p:ph type="sldNum" sz="quarter" idx="5"/>
          </p:nvPr>
        </p:nvSpPr>
        <p:spPr/>
        <p:txBody>
          <a:bodyPr/>
          <a:lstStyle/>
          <a:p>
            <a:fld id="{ECEA1DB6-6EB0-4109-9FC8-BBEA18500779}" type="slidenum">
              <a:rPr lang="en-GB" smtClean="0"/>
              <a:t>43</a:t>
            </a:fld>
            <a:endParaRPr lang="en-GB"/>
          </a:p>
        </p:txBody>
      </p:sp>
    </p:spTree>
    <p:extLst>
      <p:ext uri="{BB962C8B-B14F-4D97-AF65-F5344CB8AC3E}">
        <p14:creationId xmlns:p14="http://schemas.microsoft.com/office/powerpoint/2010/main" val="1257401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0176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816F5CD3-5CA8-485F-B7E9-7D3EF5108B6F}" type="datetimeFigureOut">
              <a:rPr lang="en-GB" smtClean="0"/>
              <a:t>21/08/2026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A79383E3-409F-4642-B256-A2AAA23D38AB}" type="slidenum">
              <a:rPr lang="en-GB" smtClean="0"/>
              <a:t>‹#›</a:t>
            </a:fld>
            <a:endParaRPr lang="en-GB"/>
          </a:p>
        </p:txBody>
      </p:sp>
    </p:spTree>
    <p:extLst>
      <p:ext uri="{BB962C8B-B14F-4D97-AF65-F5344CB8AC3E}">
        <p14:creationId xmlns:p14="http://schemas.microsoft.com/office/powerpoint/2010/main" val="3290856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816F5CD3-5CA8-485F-B7E9-7D3EF5108B6F}" type="datetimeFigureOut">
              <a:rPr lang="en-GB" smtClean="0"/>
              <a:t>21/08/2026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A79383E3-409F-4642-B256-A2AAA23D38AB}" type="slidenum">
              <a:rPr lang="en-GB" smtClean="0"/>
              <a:t>‹#›</a:t>
            </a:fld>
            <a:endParaRPr lang="en-GB"/>
          </a:p>
        </p:txBody>
      </p:sp>
    </p:spTree>
    <p:extLst>
      <p:ext uri="{BB962C8B-B14F-4D97-AF65-F5344CB8AC3E}">
        <p14:creationId xmlns:p14="http://schemas.microsoft.com/office/powerpoint/2010/main" val="1503666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65486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13307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990371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31398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55503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02496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8783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236093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27231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507574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2008806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1.xml"/><Relationship Id="rId7"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6F5CD3-5CA8-485F-B7E9-7D3EF5108B6F}" type="datetimeFigureOut">
              <a:rPr lang="en-GB" smtClean="0"/>
              <a:t>21/08/2026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9383E3-409F-4642-B256-A2AAA23D38AB}"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72969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519077661"/>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923531648"/>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hyperlink" Target="mailto:iehplacements@uwtsd.ac.uk" TargetMode="Externa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2" Type="http://schemas.openxmlformats.org/officeDocument/2006/relationships/hyperlink" Target="mailto:a.rees-edwards@uwtsd.ac.uk" TargetMode="External"/><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838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12299-77BC-A4FB-8760-157DEE187C6B}"/>
              </a:ext>
            </a:extLst>
          </p:cNvPr>
          <p:cNvSpPr>
            <a:spLocks noGrp="1"/>
          </p:cNvSpPr>
          <p:nvPr>
            <p:ph type="title"/>
          </p:nvPr>
        </p:nvSpPr>
        <p:spPr>
          <a:xfrm>
            <a:off x="675516" y="2659541"/>
            <a:ext cx="10515600" cy="1325563"/>
          </a:xfrm>
        </p:spPr>
        <p:txBody>
          <a:bodyPr>
            <a:normAutofit fontScale="90000"/>
          </a:bodyPr>
          <a:lstStyle/>
          <a:p>
            <a:pPr algn="ctr"/>
            <a:r>
              <a:rPr lang="en-GB" sz="5300" b="1" dirty="0">
                <a:latin typeface="Arial"/>
                <a:cs typeface="Arial"/>
              </a:rPr>
              <a:t>BA </a:t>
            </a:r>
            <a:r>
              <a:rPr lang="en-GB" sz="5300" b="1" dirty="0" err="1">
                <a:latin typeface="Arial"/>
                <a:cs typeface="Arial"/>
              </a:rPr>
              <a:t>Addysg</a:t>
            </a:r>
            <a:r>
              <a:rPr lang="en-GB" sz="5300" b="1" dirty="0">
                <a:latin typeface="Arial"/>
                <a:cs typeface="Arial"/>
              </a:rPr>
              <a:t> a </a:t>
            </a:r>
            <a:r>
              <a:rPr lang="en-GB" sz="5300" b="1" dirty="0" err="1">
                <a:latin typeface="Arial"/>
                <a:cs typeface="Arial"/>
              </a:rPr>
              <a:t>Gofal</a:t>
            </a:r>
            <a:r>
              <a:rPr lang="en-GB" sz="5300" b="1" dirty="0">
                <a:latin typeface="Arial"/>
                <a:cs typeface="Arial"/>
              </a:rPr>
              <a:t> </a:t>
            </a:r>
            <a:r>
              <a:rPr lang="en-GB" sz="5300" b="1" dirty="0" err="1">
                <a:latin typeface="Arial"/>
                <a:cs typeface="Arial"/>
              </a:rPr>
              <a:t>Blynyddoedd</a:t>
            </a:r>
            <a:r>
              <a:rPr lang="en-GB" sz="5300" b="1" dirty="0">
                <a:latin typeface="Arial"/>
                <a:cs typeface="Arial"/>
              </a:rPr>
              <a:t> </a:t>
            </a:r>
            <a:r>
              <a:rPr lang="en-GB" sz="5300" b="1" dirty="0" err="1">
                <a:latin typeface="Arial"/>
                <a:cs typeface="Arial"/>
              </a:rPr>
              <a:t>Cynnar</a:t>
            </a:r>
            <a:r>
              <a:rPr lang="en-GB" sz="5300" b="1" dirty="0">
                <a:latin typeface="Arial"/>
                <a:cs typeface="Arial"/>
              </a:rPr>
              <a:t>: </a:t>
            </a:r>
            <a:br>
              <a:rPr lang="en-GB" sz="5300" b="1" dirty="0">
                <a:latin typeface="Arial" panose="020B0604020202020204" pitchFamily="34" charset="0"/>
                <a:cs typeface="Arial" panose="020B0604020202020204" pitchFamily="34" charset="0"/>
              </a:rPr>
            </a:br>
            <a:r>
              <a:rPr lang="en-GB" sz="5300" b="1" dirty="0" err="1">
                <a:latin typeface="Arial"/>
                <a:cs typeface="Arial"/>
              </a:rPr>
              <a:t>Statws</a:t>
            </a:r>
            <a:r>
              <a:rPr lang="en-GB" sz="5300" b="1" dirty="0">
                <a:latin typeface="Arial"/>
                <a:cs typeface="Arial"/>
              </a:rPr>
              <a:t> </a:t>
            </a:r>
            <a:r>
              <a:rPr lang="en-GB" sz="5300" b="1" dirty="0" err="1">
                <a:latin typeface="Arial"/>
                <a:cs typeface="Arial"/>
              </a:rPr>
              <a:t>Ymarferydd</a:t>
            </a:r>
            <a:r>
              <a:rPr lang="en-GB" sz="5300" b="1" dirty="0">
                <a:latin typeface="Arial"/>
                <a:cs typeface="Arial"/>
              </a:rPr>
              <a:t> </a:t>
            </a:r>
            <a:r>
              <a:rPr lang="en-GB" sz="5300" b="1" dirty="0" err="1">
                <a:latin typeface="Arial"/>
                <a:cs typeface="Arial"/>
              </a:rPr>
              <a:t>Blynyddoedd</a:t>
            </a:r>
            <a:r>
              <a:rPr lang="en-GB" sz="5300" b="1" dirty="0">
                <a:latin typeface="Arial"/>
                <a:cs typeface="Arial"/>
              </a:rPr>
              <a:t> </a:t>
            </a:r>
            <a:r>
              <a:rPr lang="en-GB" sz="5300" b="1" dirty="0" err="1">
                <a:latin typeface="Arial"/>
                <a:cs typeface="Arial"/>
              </a:rPr>
              <a:t>Cynnar</a:t>
            </a:r>
            <a:br>
              <a:rPr lang="en-GB" sz="5300" b="1" dirty="0">
                <a:latin typeface="Arial" panose="020B0604020202020204" pitchFamily="34" charset="0"/>
                <a:cs typeface="Arial" panose="020B0604020202020204" pitchFamily="34" charset="0"/>
              </a:rPr>
            </a:br>
            <a:r>
              <a:rPr lang="en-GB" sz="5300" b="1" dirty="0">
                <a:solidFill>
                  <a:schemeClr val="accent1">
                    <a:lumMod val="75000"/>
                  </a:schemeClr>
                </a:solidFill>
                <a:latin typeface="Arial"/>
                <a:cs typeface="Arial"/>
              </a:rPr>
              <a:t>BA Early Years Education and Care: </a:t>
            </a:r>
            <a:br>
              <a:rPr lang="en-GB" sz="5300" b="1" dirty="0">
                <a:solidFill>
                  <a:schemeClr val="accent1">
                    <a:lumMod val="75000"/>
                  </a:schemeClr>
                </a:solidFill>
                <a:latin typeface="Arial" panose="020B0604020202020204" pitchFamily="34" charset="0"/>
                <a:cs typeface="Arial" panose="020B0604020202020204" pitchFamily="34" charset="0"/>
              </a:rPr>
            </a:br>
            <a:r>
              <a:rPr lang="en-GB" sz="5300" b="1" dirty="0">
                <a:solidFill>
                  <a:schemeClr val="accent1">
                    <a:lumMod val="75000"/>
                  </a:schemeClr>
                </a:solidFill>
                <a:latin typeface="Arial"/>
                <a:cs typeface="Arial"/>
              </a:rPr>
              <a:t>Early Years Practitioner Status</a:t>
            </a:r>
            <a:br>
              <a:rPr lang="en-GB" sz="6000" dirty="0">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559264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F41AF-52DB-DA1E-72B6-75CE75F6D590}"/>
              </a:ext>
            </a:extLst>
          </p:cNvPr>
          <p:cNvSpPr>
            <a:spLocks noGrp="1"/>
          </p:cNvSpPr>
          <p:nvPr>
            <p:ph type="title"/>
          </p:nvPr>
        </p:nvSpPr>
        <p:spPr>
          <a:xfrm>
            <a:off x="775869" y="712935"/>
            <a:ext cx="10515600" cy="1325563"/>
          </a:xfrm>
        </p:spPr>
        <p:txBody>
          <a:bodyPr>
            <a:noAutofit/>
          </a:bodyPr>
          <a:lstStyle/>
          <a:p>
            <a:pPr algn="ctr"/>
            <a:r>
              <a:rPr lang="en-GB" sz="4800" b="1" dirty="0">
                <a:latin typeface="Arial" panose="020B0604020202020204" pitchFamily="34" charset="0"/>
              </a:rPr>
              <a:t>Gwybodaeth </a:t>
            </a:r>
            <a:r>
              <a:rPr lang="en-GB" sz="4800" b="1" dirty="0" err="1">
                <a:latin typeface="Arial" panose="020B0604020202020204" pitchFamily="34" charset="0"/>
              </a:rPr>
              <a:t>cefndirol</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Background information</a:t>
            </a:r>
            <a:br>
              <a:rPr lang="en-GB" sz="4800" dirty="0">
                <a:solidFill>
                  <a:schemeClr val="accent1">
                    <a:lumMod val="75000"/>
                  </a:schemeClr>
                </a:solidFill>
                <a:latin typeface="Arial" panose="020B0604020202020204" pitchFamily="34" charset="0"/>
              </a:rPr>
            </a:br>
            <a:endParaRPr lang="en-GB" sz="4800" dirty="0">
              <a:solidFill>
                <a:schemeClr val="accent1">
                  <a:lumMod val="75000"/>
                </a:schemeClr>
              </a:solidFill>
            </a:endParaRPr>
          </a:p>
        </p:txBody>
      </p:sp>
      <p:sp>
        <p:nvSpPr>
          <p:cNvPr id="3" name="Content Placeholder 2">
            <a:extLst>
              <a:ext uri="{FF2B5EF4-FFF2-40B4-BE49-F238E27FC236}">
                <a16:creationId xmlns:a16="http://schemas.microsoft.com/office/drawing/2014/main" id="{D320BB53-1B46-74D0-BFF0-B79AA89C4843}"/>
              </a:ext>
            </a:extLst>
          </p:cNvPr>
          <p:cNvSpPr>
            <a:spLocks noGrp="1"/>
          </p:cNvSpPr>
          <p:nvPr>
            <p:ph sz="half" idx="1"/>
          </p:nvPr>
        </p:nvSpPr>
        <p:spPr>
          <a:xfrm>
            <a:off x="877469" y="2465144"/>
            <a:ext cx="5156200" cy="3809862"/>
          </a:xfrm>
        </p:spPr>
        <p:txBody>
          <a:bodyPr/>
          <a:lstStyle/>
          <a:p>
            <a:r>
              <a:rPr lang="cy-GB" sz="2800" dirty="0">
                <a:latin typeface="Arial" panose="020B0604020202020204" pitchFamily="34" charset="0"/>
                <a:cs typeface="Arial" panose="020B0604020202020204" pitchFamily="34" charset="0"/>
              </a:rPr>
              <a:t>Gofal Cymdeithasol Cymru;</a:t>
            </a:r>
          </a:p>
          <a:p>
            <a:r>
              <a:rPr lang="cy-GB" sz="2800" dirty="0">
                <a:latin typeface="Arial" panose="020B0604020202020204" pitchFamily="34" charset="0"/>
                <a:cs typeface="Arial" panose="020B0604020202020204" pitchFamily="34" charset="0"/>
              </a:rPr>
              <a:t>Cymhwyster cydnabyddedig;</a:t>
            </a:r>
          </a:p>
          <a:p>
            <a:r>
              <a:rPr lang="cy-GB" sz="2800" dirty="0">
                <a:latin typeface="Arial" panose="020B0604020202020204" pitchFamily="34" charset="0"/>
                <a:cs typeface="Arial" panose="020B0604020202020204" pitchFamily="34" charset="0"/>
              </a:rPr>
              <a:t>Gradd sydd yn ymgorffori gofynion galwedigaethol ac academaidd.</a:t>
            </a:r>
          </a:p>
          <a:p>
            <a:endParaRPr lang="en-GB" dirty="0"/>
          </a:p>
        </p:txBody>
      </p:sp>
      <p:sp>
        <p:nvSpPr>
          <p:cNvPr id="4" name="Content Placeholder 3">
            <a:extLst>
              <a:ext uri="{FF2B5EF4-FFF2-40B4-BE49-F238E27FC236}">
                <a16:creationId xmlns:a16="http://schemas.microsoft.com/office/drawing/2014/main" id="{656BF80B-4799-5BC3-EEBE-EA5AE65DD89D}"/>
              </a:ext>
            </a:extLst>
          </p:cNvPr>
          <p:cNvSpPr>
            <a:spLocks noGrp="1"/>
          </p:cNvSpPr>
          <p:nvPr>
            <p:ph sz="half" idx="2"/>
          </p:nvPr>
        </p:nvSpPr>
        <p:spPr>
          <a:xfrm>
            <a:off x="6292967" y="2465144"/>
            <a:ext cx="5156200" cy="3809862"/>
          </a:xfrm>
          <a:prstGeom prst="rect">
            <a:avLst/>
          </a:prstGeom>
        </p:spPr>
        <p:txBody>
          <a:bodyPr vert="horz" lIns="91440" tIns="45720" rIns="91440" bIns="45720" rtlCol="0" anchor="t">
            <a:normAutofit/>
          </a:bodyPr>
          <a:lstStyle/>
          <a:p>
            <a:r>
              <a:rPr lang="en-GB" sz="2800" dirty="0">
                <a:solidFill>
                  <a:schemeClr val="accent1">
                    <a:lumMod val="75000"/>
                  </a:schemeClr>
                </a:solidFill>
                <a:latin typeface="Arial" panose="020B0604020202020204" pitchFamily="34" charset="0"/>
                <a:cs typeface="Arial" panose="020B0604020202020204" pitchFamily="34" charset="0"/>
              </a:rPr>
              <a:t>Social Care Wales;</a:t>
            </a:r>
          </a:p>
          <a:p>
            <a:r>
              <a:rPr lang="en-GB" sz="2800" dirty="0">
                <a:solidFill>
                  <a:schemeClr val="accent1">
                    <a:lumMod val="75000"/>
                  </a:schemeClr>
                </a:solidFill>
                <a:latin typeface="Arial" panose="020B0604020202020204" pitchFamily="34" charset="0"/>
                <a:cs typeface="Arial" panose="020B0604020202020204" pitchFamily="34" charset="0"/>
              </a:rPr>
              <a:t>Recognised qualification;</a:t>
            </a:r>
          </a:p>
          <a:p>
            <a:r>
              <a:rPr lang="en-GB" sz="2800" dirty="0">
                <a:solidFill>
                  <a:schemeClr val="accent1">
                    <a:lumMod val="75000"/>
                  </a:schemeClr>
                </a:solidFill>
                <a:latin typeface="Arial"/>
                <a:cs typeface="Arial"/>
              </a:rPr>
              <a:t>Degree programme which incorporates vocational and academic requirements</a:t>
            </a:r>
            <a:r>
              <a:rPr lang="en-GB" dirty="0">
                <a:solidFill>
                  <a:schemeClr val="accent1">
                    <a:lumMod val="75000"/>
                  </a:schemeClr>
                </a:solidFill>
                <a:latin typeface="Arial"/>
                <a:cs typeface="Arial"/>
              </a:rPr>
              <a:t>.</a:t>
            </a:r>
            <a:endParaRPr lang="en-US" sz="2800"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841980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1AB94-7BF4-7E5C-99C9-34CACA705A82}"/>
              </a:ext>
            </a:extLst>
          </p:cNvPr>
          <p:cNvSpPr>
            <a:spLocks noGrp="1"/>
          </p:cNvSpPr>
          <p:nvPr>
            <p:ph type="title"/>
          </p:nvPr>
        </p:nvSpPr>
        <p:spPr/>
        <p:txBody>
          <a:bodyPr>
            <a:noAutofit/>
          </a:bodyPr>
          <a:lstStyle/>
          <a:p>
            <a:pPr algn="ctr"/>
            <a:r>
              <a:rPr lang="en-GB" sz="4800" b="1" dirty="0">
                <a:latin typeface="Arial" panose="020B0604020202020204" pitchFamily="34" charset="0"/>
              </a:rPr>
              <a:t>Gofynion y </a:t>
            </a:r>
            <a:r>
              <a:rPr lang="en-GB" sz="4800" b="1" dirty="0" err="1">
                <a:latin typeface="Arial" panose="020B0604020202020204" pitchFamily="34" charset="0"/>
              </a:rPr>
              <a:t>Rhaglen</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Programme Requirements</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BD35FBCD-0BE4-36A1-298C-0959FF4B3E26}"/>
              </a:ext>
            </a:extLst>
          </p:cNvPr>
          <p:cNvSpPr>
            <a:spLocks noGrp="1"/>
          </p:cNvSpPr>
          <p:nvPr>
            <p:ph sz="half" idx="1"/>
          </p:nvPr>
        </p:nvSpPr>
        <p:spPr>
          <a:xfrm>
            <a:off x="123825" y="1825625"/>
            <a:ext cx="5870575" cy="3809862"/>
          </a:xfrm>
        </p:spPr>
        <p:txBody>
          <a:bodyPr vert="horz" lIns="91440" tIns="45720" rIns="91440" bIns="45720" rtlCol="0" anchor="t">
            <a:noAutofit/>
          </a:bodyPr>
          <a:lstStyle/>
          <a:p>
            <a:r>
              <a:rPr lang="cy-GB" sz="2400" dirty="0">
                <a:latin typeface="Arial"/>
                <a:cs typeface="Arial"/>
              </a:rPr>
              <a:t>Mynychu lleoliadau blynyddoedd cynnar (100 diwrnod = 700 awr gan cynnwys 30 awr gyda plant o dan 2 a 30 awr gyda plant ag ADY);</a:t>
            </a:r>
            <a:endParaRPr lang="en-US" sz="2400" dirty="0">
              <a:latin typeface="Arial"/>
              <a:cs typeface="Arial"/>
            </a:endParaRPr>
          </a:p>
          <a:p>
            <a:r>
              <a:rPr lang="cy-GB" sz="2400" dirty="0">
                <a:latin typeface="Arial"/>
                <a:cs typeface="Arial"/>
              </a:rPr>
              <a:t>Cael eich arsylwi mewn lleoliadau o leiaf 3 gwaith - gan ddarlithwyr a/neu staff y lleoliad;</a:t>
            </a:r>
          </a:p>
          <a:p>
            <a:r>
              <a:rPr lang="cy-GB" sz="2400" dirty="0">
                <a:latin typeface="Arial"/>
                <a:cs typeface="Arial"/>
              </a:rPr>
              <a:t>Arddangos bod yr holl feini prawf perfformiad (P) a gwybodaeth (K) wedi eu cwblhau;</a:t>
            </a:r>
          </a:p>
          <a:p>
            <a:r>
              <a:rPr lang="cy-GB" sz="2400" dirty="0">
                <a:latin typeface="Arial"/>
                <a:cs typeface="Arial"/>
              </a:rPr>
              <a:t>Pasio Lefel 4 a Lefel 5.</a:t>
            </a:r>
          </a:p>
          <a:p>
            <a:endParaRPr lang="en-GB" dirty="0"/>
          </a:p>
        </p:txBody>
      </p:sp>
      <p:sp>
        <p:nvSpPr>
          <p:cNvPr id="4" name="Content Placeholder 3">
            <a:extLst>
              <a:ext uri="{FF2B5EF4-FFF2-40B4-BE49-F238E27FC236}">
                <a16:creationId xmlns:a16="http://schemas.microsoft.com/office/drawing/2014/main" id="{838A0474-D06A-36B7-C017-18FA0128F994}"/>
              </a:ext>
            </a:extLst>
          </p:cNvPr>
          <p:cNvSpPr>
            <a:spLocks noGrp="1"/>
          </p:cNvSpPr>
          <p:nvPr>
            <p:ph sz="half" idx="2"/>
          </p:nvPr>
        </p:nvSpPr>
        <p:spPr>
          <a:xfrm>
            <a:off x="6197600" y="1825625"/>
            <a:ext cx="5870575" cy="3809862"/>
          </a:xfrm>
          <a:prstGeom prst="rect">
            <a:avLst/>
          </a:prstGeom>
        </p:spPr>
        <p:txBody>
          <a:bodyPr vert="horz" lIns="91440" tIns="45720" rIns="91440" bIns="45720" rtlCol="0" anchor="t">
            <a:noAutofit/>
          </a:bodyPr>
          <a:lstStyle/>
          <a:p>
            <a:r>
              <a:rPr lang="en-US" sz="2400" dirty="0">
                <a:solidFill>
                  <a:schemeClr val="accent1">
                    <a:lumMod val="76000"/>
                  </a:schemeClr>
                </a:solidFill>
                <a:latin typeface="Arial"/>
                <a:cs typeface="Arial"/>
              </a:rPr>
              <a:t>Attend early years settings (100 days = 700 hours including 30 hours with babies under 2 and 30 hours with children with ALN );</a:t>
            </a:r>
          </a:p>
          <a:p>
            <a:r>
              <a:rPr lang="en-US" sz="2400" dirty="0">
                <a:solidFill>
                  <a:schemeClr val="accent1">
                    <a:lumMod val="76000"/>
                  </a:schemeClr>
                </a:solidFill>
                <a:latin typeface="Arial"/>
                <a:cs typeface="Arial"/>
              </a:rPr>
              <a:t>Be observed in settings at least 3 times - by lecturers and/or staff at setting;</a:t>
            </a:r>
          </a:p>
          <a:p>
            <a:r>
              <a:rPr lang="en-US" sz="2400" dirty="0">
                <a:solidFill>
                  <a:schemeClr val="accent1">
                    <a:lumMod val="76000"/>
                  </a:schemeClr>
                </a:solidFill>
                <a:latin typeface="Arial"/>
                <a:cs typeface="Arial"/>
              </a:rPr>
              <a:t>Demonstrate that all performance (Ps) and knowledge (Ks) criteria have been met;</a:t>
            </a:r>
          </a:p>
          <a:p>
            <a:r>
              <a:rPr lang="en-US" sz="2400" dirty="0">
                <a:solidFill>
                  <a:schemeClr val="accent1">
                    <a:lumMod val="76000"/>
                  </a:schemeClr>
                </a:solidFill>
                <a:latin typeface="Arial"/>
                <a:cs typeface="Arial"/>
              </a:rPr>
              <a:t>Pass Level 4 and Level 5.</a:t>
            </a:r>
          </a:p>
          <a:p>
            <a:pPr marL="0" indent="0">
              <a:buNone/>
            </a:pPr>
            <a:endParaRPr lang="en-GB" dirty="0"/>
          </a:p>
        </p:txBody>
      </p:sp>
    </p:spTree>
    <p:extLst>
      <p:ext uri="{BB962C8B-B14F-4D97-AF65-F5344CB8AC3E}">
        <p14:creationId xmlns:p14="http://schemas.microsoft.com/office/powerpoint/2010/main" val="94889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8D9A-6D81-DB87-3C67-89057C4755F1}"/>
              </a:ext>
            </a:extLst>
          </p:cNvPr>
          <p:cNvSpPr>
            <a:spLocks noGrp="1"/>
          </p:cNvSpPr>
          <p:nvPr>
            <p:ph type="title"/>
          </p:nvPr>
        </p:nvSpPr>
        <p:spPr/>
        <p:txBody>
          <a:bodyPr>
            <a:noAutofit/>
          </a:bodyPr>
          <a:lstStyle/>
          <a:p>
            <a:pPr algn="ctr"/>
            <a:r>
              <a:rPr lang="en-GB" sz="4800" b="1" dirty="0">
                <a:latin typeface="Arial" panose="020B0604020202020204" pitchFamily="34" charset="0"/>
              </a:rPr>
              <a:t>Lleoliadau </a:t>
            </a:r>
            <a:r>
              <a:rPr lang="en-GB" sz="4800" b="1" dirty="0" err="1">
                <a:latin typeface="Arial" panose="020B0604020202020204" pitchFamily="34" charset="0"/>
              </a:rPr>
              <a:t>priodol</a:t>
            </a:r>
            <a:r>
              <a:rPr lang="en-GB" sz="4800" b="1" dirty="0">
                <a:latin typeface="Arial" panose="020B0604020202020204" pitchFamily="34" charset="0"/>
              </a:rPr>
              <a:t>?</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Appropriate settings?</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A05A0AFA-8EE7-B4B6-8D34-4280D1B003AC}"/>
              </a:ext>
            </a:extLst>
          </p:cNvPr>
          <p:cNvSpPr>
            <a:spLocks noGrp="1"/>
          </p:cNvSpPr>
          <p:nvPr>
            <p:ph sz="half" idx="1"/>
          </p:nvPr>
        </p:nvSpPr>
        <p:spPr>
          <a:xfrm>
            <a:off x="894298" y="2263191"/>
            <a:ext cx="5156200" cy="3809862"/>
          </a:xfrm>
        </p:spPr>
        <p:txBody>
          <a:bodyPr vert="horz" lIns="91440" tIns="45720" rIns="91440" bIns="45720" rtlCol="0" anchor="t">
            <a:normAutofit lnSpcReduction="10000"/>
          </a:bodyPr>
          <a:lstStyle/>
          <a:p>
            <a:r>
              <a:rPr lang="cy-GB" sz="2800" dirty="0">
                <a:latin typeface="Arial" panose="020B0604020202020204" pitchFamily="34" charset="0"/>
                <a:cs typeface="Arial" panose="020B0604020202020204" pitchFamily="34" charset="0"/>
              </a:rPr>
              <a:t>Adroddiadau AGC</a:t>
            </a:r>
          </a:p>
          <a:p>
            <a:pPr marL="0" indent="0">
              <a:buNone/>
            </a:pPr>
            <a:r>
              <a:rPr lang="cy-GB" sz="2800" dirty="0">
                <a:latin typeface="Arial"/>
                <a:cs typeface="Arial"/>
              </a:rPr>
              <a:t>(Arolygiaeth Gofal Cymru</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Adroddiadau Estyn</a:t>
            </a:r>
            <a:r>
              <a:rPr lang="cy-GB" dirty="0">
                <a:latin typeface="Arial"/>
                <a:cs typeface="Arial"/>
              </a:rPr>
              <a:t>;</a:t>
            </a:r>
            <a:endParaRPr lang="cy-GB" sz="2800">
              <a:latin typeface="Arial" panose="020B0604020202020204" pitchFamily="34" charset="0"/>
              <a:cs typeface="Arial" panose="020B0604020202020204" pitchFamily="34" charset="0"/>
            </a:endParaRPr>
          </a:p>
          <a:p>
            <a:r>
              <a:rPr lang="cy-GB" sz="2800" dirty="0">
                <a:latin typeface="Arial"/>
                <a:cs typeface="Arial"/>
              </a:rPr>
              <a:t>Ethos/Naws</a:t>
            </a:r>
            <a:r>
              <a:rPr lang="cy-GB" dirty="0">
                <a:latin typeface="Arial"/>
                <a:cs typeface="Arial"/>
              </a:rPr>
              <a:t>;</a:t>
            </a:r>
            <a:endParaRPr lang="cy-GB" sz="2800">
              <a:latin typeface="Arial" panose="020B0604020202020204" pitchFamily="34" charset="0"/>
              <a:cs typeface="Arial" panose="020B0604020202020204" pitchFamily="34" charset="0"/>
            </a:endParaRPr>
          </a:p>
          <a:p>
            <a:r>
              <a:rPr lang="cy-GB" sz="2800" dirty="0">
                <a:latin typeface="Arial"/>
                <a:cs typeface="Arial"/>
              </a:rPr>
              <a:t>Cydberthynas</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a:latin typeface="Arial"/>
                <a:cs typeface="Arial"/>
              </a:rPr>
              <a:t>Cyfleoedd i gael profiadau ymarferol?</a:t>
            </a:r>
            <a:endParaRPr lang="en-US">
              <a:latin typeface="Arial"/>
              <a:cs typeface="Arial"/>
            </a:endParaRPr>
          </a:p>
          <a:p>
            <a:r>
              <a:rPr lang="cy-GB" dirty="0">
                <a:latin typeface="Arial"/>
                <a:cs typeface="Arial"/>
              </a:rPr>
              <a:t>Diwrnodau/oriau rheolaidd?</a:t>
            </a:r>
            <a:endParaRPr lang="cy-GB"/>
          </a:p>
          <a:p>
            <a:endParaRPr lang="en-GB" dirty="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CD9CFBC8-01C0-A110-9709-36EA2F23FEFC}"/>
              </a:ext>
            </a:extLst>
          </p:cNvPr>
          <p:cNvSpPr>
            <a:spLocks noGrp="1"/>
          </p:cNvSpPr>
          <p:nvPr>
            <p:ph sz="half" idx="2"/>
          </p:nvPr>
        </p:nvSpPr>
        <p:spPr>
          <a:xfrm>
            <a:off x="6343455" y="2263191"/>
            <a:ext cx="5156200" cy="3809862"/>
          </a:xfrm>
          <a:prstGeom prst="rect">
            <a:avLst/>
          </a:prstGeom>
        </p:spPr>
        <p:txBody>
          <a:bodyPr vert="horz" lIns="91440" tIns="45720" rIns="91440" bIns="45720" rtlCol="0" anchor="t">
            <a:normAutofit lnSpcReduction="10000"/>
          </a:bodyPr>
          <a:lstStyle/>
          <a:p>
            <a:r>
              <a:rPr lang="en-US" sz="2800" dirty="0">
                <a:solidFill>
                  <a:schemeClr val="accent1">
                    <a:lumMod val="75000"/>
                  </a:schemeClr>
                </a:solidFill>
                <a:latin typeface="Arial" panose="020B0604020202020204" pitchFamily="34" charset="0"/>
                <a:cs typeface="Arial" panose="020B0604020202020204" pitchFamily="34" charset="0"/>
              </a:rPr>
              <a:t>CIW reports</a:t>
            </a:r>
          </a:p>
          <a:p>
            <a:pPr marL="0" indent="0">
              <a:buNone/>
            </a:pPr>
            <a:r>
              <a:rPr lang="en-US" sz="2800" dirty="0">
                <a:solidFill>
                  <a:schemeClr val="accent1">
                    <a:lumMod val="75000"/>
                  </a:schemeClr>
                </a:solidFill>
                <a:latin typeface="Arial"/>
                <a:cs typeface="Arial"/>
              </a:rPr>
              <a:t>(Care Inspectorate Wales</a:t>
            </a:r>
            <a:r>
              <a:rPr lang="en-US" dirty="0">
                <a:solidFill>
                  <a:schemeClr val="accent1">
                    <a:lumMod val="75000"/>
                  </a:schemeClr>
                </a:solidFill>
                <a:latin typeface="Arial"/>
                <a:cs typeface="Arial"/>
              </a:rPr>
              <a:t>);</a:t>
            </a:r>
            <a:endParaRPr lang="en-US" sz="2800" dirty="0">
              <a:solidFill>
                <a:schemeClr val="accent1">
                  <a:lumMod val="75000"/>
                </a:schemeClr>
              </a:solidFill>
              <a:latin typeface="Arial" panose="020B0604020202020204" pitchFamily="34" charset="0"/>
              <a:cs typeface="Arial" panose="020B0604020202020204" pitchFamily="34" charset="0"/>
            </a:endParaRPr>
          </a:p>
          <a:p>
            <a:r>
              <a:rPr lang="en-US" sz="2800" dirty="0" err="1">
                <a:solidFill>
                  <a:schemeClr val="accent1">
                    <a:lumMod val="75000"/>
                  </a:schemeClr>
                </a:solidFill>
                <a:latin typeface="Arial"/>
                <a:cs typeface="Arial"/>
              </a:rPr>
              <a:t>Estyn</a:t>
            </a:r>
            <a:r>
              <a:rPr lang="en-US" sz="2800" dirty="0">
                <a:solidFill>
                  <a:schemeClr val="accent1">
                    <a:lumMod val="75000"/>
                  </a:schemeClr>
                </a:solidFill>
                <a:latin typeface="Arial"/>
                <a:cs typeface="Arial"/>
              </a:rPr>
              <a:t> reports</a:t>
            </a:r>
            <a:r>
              <a:rPr lang="en-US" dirty="0">
                <a:solidFill>
                  <a:schemeClr val="accent1">
                    <a:lumMod val="75000"/>
                  </a:schemeClr>
                </a:solidFill>
                <a:latin typeface="Arial"/>
                <a:cs typeface="Arial"/>
              </a:rPr>
              <a:t>;</a:t>
            </a:r>
            <a:endParaRPr lang="en-US" sz="2800">
              <a:solidFill>
                <a:schemeClr val="accent1">
                  <a:lumMod val="75000"/>
                </a:schemeClr>
              </a:solidFill>
              <a:latin typeface="Arial" panose="020B0604020202020204" pitchFamily="34" charset="0"/>
              <a:cs typeface="Arial" panose="020B0604020202020204" pitchFamily="34" charset="0"/>
            </a:endParaRPr>
          </a:p>
          <a:p>
            <a:r>
              <a:rPr lang="en-US" sz="2800" dirty="0">
                <a:solidFill>
                  <a:schemeClr val="accent1">
                    <a:lumMod val="75000"/>
                  </a:schemeClr>
                </a:solidFill>
                <a:latin typeface="Arial"/>
                <a:cs typeface="Arial"/>
              </a:rPr>
              <a:t>Ethos</a:t>
            </a:r>
            <a:r>
              <a:rPr lang="en-US" dirty="0">
                <a:solidFill>
                  <a:schemeClr val="accent1">
                    <a:lumMod val="75000"/>
                  </a:schemeClr>
                </a:solidFill>
                <a:latin typeface="Arial"/>
                <a:cs typeface="Arial"/>
              </a:rPr>
              <a:t>;</a:t>
            </a:r>
            <a:endParaRPr lang="en-US" sz="2800">
              <a:solidFill>
                <a:schemeClr val="accent1">
                  <a:lumMod val="75000"/>
                </a:schemeClr>
              </a:solidFill>
              <a:latin typeface="Arial" panose="020B0604020202020204" pitchFamily="34" charset="0"/>
              <a:cs typeface="Arial" panose="020B0604020202020204" pitchFamily="34" charset="0"/>
            </a:endParaRPr>
          </a:p>
          <a:p>
            <a:r>
              <a:rPr lang="en-US" sz="2800" dirty="0">
                <a:solidFill>
                  <a:schemeClr val="accent1">
                    <a:lumMod val="75000"/>
                  </a:schemeClr>
                </a:solidFill>
                <a:latin typeface="Arial"/>
                <a:cs typeface="Arial"/>
              </a:rPr>
              <a:t>Rapport</a:t>
            </a:r>
            <a:r>
              <a:rPr lang="en-US" dirty="0">
                <a:solidFill>
                  <a:schemeClr val="accent1">
                    <a:lumMod val="75000"/>
                  </a:schemeClr>
                </a:solidFill>
                <a:latin typeface="Arial"/>
                <a:cs typeface="Arial"/>
              </a:rPr>
              <a:t>;</a:t>
            </a:r>
            <a:endParaRPr lang="en-US" sz="2800" dirty="0">
              <a:solidFill>
                <a:schemeClr val="accent1">
                  <a:lumMod val="75000"/>
                </a:schemeClr>
              </a:solidFill>
              <a:latin typeface="Arial" panose="020B0604020202020204" pitchFamily="34" charset="0"/>
              <a:cs typeface="Arial" panose="020B0604020202020204" pitchFamily="34" charset="0"/>
            </a:endParaRPr>
          </a:p>
          <a:p>
            <a:r>
              <a:rPr lang="en-US" dirty="0">
                <a:solidFill>
                  <a:schemeClr val="accent1">
                    <a:lumMod val="75000"/>
                  </a:schemeClr>
                </a:solidFill>
                <a:latin typeface="Arial"/>
                <a:cs typeface="Arial"/>
              </a:rPr>
              <a:t>Will you have opportunities for ‘hands-on’ experiences?</a:t>
            </a:r>
            <a:endParaRPr lang="en-US" dirty="0">
              <a:solidFill>
                <a:srgbClr val="000000"/>
              </a:solidFill>
              <a:latin typeface="Arial"/>
              <a:cs typeface="Arial"/>
            </a:endParaRPr>
          </a:p>
          <a:p>
            <a:r>
              <a:rPr lang="en-US" dirty="0">
                <a:solidFill>
                  <a:schemeClr val="accent1">
                    <a:lumMod val="75000"/>
                  </a:schemeClr>
                </a:solidFill>
                <a:latin typeface="Arial"/>
                <a:cs typeface="Arial"/>
              </a:rPr>
              <a:t>Regular days/hours?</a:t>
            </a:r>
            <a:endParaRPr lang="en-US">
              <a:solidFill>
                <a:schemeClr val="accent1">
                  <a:lumMod val="75000"/>
                </a:schemeClr>
              </a:solidFill>
            </a:endParaRPr>
          </a:p>
          <a:p>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1390076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1230B-DD87-31FE-1902-894A7BA34A65}"/>
              </a:ext>
            </a:extLst>
          </p:cNvPr>
          <p:cNvSpPr>
            <a:spLocks noGrp="1"/>
          </p:cNvSpPr>
          <p:nvPr>
            <p:ph type="title"/>
          </p:nvPr>
        </p:nvSpPr>
        <p:spPr/>
        <p:txBody>
          <a:bodyPr>
            <a:noAutofit/>
          </a:bodyPr>
          <a:lstStyle/>
          <a:p>
            <a:pPr algn="ctr"/>
            <a:r>
              <a:rPr lang="en-GB" sz="4800" b="1" dirty="0">
                <a:latin typeface="Arial" panose="020B0604020202020204" pitchFamily="34" charset="0"/>
              </a:rPr>
              <a:t>Oriau </a:t>
            </a:r>
            <a:r>
              <a:rPr lang="en-GB" sz="4800" b="1" dirty="0" err="1">
                <a:latin typeface="Arial" panose="020B0604020202020204" pitchFamily="34" charset="0"/>
              </a:rPr>
              <a:t>mewn</a:t>
            </a:r>
            <a:r>
              <a:rPr lang="en-GB" sz="4800" b="1" dirty="0">
                <a:latin typeface="Arial" panose="020B0604020202020204" pitchFamily="34" charset="0"/>
              </a:rPr>
              <a:t> </a:t>
            </a:r>
            <a:r>
              <a:rPr lang="en-GB" sz="4800" b="1" dirty="0" err="1">
                <a:latin typeface="Arial" panose="020B0604020202020204" pitchFamily="34" charset="0"/>
              </a:rPr>
              <a:t>lleoliadau</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Hours at settings</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9497F9E4-AC89-E58A-12CA-16635A0AE731}"/>
              </a:ext>
            </a:extLst>
          </p:cNvPr>
          <p:cNvSpPr>
            <a:spLocks noGrp="1"/>
          </p:cNvSpPr>
          <p:nvPr>
            <p:ph sz="half" idx="1"/>
          </p:nvPr>
        </p:nvSpPr>
        <p:spPr/>
        <p:txBody>
          <a:bodyPr vert="horz" lIns="91440" tIns="45720" rIns="91440" bIns="45720" rtlCol="0" anchor="t">
            <a:normAutofit fontScale="85000" lnSpcReduction="10000"/>
          </a:bodyPr>
          <a:lstStyle/>
          <a:p>
            <a:r>
              <a:rPr lang="cy-GB" sz="2800" dirty="0">
                <a:latin typeface="Arial"/>
                <a:cs typeface="Arial"/>
              </a:rPr>
              <a:t>Gall profiad yn y gweithle cyfrif at rhan fwyaf o’r oriau</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Os yn gweithio gyda babis, rhaid cael 30 awr gyda phlant ifanc</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Os yn gweithio gyda phlant ifanc, rhaid cael 30 awr gyda babis</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3000" dirty="0">
                <a:latin typeface="Arial"/>
                <a:cs typeface="Arial"/>
              </a:rPr>
              <a:t>Angen 30 awr gyda phlant ag ADY hefyd;</a:t>
            </a:r>
            <a:endParaRPr lang="cy-GB" sz="3000">
              <a:latin typeface="Arial"/>
              <a:cs typeface="Arial"/>
            </a:endParaRPr>
          </a:p>
          <a:p>
            <a:r>
              <a:rPr lang="cy-GB" sz="3000" dirty="0">
                <a:latin typeface="Arial"/>
                <a:cs typeface="Arial"/>
              </a:rPr>
              <a:t>Gall fod yn gyflogedig neu’n wirfoddol.</a:t>
            </a:r>
            <a:endParaRPr lang="cy-GB" dirty="0"/>
          </a:p>
          <a:p>
            <a:endParaRPr lang="en-GB" dirty="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6B116925-041A-20FD-6A25-5AFA7E3EB981}"/>
              </a:ext>
            </a:extLst>
          </p:cNvPr>
          <p:cNvSpPr>
            <a:spLocks noGrp="1"/>
          </p:cNvSpPr>
          <p:nvPr>
            <p:ph sz="half" idx="2"/>
          </p:nvPr>
        </p:nvSpPr>
        <p:spPr>
          <a:prstGeom prst="rect">
            <a:avLst/>
          </a:prstGeom>
        </p:spPr>
        <p:txBody>
          <a:bodyPr vert="horz" lIns="91440" tIns="45720" rIns="91440" bIns="45720" rtlCol="0" anchor="t">
            <a:normAutofit fontScale="85000" lnSpcReduction="10000"/>
          </a:bodyPr>
          <a:lstStyle/>
          <a:p>
            <a:r>
              <a:rPr lang="en-US" sz="2800" dirty="0">
                <a:solidFill>
                  <a:schemeClr val="accent1">
                    <a:lumMod val="75000"/>
                  </a:schemeClr>
                </a:solidFill>
                <a:latin typeface="Arial"/>
                <a:cs typeface="Arial"/>
              </a:rPr>
              <a:t>Experience at workplace can be used for majority of hours</a:t>
            </a:r>
            <a:r>
              <a:rPr lang="en-US" dirty="0">
                <a:solidFill>
                  <a:schemeClr val="accent1">
                    <a:lumMod val="75000"/>
                  </a:schemeClr>
                </a:solidFill>
                <a:latin typeface="Arial"/>
                <a:cs typeface="Arial"/>
              </a:rPr>
              <a:t>;</a:t>
            </a:r>
            <a:endParaRPr lang="en-US" sz="2800" dirty="0">
              <a:solidFill>
                <a:schemeClr val="accent1">
                  <a:lumMod val="75000"/>
                </a:schemeClr>
              </a:solidFill>
              <a:latin typeface="Arial" panose="020B0604020202020204" pitchFamily="34" charset="0"/>
              <a:cs typeface="Arial" panose="020B0604020202020204" pitchFamily="34" charset="0"/>
            </a:endParaRPr>
          </a:p>
          <a:p>
            <a:r>
              <a:rPr lang="en-US" sz="2800" dirty="0">
                <a:solidFill>
                  <a:schemeClr val="accent1">
                    <a:lumMod val="75000"/>
                  </a:schemeClr>
                </a:solidFill>
                <a:latin typeface="Arial"/>
                <a:cs typeface="Arial"/>
              </a:rPr>
              <a:t>If working with babies, need 30 hours with young children</a:t>
            </a:r>
            <a:r>
              <a:rPr lang="en-US" dirty="0">
                <a:solidFill>
                  <a:schemeClr val="accent1">
                    <a:lumMod val="75000"/>
                  </a:schemeClr>
                </a:solidFill>
                <a:latin typeface="Arial"/>
                <a:cs typeface="Arial"/>
              </a:rPr>
              <a:t>;</a:t>
            </a:r>
            <a:endParaRPr lang="en-US" sz="2800">
              <a:solidFill>
                <a:schemeClr val="accent1">
                  <a:lumMod val="75000"/>
                </a:schemeClr>
              </a:solidFill>
              <a:latin typeface="Arial" panose="020B0604020202020204" pitchFamily="34" charset="0"/>
              <a:cs typeface="Arial" panose="020B0604020202020204" pitchFamily="34" charset="0"/>
            </a:endParaRPr>
          </a:p>
          <a:p>
            <a:r>
              <a:rPr lang="en-US" sz="2800" dirty="0">
                <a:solidFill>
                  <a:schemeClr val="accent1">
                    <a:lumMod val="75000"/>
                  </a:schemeClr>
                </a:solidFill>
                <a:latin typeface="Arial"/>
                <a:cs typeface="Arial"/>
              </a:rPr>
              <a:t>If working with young children, need 30 hours with babies</a:t>
            </a:r>
            <a:r>
              <a:rPr lang="en-US" dirty="0">
                <a:solidFill>
                  <a:schemeClr val="accent1">
                    <a:lumMod val="75000"/>
                  </a:schemeClr>
                </a:solidFill>
                <a:latin typeface="Arial"/>
                <a:cs typeface="Arial"/>
              </a:rPr>
              <a:t>;</a:t>
            </a:r>
            <a:endParaRPr lang="en-US" sz="2800" dirty="0">
              <a:solidFill>
                <a:schemeClr val="accent1">
                  <a:lumMod val="75000"/>
                </a:schemeClr>
              </a:solidFill>
              <a:latin typeface="Arial" panose="020B0604020202020204" pitchFamily="34" charset="0"/>
              <a:cs typeface="Arial" panose="020B0604020202020204" pitchFamily="34" charset="0"/>
            </a:endParaRPr>
          </a:p>
          <a:p>
            <a:r>
              <a:rPr lang="en-US" dirty="0">
                <a:solidFill>
                  <a:schemeClr val="accent1">
                    <a:lumMod val="75000"/>
                  </a:schemeClr>
                </a:solidFill>
                <a:latin typeface="Arial"/>
                <a:cs typeface="Arial"/>
              </a:rPr>
              <a:t>30 hours with children with ALN also required;</a:t>
            </a:r>
            <a:endParaRPr lang="en-US" dirty="0">
              <a:solidFill>
                <a:srgbClr val="000000"/>
              </a:solidFill>
              <a:latin typeface="Arial"/>
              <a:cs typeface="Arial"/>
            </a:endParaRPr>
          </a:p>
          <a:p>
            <a:r>
              <a:rPr lang="en-US" dirty="0">
                <a:solidFill>
                  <a:schemeClr val="accent1">
                    <a:lumMod val="75000"/>
                  </a:schemeClr>
                </a:solidFill>
                <a:latin typeface="Arial"/>
                <a:cs typeface="Arial"/>
              </a:rPr>
              <a:t>Can be paid or voluntary.</a:t>
            </a:r>
            <a:endParaRPr lang="en-US" dirty="0"/>
          </a:p>
          <a:p>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869231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36DA0-ABA4-B3D4-E46C-2B31A5920873}"/>
              </a:ext>
            </a:extLst>
          </p:cNvPr>
          <p:cNvSpPr>
            <a:spLocks noGrp="1"/>
          </p:cNvSpPr>
          <p:nvPr>
            <p:ph type="title"/>
          </p:nvPr>
        </p:nvSpPr>
        <p:spPr/>
        <p:txBody>
          <a:bodyPr>
            <a:noAutofit/>
          </a:bodyPr>
          <a:lstStyle/>
          <a:p>
            <a:pPr algn="ctr"/>
            <a:r>
              <a:rPr lang="en-GB" sz="4800" b="1" dirty="0">
                <a:latin typeface="Arial" panose="020B0604020202020204" pitchFamily="34" charset="0"/>
              </a:rPr>
              <a:t>Y Broses</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The Process</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73D4AA44-0A39-5AFF-4EBF-1E105244DE24}"/>
              </a:ext>
            </a:extLst>
          </p:cNvPr>
          <p:cNvSpPr>
            <a:spLocks noGrp="1"/>
          </p:cNvSpPr>
          <p:nvPr>
            <p:ph sz="half" idx="1"/>
          </p:nvPr>
        </p:nvSpPr>
        <p:spPr/>
        <p:txBody>
          <a:bodyPr vert="horz" lIns="91440" tIns="45720" rIns="91440" bIns="45720" rtlCol="0" anchor="t">
            <a:normAutofit/>
          </a:bodyPr>
          <a:lstStyle/>
          <a:p>
            <a:r>
              <a:rPr lang="cy-GB" sz="2800" dirty="0">
                <a:latin typeface="Arial"/>
                <a:cs typeface="Arial"/>
              </a:rPr>
              <a:t>Danfon manylion lleoliad at </a:t>
            </a:r>
            <a:r>
              <a:rPr lang="cy-GB" sz="2800">
                <a:latin typeface="Arial"/>
                <a:cs typeface="Arial"/>
              </a:rPr>
              <a:t>Alison</a:t>
            </a:r>
            <a:r>
              <a:rPr lang="cy-GB">
                <a:latin typeface="Arial"/>
                <a:cs typeface="Arial"/>
              </a:rPr>
              <a:t> mor gynted a phosib</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Danfon manylion </a:t>
            </a:r>
            <a:r>
              <a:rPr lang="cy-GB" dirty="0">
                <a:latin typeface="Arial"/>
                <a:cs typeface="Arial"/>
              </a:rPr>
              <a:t>person dynodedig</a:t>
            </a:r>
            <a:r>
              <a:rPr lang="cy-GB" sz="2800" dirty="0">
                <a:latin typeface="Arial"/>
                <a:cs typeface="Arial"/>
              </a:rPr>
              <a:t> at </a:t>
            </a:r>
            <a:r>
              <a:rPr lang="cy-GB" sz="2800">
                <a:latin typeface="Arial"/>
                <a:cs typeface="Arial"/>
              </a:rPr>
              <a:t>Alison</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b="1" dirty="0">
                <a:latin typeface="Arial"/>
                <a:cs typeface="Arial"/>
              </a:rPr>
              <a:t>Gwirio eich statws DBS</a:t>
            </a:r>
            <a:r>
              <a:rPr lang="cy-GB" b="1" dirty="0">
                <a:latin typeface="Arial"/>
                <a:cs typeface="Arial"/>
              </a:rPr>
              <a:t>;</a:t>
            </a:r>
            <a:r>
              <a:rPr lang="cy-GB" sz="2800" b="1" dirty="0">
                <a:latin typeface="Arial"/>
                <a:cs typeface="Arial"/>
              </a:rPr>
              <a:t> </a:t>
            </a:r>
          </a:p>
          <a:p>
            <a:r>
              <a:rPr lang="cy-GB">
                <a:latin typeface="Arial"/>
                <a:cs typeface="Arial"/>
              </a:rPr>
              <a:t>Llawlyfrau</a:t>
            </a:r>
            <a:r>
              <a:rPr lang="cy-GB" sz="2800">
                <a:latin typeface="Arial"/>
                <a:cs typeface="Arial"/>
              </a:rPr>
              <a:t> Lleoliadau</a:t>
            </a:r>
            <a:r>
              <a:rPr lang="cy-GB">
                <a:latin typeface="Arial"/>
                <a:cs typeface="Arial"/>
              </a:rPr>
              <a:t> yn cael eu lanlwytho i ffeil EYPS</a:t>
            </a:r>
            <a:r>
              <a:rPr lang="cy-GB" dirty="0">
                <a:latin typeface="Arial"/>
                <a:cs typeface="Arial"/>
              </a:rPr>
              <a:t>;</a:t>
            </a:r>
            <a:endParaRPr lang="cy-GB" sz="2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54C833F-DBAF-BF29-3E4B-C15FA99FAA23}"/>
              </a:ext>
            </a:extLst>
          </p:cNvPr>
          <p:cNvSpPr>
            <a:spLocks noGrp="1"/>
          </p:cNvSpPr>
          <p:nvPr>
            <p:ph sz="half" idx="2"/>
          </p:nvPr>
        </p:nvSpPr>
        <p:spPr>
          <a:prstGeom prst="rect">
            <a:avLst/>
          </a:prstGeom>
        </p:spPr>
        <p:txBody>
          <a:bodyPr vert="horz" lIns="91440" tIns="45720" rIns="91440" bIns="45720" rtlCol="0" anchor="t">
            <a:normAutofit/>
          </a:bodyPr>
          <a:lstStyle/>
          <a:p>
            <a:r>
              <a:rPr lang="en-US" sz="2800" dirty="0">
                <a:solidFill>
                  <a:schemeClr val="accent1">
                    <a:lumMod val="75000"/>
                  </a:schemeClr>
                </a:solidFill>
                <a:latin typeface="Arial"/>
                <a:cs typeface="Arial"/>
              </a:rPr>
              <a:t>Details of placement sent to </a:t>
            </a:r>
            <a:r>
              <a:rPr lang="en-US" sz="2800">
                <a:solidFill>
                  <a:schemeClr val="accent1">
                    <a:lumMod val="75000"/>
                  </a:schemeClr>
                </a:solidFill>
                <a:latin typeface="Arial"/>
                <a:cs typeface="Arial"/>
              </a:rPr>
              <a:t>Alison</a:t>
            </a:r>
            <a:r>
              <a:rPr lang="en-US">
                <a:solidFill>
                  <a:schemeClr val="accent1">
                    <a:lumMod val="75000"/>
                  </a:schemeClr>
                </a:solidFill>
                <a:latin typeface="Arial"/>
                <a:cs typeface="Arial"/>
              </a:rPr>
              <a:t> as soon as possible;</a:t>
            </a:r>
            <a:endParaRPr lang="en-US" sz="2800">
              <a:solidFill>
                <a:schemeClr val="accent1">
                  <a:lumMod val="75000"/>
                </a:schemeClr>
              </a:solidFill>
              <a:latin typeface="Arial" panose="020B0604020202020204" pitchFamily="34" charset="0"/>
              <a:cs typeface="Arial" panose="020B0604020202020204" pitchFamily="34" charset="0"/>
            </a:endParaRPr>
          </a:p>
          <a:p>
            <a:r>
              <a:rPr lang="en-US" dirty="0">
                <a:solidFill>
                  <a:schemeClr val="accent1">
                    <a:lumMod val="75000"/>
                  </a:schemeClr>
                </a:solidFill>
                <a:latin typeface="Arial"/>
                <a:cs typeface="Arial"/>
              </a:rPr>
              <a:t>Nominated</a:t>
            </a:r>
            <a:r>
              <a:rPr lang="en-US" sz="2800" dirty="0">
                <a:solidFill>
                  <a:schemeClr val="accent1">
                    <a:lumMod val="75000"/>
                  </a:schemeClr>
                </a:solidFill>
                <a:latin typeface="Arial"/>
                <a:cs typeface="Arial"/>
              </a:rPr>
              <a:t> person details sent to Alison;</a:t>
            </a:r>
          </a:p>
          <a:p>
            <a:r>
              <a:rPr lang="en-US" sz="2800" b="1" dirty="0">
                <a:solidFill>
                  <a:schemeClr val="accent1">
                    <a:lumMod val="75000"/>
                  </a:schemeClr>
                </a:solidFill>
                <a:latin typeface="Arial"/>
                <a:cs typeface="Arial"/>
              </a:rPr>
              <a:t>DBS status checked</a:t>
            </a:r>
            <a:r>
              <a:rPr lang="en-US" b="1" dirty="0">
                <a:solidFill>
                  <a:schemeClr val="accent1">
                    <a:lumMod val="75000"/>
                  </a:schemeClr>
                </a:solidFill>
                <a:latin typeface="Arial"/>
                <a:cs typeface="Arial"/>
              </a:rPr>
              <a:t>;</a:t>
            </a:r>
            <a:endParaRPr lang="en-US" sz="2800" b="1" dirty="0">
              <a:solidFill>
                <a:schemeClr val="accent1">
                  <a:lumMod val="75000"/>
                </a:schemeClr>
              </a:solidFill>
              <a:latin typeface="Arial"/>
              <a:cs typeface="Arial"/>
            </a:endParaRPr>
          </a:p>
          <a:p>
            <a:r>
              <a:rPr lang="en-US" sz="2800">
                <a:solidFill>
                  <a:schemeClr val="accent1">
                    <a:lumMod val="75000"/>
                  </a:schemeClr>
                </a:solidFill>
                <a:latin typeface="Arial"/>
                <a:cs typeface="Arial"/>
              </a:rPr>
              <a:t>Placement handbooks </a:t>
            </a:r>
            <a:r>
              <a:rPr lang="en-US">
                <a:solidFill>
                  <a:schemeClr val="accent1">
                    <a:lumMod val="75000"/>
                  </a:schemeClr>
                </a:solidFill>
                <a:latin typeface="Arial"/>
                <a:cs typeface="Arial"/>
              </a:rPr>
              <a:t>uploaded into EYPS folder;</a:t>
            </a:r>
            <a:endParaRPr lang="en-US" sz="280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3259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D4908-E625-47AF-A06C-6D4D0C777048}"/>
              </a:ext>
            </a:extLst>
          </p:cNvPr>
          <p:cNvSpPr>
            <a:spLocks noGrp="1"/>
          </p:cNvSpPr>
          <p:nvPr>
            <p:ph type="title"/>
          </p:nvPr>
        </p:nvSpPr>
        <p:spPr/>
        <p:txBody>
          <a:bodyPr>
            <a:noAutofit/>
          </a:bodyPr>
          <a:lstStyle/>
          <a:p>
            <a:pPr algn="ctr"/>
            <a:r>
              <a:rPr lang="en-GB" sz="4800" b="1" dirty="0">
                <a:latin typeface="Arial" panose="020B0604020202020204" pitchFamily="34" charset="0"/>
              </a:rPr>
              <a:t>Y Broses</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The Process</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1B88D2B4-BA48-685B-0262-6E60DCE064BF}"/>
              </a:ext>
            </a:extLst>
          </p:cNvPr>
          <p:cNvSpPr>
            <a:spLocks noGrp="1"/>
          </p:cNvSpPr>
          <p:nvPr>
            <p:ph sz="half" idx="1"/>
          </p:nvPr>
        </p:nvSpPr>
        <p:spPr/>
        <p:txBody>
          <a:bodyPr vert="horz" lIns="91440" tIns="45720" rIns="91440" bIns="45720" rtlCol="0" anchor="t">
            <a:normAutofit/>
          </a:bodyPr>
          <a:lstStyle/>
          <a:p>
            <a:r>
              <a:rPr lang="cy-GB" sz="2800" dirty="0">
                <a:latin typeface="Arial"/>
                <a:cs typeface="Arial"/>
              </a:rPr>
              <a:t>Myfyrwyr yn cael Darlithydd Lleoliad</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a:latin typeface="Arial"/>
                <a:cs typeface="Arial"/>
              </a:rPr>
              <a:t>Cyfarfod ar-lein</a:t>
            </a:r>
            <a:r>
              <a:rPr lang="cy-GB">
                <a:latin typeface="Arial"/>
                <a:cs typeface="Arial"/>
              </a:rPr>
              <a:t>;</a:t>
            </a:r>
          </a:p>
          <a:p>
            <a:r>
              <a:rPr lang="cy-GB" sz="2800" dirty="0">
                <a:latin typeface="Arial"/>
                <a:cs typeface="Arial"/>
              </a:rPr>
              <a:t>Arsylwadau/Trafodaethau proffesiynol</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Mapio/Diweddaru Logiau</a:t>
            </a:r>
            <a:r>
              <a:rPr lang="cy-GB" dirty="0">
                <a:latin typeface="Arial"/>
                <a:cs typeface="Arial"/>
              </a:rPr>
              <a:t>.</a:t>
            </a:r>
            <a:endParaRPr lang="cy-GB" sz="2800" dirty="0">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3E3D4D47-3FD4-0E9A-D436-9B229145F9C1}"/>
              </a:ext>
            </a:extLst>
          </p:cNvPr>
          <p:cNvSpPr>
            <a:spLocks noGrp="1"/>
          </p:cNvSpPr>
          <p:nvPr>
            <p:ph sz="half" idx="2"/>
          </p:nvPr>
        </p:nvSpPr>
        <p:spPr>
          <a:prstGeom prst="rect">
            <a:avLst/>
          </a:prstGeom>
        </p:spPr>
        <p:txBody>
          <a:bodyPr vert="horz" lIns="91440" tIns="45720" rIns="91440" bIns="45720" rtlCol="0" anchor="t">
            <a:normAutofit/>
          </a:bodyPr>
          <a:lstStyle/>
          <a:p>
            <a:r>
              <a:rPr lang="en-US" sz="2800" dirty="0">
                <a:solidFill>
                  <a:schemeClr val="accent1">
                    <a:lumMod val="75000"/>
                  </a:schemeClr>
                </a:solidFill>
                <a:latin typeface="Arial"/>
                <a:cs typeface="Arial"/>
              </a:rPr>
              <a:t>Students allocated Placement </a:t>
            </a:r>
            <a:r>
              <a:rPr lang="en-US" sz="2800">
                <a:solidFill>
                  <a:schemeClr val="accent1">
                    <a:lumMod val="75000"/>
                  </a:schemeClr>
                </a:solidFill>
                <a:latin typeface="Arial"/>
                <a:cs typeface="Arial"/>
              </a:rPr>
              <a:t>Lecturer</a:t>
            </a:r>
            <a:r>
              <a:rPr lang="en-US">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Online meeting</a:t>
            </a:r>
            <a:r>
              <a:rPr lang="en-GB" dirty="0">
                <a:solidFill>
                  <a:schemeClr val="accent1">
                    <a:lumMod val="75000"/>
                  </a:schemeClr>
                </a:solidFill>
                <a:latin typeface="Arial"/>
                <a:cs typeface="Arial"/>
              </a:rPr>
              <a:t>;</a:t>
            </a:r>
            <a:endParaRPr lang="en-GB" sz="280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Observations/Professional </a:t>
            </a:r>
            <a:r>
              <a:rPr lang="en-GB" sz="2800">
                <a:solidFill>
                  <a:schemeClr val="accent1">
                    <a:lumMod val="75000"/>
                  </a:schemeClr>
                </a:solidFill>
                <a:latin typeface="Arial"/>
                <a:cs typeface="Arial"/>
              </a:rPr>
              <a:t>discussions</a:t>
            </a:r>
            <a:r>
              <a:rPr lang="en-GB">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Map/Update Log</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14751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4DCB9-A6A3-95DD-093F-5BFFFD8BAF96}"/>
              </a:ext>
            </a:extLst>
          </p:cNvPr>
          <p:cNvSpPr>
            <a:spLocks noGrp="1"/>
          </p:cNvSpPr>
          <p:nvPr>
            <p:ph type="title"/>
          </p:nvPr>
        </p:nvSpPr>
        <p:spPr/>
        <p:txBody>
          <a:bodyPr>
            <a:normAutofit fontScale="90000"/>
          </a:bodyPr>
          <a:lstStyle/>
          <a:p>
            <a:pPr algn="ctr"/>
            <a:r>
              <a:rPr lang="en-GB" sz="4800" b="1" dirty="0">
                <a:latin typeface="Arial"/>
                <a:cs typeface="Arial"/>
              </a:rPr>
              <a:t>DBS</a:t>
            </a:r>
            <a:br>
              <a:rPr lang="en-GB" sz="4800" b="1" dirty="0">
                <a:latin typeface="Arial" panose="020B0604020202020204" pitchFamily="34" charset="0"/>
              </a:rPr>
            </a:br>
            <a:r>
              <a:rPr lang="en-GB" sz="4800" b="1" dirty="0">
                <a:solidFill>
                  <a:schemeClr val="accent1">
                    <a:lumMod val="75000"/>
                  </a:schemeClr>
                </a:solidFill>
                <a:latin typeface="Arial"/>
                <a:cs typeface="Arial"/>
              </a:rPr>
              <a:t> DBS</a:t>
            </a:r>
          </a:p>
        </p:txBody>
      </p:sp>
      <p:sp>
        <p:nvSpPr>
          <p:cNvPr id="3" name="Content Placeholder 2">
            <a:extLst>
              <a:ext uri="{FF2B5EF4-FFF2-40B4-BE49-F238E27FC236}">
                <a16:creationId xmlns:a16="http://schemas.microsoft.com/office/drawing/2014/main" id="{3716C364-CB52-E6D1-2F7C-EFF01F43F268}"/>
              </a:ext>
            </a:extLst>
          </p:cNvPr>
          <p:cNvSpPr>
            <a:spLocks noGrp="1"/>
          </p:cNvSpPr>
          <p:nvPr>
            <p:ph sz="half" idx="1"/>
          </p:nvPr>
        </p:nvSpPr>
        <p:spPr/>
        <p:txBody>
          <a:bodyPr vert="horz" lIns="91440" tIns="45720" rIns="91440" bIns="45720" rtlCol="0" anchor="t">
            <a:normAutofit/>
          </a:bodyPr>
          <a:lstStyle/>
          <a:p>
            <a:r>
              <a:rPr lang="cy-GB" sz="2400" dirty="0">
                <a:latin typeface="Arial"/>
                <a:cs typeface="Arial"/>
              </a:rPr>
              <a:t>Rhaid cael DBS er mwyn </a:t>
            </a:r>
            <a:r>
              <a:rPr lang="cy-GB" sz="2400" b="1" dirty="0">
                <a:latin typeface="Arial"/>
                <a:cs typeface="Arial"/>
              </a:rPr>
              <a:t>cofrestru’n llawn </a:t>
            </a:r>
            <a:r>
              <a:rPr lang="cy-GB" sz="2400" dirty="0">
                <a:latin typeface="Arial"/>
                <a:cs typeface="Arial"/>
              </a:rPr>
              <a:t>ar eich rhaglen gradd;</a:t>
            </a:r>
          </a:p>
          <a:p>
            <a:r>
              <a:rPr lang="cy-GB" sz="2400" dirty="0">
                <a:latin typeface="Arial"/>
                <a:cs typeface="Arial"/>
              </a:rPr>
              <a:t>Nid oes modd cofnodi oriau heb DBS; </a:t>
            </a:r>
          </a:p>
          <a:p>
            <a:r>
              <a:rPr lang="cy-GB" sz="2400" dirty="0">
                <a:latin typeface="Arial"/>
                <a:cs typeface="Arial"/>
              </a:rPr>
              <a:t>Nid oes modd cael ymweliadau heb DBS; </a:t>
            </a:r>
          </a:p>
          <a:p>
            <a:r>
              <a:rPr lang="cy-GB" sz="2400" dirty="0">
                <a:latin typeface="Arial"/>
                <a:cs typeface="Arial"/>
              </a:rPr>
              <a:t>Nid oed modd cyflawni </a:t>
            </a:r>
            <a:r>
              <a:rPr lang="cy-GB" sz="2400" dirty="0" err="1">
                <a:latin typeface="Arial"/>
                <a:cs typeface="Arial"/>
              </a:rPr>
              <a:t>cymhwyseddau</a:t>
            </a:r>
            <a:r>
              <a:rPr lang="cy-GB" sz="2400" dirty="0">
                <a:latin typeface="Arial"/>
                <a:cs typeface="Arial"/>
              </a:rPr>
              <a:t> CCLD heb DBS. </a:t>
            </a:r>
          </a:p>
          <a:p>
            <a:endParaRPr lang="en-GB" dirty="0"/>
          </a:p>
        </p:txBody>
      </p:sp>
      <p:sp>
        <p:nvSpPr>
          <p:cNvPr id="4" name="Content Placeholder 3">
            <a:extLst>
              <a:ext uri="{FF2B5EF4-FFF2-40B4-BE49-F238E27FC236}">
                <a16:creationId xmlns:a16="http://schemas.microsoft.com/office/drawing/2014/main" id="{BD9742BE-1478-B01B-30F5-F910EDB50F23}"/>
              </a:ext>
            </a:extLst>
          </p:cNvPr>
          <p:cNvSpPr>
            <a:spLocks noGrp="1"/>
          </p:cNvSpPr>
          <p:nvPr>
            <p:ph sz="half" idx="2"/>
          </p:nvPr>
        </p:nvSpPr>
        <p:spPr>
          <a:prstGeom prst="rect">
            <a:avLst/>
          </a:prstGeom>
        </p:spPr>
        <p:txBody>
          <a:bodyPr vert="horz" lIns="91440" tIns="45720" rIns="91440" bIns="45720" rtlCol="0" anchor="t">
            <a:normAutofit/>
          </a:bodyPr>
          <a:lstStyle/>
          <a:p>
            <a:r>
              <a:rPr lang="en-GB" sz="2400" dirty="0">
                <a:solidFill>
                  <a:schemeClr val="accent1">
                    <a:lumMod val="75000"/>
                  </a:schemeClr>
                </a:solidFill>
                <a:latin typeface="Arial"/>
                <a:cs typeface="Arial"/>
              </a:rPr>
              <a:t>You need a DBS to be </a:t>
            </a:r>
            <a:r>
              <a:rPr lang="en-GB" sz="2400" b="1" dirty="0">
                <a:solidFill>
                  <a:schemeClr val="accent1">
                    <a:lumMod val="75000"/>
                  </a:schemeClr>
                </a:solidFill>
                <a:latin typeface="Arial"/>
                <a:cs typeface="Arial"/>
              </a:rPr>
              <a:t>fully enrolled </a:t>
            </a:r>
            <a:r>
              <a:rPr lang="en-GB" sz="2400" dirty="0">
                <a:solidFill>
                  <a:schemeClr val="accent1">
                    <a:lumMod val="75000"/>
                  </a:schemeClr>
                </a:solidFill>
                <a:latin typeface="Arial"/>
                <a:cs typeface="Arial"/>
              </a:rPr>
              <a:t>onto your degree programme;</a:t>
            </a:r>
          </a:p>
          <a:p>
            <a:r>
              <a:rPr lang="en-GB" sz="2400" dirty="0">
                <a:solidFill>
                  <a:schemeClr val="accent1">
                    <a:lumMod val="75000"/>
                  </a:schemeClr>
                </a:solidFill>
                <a:latin typeface="Arial"/>
                <a:cs typeface="Arial"/>
              </a:rPr>
              <a:t>Hours cannot be recorded without  DBS;</a:t>
            </a:r>
          </a:p>
          <a:p>
            <a:r>
              <a:rPr lang="en-GB" sz="2400" dirty="0">
                <a:solidFill>
                  <a:schemeClr val="accent1">
                    <a:lumMod val="75000"/>
                  </a:schemeClr>
                </a:solidFill>
                <a:latin typeface="Arial"/>
                <a:cs typeface="Arial"/>
              </a:rPr>
              <a:t>Visits cannot be carried out without  DBS;</a:t>
            </a:r>
          </a:p>
          <a:p>
            <a:r>
              <a:rPr lang="en-GB" sz="2400" dirty="0">
                <a:solidFill>
                  <a:schemeClr val="accent1">
                    <a:lumMod val="75000"/>
                  </a:schemeClr>
                </a:solidFill>
                <a:latin typeface="Arial"/>
                <a:cs typeface="Arial"/>
              </a:rPr>
              <a:t>CCLD competencies cannot be achieved without DBS.</a:t>
            </a:r>
            <a:endParaRPr lang="en-US" sz="2400" dirty="0">
              <a:solidFill>
                <a:schemeClr val="accent1">
                  <a:lumMod val="75000"/>
                </a:schemeClr>
              </a:solidFill>
              <a:latin typeface="Arial"/>
              <a:cs typeface="Arial"/>
            </a:endParaRPr>
          </a:p>
          <a:p>
            <a:endParaRPr lang="en-GB" dirty="0"/>
          </a:p>
        </p:txBody>
      </p:sp>
    </p:spTree>
    <p:extLst>
      <p:ext uri="{BB962C8B-B14F-4D97-AF65-F5344CB8AC3E}">
        <p14:creationId xmlns:p14="http://schemas.microsoft.com/office/powerpoint/2010/main" val="3935473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C31F2-F354-A4BD-C0EE-23634068A55C}"/>
              </a:ext>
            </a:extLst>
          </p:cNvPr>
          <p:cNvSpPr>
            <a:spLocks noGrp="1"/>
          </p:cNvSpPr>
          <p:nvPr>
            <p:ph type="title"/>
          </p:nvPr>
        </p:nvSpPr>
        <p:spPr/>
        <p:txBody>
          <a:bodyPr>
            <a:noAutofit/>
          </a:bodyPr>
          <a:lstStyle/>
          <a:p>
            <a:pPr algn="ctr"/>
            <a:r>
              <a:rPr lang="en-GB" sz="4800" b="1" dirty="0">
                <a:latin typeface="Arial" panose="020B0604020202020204" pitchFamily="34" charset="0"/>
              </a:rPr>
              <a:t>Goblygiadau</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Implications</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A5BD8ECF-8DE6-2CD6-7ACE-B5841D0546CF}"/>
              </a:ext>
            </a:extLst>
          </p:cNvPr>
          <p:cNvSpPr>
            <a:spLocks noGrp="1"/>
          </p:cNvSpPr>
          <p:nvPr>
            <p:ph sz="half" idx="1"/>
          </p:nvPr>
        </p:nvSpPr>
        <p:spPr/>
        <p:txBody>
          <a:bodyPr/>
          <a:lstStyle/>
          <a:p>
            <a:r>
              <a:rPr lang="cy-GB" sz="2800" dirty="0">
                <a:latin typeface="Arial" panose="020B0604020202020204" pitchFamily="34" charset="0"/>
                <a:cs typeface="Arial" panose="020B0604020202020204" pitchFamily="34" charset="0"/>
              </a:rPr>
              <a:t>Byddwch tu ôl i'ch cyfoedion;</a:t>
            </a:r>
          </a:p>
          <a:p>
            <a:r>
              <a:rPr lang="cy-GB" sz="2800" dirty="0">
                <a:latin typeface="Arial" panose="020B0604020202020204" pitchFamily="34" charset="0"/>
                <a:cs typeface="Arial" panose="020B0604020202020204" pitchFamily="34" charset="0"/>
              </a:rPr>
              <a:t>Gallwch deimlo dan straen a/neu'n bryderus;</a:t>
            </a:r>
          </a:p>
          <a:p>
            <a:r>
              <a:rPr lang="cy-GB" sz="2800" dirty="0">
                <a:latin typeface="Arial" panose="020B0604020202020204" pitchFamily="34" charset="0"/>
                <a:cs typeface="Arial" panose="020B0604020202020204" pitchFamily="34" charset="0"/>
              </a:rPr>
              <a:t>Gall fod yn anodd cael swydd yn y sector Blynyddoedd Cynnar;</a:t>
            </a:r>
          </a:p>
          <a:p>
            <a:r>
              <a:rPr lang="cy-GB" sz="2800" b="1" dirty="0">
                <a:latin typeface="Arial" panose="020B0604020202020204" pitchFamily="34" charset="0"/>
                <a:cs typeface="Arial" panose="020B0604020202020204" pitchFamily="34" charset="0"/>
              </a:rPr>
              <a:t>Efallai na fyddwch yn graddio.</a:t>
            </a:r>
          </a:p>
          <a:p>
            <a:endParaRPr lang="en-GB" dirty="0"/>
          </a:p>
        </p:txBody>
      </p:sp>
      <p:sp>
        <p:nvSpPr>
          <p:cNvPr id="4" name="Content Placeholder 3">
            <a:extLst>
              <a:ext uri="{FF2B5EF4-FFF2-40B4-BE49-F238E27FC236}">
                <a16:creationId xmlns:a16="http://schemas.microsoft.com/office/drawing/2014/main" id="{E32A794A-6FFB-C906-DBA6-584F71CD3779}"/>
              </a:ext>
            </a:extLst>
          </p:cNvPr>
          <p:cNvSpPr>
            <a:spLocks noGrp="1"/>
          </p:cNvSpPr>
          <p:nvPr>
            <p:ph sz="half" idx="2"/>
          </p:nvPr>
        </p:nvSpPr>
        <p:spPr>
          <a:prstGeom prst="rect">
            <a:avLst/>
          </a:prstGeom>
        </p:spPr>
        <p:txBody>
          <a:bodyPr vert="horz" lIns="91440" tIns="45720" rIns="91440" bIns="45720" rtlCol="0" anchor="t">
            <a:normAutofit/>
          </a:bodyPr>
          <a:lstStyle/>
          <a:p>
            <a:r>
              <a:rPr lang="en-GB" sz="2800" dirty="0">
                <a:solidFill>
                  <a:schemeClr val="accent1">
                    <a:lumMod val="75000"/>
                  </a:schemeClr>
                </a:solidFill>
                <a:latin typeface="Arial"/>
                <a:cs typeface="Arial"/>
              </a:rPr>
              <a:t>You will fall behind your peers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May feel stressed and/or anxious</a:t>
            </a:r>
            <a:r>
              <a:rPr lang="en-GB" dirty="0">
                <a:solidFill>
                  <a:schemeClr val="accent1">
                    <a:lumMod val="75000"/>
                  </a:schemeClr>
                </a:solidFill>
                <a:latin typeface="Arial"/>
                <a:cs typeface="Arial"/>
              </a:rPr>
              <a:t>;</a:t>
            </a:r>
          </a:p>
          <a:p>
            <a:r>
              <a:rPr lang="en-GB" sz="2800" dirty="0">
                <a:solidFill>
                  <a:schemeClr val="accent1">
                    <a:lumMod val="75000"/>
                  </a:schemeClr>
                </a:solidFill>
                <a:latin typeface="Arial"/>
                <a:cs typeface="Arial"/>
              </a:rPr>
              <a:t>May be difficult to find work in the Early Years sector</a:t>
            </a:r>
            <a:r>
              <a:rPr lang="en-GB" dirty="0">
                <a:solidFill>
                  <a:schemeClr val="accent1">
                    <a:lumMod val="75000"/>
                  </a:schemeClr>
                </a:solidFill>
                <a:latin typeface="Arial"/>
                <a:cs typeface="Arial"/>
              </a:rPr>
              <a:t>;</a:t>
            </a:r>
            <a:endParaRPr lang="en-GB" sz="2800">
              <a:solidFill>
                <a:schemeClr val="accent1">
                  <a:lumMod val="75000"/>
                </a:schemeClr>
              </a:solidFill>
              <a:latin typeface="Arial" panose="020B0604020202020204" pitchFamily="34" charset="0"/>
              <a:cs typeface="Arial" panose="020B0604020202020204" pitchFamily="34" charset="0"/>
            </a:endParaRPr>
          </a:p>
          <a:p>
            <a:r>
              <a:rPr lang="en-GB" sz="2800" b="1" dirty="0">
                <a:solidFill>
                  <a:schemeClr val="accent1">
                    <a:lumMod val="75000"/>
                  </a:schemeClr>
                </a:solidFill>
                <a:latin typeface="Arial"/>
                <a:cs typeface="Arial"/>
              </a:rPr>
              <a:t>May not graduate</a:t>
            </a:r>
            <a:r>
              <a:rPr lang="en-GB" b="1" dirty="0">
                <a:solidFill>
                  <a:schemeClr val="accent1">
                    <a:lumMod val="75000"/>
                  </a:schemeClr>
                </a:solidFill>
                <a:latin typeface="Arial"/>
                <a:cs typeface="Arial"/>
              </a:rPr>
              <a:t>.</a:t>
            </a:r>
            <a:endParaRPr lang="en-US" sz="2800" b="1"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196980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98FBD-97E1-49D2-DEE6-9ED2E2C3BEE0}"/>
              </a:ext>
            </a:extLst>
          </p:cNvPr>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Ffurflenni Lleoliadau</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Placement Forms</a:t>
            </a:r>
          </a:p>
        </p:txBody>
      </p:sp>
      <p:sp>
        <p:nvSpPr>
          <p:cNvPr id="3" name="Content Placeholder 2">
            <a:extLst>
              <a:ext uri="{FF2B5EF4-FFF2-40B4-BE49-F238E27FC236}">
                <a16:creationId xmlns:a16="http://schemas.microsoft.com/office/drawing/2014/main" id="{16C19D3E-16C9-993D-7AFD-08A09302F059}"/>
              </a:ext>
            </a:extLst>
          </p:cNvPr>
          <p:cNvSpPr>
            <a:spLocks noGrp="1"/>
          </p:cNvSpPr>
          <p:nvPr>
            <p:ph sz="half" idx="1"/>
          </p:nvPr>
        </p:nvSpPr>
        <p:spPr/>
        <p:txBody>
          <a:bodyPr vert="horz" lIns="91440" tIns="45720" rIns="91440" bIns="45720" rtlCol="0" anchor="t">
            <a:normAutofit/>
          </a:bodyPr>
          <a:lstStyle/>
          <a:p>
            <a:r>
              <a:rPr lang="cy-GB" sz="2800" dirty="0">
                <a:latin typeface="Arial"/>
                <a:cs typeface="Arial"/>
              </a:rPr>
              <a:t>Anfonwyd cysylltiadau drwy e-bost (ar ôl cadarnhau DBS</a:t>
            </a:r>
            <a:r>
              <a:rPr lang="cy-GB" dirty="0">
                <a:latin typeface="Arial"/>
                <a:cs typeface="Arial"/>
              </a:rPr>
              <a:t>);</a:t>
            </a:r>
            <a:endParaRPr lang="cy-GB" sz="2800" dirty="0">
              <a:latin typeface="Arial"/>
              <a:cs typeface="Arial"/>
            </a:endParaRPr>
          </a:p>
          <a:p>
            <a:r>
              <a:rPr lang="cy-GB" sz="2800" dirty="0">
                <a:latin typeface="Arial"/>
                <a:cs typeface="Arial"/>
              </a:rPr>
              <a:t>Pob ffurflen wedi'i digido</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Rhaid </a:t>
            </a:r>
            <a:r>
              <a:rPr lang="cy-GB" sz="2800" b="1" dirty="0">
                <a:latin typeface="Arial"/>
                <a:cs typeface="Arial"/>
              </a:rPr>
              <a:t>darllen</a:t>
            </a:r>
            <a:r>
              <a:rPr lang="cy-GB" sz="2800" dirty="0">
                <a:latin typeface="Arial"/>
                <a:cs typeface="Arial"/>
              </a:rPr>
              <a:t> y cynnwys ac </a:t>
            </a:r>
            <a:r>
              <a:rPr lang="cy-GB" sz="2800" b="1" dirty="0">
                <a:latin typeface="Arial"/>
                <a:cs typeface="Arial"/>
              </a:rPr>
              <a:t>arwyddo</a:t>
            </a:r>
            <a:r>
              <a:rPr lang="cy-GB" sz="2800" dirty="0">
                <a:latin typeface="Arial"/>
                <a:cs typeface="Arial"/>
              </a:rPr>
              <a:t>’r ffurflenni</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b="1">
                <a:latin typeface="Arial"/>
                <a:cs typeface="Arial"/>
              </a:rPr>
              <a:t>Ffurflenni i'w dychwelyd </a:t>
            </a:r>
            <a:r>
              <a:rPr lang="cy-GB" b="1">
                <a:latin typeface="Arial"/>
                <a:cs typeface="Arial"/>
              </a:rPr>
              <a:t>i: </a:t>
            </a:r>
            <a:r>
              <a:rPr lang="cy-GB" dirty="0">
                <a:latin typeface="Arial"/>
                <a:cs typeface="Arial"/>
                <a:hlinkClick r:id="rId2">
                  <a:extLst>
                    <a:ext uri="{A12FA001-AC4F-418D-AE19-62706E023703}">
                      <ahyp:hlinkClr xmlns:ahyp="http://schemas.microsoft.com/office/drawing/2018/hyperlinkcolor" val="tx"/>
                    </a:ext>
                  </a:extLst>
                </a:hlinkClick>
              </a:rPr>
              <a:t>iehplacements@uwtsd.ac.uk</a:t>
            </a:r>
            <a:r>
              <a:rPr lang="cy-GB" dirty="0">
                <a:latin typeface="Arial"/>
                <a:cs typeface="Arial"/>
              </a:rPr>
              <a:t> </a:t>
            </a:r>
            <a:endParaRPr lang="cy-GB" sz="2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24A1EA2-CA5E-0CBA-EE1E-49BFDB3F0CCD}"/>
              </a:ext>
            </a:extLst>
          </p:cNvPr>
          <p:cNvSpPr>
            <a:spLocks noGrp="1"/>
          </p:cNvSpPr>
          <p:nvPr>
            <p:ph sz="half" idx="2"/>
          </p:nvPr>
        </p:nvSpPr>
        <p:spPr>
          <a:prstGeom prst="rect">
            <a:avLst/>
          </a:prstGeom>
        </p:spPr>
        <p:txBody>
          <a:bodyPr vert="horz" lIns="91440" tIns="45720" rIns="91440" bIns="45720" rtlCol="0" anchor="t">
            <a:normAutofit/>
          </a:bodyPr>
          <a:lstStyle/>
          <a:p>
            <a:r>
              <a:rPr lang="en-GB" sz="2800" dirty="0">
                <a:solidFill>
                  <a:schemeClr val="accent1">
                    <a:lumMod val="75000"/>
                  </a:schemeClr>
                </a:solidFill>
                <a:latin typeface="Arial"/>
                <a:cs typeface="Arial"/>
              </a:rPr>
              <a:t>Links sent via e-mail (once</a:t>
            </a:r>
            <a:r>
              <a:rPr lang="en-GB" dirty="0">
                <a:solidFill>
                  <a:schemeClr val="accent1">
                    <a:lumMod val="75000"/>
                  </a:schemeClr>
                </a:solidFill>
                <a:latin typeface="Arial"/>
                <a:cs typeface="Arial"/>
              </a:rPr>
              <a:t> </a:t>
            </a:r>
            <a:r>
              <a:rPr lang="en-GB" sz="2800" dirty="0">
                <a:solidFill>
                  <a:schemeClr val="accent1">
                    <a:lumMod val="75000"/>
                  </a:schemeClr>
                </a:solidFill>
                <a:latin typeface="Arial"/>
                <a:cs typeface="Arial"/>
              </a:rPr>
              <a:t> DBS has been confirmed</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a:cs typeface="Arial"/>
            </a:endParaRPr>
          </a:p>
          <a:p>
            <a:r>
              <a:rPr lang="en-GB" sz="2800" dirty="0">
                <a:solidFill>
                  <a:schemeClr val="accent1">
                    <a:lumMod val="75000"/>
                  </a:schemeClr>
                </a:solidFill>
                <a:latin typeface="Arial"/>
                <a:cs typeface="Arial"/>
              </a:rPr>
              <a:t>All forms are digitized</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Content needs to be </a:t>
            </a:r>
            <a:r>
              <a:rPr lang="en-GB" sz="2800" b="1" dirty="0">
                <a:solidFill>
                  <a:schemeClr val="accent1">
                    <a:lumMod val="75000"/>
                  </a:schemeClr>
                </a:solidFill>
                <a:latin typeface="Arial"/>
                <a:cs typeface="Arial"/>
              </a:rPr>
              <a:t>read</a:t>
            </a:r>
            <a:r>
              <a:rPr lang="en-GB" sz="2800" dirty="0">
                <a:solidFill>
                  <a:schemeClr val="accent1">
                    <a:lumMod val="75000"/>
                  </a:schemeClr>
                </a:solidFill>
                <a:latin typeface="Arial"/>
                <a:cs typeface="Arial"/>
              </a:rPr>
              <a:t> and </a:t>
            </a:r>
            <a:r>
              <a:rPr lang="en-GB" sz="2800" b="1">
                <a:solidFill>
                  <a:schemeClr val="accent1">
                    <a:lumMod val="75000"/>
                  </a:schemeClr>
                </a:solidFill>
                <a:latin typeface="Arial"/>
                <a:cs typeface="Arial"/>
              </a:rPr>
              <a:t>signed</a:t>
            </a:r>
            <a:r>
              <a:rPr lang="en-GB" b="1">
                <a:solidFill>
                  <a:schemeClr val="accent1">
                    <a:lumMod val="75000"/>
                  </a:schemeClr>
                </a:solidFill>
                <a:latin typeface="Arial"/>
                <a:cs typeface="Arial"/>
              </a:rPr>
              <a:t>;</a:t>
            </a:r>
            <a:endParaRPr lang="en-GB" sz="2800" b="1" dirty="0">
              <a:solidFill>
                <a:schemeClr val="accent1">
                  <a:lumMod val="75000"/>
                </a:schemeClr>
              </a:solidFill>
              <a:latin typeface="Arial" panose="020B0604020202020204" pitchFamily="34" charset="0"/>
              <a:cs typeface="Arial" panose="020B0604020202020204" pitchFamily="34" charset="0"/>
            </a:endParaRPr>
          </a:p>
          <a:p>
            <a:r>
              <a:rPr lang="en-GB" sz="2800" b="1">
                <a:solidFill>
                  <a:schemeClr val="accent1">
                    <a:lumMod val="75000"/>
                  </a:schemeClr>
                </a:solidFill>
                <a:latin typeface="Arial"/>
                <a:cs typeface="Arial"/>
              </a:rPr>
              <a:t>Forms to be returned to</a:t>
            </a:r>
            <a:r>
              <a:rPr lang="en-GB" b="1">
                <a:solidFill>
                  <a:schemeClr val="accent1">
                    <a:lumMod val="75000"/>
                  </a:schemeClr>
                </a:solidFill>
                <a:latin typeface="Arial"/>
                <a:cs typeface="Arial"/>
              </a:rPr>
              <a:t>: </a:t>
            </a:r>
            <a:r>
              <a:rPr lang="en-GB" dirty="0">
                <a:solidFill>
                  <a:schemeClr val="accent1">
                    <a:lumMod val="75000"/>
                  </a:schemeClr>
                </a:solidFill>
                <a:latin typeface="Arial"/>
                <a:cs typeface="Arial"/>
                <a:hlinkClick r:id="rId2">
                  <a:extLst>
                    <a:ext uri="{A12FA001-AC4F-418D-AE19-62706E023703}">
                      <ahyp:hlinkClr xmlns:ahyp="http://schemas.microsoft.com/office/drawing/2018/hyperlinkcolor" val="tx"/>
                    </a:ext>
                  </a:extLst>
                </a:hlinkClick>
              </a:rPr>
              <a:t>iehplacements@uwtsd.ac.uk</a:t>
            </a:r>
            <a:r>
              <a:rPr lang="en-GB" dirty="0">
                <a:solidFill>
                  <a:schemeClr val="accent1">
                    <a:lumMod val="75000"/>
                  </a:schemeClr>
                </a:solidFill>
                <a:latin typeface="Arial"/>
                <a:cs typeface="Arial"/>
              </a:rPr>
              <a:t> </a:t>
            </a:r>
            <a:endParaRPr lang="en-GB" sz="2800" dirty="0">
              <a:solidFill>
                <a:schemeClr val="accent1">
                  <a:lumMod val="75000"/>
                </a:schemeClr>
              </a:solidFill>
              <a:latin typeface="Arial"/>
              <a:cs typeface="Arial"/>
            </a:endParaRPr>
          </a:p>
          <a:p>
            <a:pPr marL="0" indent="0">
              <a:buNone/>
            </a:pPr>
            <a:endParaRPr lang="en-GB" dirty="0"/>
          </a:p>
        </p:txBody>
      </p:sp>
    </p:spTree>
    <p:extLst>
      <p:ext uri="{BB962C8B-B14F-4D97-AF65-F5344CB8AC3E}">
        <p14:creationId xmlns:p14="http://schemas.microsoft.com/office/powerpoint/2010/main" val="2018417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30F3A-B4EC-ADA5-21E4-D878D2357A28}"/>
              </a:ext>
            </a:extLst>
          </p:cNvPr>
          <p:cNvSpPr>
            <a:spLocks noGrp="1"/>
          </p:cNvSpPr>
          <p:nvPr>
            <p:ph type="title"/>
          </p:nvPr>
        </p:nvSpPr>
        <p:spPr/>
        <p:txBody>
          <a:bodyPr>
            <a:normAutofit/>
          </a:bodyPr>
          <a:lstStyle/>
          <a:p>
            <a:pPr algn="ctr"/>
            <a:r>
              <a:rPr lang="en-GB" sz="4800" b="1">
                <a:latin typeface="Calibri"/>
                <a:ea typeface="Calibri"/>
                <a:cs typeface="Calibri"/>
              </a:rPr>
              <a:t>Teil Moodle/ </a:t>
            </a:r>
            <a:r>
              <a:rPr lang="en-GB" sz="4800" b="1">
                <a:solidFill>
                  <a:schemeClr val="accent1">
                    <a:lumMod val="76000"/>
                  </a:schemeClr>
                </a:solidFill>
                <a:latin typeface="Calibri"/>
                <a:ea typeface="Calibri"/>
                <a:cs typeface="Calibri"/>
              </a:rPr>
              <a:t>Moodle Tile</a:t>
            </a:r>
            <a:endParaRPr lang="en-US" sz="4800" b="1">
              <a:solidFill>
                <a:schemeClr val="accent1">
                  <a:lumMod val="76000"/>
                </a:schemeClr>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8F8EA6F1-CAFC-9004-481D-5A85373286C2}"/>
              </a:ext>
            </a:extLst>
          </p:cNvPr>
          <p:cNvSpPr>
            <a:spLocks noGrp="1"/>
          </p:cNvSpPr>
          <p:nvPr>
            <p:ph sz="half" idx="1"/>
          </p:nvPr>
        </p:nvSpPr>
        <p:spPr/>
        <p:txBody>
          <a:bodyPr vert="horz" lIns="91440" tIns="45720" rIns="91440" bIns="45720" rtlCol="0" anchor="t">
            <a:normAutofit/>
          </a:bodyPr>
          <a:lstStyle/>
          <a:p>
            <a:pPr marL="0" indent="0" algn="ctr">
              <a:buNone/>
            </a:pPr>
            <a:endParaRPr lang="en-GB" dirty="0">
              <a:ea typeface="Calibri" panose="020F0502020204030204"/>
              <a:cs typeface="Calibri" panose="020F0502020204030204"/>
            </a:endParaRPr>
          </a:p>
          <a:p>
            <a:pPr marL="0" indent="0">
              <a:buNone/>
            </a:pPr>
            <a:endParaRPr lang="en-GB" dirty="0">
              <a:ea typeface="Calibri" panose="020F0502020204030204"/>
              <a:cs typeface="Calibri" panose="020F0502020204030204"/>
            </a:endParaRPr>
          </a:p>
        </p:txBody>
      </p:sp>
      <p:pic>
        <p:nvPicPr>
          <p:cNvPr id="5" name="Picture 4" descr="A blue and white background with text&#10;&#10;AI-generated content may be incorrect.">
            <a:extLst>
              <a:ext uri="{FF2B5EF4-FFF2-40B4-BE49-F238E27FC236}">
                <a16:creationId xmlns:a16="http://schemas.microsoft.com/office/drawing/2014/main" id="{172E1C04-3606-CD0C-0EA2-8DD4C4516F05}"/>
              </a:ext>
            </a:extLst>
          </p:cNvPr>
          <p:cNvPicPr>
            <a:picLocks noChangeAspect="1"/>
          </p:cNvPicPr>
          <p:nvPr/>
        </p:nvPicPr>
        <p:blipFill>
          <a:blip r:embed="rId3"/>
          <a:stretch>
            <a:fillRect/>
          </a:stretch>
        </p:blipFill>
        <p:spPr>
          <a:xfrm>
            <a:off x="3215229" y="1977483"/>
            <a:ext cx="5563297" cy="3503961"/>
          </a:xfrm>
          <a:prstGeom prst="rect">
            <a:avLst/>
          </a:prstGeom>
        </p:spPr>
      </p:pic>
    </p:spTree>
    <p:extLst>
      <p:ext uri="{BB962C8B-B14F-4D97-AF65-F5344CB8AC3E}">
        <p14:creationId xmlns:p14="http://schemas.microsoft.com/office/powerpoint/2010/main" val="3894051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39969-A122-C904-C7FA-C7C7DA759C2A}"/>
              </a:ext>
            </a:extLst>
          </p:cNvPr>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Asesiad </a:t>
            </a:r>
            <a:r>
              <a:rPr lang="en-GB" sz="4800" b="1" dirty="0" err="1">
                <a:latin typeface="Arial" panose="020B0604020202020204" pitchFamily="34" charset="0"/>
                <a:cs typeface="Arial" panose="020B0604020202020204" pitchFamily="34" charset="0"/>
              </a:rPr>
              <a:t>Risg</a:t>
            </a:r>
            <a:r>
              <a:rPr lang="en-GB" sz="4800" b="1" dirty="0">
                <a:latin typeface="Arial" panose="020B0604020202020204" pitchFamily="34" charset="0"/>
                <a:cs typeface="Arial" panose="020B0604020202020204" pitchFamily="34" charset="0"/>
              </a:rPr>
              <a:t> Lleoliadau</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Placement Risk Assessment</a:t>
            </a:r>
          </a:p>
        </p:txBody>
      </p:sp>
      <p:sp>
        <p:nvSpPr>
          <p:cNvPr id="3" name="Content Placeholder 2">
            <a:extLst>
              <a:ext uri="{FF2B5EF4-FFF2-40B4-BE49-F238E27FC236}">
                <a16:creationId xmlns:a16="http://schemas.microsoft.com/office/drawing/2014/main" id="{AF40E1E0-4176-97E0-BE3F-9F7FCCA847C1}"/>
              </a:ext>
            </a:extLst>
          </p:cNvPr>
          <p:cNvSpPr>
            <a:spLocks noGrp="1"/>
          </p:cNvSpPr>
          <p:nvPr>
            <p:ph sz="half" idx="1"/>
          </p:nvPr>
        </p:nvSpPr>
        <p:spPr>
          <a:xfrm>
            <a:off x="838200" y="1996199"/>
            <a:ext cx="5156200" cy="4295637"/>
          </a:xfrm>
        </p:spPr>
        <p:txBody>
          <a:bodyPr vert="horz" lIns="91440" tIns="45720" rIns="91440" bIns="45720" rtlCol="0" anchor="t">
            <a:normAutofit/>
          </a:bodyPr>
          <a:lstStyle/>
          <a:p>
            <a:r>
              <a:rPr lang="en-GB" sz="2800" dirty="0" err="1">
                <a:latin typeface="Arial"/>
                <a:cs typeface="Arial"/>
              </a:rPr>
              <a:t>Ffactorau</a:t>
            </a:r>
            <a:r>
              <a:rPr lang="en-GB" sz="2800" dirty="0">
                <a:latin typeface="Arial"/>
                <a:cs typeface="Arial"/>
              </a:rPr>
              <a:t> </a:t>
            </a:r>
            <a:r>
              <a:rPr lang="en-GB" sz="2800" dirty="0" err="1">
                <a:latin typeface="Arial"/>
                <a:cs typeface="Arial"/>
              </a:rPr>
              <a:t>myfyrwyr</a:t>
            </a:r>
            <a:r>
              <a:rPr lang="en-GB" sz="2800" dirty="0">
                <a:latin typeface="Arial"/>
                <a:cs typeface="Arial"/>
              </a:rPr>
              <a:t> </a:t>
            </a:r>
            <a:r>
              <a:rPr lang="en-GB" sz="2800" dirty="0" err="1">
                <a:latin typeface="Arial"/>
                <a:cs typeface="Arial"/>
              </a:rPr>
              <a:t>unigol</a:t>
            </a:r>
            <a:r>
              <a:rPr lang="en-GB" dirty="0">
                <a:latin typeface="Arial"/>
                <a:cs typeface="Arial"/>
              </a:rPr>
              <a:t>;</a:t>
            </a:r>
            <a:endParaRPr lang="en-GB" sz="2800" dirty="0">
              <a:latin typeface="Arial" panose="020B0604020202020204" pitchFamily="34" charset="0"/>
              <a:cs typeface="Arial" panose="020B0604020202020204" pitchFamily="34" charset="0"/>
            </a:endParaRPr>
          </a:p>
          <a:p>
            <a:r>
              <a:rPr lang="en-GB" sz="2800" dirty="0" err="1">
                <a:latin typeface="Arial"/>
                <a:cs typeface="Arial"/>
              </a:rPr>
              <a:t>Ffactorau</a:t>
            </a:r>
            <a:r>
              <a:rPr lang="en-GB" sz="2800" dirty="0">
                <a:latin typeface="Arial"/>
                <a:cs typeface="Arial"/>
              </a:rPr>
              <a:t> </a:t>
            </a:r>
            <a:r>
              <a:rPr lang="en-GB" sz="2800" dirty="0" err="1">
                <a:latin typeface="Arial"/>
                <a:cs typeface="Arial"/>
              </a:rPr>
              <a:t>gwaith</a:t>
            </a:r>
            <a:r>
              <a:rPr lang="en-GB" dirty="0">
                <a:latin typeface="Arial"/>
                <a:cs typeface="Arial"/>
              </a:rPr>
              <a:t>;</a:t>
            </a:r>
            <a:endParaRPr lang="en-GB" dirty="0">
              <a:latin typeface="Arial" panose="020B0604020202020204" pitchFamily="34" charset="0"/>
              <a:cs typeface="Arial" panose="020B0604020202020204" pitchFamily="34" charset="0"/>
            </a:endParaRPr>
          </a:p>
          <a:p>
            <a:r>
              <a:rPr lang="en-GB" sz="2800" dirty="0" err="1">
                <a:latin typeface="Arial"/>
                <a:cs typeface="Arial"/>
              </a:rPr>
              <a:t>Ffactorau</a:t>
            </a:r>
            <a:r>
              <a:rPr lang="en-GB" sz="2800" dirty="0">
                <a:latin typeface="Arial"/>
                <a:cs typeface="Arial"/>
              </a:rPr>
              <a:t> </a:t>
            </a:r>
            <a:r>
              <a:rPr lang="en-GB" sz="2800" dirty="0" err="1">
                <a:latin typeface="Arial"/>
                <a:cs typeface="Arial"/>
              </a:rPr>
              <a:t>lleoliadol</a:t>
            </a:r>
            <a:r>
              <a:rPr lang="en-GB" dirty="0">
                <a:latin typeface="Arial"/>
                <a:cs typeface="Arial"/>
              </a:rPr>
              <a:t>;</a:t>
            </a:r>
            <a:endParaRPr lang="en-GB" sz="2800" dirty="0">
              <a:latin typeface="Arial" panose="020B0604020202020204" pitchFamily="34" charset="0"/>
              <a:cs typeface="Arial" panose="020B0604020202020204" pitchFamily="34" charset="0"/>
            </a:endParaRPr>
          </a:p>
          <a:p>
            <a:r>
              <a:rPr lang="en-GB" sz="2800" dirty="0" err="1">
                <a:latin typeface="Arial"/>
                <a:cs typeface="Arial"/>
              </a:rPr>
              <a:t>Ffactorau</a:t>
            </a:r>
            <a:r>
              <a:rPr lang="en-GB" sz="2800" dirty="0">
                <a:latin typeface="Arial"/>
                <a:cs typeface="Arial"/>
              </a:rPr>
              <a:t> </a:t>
            </a:r>
            <a:r>
              <a:rPr lang="en-GB" sz="2800" dirty="0" err="1">
                <a:latin typeface="Arial"/>
                <a:cs typeface="Arial"/>
              </a:rPr>
              <a:t>yswiriant</a:t>
            </a:r>
            <a:r>
              <a:rPr lang="en-GB" dirty="0">
                <a:latin typeface="Arial"/>
                <a:cs typeface="Arial"/>
              </a:rPr>
              <a:t>;</a:t>
            </a:r>
            <a:endParaRPr lang="en-GB" sz="2800" dirty="0">
              <a:latin typeface="Arial" panose="020B0604020202020204" pitchFamily="34" charset="0"/>
              <a:cs typeface="Arial" panose="020B0604020202020204" pitchFamily="34" charset="0"/>
            </a:endParaRPr>
          </a:p>
          <a:p>
            <a:r>
              <a:rPr lang="en-GB" dirty="0" err="1">
                <a:latin typeface="Arial"/>
                <a:cs typeface="Arial"/>
              </a:rPr>
              <a:t>Ffactorau</a:t>
            </a:r>
            <a:r>
              <a:rPr lang="en-GB" dirty="0">
                <a:latin typeface="Arial"/>
                <a:cs typeface="Arial"/>
              </a:rPr>
              <a:t> iechyd/</a:t>
            </a:r>
            <a:r>
              <a:rPr lang="en-GB" dirty="0" err="1">
                <a:latin typeface="Arial"/>
                <a:cs typeface="Arial"/>
              </a:rPr>
              <a:t>amgylcheddol</a:t>
            </a:r>
            <a:r>
              <a:rPr lang="en-GB" dirty="0">
                <a:latin typeface="Arial"/>
                <a:cs typeface="Arial"/>
              </a:rPr>
              <a:t>;</a:t>
            </a:r>
          </a:p>
          <a:p>
            <a:r>
              <a:rPr lang="en-GB" dirty="0" err="1">
                <a:latin typeface="Arial"/>
                <a:cs typeface="Arial"/>
              </a:rPr>
              <a:t>Ffactorau</a:t>
            </a:r>
            <a:r>
              <a:rPr lang="en-GB" dirty="0">
                <a:latin typeface="Arial"/>
                <a:cs typeface="Arial"/>
              </a:rPr>
              <a:t> </a:t>
            </a:r>
            <a:r>
              <a:rPr lang="en-GB" dirty="0" err="1">
                <a:latin typeface="Arial"/>
                <a:cs typeface="Arial"/>
              </a:rPr>
              <a:t>teithio</a:t>
            </a:r>
            <a:r>
              <a:rPr lang="en-GB" dirty="0">
                <a:latin typeface="Arial"/>
                <a:cs typeface="Arial"/>
              </a:rPr>
              <a:t>/</a:t>
            </a:r>
            <a:r>
              <a:rPr lang="en-GB" dirty="0" err="1">
                <a:latin typeface="Arial"/>
                <a:cs typeface="Arial"/>
              </a:rPr>
              <a:t>trafnidiaeth</a:t>
            </a:r>
            <a:r>
              <a:rPr lang="en-GB" dirty="0">
                <a:latin typeface="Arial"/>
                <a:cs typeface="Arial"/>
              </a:rPr>
              <a:t>;</a:t>
            </a:r>
          </a:p>
          <a:p>
            <a:r>
              <a:rPr lang="en-GB" dirty="0" err="1">
                <a:latin typeface="Arial"/>
                <a:cs typeface="Arial"/>
              </a:rPr>
              <a:t>Ffactorau</a:t>
            </a:r>
            <a:r>
              <a:rPr lang="en-GB" dirty="0">
                <a:latin typeface="Arial"/>
                <a:cs typeface="Arial"/>
              </a:rPr>
              <a:t> </a:t>
            </a:r>
            <a:r>
              <a:rPr lang="en-GB" dirty="0" err="1">
                <a:latin typeface="Arial"/>
                <a:cs typeface="Arial"/>
              </a:rPr>
              <a:t>diogelu</a:t>
            </a:r>
            <a:r>
              <a:rPr lang="en-GB" dirty="0">
                <a:latin typeface="Arial"/>
                <a:cs typeface="Arial"/>
              </a:rPr>
              <a:t>.</a:t>
            </a:r>
            <a:endParaRPr lang="en-GB" dirty="0"/>
          </a:p>
          <a:p>
            <a:endParaRPr lang="en-GB" dirty="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C6910999-5A19-FDBA-D8AB-3E51AC4B171A}"/>
              </a:ext>
            </a:extLst>
          </p:cNvPr>
          <p:cNvSpPr>
            <a:spLocks noGrp="1"/>
          </p:cNvSpPr>
          <p:nvPr>
            <p:ph sz="half" idx="2"/>
          </p:nvPr>
        </p:nvSpPr>
        <p:spPr>
          <a:xfrm>
            <a:off x="6197600" y="1996199"/>
            <a:ext cx="5156200" cy="4295637"/>
          </a:xfrm>
          <a:prstGeom prst="rect">
            <a:avLst/>
          </a:prstGeom>
        </p:spPr>
        <p:txBody>
          <a:bodyPr vert="horz" lIns="91440" tIns="45720" rIns="91440" bIns="45720" rtlCol="0" anchor="t">
            <a:normAutofit/>
          </a:bodyPr>
          <a:lstStyle/>
          <a:p>
            <a:r>
              <a:rPr lang="en-GB" sz="2800" dirty="0">
                <a:solidFill>
                  <a:schemeClr val="accent1">
                    <a:lumMod val="75000"/>
                  </a:schemeClr>
                </a:solidFill>
                <a:latin typeface="Arial"/>
                <a:cs typeface="Arial"/>
              </a:rPr>
              <a:t>Individual student factors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Work factors</a:t>
            </a:r>
            <a:r>
              <a:rPr lang="en-GB" dirty="0">
                <a:solidFill>
                  <a:schemeClr val="accent1">
                    <a:lumMod val="75000"/>
                  </a:schemeClr>
                </a:solidFill>
                <a:latin typeface="Arial"/>
                <a:cs typeface="Arial"/>
              </a:rPr>
              <a:t>;</a:t>
            </a:r>
          </a:p>
          <a:p>
            <a:r>
              <a:rPr lang="en-GB" sz="2800" dirty="0">
                <a:solidFill>
                  <a:schemeClr val="accent1">
                    <a:lumMod val="75000"/>
                  </a:schemeClr>
                </a:solidFill>
                <a:latin typeface="Arial"/>
                <a:cs typeface="Arial"/>
              </a:rPr>
              <a:t>Locational factors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Insurance factors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a:cs typeface="Arial"/>
              </a:rPr>
              <a:t>Health/environment factors;</a:t>
            </a:r>
            <a:endParaRPr lang="en-GB" dirty="0">
              <a:solidFill>
                <a:srgbClr val="000000"/>
              </a:solidFill>
              <a:latin typeface="Arial"/>
              <a:cs typeface="Arial"/>
            </a:endParaRPr>
          </a:p>
          <a:p>
            <a:r>
              <a:rPr lang="en-GB" dirty="0">
                <a:solidFill>
                  <a:schemeClr val="accent1">
                    <a:lumMod val="75000"/>
                  </a:schemeClr>
                </a:solidFill>
                <a:latin typeface="Arial"/>
                <a:cs typeface="Arial"/>
              </a:rPr>
              <a:t>Travel/transport factors;</a:t>
            </a:r>
            <a:endParaRPr lang="en-GB" dirty="0">
              <a:solidFill>
                <a:srgbClr val="000000"/>
              </a:solidFill>
              <a:latin typeface="Arial"/>
              <a:cs typeface="Arial"/>
            </a:endParaRPr>
          </a:p>
          <a:p>
            <a:r>
              <a:rPr lang="en-GB" dirty="0">
                <a:solidFill>
                  <a:schemeClr val="accent1">
                    <a:lumMod val="75000"/>
                  </a:schemeClr>
                </a:solidFill>
                <a:latin typeface="Arial"/>
                <a:cs typeface="Arial"/>
              </a:rPr>
              <a:t>Safeguarding factors.</a:t>
            </a:r>
            <a:endParaRPr lang="en-GB" dirty="0"/>
          </a:p>
          <a:p>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1489830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3E979-412F-DED6-864B-DCC3D490B1E4}"/>
              </a:ext>
            </a:extLst>
          </p:cNvPr>
          <p:cNvSpPr>
            <a:spLocks noGrp="1"/>
          </p:cNvSpPr>
          <p:nvPr>
            <p:ph type="title"/>
          </p:nvPr>
        </p:nvSpPr>
        <p:spPr>
          <a:xfrm>
            <a:off x="838199" y="0"/>
            <a:ext cx="10515600" cy="1325563"/>
          </a:xfrm>
        </p:spPr>
        <p:txBody>
          <a:bodyPr>
            <a:noAutofit/>
          </a:bodyPr>
          <a:lstStyle/>
          <a:p>
            <a:pPr algn="ctr"/>
            <a:r>
              <a:rPr lang="en-GB" sz="4800" b="1" dirty="0">
                <a:latin typeface="Arial" panose="020B0604020202020204" pitchFamily="34" charset="0"/>
                <a:cs typeface="Arial" panose="020B0604020202020204" pitchFamily="34" charset="0"/>
              </a:rPr>
              <a:t>Asesiad </a:t>
            </a:r>
            <a:r>
              <a:rPr lang="en-GB" sz="4800" b="1" dirty="0" err="1">
                <a:latin typeface="Arial" panose="020B0604020202020204" pitchFamily="34" charset="0"/>
                <a:cs typeface="Arial" panose="020B0604020202020204" pitchFamily="34" charset="0"/>
              </a:rPr>
              <a:t>Risg</a:t>
            </a:r>
            <a:r>
              <a:rPr lang="en-GB" sz="4800" b="1" dirty="0">
                <a:latin typeface="Arial" panose="020B0604020202020204" pitchFamily="34" charset="0"/>
                <a:cs typeface="Arial" panose="020B0604020202020204" pitchFamily="34" charset="0"/>
              </a:rPr>
              <a:t> Lleoliadau</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Placement Risk Assessment</a:t>
            </a:r>
          </a:p>
        </p:txBody>
      </p:sp>
      <p:pic>
        <p:nvPicPr>
          <p:cNvPr id="5" name="Picture 4" descr="Text&#10;&#10;Description automatically generated with medium confidence">
            <a:extLst>
              <a:ext uri="{FF2B5EF4-FFF2-40B4-BE49-F238E27FC236}">
                <a16:creationId xmlns:a16="http://schemas.microsoft.com/office/drawing/2014/main" id="{242894FC-D816-A223-45CC-362BB8841F49}"/>
              </a:ext>
            </a:extLst>
          </p:cNvPr>
          <p:cNvPicPr>
            <a:picLocks noChangeAspect="1"/>
          </p:cNvPicPr>
          <p:nvPr/>
        </p:nvPicPr>
        <p:blipFill rotWithShape="1">
          <a:blip r:embed="rId2"/>
          <a:srcRect l="10192" t="17121" r="7320" b="2870"/>
          <a:stretch/>
        </p:blipFill>
        <p:spPr>
          <a:xfrm>
            <a:off x="1732480" y="1269954"/>
            <a:ext cx="8727037" cy="4668232"/>
          </a:xfrm>
          <a:prstGeom prst="rect">
            <a:avLst/>
          </a:prstGeom>
        </p:spPr>
      </p:pic>
    </p:spTree>
    <p:extLst>
      <p:ext uri="{BB962C8B-B14F-4D97-AF65-F5344CB8AC3E}">
        <p14:creationId xmlns:p14="http://schemas.microsoft.com/office/powerpoint/2010/main" val="2149262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5F397-E6EA-A743-391A-E7BCA962C27E}"/>
              </a:ext>
            </a:extLst>
          </p:cNvPr>
          <p:cNvSpPr>
            <a:spLocks noGrp="1"/>
          </p:cNvSpPr>
          <p:nvPr>
            <p:ph type="title"/>
          </p:nvPr>
        </p:nvSpPr>
        <p:spPr/>
        <p:txBody>
          <a:bodyPr>
            <a:noAutofit/>
          </a:bodyPr>
          <a:lstStyle/>
          <a:p>
            <a:pPr algn="ctr"/>
            <a:r>
              <a:rPr lang="en-GB" sz="4800" b="1" dirty="0" err="1">
                <a:latin typeface="Arial" panose="020B0604020202020204" pitchFamily="34" charset="0"/>
              </a:rPr>
              <a:t>Ffurflen</a:t>
            </a:r>
            <a:r>
              <a:rPr lang="en-GB" sz="4800" b="1" dirty="0">
                <a:latin typeface="Arial" panose="020B0604020202020204" pitchFamily="34" charset="0"/>
              </a:rPr>
              <a:t> Oriau</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Record of Hours form</a:t>
            </a:r>
            <a:endParaRPr lang="en-GB" sz="4800" b="1" dirty="0">
              <a:solidFill>
                <a:schemeClr val="accent1">
                  <a:lumMod val="75000"/>
                </a:schemeClr>
              </a:solidFill>
            </a:endParaRPr>
          </a:p>
        </p:txBody>
      </p:sp>
      <p:pic>
        <p:nvPicPr>
          <p:cNvPr id="5" name="Content Placeholder 2" descr="RECORD OF HOURS FORM.docx - Word">
            <a:extLst>
              <a:ext uri="{FF2B5EF4-FFF2-40B4-BE49-F238E27FC236}">
                <a16:creationId xmlns:a16="http://schemas.microsoft.com/office/drawing/2014/main" id="{C63E6416-27A3-89F6-120E-1C40904E722E}"/>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20518" t="22927" r="19644" b="4530"/>
          <a:stretch/>
        </p:blipFill>
        <p:spPr>
          <a:xfrm>
            <a:off x="3130277" y="1690689"/>
            <a:ext cx="4805980" cy="4168093"/>
          </a:xfrm>
        </p:spPr>
      </p:pic>
    </p:spTree>
    <p:extLst>
      <p:ext uri="{BB962C8B-B14F-4D97-AF65-F5344CB8AC3E}">
        <p14:creationId xmlns:p14="http://schemas.microsoft.com/office/powerpoint/2010/main" val="3299718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AC701-1466-3BEF-25E6-C14A6639780B}"/>
              </a:ext>
            </a:extLst>
          </p:cNvPr>
          <p:cNvSpPr>
            <a:spLocks noGrp="1"/>
          </p:cNvSpPr>
          <p:nvPr>
            <p:ph type="title"/>
          </p:nvPr>
        </p:nvSpPr>
        <p:spPr>
          <a:xfrm>
            <a:off x="838200" y="0"/>
            <a:ext cx="10515600" cy="1325563"/>
          </a:xfrm>
        </p:spPr>
        <p:txBody>
          <a:bodyPr>
            <a:noAutofit/>
          </a:bodyPr>
          <a:lstStyle/>
          <a:p>
            <a:pPr algn="ctr"/>
            <a:r>
              <a:rPr lang="en-GB" sz="4800" b="1" dirty="0">
                <a:latin typeface="Arial" panose="020B0604020202020204" pitchFamily="34" charset="0"/>
              </a:rPr>
              <a:t>Sut </a:t>
            </a:r>
            <a:r>
              <a:rPr lang="en-GB" sz="4800" b="1" dirty="0" err="1">
                <a:latin typeface="Arial" panose="020B0604020202020204" pitchFamily="34" charset="0"/>
              </a:rPr>
              <a:t>i</a:t>
            </a:r>
            <a:r>
              <a:rPr lang="en-GB" sz="4800" b="1" dirty="0">
                <a:latin typeface="Arial" panose="020B0604020202020204" pitchFamily="34" charset="0"/>
              </a:rPr>
              <a:t> </a:t>
            </a:r>
            <a:r>
              <a:rPr lang="en-GB" sz="4800" b="1" dirty="0" err="1">
                <a:latin typeface="Arial" panose="020B0604020202020204" pitchFamily="34" charset="0"/>
              </a:rPr>
              <a:t>gwblhau</a:t>
            </a:r>
            <a:r>
              <a:rPr lang="en-GB" sz="4800" b="1" dirty="0">
                <a:latin typeface="Arial" panose="020B0604020202020204" pitchFamily="34" charset="0"/>
              </a:rPr>
              <a:t> y </a:t>
            </a:r>
            <a:r>
              <a:rPr lang="en-GB" sz="4800" b="1" dirty="0" err="1">
                <a:latin typeface="Arial" panose="020B0604020202020204" pitchFamily="34" charset="0"/>
              </a:rPr>
              <a:t>ffurflen</a:t>
            </a:r>
            <a:br>
              <a:rPr lang="en-GB" sz="4800" b="1" dirty="0">
                <a:solidFill>
                  <a:schemeClr val="accent6">
                    <a:lumMod val="75000"/>
                  </a:schemeClr>
                </a:solidFill>
                <a:latin typeface="Arial" panose="020B0604020202020204" pitchFamily="34" charset="0"/>
              </a:rPr>
            </a:br>
            <a:r>
              <a:rPr lang="en-GB" sz="4800" b="1" dirty="0">
                <a:solidFill>
                  <a:schemeClr val="accent1">
                    <a:lumMod val="75000"/>
                  </a:schemeClr>
                </a:solidFill>
                <a:latin typeface="Arial" panose="020B0604020202020204" pitchFamily="34" charset="0"/>
              </a:rPr>
              <a:t>How to complete the form</a:t>
            </a:r>
            <a:endParaRPr lang="en-GB" sz="4800" b="1" dirty="0">
              <a:solidFill>
                <a:schemeClr val="accent1">
                  <a:lumMod val="75000"/>
                </a:schemeClr>
              </a:solidFill>
            </a:endParaRPr>
          </a:p>
        </p:txBody>
      </p:sp>
      <p:pic>
        <p:nvPicPr>
          <p:cNvPr id="5" name="Content Placeholder 4">
            <a:extLst>
              <a:ext uri="{FF2B5EF4-FFF2-40B4-BE49-F238E27FC236}">
                <a16:creationId xmlns:a16="http://schemas.microsoft.com/office/drawing/2014/main" id="{FC2FF253-209B-8113-596C-A5A303FC40A1}"/>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b="19765"/>
          <a:stretch/>
        </p:blipFill>
        <p:spPr>
          <a:xfrm>
            <a:off x="3820674" y="1494646"/>
            <a:ext cx="4064858" cy="4485418"/>
          </a:xfrm>
        </p:spPr>
      </p:pic>
    </p:spTree>
    <p:extLst>
      <p:ext uri="{BB962C8B-B14F-4D97-AF65-F5344CB8AC3E}">
        <p14:creationId xmlns:p14="http://schemas.microsoft.com/office/powerpoint/2010/main" val="3537158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5CA8F-978E-9A6C-1A1A-90F95018B42E}"/>
              </a:ext>
            </a:extLst>
          </p:cNvPr>
          <p:cNvSpPr>
            <a:spLocks noGrp="1"/>
          </p:cNvSpPr>
          <p:nvPr>
            <p:ph type="title"/>
          </p:nvPr>
        </p:nvSpPr>
        <p:spPr/>
        <p:txBody>
          <a:bodyPr>
            <a:noAutofit/>
          </a:bodyPr>
          <a:lstStyle/>
          <a:p>
            <a:pPr algn="ctr"/>
            <a:r>
              <a:rPr lang="en-GB" sz="4800" b="1" dirty="0" err="1">
                <a:latin typeface="Arial" panose="020B0604020202020204" pitchFamily="34" charset="0"/>
              </a:rPr>
              <a:t>Ffurflen</a:t>
            </a:r>
            <a:r>
              <a:rPr lang="en-GB" sz="4800" b="1" dirty="0">
                <a:latin typeface="Arial" panose="020B0604020202020204" pitchFamily="34" charset="0"/>
              </a:rPr>
              <a:t> </a:t>
            </a:r>
            <a:r>
              <a:rPr lang="en-GB" sz="4800" b="1" dirty="0" err="1">
                <a:latin typeface="Arial" panose="020B0604020202020204" pitchFamily="34" charset="0"/>
              </a:rPr>
              <a:t>oriau</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Hours’ form</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994B61C3-BEF9-3362-C380-CE7AF377D66F}"/>
              </a:ext>
            </a:extLst>
          </p:cNvPr>
          <p:cNvSpPr>
            <a:spLocks noGrp="1"/>
          </p:cNvSpPr>
          <p:nvPr>
            <p:ph sz="half" idx="1"/>
          </p:nvPr>
        </p:nvSpPr>
        <p:spPr>
          <a:xfrm>
            <a:off x="568928" y="2280020"/>
            <a:ext cx="5156200" cy="3809862"/>
          </a:xfrm>
        </p:spPr>
        <p:txBody>
          <a:bodyPr/>
          <a:lstStyle/>
          <a:p>
            <a:r>
              <a:rPr lang="cy-GB" sz="2400" dirty="0">
                <a:latin typeface="Arial" panose="020B0604020202020204" pitchFamily="34" charset="0"/>
                <a:cs typeface="Arial" panose="020B0604020202020204" pitchFamily="34" charset="0"/>
              </a:rPr>
              <a:t>RHAID ychwanegu cyfanswm yr oriau ar yr ail ffurflen (ymlaen) at nifer flaenorol yr oriau a gafwyd;</a:t>
            </a:r>
          </a:p>
          <a:p>
            <a:r>
              <a:rPr lang="cy-GB" sz="2400" dirty="0">
                <a:latin typeface="Arial" panose="020B0604020202020204" pitchFamily="34" charset="0"/>
                <a:cs typeface="Arial" panose="020B0604020202020204" pitchFamily="34" charset="0"/>
              </a:rPr>
              <a:t>Ar ôl cyflawni 700 awr (lleiafswm), nid oes angen i chi recordio fwy o oriau, a gallwch anwybyddu negeseuon ynghylch oriau a dderbynnir trwy </a:t>
            </a:r>
            <a:r>
              <a:rPr lang="cy-GB" sz="2400" dirty="0" err="1">
                <a:latin typeface="Arial" panose="020B0604020202020204" pitchFamily="34" charset="0"/>
                <a:cs typeface="Arial" panose="020B0604020202020204" pitchFamily="34" charset="0"/>
              </a:rPr>
              <a:t>Moodle</a:t>
            </a:r>
            <a:r>
              <a:rPr lang="cy-GB" sz="2400"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DFB5E602-17C0-C269-B568-55AC8B632A22}"/>
              </a:ext>
            </a:extLst>
          </p:cNvPr>
          <p:cNvSpPr>
            <a:spLocks noGrp="1"/>
          </p:cNvSpPr>
          <p:nvPr>
            <p:ph sz="half" idx="2"/>
          </p:nvPr>
        </p:nvSpPr>
        <p:spPr>
          <a:xfrm>
            <a:off x="6197600" y="2280020"/>
            <a:ext cx="5156200" cy="3809862"/>
          </a:xfrm>
          <a:prstGeom prst="rect">
            <a:avLst/>
          </a:prstGeom>
        </p:spPr>
        <p:txBody>
          <a:bodyPr/>
          <a:lstStyle/>
          <a:p>
            <a:r>
              <a:rPr lang="en-US" sz="2400" dirty="0">
                <a:solidFill>
                  <a:schemeClr val="accent1">
                    <a:lumMod val="75000"/>
                  </a:schemeClr>
                </a:solidFill>
                <a:latin typeface="Arial" panose="020B0604020202020204" pitchFamily="34" charset="0"/>
                <a:cs typeface="Arial" panose="020B0604020202020204" pitchFamily="34" charset="0"/>
              </a:rPr>
              <a:t>Total of hours on second form (onwards) MUST be added to previous number of hours acquired;</a:t>
            </a:r>
          </a:p>
          <a:p>
            <a:r>
              <a:rPr lang="en-US" sz="2400" dirty="0">
                <a:solidFill>
                  <a:schemeClr val="accent1">
                    <a:lumMod val="75000"/>
                  </a:schemeClr>
                </a:solidFill>
                <a:latin typeface="Arial" panose="020B0604020202020204" pitchFamily="34" charset="0"/>
                <a:cs typeface="Arial" panose="020B0604020202020204" pitchFamily="34" charset="0"/>
              </a:rPr>
              <a:t>Once 700 hours (minimum) have been achieved, you no longer need to record hours, and can ignore messages regarding hours received via Moodle.</a:t>
            </a:r>
          </a:p>
          <a:p>
            <a:endParaRPr lang="en-GB" dirty="0"/>
          </a:p>
        </p:txBody>
      </p:sp>
    </p:spTree>
    <p:extLst>
      <p:ext uri="{BB962C8B-B14F-4D97-AF65-F5344CB8AC3E}">
        <p14:creationId xmlns:p14="http://schemas.microsoft.com/office/powerpoint/2010/main" val="2695652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42483-08C7-36EA-451A-106321EC1EBC}"/>
              </a:ext>
            </a:extLst>
          </p:cNvPr>
          <p:cNvSpPr>
            <a:spLocks noGrp="1"/>
          </p:cNvSpPr>
          <p:nvPr>
            <p:ph type="title"/>
          </p:nvPr>
        </p:nvSpPr>
        <p:spPr/>
        <p:txBody>
          <a:bodyPr>
            <a:noAutofit/>
          </a:bodyPr>
          <a:lstStyle/>
          <a:p>
            <a:pPr algn="ctr"/>
            <a:r>
              <a:rPr lang="en-GB" sz="4800" b="1" dirty="0" err="1">
                <a:latin typeface="Arial" panose="020B0604020202020204" pitchFamily="34" charset="0"/>
              </a:rPr>
              <a:t>Ffurflen</a:t>
            </a:r>
            <a:r>
              <a:rPr lang="en-GB" sz="4800" b="1" dirty="0">
                <a:latin typeface="Arial" panose="020B0604020202020204" pitchFamily="34" charset="0"/>
              </a:rPr>
              <a:t> </a:t>
            </a:r>
            <a:r>
              <a:rPr lang="en-GB" sz="4800" b="1" dirty="0" err="1">
                <a:latin typeface="Arial" panose="020B0604020202020204" pitchFamily="34" charset="0"/>
              </a:rPr>
              <a:t>oriau</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Hours’ form</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1D0584BA-F01A-5F38-EBF0-7A7F81713ECF}"/>
              </a:ext>
            </a:extLst>
          </p:cNvPr>
          <p:cNvSpPr>
            <a:spLocks noGrp="1"/>
          </p:cNvSpPr>
          <p:nvPr>
            <p:ph sz="half" idx="1"/>
          </p:nvPr>
        </p:nvSpPr>
        <p:spPr/>
        <p:txBody>
          <a:bodyPr vert="horz" lIns="91440" tIns="45720" rIns="91440" bIns="45720" rtlCol="0" anchor="t">
            <a:normAutofit/>
          </a:bodyPr>
          <a:lstStyle/>
          <a:p>
            <a:r>
              <a:rPr lang="cy-GB" sz="2800" dirty="0">
                <a:latin typeface="Arial"/>
                <a:cs typeface="Arial"/>
              </a:rPr>
              <a:t>I'w lofnodi’n </a:t>
            </a:r>
            <a:r>
              <a:rPr lang="cy-GB" sz="2800" b="1" dirty="0">
                <a:latin typeface="Arial"/>
                <a:cs typeface="Arial"/>
              </a:rPr>
              <a:t>fisol</a:t>
            </a:r>
            <a:r>
              <a:rPr lang="cy-GB" sz="2800" dirty="0">
                <a:latin typeface="Arial"/>
                <a:cs typeface="Arial"/>
              </a:rPr>
              <a:t> gan </a:t>
            </a:r>
            <a:r>
              <a:rPr lang="cy-GB" dirty="0">
                <a:latin typeface="Arial"/>
                <a:cs typeface="Arial"/>
              </a:rPr>
              <a:t>y person dynodedig</a:t>
            </a:r>
            <a:r>
              <a:rPr lang="cy-GB" sz="2800" dirty="0">
                <a:latin typeface="Arial"/>
                <a:cs typeface="Arial"/>
              </a:rPr>
              <a:t>;</a:t>
            </a:r>
          </a:p>
          <a:p>
            <a:r>
              <a:rPr lang="cy-GB" sz="2800" dirty="0">
                <a:latin typeface="Arial" panose="020B0604020202020204" pitchFamily="34" charset="0"/>
                <a:cs typeface="Arial" panose="020B0604020202020204" pitchFamily="34" charset="0"/>
              </a:rPr>
              <a:t>Bydd cofnodion o'ch oriau yn cael eu cadw yn eich e-bortffolio;</a:t>
            </a:r>
          </a:p>
          <a:p>
            <a:r>
              <a:rPr lang="cy-GB" dirty="0" err="1">
                <a:latin typeface="Arial"/>
                <a:cs typeface="Arial"/>
              </a:rPr>
              <a:t>Lanlwythwch</a:t>
            </a:r>
            <a:r>
              <a:rPr lang="cy-GB" dirty="0">
                <a:latin typeface="Arial"/>
                <a:cs typeface="Arial"/>
              </a:rPr>
              <a:t> eich ffurflenni oriau gan ddefnyddio'r cod QR canlynol:</a:t>
            </a:r>
          </a:p>
          <a:p>
            <a:pPr marL="0" indent="0">
              <a:buNone/>
            </a:pPr>
            <a:endParaRPr lang="en-GB" dirty="0"/>
          </a:p>
        </p:txBody>
      </p:sp>
      <p:sp>
        <p:nvSpPr>
          <p:cNvPr id="4" name="Content Placeholder 3">
            <a:extLst>
              <a:ext uri="{FF2B5EF4-FFF2-40B4-BE49-F238E27FC236}">
                <a16:creationId xmlns:a16="http://schemas.microsoft.com/office/drawing/2014/main" id="{EFEC2037-1372-A0F4-F0C2-A8A5851442FD}"/>
              </a:ext>
            </a:extLst>
          </p:cNvPr>
          <p:cNvSpPr>
            <a:spLocks noGrp="1"/>
          </p:cNvSpPr>
          <p:nvPr>
            <p:ph sz="half" idx="2"/>
          </p:nvPr>
        </p:nvSpPr>
        <p:spPr>
          <a:prstGeom prst="rect">
            <a:avLst/>
          </a:prstGeom>
        </p:spPr>
        <p:txBody>
          <a:bodyPr vert="horz" lIns="91440" tIns="45720" rIns="91440" bIns="45720" rtlCol="0" anchor="t">
            <a:normAutofit/>
          </a:bodyPr>
          <a:lstStyle/>
          <a:p>
            <a:r>
              <a:rPr lang="en-US" sz="2800" dirty="0">
                <a:solidFill>
                  <a:schemeClr val="accent1">
                    <a:lumMod val="75000"/>
                  </a:schemeClr>
                </a:solidFill>
                <a:latin typeface="Arial"/>
                <a:cs typeface="Arial"/>
              </a:rPr>
              <a:t>To be signed </a:t>
            </a:r>
            <a:r>
              <a:rPr lang="en-US" sz="2800" b="1" dirty="0">
                <a:solidFill>
                  <a:schemeClr val="accent1">
                    <a:lumMod val="75000"/>
                  </a:schemeClr>
                </a:solidFill>
                <a:latin typeface="Arial"/>
                <a:cs typeface="Arial"/>
              </a:rPr>
              <a:t>monthly</a:t>
            </a:r>
            <a:r>
              <a:rPr lang="en-US" sz="2800" dirty="0">
                <a:solidFill>
                  <a:schemeClr val="accent1">
                    <a:lumMod val="75000"/>
                  </a:schemeClr>
                </a:solidFill>
                <a:latin typeface="Arial"/>
                <a:cs typeface="Arial"/>
              </a:rPr>
              <a:t> by nominated person</a:t>
            </a:r>
            <a:r>
              <a:rPr lang="en-US" dirty="0">
                <a:solidFill>
                  <a:schemeClr val="accent1">
                    <a:lumMod val="75000"/>
                  </a:schemeClr>
                </a:solidFill>
                <a:latin typeface="Arial"/>
                <a:cs typeface="Arial"/>
              </a:rPr>
              <a:t>;</a:t>
            </a:r>
            <a:endParaRPr lang="en-US" sz="2800" dirty="0">
              <a:solidFill>
                <a:schemeClr val="accent1">
                  <a:lumMod val="75000"/>
                </a:schemeClr>
              </a:solidFill>
              <a:latin typeface="Arial" panose="020B0604020202020204" pitchFamily="34" charset="0"/>
              <a:cs typeface="Arial" panose="020B0604020202020204" pitchFamily="34" charset="0"/>
            </a:endParaRPr>
          </a:p>
          <a:p>
            <a:r>
              <a:rPr lang="en-US" sz="2800" dirty="0">
                <a:solidFill>
                  <a:schemeClr val="accent1">
                    <a:lumMod val="75000"/>
                  </a:schemeClr>
                </a:solidFill>
                <a:latin typeface="Arial"/>
                <a:cs typeface="Arial"/>
              </a:rPr>
              <a:t>Records of your hours will be saved in your e-portfolio</a:t>
            </a:r>
            <a:r>
              <a:rPr lang="en-US" dirty="0">
                <a:solidFill>
                  <a:schemeClr val="accent1">
                    <a:lumMod val="75000"/>
                  </a:schemeClr>
                </a:solidFill>
                <a:latin typeface="Arial"/>
                <a:cs typeface="Arial"/>
              </a:rPr>
              <a:t>;</a:t>
            </a:r>
          </a:p>
          <a:p>
            <a:r>
              <a:rPr lang="en-US" dirty="0">
                <a:solidFill>
                  <a:schemeClr val="accent1">
                    <a:lumMod val="75000"/>
                  </a:schemeClr>
                </a:solidFill>
                <a:latin typeface="Arial"/>
                <a:cs typeface="Arial"/>
              </a:rPr>
              <a:t>Upload your hours' forms using the following QR code:</a:t>
            </a:r>
            <a:endParaRPr 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3126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D37A9-D7C6-EDB7-DEF8-FF274C9031F8}"/>
              </a:ext>
            </a:extLst>
          </p:cNvPr>
          <p:cNvSpPr>
            <a:spLocks noGrp="1"/>
          </p:cNvSpPr>
          <p:nvPr>
            <p:ph type="title"/>
          </p:nvPr>
        </p:nvSpPr>
        <p:spPr/>
        <p:txBody>
          <a:bodyPr/>
          <a:lstStyle/>
          <a:p>
            <a:pPr algn="ctr"/>
            <a:r>
              <a:rPr lang="en-GB" b="1" dirty="0">
                <a:latin typeface="Arial"/>
                <a:ea typeface="Calibri Light"/>
                <a:cs typeface="Calibri Light"/>
              </a:rPr>
              <a:t>Cod QR</a:t>
            </a:r>
            <a:br>
              <a:rPr lang="en-GB" b="1" dirty="0">
                <a:latin typeface="Arial"/>
                <a:ea typeface="Calibri Light"/>
                <a:cs typeface="Calibri Light"/>
              </a:rPr>
            </a:br>
            <a:r>
              <a:rPr lang="en-GB" b="1" dirty="0">
                <a:solidFill>
                  <a:srgbClr val="0070C0"/>
                </a:solidFill>
                <a:latin typeface="Arial"/>
                <a:ea typeface="Calibri Light"/>
                <a:cs typeface="Calibri Light"/>
              </a:rPr>
              <a:t>QR code</a:t>
            </a:r>
          </a:p>
        </p:txBody>
      </p:sp>
      <p:pic>
        <p:nvPicPr>
          <p:cNvPr id="5" name="Content Placeholder 4" descr="QRCode for EARLY YEARS PROGRAMME RECORD OF HOURS">
            <a:extLst>
              <a:ext uri="{FF2B5EF4-FFF2-40B4-BE49-F238E27FC236}">
                <a16:creationId xmlns:a16="http://schemas.microsoft.com/office/drawing/2014/main" id="{8C27DA95-2B8A-1994-F996-5B481B37CB1D}"/>
              </a:ext>
            </a:extLst>
          </p:cNvPr>
          <p:cNvPicPr>
            <a:picLocks noGrp="1" noChangeAspect="1"/>
          </p:cNvPicPr>
          <p:nvPr>
            <p:ph idx="1"/>
          </p:nvPr>
        </p:nvPicPr>
        <p:blipFill>
          <a:blip r:embed="rId2"/>
          <a:stretch>
            <a:fillRect/>
          </a:stretch>
        </p:blipFill>
        <p:spPr>
          <a:xfrm>
            <a:off x="4405312" y="1817274"/>
            <a:ext cx="3762375" cy="3848100"/>
          </a:xfrm>
          <a:prstGeom prst="rect">
            <a:avLst/>
          </a:prstGeom>
        </p:spPr>
      </p:pic>
    </p:spTree>
    <p:extLst>
      <p:ext uri="{BB962C8B-B14F-4D97-AF65-F5344CB8AC3E}">
        <p14:creationId xmlns:p14="http://schemas.microsoft.com/office/powerpoint/2010/main" val="31596485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6AEF-0E80-31C1-16C3-E0336786E1FC}"/>
              </a:ext>
            </a:extLst>
          </p:cNvPr>
          <p:cNvSpPr>
            <a:spLocks noGrp="1"/>
          </p:cNvSpPr>
          <p:nvPr>
            <p:ph type="title"/>
          </p:nvPr>
        </p:nvSpPr>
        <p:spPr/>
        <p:txBody>
          <a:bodyPr>
            <a:noAutofit/>
          </a:bodyPr>
          <a:lstStyle/>
          <a:p>
            <a:pPr algn="ctr"/>
            <a:r>
              <a:rPr lang="en-GB" sz="4800" b="1" dirty="0">
                <a:latin typeface="Arial" panose="020B0604020202020204" pitchFamily="34" charset="0"/>
              </a:rPr>
              <a:t>Arsylwadau</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Observations</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5B4F729F-544D-7A99-A1D1-84081F8842AF}"/>
              </a:ext>
            </a:extLst>
          </p:cNvPr>
          <p:cNvSpPr>
            <a:spLocks noGrp="1"/>
          </p:cNvSpPr>
          <p:nvPr>
            <p:ph sz="half" idx="1"/>
          </p:nvPr>
        </p:nvSpPr>
        <p:spPr/>
        <p:txBody>
          <a:bodyPr vert="horz" lIns="91440" tIns="45720" rIns="91440" bIns="45720" rtlCol="0" anchor="t">
            <a:normAutofit fontScale="92500" lnSpcReduction="20000"/>
          </a:bodyPr>
          <a:lstStyle/>
          <a:p>
            <a:r>
              <a:rPr lang="cy-GB" sz="2800" dirty="0">
                <a:latin typeface="Arial"/>
                <a:cs typeface="Arial"/>
              </a:rPr>
              <a:t>3 arsylwad gan ddarlithwyr</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Arsylwadau fel arfer yn para am awr</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dirty="0">
                <a:latin typeface="Arial"/>
                <a:cs typeface="Arial"/>
              </a:rPr>
              <a:t>Darlithydd yn teipio’r arsylwad ac yn rhannu gyda’r myfyriwr trwy’r e-portffolio;</a:t>
            </a:r>
          </a:p>
          <a:p>
            <a:r>
              <a:rPr lang="cy-GB" dirty="0">
                <a:latin typeface="Arial"/>
                <a:cs typeface="Arial"/>
              </a:rPr>
              <a:t>Dylid derbyn yr arsylwad o fewn 5 diwrnod gwaith;</a:t>
            </a:r>
          </a:p>
          <a:p>
            <a:r>
              <a:rPr lang="cy-GB" dirty="0">
                <a:latin typeface="Arial"/>
                <a:cs typeface="Arial"/>
              </a:rPr>
              <a:t>Mae person dynodedig yn cael arsylwi OND darlithwyr yn unig sydd yn mapio’r NOS.</a:t>
            </a:r>
            <a:endParaRPr lang="cy-GB" dirty="0"/>
          </a:p>
        </p:txBody>
      </p:sp>
      <p:sp>
        <p:nvSpPr>
          <p:cNvPr id="4" name="Content Placeholder 3">
            <a:extLst>
              <a:ext uri="{FF2B5EF4-FFF2-40B4-BE49-F238E27FC236}">
                <a16:creationId xmlns:a16="http://schemas.microsoft.com/office/drawing/2014/main" id="{744F6F66-A8D5-46D5-A9D1-9DC44A362210}"/>
              </a:ext>
            </a:extLst>
          </p:cNvPr>
          <p:cNvSpPr>
            <a:spLocks noGrp="1"/>
          </p:cNvSpPr>
          <p:nvPr>
            <p:ph sz="half" idx="2"/>
          </p:nvPr>
        </p:nvSpPr>
        <p:spPr>
          <a:prstGeom prst="rect">
            <a:avLst/>
          </a:prstGeom>
        </p:spPr>
        <p:txBody>
          <a:bodyPr vert="horz" lIns="91440" tIns="45720" rIns="91440" bIns="45720" rtlCol="0" anchor="t">
            <a:normAutofit fontScale="92500" lnSpcReduction="20000"/>
          </a:bodyPr>
          <a:lstStyle/>
          <a:p>
            <a:r>
              <a:rPr lang="en-GB" sz="2800" dirty="0">
                <a:solidFill>
                  <a:schemeClr val="accent1">
                    <a:lumMod val="75000"/>
                  </a:schemeClr>
                </a:solidFill>
                <a:latin typeface="Arial"/>
                <a:cs typeface="Arial"/>
              </a:rPr>
              <a:t>3 observations by lecturers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Observations usually last an hour</a:t>
            </a:r>
            <a:r>
              <a:rPr lang="en-GB" dirty="0">
                <a:solidFill>
                  <a:schemeClr val="accent1">
                    <a:lumMod val="75000"/>
                  </a:schemeClr>
                </a:solidFill>
                <a:latin typeface="Arial"/>
                <a:cs typeface="Arial"/>
              </a:rPr>
              <a:t>;</a:t>
            </a:r>
          </a:p>
          <a:p>
            <a:r>
              <a:rPr lang="en-GB" sz="2600" dirty="0">
                <a:solidFill>
                  <a:schemeClr val="accent1">
                    <a:lumMod val="75000"/>
                  </a:schemeClr>
                </a:solidFill>
                <a:latin typeface="Arial"/>
                <a:cs typeface="Arial"/>
              </a:rPr>
              <a:t>Lecturer to type up the observation and share with the student via the e-portfolio;</a:t>
            </a:r>
          </a:p>
          <a:p>
            <a:r>
              <a:rPr lang="en-GB" sz="2600" dirty="0">
                <a:solidFill>
                  <a:schemeClr val="accent1">
                    <a:lumMod val="75000"/>
                  </a:schemeClr>
                </a:solidFill>
                <a:latin typeface="Arial"/>
                <a:cs typeface="Arial"/>
              </a:rPr>
              <a:t>The observation should be received within 5 working days;</a:t>
            </a:r>
          </a:p>
          <a:p>
            <a:r>
              <a:rPr lang="en-GB" sz="2600" dirty="0">
                <a:solidFill>
                  <a:schemeClr val="accent1">
                    <a:lumMod val="75000"/>
                  </a:schemeClr>
                </a:solidFill>
                <a:latin typeface="Arial"/>
                <a:cs typeface="Arial"/>
              </a:rPr>
              <a:t>Nominated persons can observe BUT only lecturers to carry out mapping with NOS.</a:t>
            </a:r>
            <a:endParaRPr lang="en-GB" dirty="0">
              <a:solidFill>
                <a:schemeClr val="accent1">
                  <a:lumMod val="75000"/>
                </a:schemeClr>
              </a:solidFill>
              <a:latin typeface="Arial"/>
              <a:cs typeface="Arial"/>
            </a:endParaRPr>
          </a:p>
        </p:txBody>
      </p:sp>
    </p:spTree>
    <p:extLst>
      <p:ext uri="{BB962C8B-B14F-4D97-AF65-F5344CB8AC3E}">
        <p14:creationId xmlns:p14="http://schemas.microsoft.com/office/powerpoint/2010/main" val="11200873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891907-642F-4418-E6A2-BB0BDF0EEA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91B70A-8337-D4F9-2BE6-8FF3926D8C08}"/>
              </a:ext>
            </a:extLst>
          </p:cNvPr>
          <p:cNvSpPr>
            <a:spLocks noGrp="1"/>
          </p:cNvSpPr>
          <p:nvPr>
            <p:ph type="title"/>
          </p:nvPr>
        </p:nvSpPr>
        <p:spPr/>
        <p:txBody>
          <a:bodyPr>
            <a:noAutofit/>
          </a:bodyPr>
          <a:lstStyle/>
          <a:p>
            <a:pPr algn="ctr"/>
            <a:r>
              <a:rPr lang="en-GB" sz="4800" b="1" dirty="0" err="1">
                <a:latin typeface="Arial"/>
                <a:cs typeface="Arial"/>
              </a:rPr>
              <a:t>Gwybodaeth</a:t>
            </a:r>
            <a:r>
              <a:rPr lang="en-GB" sz="4800" b="1" dirty="0">
                <a:latin typeface="Arial"/>
                <a:cs typeface="Arial"/>
              </a:rPr>
              <a:t> </a:t>
            </a:r>
            <a:r>
              <a:rPr lang="en-GB" sz="4800" b="1" dirty="0" err="1">
                <a:latin typeface="Arial"/>
                <a:cs typeface="Arial"/>
              </a:rPr>
              <a:t>i</a:t>
            </a:r>
            <a:r>
              <a:rPr lang="en-GB" sz="4800" b="1" dirty="0">
                <a:latin typeface="Arial"/>
                <a:cs typeface="Arial"/>
              </a:rPr>
              <a:t> </a:t>
            </a:r>
            <a:r>
              <a:rPr lang="en-GB" sz="4800" b="1" dirty="0" err="1">
                <a:latin typeface="Arial"/>
                <a:cs typeface="Arial"/>
              </a:rPr>
              <a:t>helpu</a:t>
            </a:r>
            <a:r>
              <a:rPr lang="en-GB" sz="4800" b="1" dirty="0">
                <a:latin typeface="Arial"/>
                <a:cs typeface="Arial"/>
              </a:rPr>
              <a:t> staff</a:t>
            </a:r>
            <a:br>
              <a:rPr lang="en-GB" sz="4800" b="1" dirty="0">
                <a:latin typeface="Arial" panose="020B0604020202020204" pitchFamily="34" charset="0"/>
              </a:rPr>
            </a:br>
            <a:r>
              <a:rPr lang="en-GB" sz="4800" b="1" dirty="0">
                <a:solidFill>
                  <a:schemeClr val="accent1">
                    <a:lumMod val="75000"/>
                  </a:schemeClr>
                </a:solidFill>
                <a:latin typeface="Arial"/>
                <a:cs typeface="Arial"/>
              </a:rPr>
              <a:t>Information to help staff</a:t>
            </a:r>
          </a:p>
        </p:txBody>
      </p:sp>
      <p:sp>
        <p:nvSpPr>
          <p:cNvPr id="3" name="Content Placeholder 2">
            <a:extLst>
              <a:ext uri="{FF2B5EF4-FFF2-40B4-BE49-F238E27FC236}">
                <a16:creationId xmlns:a16="http://schemas.microsoft.com/office/drawing/2014/main" id="{0616159F-9846-D099-5F2F-F2CDD12B9BA8}"/>
              </a:ext>
            </a:extLst>
          </p:cNvPr>
          <p:cNvSpPr>
            <a:spLocks noGrp="1"/>
          </p:cNvSpPr>
          <p:nvPr>
            <p:ph sz="half" idx="1"/>
          </p:nvPr>
        </p:nvSpPr>
        <p:spPr>
          <a:xfrm>
            <a:off x="838200" y="2320430"/>
            <a:ext cx="5156200" cy="3315057"/>
          </a:xfrm>
        </p:spPr>
        <p:txBody>
          <a:bodyPr vert="horz" lIns="91440" tIns="45720" rIns="91440" bIns="45720" rtlCol="0" anchor="t">
            <a:normAutofit/>
          </a:bodyPr>
          <a:lstStyle/>
          <a:p>
            <a:r>
              <a:rPr lang="cy-GB" sz="3000">
                <a:latin typeface="Arial"/>
                <a:cs typeface="Arial"/>
              </a:rPr>
              <a:t>Trefniadau parcio;</a:t>
            </a:r>
            <a:endParaRPr lang="cy-GB" sz="3000">
              <a:latin typeface="Arial" panose="020B0604020202020204" pitchFamily="34" charset="0"/>
              <a:cs typeface="Arial" panose="020B0604020202020204" pitchFamily="34" charset="0"/>
            </a:endParaRPr>
          </a:p>
          <a:p>
            <a:r>
              <a:rPr lang="cy-GB" sz="3000">
                <a:latin typeface="Arial"/>
                <a:cs typeface="Arial"/>
              </a:rPr>
              <a:t>Mynediad i'r lleoliad;</a:t>
            </a:r>
            <a:endParaRPr lang="cy-GB" sz="3000">
              <a:latin typeface="Arial" panose="020B0604020202020204" pitchFamily="34" charset="0"/>
              <a:cs typeface="Arial" panose="020B0604020202020204" pitchFamily="34" charset="0"/>
            </a:endParaRPr>
          </a:p>
          <a:p>
            <a:r>
              <a:rPr lang="cy-GB" sz="3000">
                <a:latin typeface="Arial"/>
                <a:cs typeface="Arial"/>
              </a:rPr>
              <a:t>Math o ID;</a:t>
            </a:r>
          </a:p>
          <a:p>
            <a:r>
              <a:rPr lang="cy-GB" sz="3000">
                <a:latin typeface="Arial"/>
                <a:cs typeface="Arial"/>
              </a:rPr>
              <a:t>Nifer o arsylwadau – cyntaf, ail, trydydd.</a:t>
            </a:r>
            <a:endParaRPr lang="cy-GB" sz="3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C9042AC-3B2E-BFAF-B163-F0BCC5C6E55E}"/>
              </a:ext>
            </a:extLst>
          </p:cNvPr>
          <p:cNvSpPr>
            <a:spLocks noGrp="1"/>
          </p:cNvSpPr>
          <p:nvPr>
            <p:ph sz="half" idx="2"/>
          </p:nvPr>
        </p:nvSpPr>
        <p:spPr>
          <a:xfrm>
            <a:off x="6197600" y="2320430"/>
            <a:ext cx="5156200" cy="3315057"/>
          </a:xfrm>
          <a:prstGeom prst="rect">
            <a:avLst/>
          </a:prstGeom>
        </p:spPr>
        <p:txBody>
          <a:bodyPr vert="horz" lIns="91440" tIns="45720" rIns="91440" bIns="45720" rtlCol="0" anchor="t">
            <a:normAutofit/>
          </a:bodyPr>
          <a:lstStyle/>
          <a:p>
            <a:r>
              <a:rPr lang="en-GB" sz="3000">
                <a:solidFill>
                  <a:schemeClr val="accent1">
                    <a:lumMod val="75000"/>
                  </a:schemeClr>
                </a:solidFill>
                <a:latin typeface="Arial"/>
                <a:cs typeface="Arial"/>
              </a:rPr>
              <a:t>Parking arrangements;</a:t>
            </a:r>
            <a:endParaRPr lang="en-GB" sz="3000">
              <a:solidFill>
                <a:schemeClr val="accent1">
                  <a:lumMod val="75000"/>
                </a:schemeClr>
              </a:solidFill>
              <a:latin typeface="Arial" panose="020B0604020202020204" pitchFamily="34" charset="0"/>
              <a:cs typeface="Arial" panose="020B0604020202020204" pitchFamily="34" charset="0"/>
            </a:endParaRPr>
          </a:p>
          <a:p>
            <a:r>
              <a:rPr lang="en-GB" sz="3000">
                <a:solidFill>
                  <a:schemeClr val="accent1">
                    <a:lumMod val="75000"/>
                  </a:schemeClr>
                </a:solidFill>
                <a:latin typeface="Arial"/>
                <a:cs typeface="Arial"/>
              </a:rPr>
              <a:t>Access to building;</a:t>
            </a:r>
            <a:endParaRPr lang="en-GB" sz="3000">
              <a:solidFill>
                <a:schemeClr val="accent1">
                  <a:lumMod val="75000"/>
                </a:schemeClr>
              </a:solidFill>
              <a:latin typeface="Arial" panose="020B0604020202020204" pitchFamily="34" charset="0"/>
              <a:cs typeface="Arial" panose="020B0604020202020204" pitchFamily="34" charset="0"/>
            </a:endParaRPr>
          </a:p>
          <a:p>
            <a:r>
              <a:rPr lang="en-GB" sz="3000">
                <a:solidFill>
                  <a:schemeClr val="accent1">
                    <a:lumMod val="75000"/>
                  </a:schemeClr>
                </a:solidFill>
                <a:latin typeface="Arial"/>
                <a:cs typeface="Arial"/>
              </a:rPr>
              <a:t>Type of ID;</a:t>
            </a:r>
          </a:p>
          <a:p>
            <a:r>
              <a:rPr lang="en-GB" sz="3000">
                <a:solidFill>
                  <a:schemeClr val="accent1">
                    <a:lumMod val="75000"/>
                  </a:schemeClr>
                </a:solidFill>
                <a:latin typeface="Arial"/>
                <a:cs typeface="Arial"/>
              </a:rPr>
              <a:t>First, second or third observation.</a:t>
            </a:r>
            <a:endParaRPr lang="en-GB" sz="30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39041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EE8B3-8D2B-C2F9-A7BC-94B338FA3500}"/>
              </a:ext>
            </a:extLst>
          </p:cNvPr>
          <p:cNvSpPr>
            <a:spLocks noGrp="1"/>
          </p:cNvSpPr>
          <p:nvPr>
            <p:ph type="title"/>
          </p:nvPr>
        </p:nvSpPr>
        <p:spPr/>
        <p:txBody>
          <a:bodyPr>
            <a:noAutofit/>
          </a:bodyPr>
          <a:lstStyle/>
          <a:p>
            <a:pPr algn="ctr"/>
            <a:r>
              <a:rPr lang="en-GB" sz="4800" b="1" dirty="0" err="1">
                <a:latin typeface="Arial" panose="020B0604020202020204" pitchFamily="34" charset="0"/>
              </a:rPr>
              <a:t>Ffurflen</a:t>
            </a:r>
            <a:r>
              <a:rPr lang="en-GB" sz="4800" b="1" dirty="0">
                <a:latin typeface="Arial" panose="020B0604020202020204" pitchFamily="34" charset="0"/>
              </a:rPr>
              <a:t> </a:t>
            </a:r>
            <a:r>
              <a:rPr lang="en-GB" sz="4800" b="1" dirty="0" err="1">
                <a:latin typeface="Arial" panose="020B0604020202020204" pitchFamily="34" charset="0"/>
              </a:rPr>
              <a:t>Arsylwad</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Observation Form</a:t>
            </a:r>
            <a:endParaRPr lang="en-GB" sz="4800" b="1" dirty="0">
              <a:solidFill>
                <a:schemeClr val="accent1">
                  <a:lumMod val="75000"/>
                </a:schemeClr>
              </a:solidFill>
            </a:endParaRPr>
          </a:p>
        </p:txBody>
      </p:sp>
      <p:pic>
        <p:nvPicPr>
          <p:cNvPr id="5" name="Content Placeholder 2" descr="OBSERVATION FORM.docx - Word">
            <a:extLst>
              <a:ext uri="{FF2B5EF4-FFF2-40B4-BE49-F238E27FC236}">
                <a16:creationId xmlns:a16="http://schemas.microsoft.com/office/drawing/2014/main" id="{7819038F-F2AC-4109-C839-9B3C119DFDEF}"/>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21170" t="26424" r="20405" b="4378"/>
          <a:stretch/>
        </p:blipFill>
        <p:spPr>
          <a:xfrm>
            <a:off x="3448166" y="1571409"/>
            <a:ext cx="5196560" cy="4403045"/>
          </a:xfrm>
        </p:spPr>
      </p:pic>
    </p:spTree>
    <p:extLst>
      <p:ext uri="{BB962C8B-B14F-4D97-AF65-F5344CB8AC3E}">
        <p14:creationId xmlns:p14="http://schemas.microsoft.com/office/powerpoint/2010/main" val="23182634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034A9-D13E-F625-7D64-3945DB9FE3DB}"/>
              </a:ext>
            </a:extLst>
          </p:cNvPr>
          <p:cNvSpPr>
            <a:spLocks noGrp="1"/>
          </p:cNvSpPr>
          <p:nvPr>
            <p:ph type="title"/>
          </p:nvPr>
        </p:nvSpPr>
        <p:spPr/>
        <p:txBody>
          <a:bodyPr>
            <a:noAutofit/>
          </a:bodyPr>
          <a:lstStyle/>
          <a:p>
            <a:pPr algn="ctr"/>
            <a:r>
              <a:rPr lang="en-GB" sz="4800" b="1" dirty="0" err="1">
                <a:latin typeface="Arial" panose="020B0604020202020204" pitchFamily="34" charset="0"/>
              </a:rPr>
              <a:t>Ffurflen</a:t>
            </a:r>
            <a:r>
              <a:rPr lang="en-GB" sz="4800" b="1" dirty="0">
                <a:latin typeface="Arial" panose="020B0604020202020204" pitchFamily="34" charset="0"/>
              </a:rPr>
              <a:t> </a:t>
            </a:r>
            <a:r>
              <a:rPr lang="en-GB" sz="4800" b="1" dirty="0" err="1">
                <a:latin typeface="Arial" panose="020B0604020202020204" pitchFamily="34" charset="0"/>
              </a:rPr>
              <a:t>Arsylwad</a:t>
            </a:r>
            <a:r>
              <a:rPr lang="en-GB" sz="4800" b="1" dirty="0">
                <a:latin typeface="Arial" panose="020B0604020202020204" pitchFamily="34" charset="0"/>
              </a:rPr>
              <a:t> - </a:t>
            </a:r>
            <a:r>
              <a:rPr lang="en-GB" sz="4800" b="1" dirty="0" err="1">
                <a:latin typeface="Arial" panose="020B0604020202020204" pitchFamily="34" charset="0"/>
              </a:rPr>
              <a:t>mapio</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Observation Form - mapping</a:t>
            </a:r>
            <a:endParaRPr lang="en-GB" sz="4800" b="1" dirty="0">
              <a:solidFill>
                <a:schemeClr val="accent1">
                  <a:lumMod val="75000"/>
                </a:schemeClr>
              </a:solidFill>
            </a:endParaRPr>
          </a:p>
        </p:txBody>
      </p:sp>
      <p:pic>
        <p:nvPicPr>
          <p:cNvPr id="5" name="Content Placeholder 7" descr="Observation1AllyWilson_ARE - Word">
            <a:extLst>
              <a:ext uri="{FF2B5EF4-FFF2-40B4-BE49-F238E27FC236}">
                <a16:creationId xmlns:a16="http://schemas.microsoft.com/office/drawing/2014/main" id="{EEC203C0-8BB5-8184-E90C-098CFB84DE1A}"/>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21823" t="20966" r="21820" b="3925"/>
          <a:stretch/>
        </p:blipFill>
        <p:spPr>
          <a:xfrm>
            <a:off x="3321011" y="1590418"/>
            <a:ext cx="5093712" cy="4350377"/>
          </a:xfrm>
        </p:spPr>
      </p:pic>
    </p:spTree>
    <p:extLst>
      <p:ext uri="{BB962C8B-B14F-4D97-AF65-F5344CB8AC3E}">
        <p14:creationId xmlns:p14="http://schemas.microsoft.com/office/powerpoint/2010/main" val="3852269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2FEA8-BC34-A00F-5B69-2553DD1A2B7B}"/>
              </a:ext>
            </a:extLst>
          </p:cNvPr>
          <p:cNvSpPr>
            <a:spLocks noGrp="1"/>
          </p:cNvSpPr>
          <p:nvPr>
            <p:ph type="title"/>
          </p:nvPr>
        </p:nvSpPr>
        <p:spPr/>
        <p:txBody>
          <a:bodyPr>
            <a:noAutofit/>
          </a:bodyPr>
          <a:lstStyle/>
          <a:p>
            <a:pPr algn="ctr"/>
            <a:r>
              <a:rPr lang="en-GB" sz="4800" b="1" dirty="0" err="1">
                <a:latin typeface="Arial" panose="020B0604020202020204" pitchFamily="34" charset="0"/>
              </a:rPr>
              <a:t>Ffurflen</a:t>
            </a:r>
            <a:r>
              <a:rPr lang="en-GB" sz="4800" b="1" dirty="0">
                <a:latin typeface="Arial" panose="020B0604020202020204" pitchFamily="34" charset="0"/>
              </a:rPr>
              <a:t> </a:t>
            </a:r>
            <a:r>
              <a:rPr lang="en-GB" sz="4800" b="1" dirty="0" err="1">
                <a:latin typeface="Arial" panose="020B0604020202020204" pitchFamily="34" charset="0"/>
              </a:rPr>
              <a:t>Arsylwad</a:t>
            </a:r>
            <a:r>
              <a:rPr lang="en-GB" sz="4800" b="1" dirty="0">
                <a:latin typeface="Arial" panose="020B0604020202020204" pitchFamily="34" charset="0"/>
              </a:rPr>
              <a:t> - </a:t>
            </a:r>
            <a:r>
              <a:rPr lang="en-GB" sz="4800" b="1" dirty="0" err="1">
                <a:latin typeface="Arial" panose="020B0604020202020204" pitchFamily="34" charset="0"/>
              </a:rPr>
              <a:t>mapio</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Observation Form - mapping</a:t>
            </a:r>
            <a:endParaRPr lang="en-GB" sz="4800" b="1" dirty="0">
              <a:solidFill>
                <a:schemeClr val="accent1">
                  <a:lumMod val="75000"/>
                </a:schemeClr>
              </a:solidFill>
            </a:endParaRPr>
          </a:p>
        </p:txBody>
      </p:sp>
      <p:pic>
        <p:nvPicPr>
          <p:cNvPr id="5" name="Content Placeholder 6" descr="Observation1AllyWilson_ARE - Word">
            <a:extLst>
              <a:ext uri="{FF2B5EF4-FFF2-40B4-BE49-F238E27FC236}">
                <a16:creationId xmlns:a16="http://schemas.microsoft.com/office/drawing/2014/main" id="{D266208E-4D54-AC43-39BD-A6DABAD0AFF0}"/>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22149" t="20966" r="21711" b="3146"/>
          <a:stretch/>
        </p:blipFill>
        <p:spPr>
          <a:xfrm>
            <a:off x="3652924" y="1690689"/>
            <a:ext cx="4886151" cy="4232771"/>
          </a:xfrm>
        </p:spPr>
      </p:pic>
    </p:spTree>
    <p:extLst>
      <p:ext uri="{BB962C8B-B14F-4D97-AF65-F5344CB8AC3E}">
        <p14:creationId xmlns:p14="http://schemas.microsoft.com/office/powerpoint/2010/main" val="331987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ED82C-89DB-D67E-1C10-BE45A8FF09A6}"/>
              </a:ext>
            </a:extLst>
          </p:cNvPr>
          <p:cNvSpPr>
            <a:spLocks noGrp="1"/>
          </p:cNvSpPr>
          <p:nvPr>
            <p:ph type="title"/>
          </p:nvPr>
        </p:nvSpPr>
        <p:spPr/>
        <p:txBody>
          <a:bodyPr>
            <a:noAutofit/>
          </a:bodyPr>
          <a:lstStyle/>
          <a:p>
            <a:pPr algn="ctr"/>
            <a:r>
              <a:rPr lang="en-GB" sz="4800" b="1" dirty="0">
                <a:latin typeface="Arial" panose="020B0604020202020204" pitchFamily="34" charset="0"/>
              </a:rPr>
              <a:t>Adfyfyriad</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Reflection</a:t>
            </a:r>
            <a:endParaRPr lang="en-GB" sz="4800" b="1" dirty="0">
              <a:solidFill>
                <a:schemeClr val="accent1">
                  <a:lumMod val="75000"/>
                </a:schemeClr>
              </a:solidFill>
            </a:endParaRPr>
          </a:p>
        </p:txBody>
      </p:sp>
      <p:pic>
        <p:nvPicPr>
          <p:cNvPr id="5" name="Content Placeholder 4">
            <a:extLst>
              <a:ext uri="{FF2B5EF4-FFF2-40B4-BE49-F238E27FC236}">
                <a16:creationId xmlns:a16="http://schemas.microsoft.com/office/drawing/2014/main" id="{5CE90987-98B1-FD3E-ECD5-25C813E7AC34}"/>
              </a:ext>
            </a:extLst>
          </p:cNvPr>
          <p:cNvPicPr>
            <a:picLocks noGrp="1" noChangeAspect="1"/>
          </p:cNvPicPr>
          <p:nvPr>
            <p:ph sz="half" idx="1"/>
          </p:nvPr>
        </p:nvPicPr>
        <p:blipFill rotWithShape="1">
          <a:blip r:embed="rId2"/>
          <a:srcRect l="67954" t="11637" r="8981" b="46672"/>
          <a:stretch/>
        </p:blipFill>
        <p:spPr>
          <a:xfrm>
            <a:off x="3015547" y="1639955"/>
            <a:ext cx="6160905" cy="4362548"/>
          </a:xfrm>
        </p:spPr>
      </p:pic>
    </p:spTree>
    <p:extLst>
      <p:ext uri="{BB962C8B-B14F-4D97-AF65-F5344CB8AC3E}">
        <p14:creationId xmlns:p14="http://schemas.microsoft.com/office/powerpoint/2010/main" val="15534366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DFFEA-E82E-58D8-CDE0-FE5C3E6155A1}"/>
              </a:ext>
            </a:extLst>
          </p:cNvPr>
          <p:cNvSpPr>
            <a:spLocks noGrp="1"/>
          </p:cNvSpPr>
          <p:nvPr>
            <p:ph type="title"/>
          </p:nvPr>
        </p:nvSpPr>
        <p:spPr/>
        <p:txBody>
          <a:bodyPr>
            <a:normAutofit fontScale="90000"/>
          </a:bodyPr>
          <a:lstStyle/>
          <a:p>
            <a:pPr algn="ctr"/>
            <a:r>
              <a:rPr lang="en-US" b="1" dirty="0">
                <a:latin typeface="Arial"/>
                <a:cs typeface="Arial"/>
              </a:rPr>
              <a:t>Yn </a:t>
            </a:r>
            <a:r>
              <a:rPr lang="en-US" b="1" err="1">
                <a:latin typeface="Arial"/>
                <a:cs typeface="Arial"/>
              </a:rPr>
              <a:t>bwysig</a:t>
            </a:r>
            <a:r>
              <a:rPr lang="en-US" b="1" dirty="0">
                <a:latin typeface="Arial"/>
                <a:cs typeface="Arial"/>
              </a:rPr>
              <a:t> -</a:t>
            </a:r>
            <a:r>
              <a:rPr lang="en-US" b="1" err="1">
                <a:latin typeface="Arial"/>
                <a:cs typeface="Arial"/>
              </a:rPr>
              <a:t>Tystiolaeth</a:t>
            </a:r>
            <a:r>
              <a:rPr lang="en-US" b="1" dirty="0">
                <a:latin typeface="Arial"/>
                <a:cs typeface="Arial"/>
              </a:rPr>
              <a:t> </a:t>
            </a:r>
            <a:r>
              <a:rPr lang="en-US" b="1" err="1">
                <a:latin typeface="Arial"/>
                <a:cs typeface="Arial"/>
              </a:rPr>
              <a:t>darluniadol</a:t>
            </a:r>
            <a:r>
              <a:rPr lang="en-US" b="1" dirty="0">
                <a:latin typeface="Arial"/>
                <a:cs typeface="Arial"/>
              </a:rPr>
              <a:t>/</a:t>
            </a:r>
            <a:r>
              <a:rPr lang="en-US" b="1" err="1">
                <a:latin typeface="Arial"/>
                <a:cs typeface="Arial"/>
              </a:rPr>
              <a:t>fideo</a:t>
            </a:r>
            <a:br>
              <a:rPr lang="en-US" b="1" dirty="0"/>
            </a:br>
            <a:r>
              <a:rPr lang="en-US" b="1" dirty="0">
                <a:solidFill>
                  <a:schemeClr val="accent1">
                    <a:lumMod val="76000"/>
                  </a:schemeClr>
                </a:solidFill>
                <a:latin typeface="Arial"/>
                <a:cs typeface="Arial"/>
              </a:rPr>
              <a:t>Important - Pictorial/video evidence</a:t>
            </a:r>
          </a:p>
        </p:txBody>
      </p:sp>
      <p:pic>
        <p:nvPicPr>
          <p:cNvPr id="5" name="Content Placeholder 4" descr="Fun Outdoor Activities for Kids - Messy ...">
            <a:extLst>
              <a:ext uri="{FF2B5EF4-FFF2-40B4-BE49-F238E27FC236}">
                <a16:creationId xmlns:a16="http://schemas.microsoft.com/office/drawing/2014/main" id="{85699B17-5D58-1918-C3B7-D46A0FA8EBFF}"/>
              </a:ext>
            </a:extLst>
          </p:cNvPr>
          <p:cNvPicPr>
            <a:picLocks noGrp="1" noChangeAspect="1"/>
          </p:cNvPicPr>
          <p:nvPr>
            <p:ph sz="half" idx="1"/>
          </p:nvPr>
        </p:nvPicPr>
        <p:blipFill>
          <a:blip r:embed="rId2"/>
          <a:stretch>
            <a:fillRect/>
          </a:stretch>
        </p:blipFill>
        <p:spPr>
          <a:xfrm>
            <a:off x="930955" y="1826986"/>
            <a:ext cx="4197803" cy="3524249"/>
          </a:xfrm>
        </p:spPr>
      </p:pic>
      <p:sp>
        <p:nvSpPr>
          <p:cNvPr id="4" name="Content Placeholder 3">
            <a:extLst>
              <a:ext uri="{FF2B5EF4-FFF2-40B4-BE49-F238E27FC236}">
                <a16:creationId xmlns:a16="http://schemas.microsoft.com/office/drawing/2014/main" id="{F7AC4891-83DB-3E43-5DDB-479E792D5DE3}"/>
              </a:ext>
            </a:extLst>
          </p:cNvPr>
          <p:cNvSpPr>
            <a:spLocks noGrp="1"/>
          </p:cNvSpPr>
          <p:nvPr>
            <p:ph sz="half" idx="2"/>
          </p:nvPr>
        </p:nvSpPr>
        <p:spPr>
          <a:xfrm>
            <a:off x="5577115" y="1825625"/>
            <a:ext cx="6190342" cy="3809862"/>
          </a:xfrm>
        </p:spPr>
        <p:txBody>
          <a:bodyPr vert="horz" lIns="91440" tIns="45720" rIns="91440" bIns="45720" rtlCol="0" anchor="t">
            <a:normAutofit fontScale="92500" lnSpcReduction="10000"/>
          </a:bodyPr>
          <a:lstStyle/>
          <a:p>
            <a:r>
              <a:rPr lang="en-US" dirty="0">
                <a:latin typeface="Arial"/>
                <a:ea typeface="+mn-lt"/>
                <a:cs typeface="+mn-lt"/>
              </a:rPr>
              <a:t>Angen </a:t>
            </a:r>
            <a:r>
              <a:rPr lang="en-US" dirty="0" err="1">
                <a:latin typeface="Arial"/>
                <a:ea typeface="+mn-lt"/>
                <a:cs typeface="+mn-lt"/>
              </a:rPr>
              <a:t>cynnwys</a:t>
            </a:r>
            <a:r>
              <a:rPr lang="en-US" dirty="0">
                <a:latin typeface="Arial"/>
                <a:ea typeface="+mn-lt"/>
                <a:cs typeface="+mn-lt"/>
              </a:rPr>
              <a:t> </a:t>
            </a:r>
            <a:r>
              <a:rPr lang="en-US" dirty="0" err="1">
                <a:latin typeface="Arial"/>
                <a:ea typeface="+mn-lt"/>
                <a:cs typeface="+mn-lt"/>
              </a:rPr>
              <a:t>tystiolaeth</a:t>
            </a:r>
            <a:r>
              <a:rPr lang="en-US" dirty="0">
                <a:latin typeface="Arial"/>
                <a:ea typeface="+mn-lt"/>
                <a:cs typeface="+mn-lt"/>
              </a:rPr>
              <a:t> </a:t>
            </a:r>
            <a:r>
              <a:rPr lang="en-US" dirty="0" err="1">
                <a:latin typeface="Arial"/>
                <a:ea typeface="+mn-lt"/>
                <a:cs typeface="+mn-lt"/>
              </a:rPr>
              <a:t>ar</a:t>
            </a:r>
            <a:r>
              <a:rPr lang="en-US" dirty="0">
                <a:latin typeface="Arial"/>
                <a:ea typeface="+mn-lt"/>
                <a:cs typeface="+mn-lt"/>
              </a:rPr>
              <a:t> </a:t>
            </a:r>
            <a:r>
              <a:rPr lang="en-US" dirty="0" err="1">
                <a:latin typeface="Arial"/>
                <a:ea typeface="+mn-lt"/>
                <a:cs typeface="+mn-lt"/>
              </a:rPr>
              <a:t>gyfer</a:t>
            </a:r>
            <a:r>
              <a:rPr lang="en-US" dirty="0">
                <a:latin typeface="Arial"/>
                <a:ea typeface="+mn-lt"/>
                <a:cs typeface="+mn-lt"/>
              </a:rPr>
              <a:t> y Log NOS; </a:t>
            </a:r>
          </a:p>
          <a:p>
            <a:r>
              <a:rPr lang="en-US" dirty="0">
                <a:latin typeface="Arial"/>
                <a:ea typeface="+mn-lt"/>
                <a:cs typeface="+mn-lt"/>
              </a:rPr>
              <a:t>Mae </a:t>
            </a:r>
            <a:r>
              <a:rPr lang="en-US" dirty="0" err="1">
                <a:latin typeface="Arial"/>
                <a:ea typeface="+mn-lt"/>
                <a:cs typeface="+mn-lt"/>
              </a:rPr>
              <a:t>angen</a:t>
            </a:r>
            <a:r>
              <a:rPr lang="en-US" dirty="0">
                <a:latin typeface="Arial"/>
                <a:ea typeface="+mn-lt"/>
                <a:cs typeface="+mn-lt"/>
              </a:rPr>
              <a:t> </a:t>
            </a:r>
            <a:r>
              <a:rPr lang="en-US" dirty="0" err="1">
                <a:latin typeface="Arial"/>
                <a:ea typeface="+mn-lt"/>
                <a:cs typeface="+mn-lt"/>
              </a:rPr>
              <a:t>ei</a:t>
            </a:r>
            <a:r>
              <a:rPr lang="en-US" dirty="0">
                <a:latin typeface="Arial"/>
                <a:ea typeface="+mn-lt"/>
                <a:cs typeface="+mn-lt"/>
              </a:rPr>
              <a:t> </a:t>
            </a:r>
            <a:r>
              <a:rPr lang="en-US" dirty="0" err="1">
                <a:latin typeface="Arial"/>
                <a:ea typeface="+mn-lt"/>
                <a:cs typeface="+mn-lt"/>
              </a:rPr>
              <a:t>gyflwyno</a:t>
            </a:r>
            <a:r>
              <a:rPr lang="en-US" dirty="0">
                <a:latin typeface="Arial"/>
                <a:ea typeface="+mn-lt"/>
                <a:cs typeface="+mn-lt"/>
              </a:rPr>
              <a:t> </a:t>
            </a:r>
            <a:r>
              <a:rPr lang="en-US" dirty="0" err="1">
                <a:latin typeface="Arial"/>
                <a:ea typeface="+mn-lt"/>
                <a:cs typeface="+mn-lt"/>
              </a:rPr>
              <a:t>gyda</a:t>
            </a:r>
            <a:r>
              <a:rPr lang="en-US" dirty="0">
                <a:latin typeface="Arial"/>
                <a:ea typeface="+mn-lt"/>
                <a:cs typeface="+mn-lt"/>
              </a:rPr>
              <a:t> </a:t>
            </a:r>
            <a:r>
              <a:rPr lang="en-US" dirty="0" err="1">
                <a:latin typeface="Arial"/>
                <a:ea typeface="+mn-lt"/>
                <a:cs typeface="+mn-lt"/>
              </a:rPr>
              <a:t>ffurflen</a:t>
            </a:r>
            <a:r>
              <a:rPr lang="en-US" dirty="0">
                <a:latin typeface="Arial"/>
                <a:ea typeface="+mn-lt"/>
                <a:cs typeface="+mn-lt"/>
              </a:rPr>
              <a:t> </a:t>
            </a:r>
            <a:r>
              <a:rPr lang="en-US" dirty="0" err="1">
                <a:latin typeface="Arial"/>
                <a:ea typeface="+mn-lt"/>
                <a:cs typeface="+mn-lt"/>
              </a:rPr>
              <a:t>ganiatâd</a:t>
            </a:r>
            <a:r>
              <a:rPr lang="en-US" dirty="0">
                <a:latin typeface="Arial"/>
                <a:ea typeface="+mn-lt"/>
                <a:cs typeface="+mn-lt"/>
              </a:rPr>
              <a:t> (</a:t>
            </a:r>
            <a:r>
              <a:rPr lang="en-US" dirty="0" err="1">
                <a:latin typeface="Arial"/>
                <a:ea typeface="+mn-lt"/>
                <a:cs typeface="+mn-lt"/>
              </a:rPr>
              <a:t>llawlyfr</a:t>
            </a:r>
            <a:r>
              <a:rPr lang="en-US" dirty="0">
                <a:latin typeface="Arial"/>
                <a:ea typeface="+mn-lt"/>
                <a:cs typeface="+mn-lt"/>
              </a:rPr>
              <a:t>).</a:t>
            </a:r>
            <a:endParaRPr lang="en-US">
              <a:latin typeface="Arial"/>
              <a:ea typeface="Calibri"/>
              <a:cs typeface="Calibri"/>
            </a:endParaRPr>
          </a:p>
          <a:p>
            <a:pPr marL="0" indent="0">
              <a:buNone/>
            </a:pPr>
            <a:endParaRPr lang="en-US" dirty="0">
              <a:latin typeface="Arial"/>
              <a:ea typeface="Calibri"/>
              <a:cs typeface="Calibri"/>
            </a:endParaRPr>
          </a:p>
          <a:p>
            <a:endParaRPr lang="en-US" dirty="0">
              <a:latin typeface="Arial"/>
              <a:ea typeface="Calibri"/>
              <a:cs typeface="Calibri"/>
            </a:endParaRPr>
          </a:p>
          <a:p>
            <a:r>
              <a:rPr lang="en-US" dirty="0">
                <a:solidFill>
                  <a:schemeClr val="accent1">
                    <a:lumMod val="76000"/>
                  </a:schemeClr>
                </a:solidFill>
                <a:latin typeface="Arial"/>
                <a:ea typeface="Calibri"/>
                <a:cs typeface="Calibri"/>
              </a:rPr>
              <a:t>Should include evidence for NOS Log;</a:t>
            </a:r>
          </a:p>
          <a:p>
            <a:r>
              <a:rPr lang="en-US" dirty="0">
                <a:solidFill>
                  <a:schemeClr val="accent1">
                    <a:lumMod val="76000"/>
                  </a:schemeClr>
                </a:solidFill>
                <a:latin typeface="Arial"/>
                <a:ea typeface="Calibri"/>
                <a:cs typeface="Calibri"/>
              </a:rPr>
              <a:t>Needs to be submitted with consent form (handbook).</a:t>
            </a:r>
          </a:p>
        </p:txBody>
      </p:sp>
    </p:spTree>
    <p:extLst>
      <p:ext uri="{BB962C8B-B14F-4D97-AF65-F5344CB8AC3E}">
        <p14:creationId xmlns:p14="http://schemas.microsoft.com/office/powerpoint/2010/main" val="29796172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8A56B-0A09-045F-7534-CC9CB355EA25}"/>
              </a:ext>
            </a:extLst>
          </p:cNvPr>
          <p:cNvSpPr>
            <a:spLocks noGrp="1"/>
          </p:cNvSpPr>
          <p:nvPr>
            <p:ph type="title"/>
          </p:nvPr>
        </p:nvSpPr>
        <p:spPr/>
        <p:txBody>
          <a:bodyPr>
            <a:noAutofit/>
          </a:bodyPr>
          <a:lstStyle/>
          <a:p>
            <a:pPr algn="ctr"/>
            <a:r>
              <a:rPr lang="en-GB" sz="4800" b="1" dirty="0">
                <a:latin typeface="Arial" panose="020B0604020202020204" pitchFamily="34" charset="0"/>
              </a:rPr>
              <a:t>Log </a:t>
            </a:r>
            <a:r>
              <a:rPr lang="en-GB" sz="4800" b="1" dirty="0" err="1">
                <a:latin typeface="Arial" panose="020B0604020202020204" pitchFamily="34" charset="0"/>
              </a:rPr>
              <a:t>Cyflawniad</a:t>
            </a:r>
            <a:r>
              <a:rPr lang="en-GB" sz="4800" b="1" dirty="0">
                <a:latin typeface="Arial" panose="020B0604020202020204" pitchFamily="34" charset="0"/>
              </a:rPr>
              <a:t> NOS</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NOS Achievement Log</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4A4DE901-F05D-20B6-8AB8-46E91E96042C}"/>
              </a:ext>
            </a:extLst>
          </p:cNvPr>
          <p:cNvSpPr>
            <a:spLocks noGrp="1"/>
          </p:cNvSpPr>
          <p:nvPr>
            <p:ph sz="half" idx="1"/>
          </p:nvPr>
        </p:nvSpPr>
        <p:spPr/>
        <p:txBody>
          <a:bodyPr vert="horz" lIns="91440" tIns="45720" rIns="91440" bIns="45720" rtlCol="0" anchor="t">
            <a:normAutofit/>
          </a:bodyPr>
          <a:lstStyle/>
          <a:p>
            <a:r>
              <a:rPr lang="cy-GB" sz="2800" dirty="0">
                <a:latin typeface="Arial"/>
                <a:cs typeface="Arial"/>
              </a:rPr>
              <a:t>Meini prawf </a:t>
            </a:r>
            <a:r>
              <a:rPr lang="cy-GB" dirty="0">
                <a:latin typeface="Arial"/>
                <a:cs typeface="Arial"/>
              </a:rPr>
              <a:t>CCLD;</a:t>
            </a:r>
            <a:endParaRPr lang="cy-GB" sz="2800" dirty="0">
              <a:latin typeface="Arial" panose="020B0604020202020204" pitchFamily="34" charset="0"/>
              <a:cs typeface="Arial" panose="020B0604020202020204" pitchFamily="34" charset="0"/>
            </a:endParaRPr>
          </a:p>
          <a:p>
            <a:pPr>
              <a:buFontTx/>
              <a:buChar char="-"/>
            </a:pPr>
            <a:r>
              <a:rPr lang="cy-GB" sz="2800" dirty="0" err="1">
                <a:latin typeface="Arial"/>
                <a:cs typeface="Arial"/>
              </a:rPr>
              <a:t>K</a:t>
            </a:r>
            <a:r>
              <a:rPr lang="cy-GB" sz="2800" i="1" dirty="0" err="1">
                <a:latin typeface="Arial"/>
                <a:cs typeface="Arial"/>
              </a:rPr>
              <a:t>au</a:t>
            </a:r>
            <a:r>
              <a:rPr lang="cy-GB" sz="2800" dirty="0">
                <a:latin typeface="Arial"/>
                <a:cs typeface="Arial"/>
              </a:rPr>
              <a:t> = Gwybodaeth a Dealltwriaeth</a:t>
            </a:r>
            <a:r>
              <a:rPr lang="cy-GB" dirty="0">
                <a:latin typeface="Arial"/>
                <a:cs typeface="Arial"/>
              </a:rPr>
              <a:t>;</a:t>
            </a:r>
          </a:p>
          <a:p>
            <a:pPr>
              <a:buFontTx/>
              <a:buChar char="-"/>
            </a:pPr>
            <a:r>
              <a:rPr lang="cy-GB" sz="2800" dirty="0">
                <a:latin typeface="Arial"/>
                <a:cs typeface="Arial"/>
              </a:rPr>
              <a:t>P</a:t>
            </a:r>
            <a:r>
              <a:rPr lang="cy-GB" sz="2800" i="1" dirty="0">
                <a:latin typeface="Arial"/>
                <a:cs typeface="Arial"/>
              </a:rPr>
              <a:t>au</a:t>
            </a:r>
            <a:r>
              <a:rPr lang="cy-GB" sz="2800" dirty="0">
                <a:latin typeface="Arial"/>
                <a:cs typeface="Arial"/>
              </a:rPr>
              <a:t> = Perfformiad</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Bydd eich Log NOS ar gael ar SharePoint</a:t>
            </a:r>
            <a:r>
              <a:rPr lang="cy-GB" dirty="0">
                <a:latin typeface="Arial"/>
                <a:cs typeface="Arial"/>
              </a:rPr>
              <a:t>.</a:t>
            </a:r>
            <a:endParaRPr lang="cy-GB" sz="28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28CF1344-A2F2-799C-50D8-2BFCD7F55F04}"/>
              </a:ext>
            </a:extLst>
          </p:cNvPr>
          <p:cNvSpPr>
            <a:spLocks noGrp="1"/>
          </p:cNvSpPr>
          <p:nvPr>
            <p:ph sz="half" idx="2"/>
          </p:nvPr>
        </p:nvSpPr>
        <p:spPr>
          <a:prstGeom prst="rect">
            <a:avLst/>
          </a:prstGeom>
        </p:spPr>
        <p:txBody>
          <a:bodyPr vert="horz" lIns="91440" tIns="45720" rIns="91440" bIns="45720" rtlCol="0" anchor="t">
            <a:normAutofit/>
          </a:bodyPr>
          <a:lstStyle/>
          <a:p>
            <a:r>
              <a:rPr lang="en-GB" dirty="0">
                <a:solidFill>
                  <a:schemeClr val="accent1">
                    <a:lumMod val="75000"/>
                  </a:schemeClr>
                </a:solidFill>
                <a:latin typeface="Arial"/>
                <a:cs typeface="Arial"/>
              </a:rPr>
              <a:t>CCLD</a:t>
            </a:r>
            <a:r>
              <a:rPr lang="en-GB" sz="2800" dirty="0">
                <a:solidFill>
                  <a:schemeClr val="accent1">
                    <a:lumMod val="75000"/>
                  </a:schemeClr>
                </a:solidFill>
                <a:latin typeface="Arial"/>
                <a:cs typeface="Arial"/>
              </a:rPr>
              <a:t> criteria</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pPr>
              <a:buFontTx/>
              <a:buChar char="-"/>
            </a:pPr>
            <a:r>
              <a:rPr lang="en-GB" sz="2800" dirty="0">
                <a:solidFill>
                  <a:schemeClr val="accent1">
                    <a:lumMod val="75000"/>
                  </a:schemeClr>
                </a:solidFill>
                <a:latin typeface="Arial"/>
                <a:cs typeface="Arial"/>
              </a:rPr>
              <a:t>K</a:t>
            </a:r>
            <a:r>
              <a:rPr lang="en-GB" sz="2800" i="1" dirty="0">
                <a:solidFill>
                  <a:schemeClr val="accent1">
                    <a:lumMod val="75000"/>
                  </a:schemeClr>
                </a:solidFill>
                <a:latin typeface="Arial"/>
                <a:cs typeface="Arial"/>
              </a:rPr>
              <a:t>s</a:t>
            </a:r>
            <a:r>
              <a:rPr lang="en-GB" sz="2800" dirty="0">
                <a:solidFill>
                  <a:schemeClr val="accent1">
                    <a:lumMod val="75000"/>
                  </a:schemeClr>
                </a:solidFill>
                <a:latin typeface="Arial"/>
                <a:cs typeface="Arial"/>
              </a:rPr>
              <a:t> = Knowledge and Understanding</a:t>
            </a:r>
            <a:r>
              <a:rPr lang="en-GB" dirty="0">
                <a:solidFill>
                  <a:schemeClr val="accent1">
                    <a:lumMod val="75000"/>
                  </a:schemeClr>
                </a:solidFill>
                <a:latin typeface="Arial"/>
                <a:cs typeface="Arial"/>
              </a:rPr>
              <a:t>;</a:t>
            </a:r>
            <a:endParaRPr lang="en-GB" sz="2800">
              <a:solidFill>
                <a:schemeClr val="accent1">
                  <a:lumMod val="75000"/>
                </a:schemeClr>
              </a:solidFill>
              <a:latin typeface="Arial" panose="020B0604020202020204" pitchFamily="34" charset="0"/>
              <a:cs typeface="Arial" panose="020B0604020202020204" pitchFamily="34" charset="0"/>
            </a:endParaRPr>
          </a:p>
          <a:p>
            <a:pPr>
              <a:buFontTx/>
              <a:buChar char="-"/>
            </a:pPr>
            <a:r>
              <a:rPr lang="en-GB" sz="2800" dirty="0">
                <a:solidFill>
                  <a:schemeClr val="accent1">
                    <a:lumMod val="75000"/>
                  </a:schemeClr>
                </a:solidFill>
                <a:latin typeface="Arial"/>
                <a:cs typeface="Arial"/>
              </a:rPr>
              <a:t>P</a:t>
            </a:r>
            <a:r>
              <a:rPr lang="en-GB" sz="2800" i="1" dirty="0">
                <a:solidFill>
                  <a:schemeClr val="accent1">
                    <a:lumMod val="75000"/>
                  </a:schemeClr>
                </a:solidFill>
                <a:latin typeface="Arial"/>
                <a:cs typeface="Arial"/>
              </a:rPr>
              <a:t>s</a:t>
            </a:r>
            <a:r>
              <a:rPr lang="en-GB" sz="2800" dirty="0">
                <a:solidFill>
                  <a:schemeClr val="accent1">
                    <a:lumMod val="75000"/>
                  </a:schemeClr>
                </a:solidFill>
                <a:latin typeface="Arial"/>
                <a:cs typeface="Arial"/>
              </a:rPr>
              <a:t> = Performance</a:t>
            </a:r>
            <a:r>
              <a:rPr lang="en-GB" dirty="0">
                <a:solidFill>
                  <a:schemeClr val="accent1">
                    <a:lumMod val="75000"/>
                  </a:schemeClr>
                </a:solidFill>
                <a:latin typeface="Arial"/>
                <a:cs typeface="Arial"/>
              </a:rPr>
              <a:t>;</a:t>
            </a:r>
            <a:endParaRPr lang="en-GB" sz="280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Your NOS Log will be available via SharePoint</a:t>
            </a:r>
            <a:r>
              <a:rPr lang="en-GB" dirty="0">
                <a:solidFill>
                  <a:schemeClr val="accent1">
                    <a:lumMod val="75000"/>
                  </a:schemeClr>
                </a:solidFill>
                <a:latin typeface="Arial"/>
                <a:cs typeface="Arial"/>
              </a:rPr>
              <a:t>.</a:t>
            </a:r>
            <a:endParaRPr lang="en-US"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810635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DA29-DD04-803F-CAA2-14290BE000D7}"/>
              </a:ext>
            </a:extLst>
          </p:cNvPr>
          <p:cNvSpPr>
            <a:spLocks noGrp="1"/>
          </p:cNvSpPr>
          <p:nvPr>
            <p:ph type="title"/>
          </p:nvPr>
        </p:nvSpPr>
        <p:spPr/>
        <p:txBody>
          <a:bodyPr>
            <a:noAutofit/>
          </a:bodyPr>
          <a:lstStyle/>
          <a:p>
            <a:pPr algn="ctr"/>
            <a:r>
              <a:rPr lang="en-GB" sz="4800" b="1" dirty="0">
                <a:latin typeface="Arial"/>
                <a:cs typeface="Arial"/>
              </a:rPr>
              <a:t>NOS</a:t>
            </a:r>
            <a:br>
              <a:rPr lang="en-GB" sz="4800" b="1" dirty="0">
                <a:latin typeface="Arial" panose="020B0604020202020204" pitchFamily="34" charset="0"/>
              </a:rPr>
            </a:br>
            <a:r>
              <a:rPr lang="en-GB" sz="4800" b="1" dirty="0">
                <a:solidFill>
                  <a:schemeClr val="accent1">
                    <a:lumMod val="75000"/>
                  </a:schemeClr>
                </a:solidFill>
                <a:latin typeface="Arial"/>
                <a:cs typeface="Arial"/>
              </a:rPr>
              <a:t>NOS</a:t>
            </a:r>
            <a:endParaRPr lang="en-GB" sz="4800" b="1" dirty="0">
              <a:solidFill>
                <a:schemeClr val="accent1">
                  <a:lumMod val="75000"/>
                </a:schemeClr>
              </a:solidFill>
            </a:endParaRPr>
          </a:p>
        </p:txBody>
      </p:sp>
      <p:pic>
        <p:nvPicPr>
          <p:cNvPr id="3" name="Picture 2" descr="A cover of a book&#10;&#10;AI-generated content may be incorrect.">
            <a:extLst>
              <a:ext uri="{FF2B5EF4-FFF2-40B4-BE49-F238E27FC236}">
                <a16:creationId xmlns:a16="http://schemas.microsoft.com/office/drawing/2014/main" id="{35F4C978-FC5A-A5C7-5A01-D4247C3862D5}"/>
              </a:ext>
            </a:extLst>
          </p:cNvPr>
          <p:cNvPicPr>
            <a:picLocks noChangeAspect="1"/>
          </p:cNvPicPr>
          <p:nvPr/>
        </p:nvPicPr>
        <p:blipFill>
          <a:blip r:embed="rId3"/>
          <a:stretch>
            <a:fillRect/>
          </a:stretch>
        </p:blipFill>
        <p:spPr>
          <a:xfrm>
            <a:off x="1528762" y="1682286"/>
            <a:ext cx="9134475" cy="4743450"/>
          </a:xfrm>
          <a:prstGeom prst="rect">
            <a:avLst/>
          </a:prstGeom>
        </p:spPr>
      </p:pic>
    </p:spTree>
    <p:extLst>
      <p:ext uri="{BB962C8B-B14F-4D97-AF65-F5344CB8AC3E}">
        <p14:creationId xmlns:p14="http://schemas.microsoft.com/office/powerpoint/2010/main" val="17936501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F1C1FB-D881-0BFF-FDF0-B9C9B6F199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2D2ED0-2BE0-698C-ED7A-A1356376DDAA}"/>
              </a:ext>
            </a:extLst>
          </p:cNvPr>
          <p:cNvSpPr>
            <a:spLocks noGrp="1"/>
          </p:cNvSpPr>
          <p:nvPr>
            <p:ph type="title"/>
          </p:nvPr>
        </p:nvSpPr>
        <p:spPr/>
        <p:txBody>
          <a:bodyPr>
            <a:noAutofit/>
          </a:bodyPr>
          <a:lstStyle/>
          <a:p>
            <a:pPr algn="ctr"/>
            <a:r>
              <a:rPr lang="en-GB" sz="4800" b="1" dirty="0">
                <a:latin typeface="Arial"/>
                <a:cs typeface="Arial"/>
              </a:rPr>
              <a:t>NOS</a:t>
            </a:r>
            <a:br>
              <a:rPr lang="en-GB" sz="4800" b="1" dirty="0">
                <a:latin typeface="Arial" panose="020B0604020202020204" pitchFamily="34" charset="0"/>
              </a:rPr>
            </a:br>
            <a:r>
              <a:rPr lang="en-GB" sz="4800" b="1" dirty="0">
                <a:solidFill>
                  <a:schemeClr val="accent1">
                    <a:lumMod val="75000"/>
                  </a:schemeClr>
                </a:solidFill>
                <a:latin typeface="Arial"/>
                <a:cs typeface="Arial"/>
              </a:rPr>
              <a:t>NOS</a:t>
            </a:r>
            <a:endParaRPr lang="en-GB" sz="4800" b="1" dirty="0">
              <a:solidFill>
                <a:schemeClr val="accent1">
                  <a:lumMod val="75000"/>
                </a:schemeClr>
              </a:solidFill>
            </a:endParaRPr>
          </a:p>
        </p:txBody>
      </p:sp>
      <p:pic>
        <p:nvPicPr>
          <p:cNvPr id="4" name="Picture 3">
            <a:extLst>
              <a:ext uri="{FF2B5EF4-FFF2-40B4-BE49-F238E27FC236}">
                <a16:creationId xmlns:a16="http://schemas.microsoft.com/office/drawing/2014/main" id="{E4AD6323-4AE1-0748-C689-67CBE711BB42}"/>
              </a:ext>
            </a:extLst>
          </p:cNvPr>
          <p:cNvPicPr>
            <a:picLocks noChangeAspect="1"/>
          </p:cNvPicPr>
          <p:nvPr/>
        </p:nvPicPr>
        <p:blipFill>
          <a:blip r:embed="rId3"/>
          <a:stretch>
            <a:fillRect/>
          </a:stretch>
        </p:blipFill>
        <p:spPr>
          <a:xfrm>
            <a:off x="1647171" y="1686673"/>
            <a:ext cx="8897659" cy="5077147"/>
          </a:xfrm>
          <a:prstGeom prst="rect">
            <a:avLst/>
          </a:prstGeom>
        </p:spPr>
      </p:pic>
    </p:spTree>
    <p:extLst>
      <p:ext uri="{BB962C8B-B14F-4D97-AF65-F5344CB8AC3E}">
        <p14:creationId xmlns:p14="http://schemas.microsoft.com/office/powerpoint/2010/main" val="39429098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0C57BC-7C4A-A48A-9DEF-8C38430D74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6B2B41-14A1-1071-533C-7E25FC1E4E56}"/>
              </a:ext>
            </a:extLst>
          </p:cNvPr>
          <p:cNvSpPr>
            <a:spLocks noGrp="1"/>
          </p:cNvSpPr>
          <p:nvPr>
            <p:ph type="title"/>
          </p:nvPr>
        </p:nvSpPr>
        <p:spPr/>
        <p:txBody>
          <a:bodyPr>
            <a:noAutofit/>
          </a:bodyPr>
          <a:lstStyle/>
          <a:p>
            <a:pPr algn="ctr"/>
            <a:r>
              <a:rPr lang="en-GB" sz="4800" b="1" dirty="0">
                <a:latin typeface="Arial" panose="020B0604020202020204" pitchFamily="34" charset="0"/>
              </a:rPr>
              <a:t>Log </a:t>
            </a:r>
            <a:r>
              <a:rPr lang="en-GB" sz="4800" b="1" dirty="0" err="1">
                <a:latin typeface="Arial" panose="020B0604020202020204" pitchFamily="34" charset="0"/>
              </a:rPr>
              <a:t>Cyflawniad</a:t>
            </a:r>
            <a:r>
              <a:rPr lang="en-GB" sz="4800" b="1" dirty="0">
                <a:latin typeface="Arial" panose="020B0604020202020204" pitchFamily="34" charset="0"/>
              </a:rPr>
              <a:t> NOS</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NOS Achievement Log</a:t>
            </a:r>
            <a:endParaRPr lang="en-GB" sz="4800" b="1" dirty="0">
              <a:solidFill>
                <a:schemeClr val="accent1">
                  <a:lumMod val="75000"/>
                </a:schemeClr>
              </a:solidFill>
            </a:endParaRPr>
          </a:p>
        </p:txBody>
      </p:sp>
      <p:pic>
        <p:nvPicPr>
          <p:cNvPr id="6" name="Picture 5">
            <a:extLst>
              <a:ext uri="{FF2B5EF4-FFF2-40B4-BE49-F238E27FC236}">
                <a16:creationId xmlns:a16="http://schemas.microsoft.com/office/drawing/2014/main" id="{B49E34F2-1FDD-C396-570D-23E42DE8015A}"/>
              </a:ext>
            </a:extLst>
          </p:cNvPr>
          <p:cNvPicPr>
            <a:picLocks noChangeAspect="1"/>
          </p:cNvPicPr>
          <p:nvPr/>
        </p:nvPicPr>
        <p:blipFill>
          <a:blip r:embed="rId3"/>
          <a:stretch>
            <a:fillRect/>
          </a:stretch>
        </p:blipFill>
        <p:spPr>
          <a:xfrm>
            <a:off x="1458686" y="1787897"/>
            <a:ext cx="8665027" cy="4065978"/>
          </a:xfrm>
          <a:prstGeom prst="rect">
            <a:avLst/>
          </a:prstGeom>
        </p:spPr>
      </p:pic>
    </p:spTree>
    <p:extLst>
      <p:ext uri="{BB962C8B-B14F-4D97-AF65-F5344CB8AC3E}">
        <p14:creationId xmlns:p14="http://schemas.microsoft.com/office/powerpoint/2010/main" val="11676342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DA29-DD04-803F-CAA2-14290BE000D7}"/>
              </a:ext>
            </a:extLst>
          </p:cNvPr>
          <p:cNvSpPr>
            <a:spLocks noGrp="1"/>
          </p:cNvSpPr>
          <p:nvPr>
            <p:ph type="title"/>
          </p:nvPr>
        </p:nvSpPr>
        <p:spPr/>
        <p:txBody>
          <a:bodyPr>
            <a:noAutofit/>
          </a:bodyPr>
          <a:lstStyle/>
          <a:p>
            <a:pPr algn="ctr"/>
            <a:r>
              <a:rPr lang="en-GB" sz="4800" b="1" dirty="0">
                <a:latin typeface="Arial" panose="020B0604020202020204" pitchFamily="34" charset="0"/>
              </a:rPr>
              <a:t>Log </a:t>
            </a:r>
            <a:r>
              <a:rPr lang="en-GB" sz="4800" b="1" dirty="0" err="1">
                <a:latin typeface="Arial" panose="020B0604020202020204" pitchFamily="34" charset="0"/>
              </a:rPr>
              <a:t>Cyflawniad</a:t>
            </a:r>
            <a:r>
              <a:rPr lang="en-GB" sz="4800" b="1" dirty="0">
                <a:latin typeface="Arial" panose="020B0604020202020204" pitchFamily="34" charset="0"/>
              </a:rPr>
              <a:t> NOS</a:t>
            </a:r>
            <a:br>
              <a:rPr lang="en-GB" sz="4800" b="1" dirty="0">
                <a:latin typeface="Arial" panose="020B0604020202020204" pitchFamily="34" charset="0"/>
              </a:rPr>
            </a:br>
            <a:r>
              <a:rPr lang="en-GB" sz="4800" b="1" dirty="0" err="1">
                <a:solidFill>
                  <a:schemeClr val="accent1">
                    <a:lumMod val="75000"/>
                  </a:schemeClr>
                </a:solidFill>
                <a:latin typeface="Arial" panose="020B0604020202020204" pitchFamily="34" charset="0"/>
              </a:rPr>
              <a:t>NOS</a:t>
            </a:r>
            <a:r>
              <a:rPr lang="en-GB" sz="4800" b="1" dirty="0">
                <a:solidFill>
                  <a:schemeClr val="accent1">
                    <a:lumMod val="75000"/>
                  </a:schemeClr>
                </a:solidFill>
                <a:latin typeface="Arial" panose="020B0604020202020204" pitchFamily="34" charset="0"/>
              </a:rPr>
              <a:t> Achievement Log</a:t>
            </a:r>
            <a:endParaRPr lang="en-GB" sz="4800" b="1" dirty="0">
              <a:solidFill>
                <a:schemeClr val="accent1">
                  <a:lumMod val="75000"/>
                </a:schemeClr>
              </a:solidFill>
            </a:endParaRPr>
          </a:p>
        </p:txBody>
      </p:sp>
      <p:sp>
        <p:nvSpPr>
          <p:cNvPr id="5" name="Content Placeholder 4">
            <a:extLst>
              <a:ext uri="{FF2B5EF4-FFF2-40B4-BE49-F238E27FC236}">
                <a16:creationId xmlns:a16="http://schemas.microsoft.com/office/drawing/2014/main" id="{11F8F153-CC74-4243-02A4-AE8C4EC31298}"/>
              </a:ext>
            </a:extLst>
          </p:cNvPr>
          <p:cNvSpPr>
            <a:spLocks noGrp="1"/>
          </p:cNvSpPr>
          <p:nvPr>
            <p:ph sz="half" idx="2"/>
          </p:nvPr>
        </p:nvSpPr>
        <p:spPr/>
        <p:txBody>
          <a:bodyPr/>
          <a:lstStyle/>
          <a:p>
            <a:endParaRPr lang="en-GB"/>
          </a:p>
        </p:txBody>
      </p:sp>
      <p:pic>
        <p:nvPicPr>
          <p:cNvPr id="6" name="Content Placeholder 6">
            <a:extLst>
              <a:ext uri="{FF2B5EF4-FFF2-40B4-BE49-F238E27FC236}">
                <a16:creationId xmlns:a16="http://schemas.microsoft.com/office/drawing/2014/main" id="{6A770318-E55A-5650-F603-BE4C49C04227}"/>
              </a:ext>
            </a:extLst>
          </p:cNvPr>
          <p:cNvPicPr>
            <a:picLocks noChangeAspect="1"/>
          </p:cNvPicPr>
          <p:nvPr/>
        </p:nvPicPr>
        <p:blipFill rotWithShape="1">
          <a:blip r:embed="rId2">
            <a:extLst>
              <a:ext uri="{28A0092B-C50C-407E-A947-70E740481C1C}">
                <a14:useLocalDpi xmlns:a14="http://schemas.microsoft.com/office/drawing/2010/main" val="0"/>
              </a:ext>
            </a:extLst>
          </a:blip>
          <a:srcRect l="12291" t="20185" r="11409" b="16772"/>
          <a:stretch/>
        </p:blipFill>
        <p:spPr>
          <a:xfrm>
            <a:off x="2536598" y="1690688"/>
            <a:ext cx="7118803" cy="3921261"/>
          </a:xfrm>
          <a:prstGeom prst="rect">
            <a:avLst/>
          </a:prstGeom>
        </p:spPr>
      </p:pic>
    </p:spTree>
    <p:extLst>
      <p:ext uri="{BB962C8B-B14F-4D97-AF65-F5344CB8AC3E}">
        <p14:creationId xmlns:p14="http://schemas.microsoft.com/office/powerpoint/2010/main" val="27083340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534BF-BF5C-1A24-AF7E-73090D7E0E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626587-6951-111D-5B10-4EE94F3107A8}"/>
              </a:ext>
            </a:extLst>
          </p:cNvPr>
          <p:cNvSpPr>
            <a:spLocks noGrp="1"/>
          </p:cNvSpPr>
          <p:nvPr>
            <p:ph type="title"/>
          </p:nvPr>
        </p:nvSpPr>
        <p:spPr>
          <a:xfrm>
            <a:off x="106419" y="392910"/>
            <a:ext cx="11949952" cy="1325563"/>
          </a:xfrm>
        </p:spPr>
        <p:txBody>
          <a:bodyPr>
            <a:noAutofit/>
          </a:bodyPr>
          <a:lstStyle/>
          <a:p>
            <a:pPr algn="ctr"/>
            <a:r>
              <a:rPr lang="en-GB" sz="2800" b="1" dirty="0" err="1">
                <a:solidFill>
                  <a:srgbClr val="1F1F1F"/>
                </a:solidFill>
                <a:latin typeface="Arial"/>
                <a:cs typeface="Arial"/>
              </a:rPr>
              <a:t>Mapio</a:t>
            </a:r>
            <a:r>
              <a:rPr lang="en-GB" sz="2800" b="1" dirty="0">
                <a:solidFill>
                  <a:srgbClr val="1F1F1F"/>
                </a:solidFill>
                <a:latin typeface="Arial"/>
                <a:cs typeface="Arial"/>
              </a:rPr>
              <a:t> </a:t>
            </a:r>
            <a:r>
              <a:rPr lang="en-GB" sz="2800" b="1" dirty="0" err="1">
                <a:solidFill>
                  <a:srgbClr val="1F1F1F"/>
                </a:solidFill>
                <a:latin typeface="Arial"/>
                <a:cs typeface="Arial"/>
              </a:rPr>
              <a:t>i</a:t>
            </a:r>
            <a:r>
              <a:rPr lang="en-GB" sz="2800" b="1" dirty="0">
                <a:solidFill>
                  <a:srgbClr val="1F1F1F"/>
                </a:solidFill>
                <a:latin typeface="Arial"/>
                <a:cs typeface="Arial"/>
              </a:rPr>
              <a:t> </a:t>
            </a:r>
            <a:r>
              <a:rPr lang="en-GB" sz="2800" b="1" dirty="0" err="1">
                <a:solidFill>
                  <a:srgbClr val="1F1F1F"/>
                </a:solidFill>
                <a:latin typeface="Arial"/>
                <a:cs typeface="Arial"/>
              </a:rPr>
              <a:t>Lefel</a:t>
            </a:r>
            <a:r>
              <a:rPr lang="en-GB" sz="2800" b="1" dirty="0">
                <a:solidFill>
                  <a:srgbClr val="1F1F1F"/>
                </a:solidFill>
                <a:latin typeface="Arial"/>
                <a:cs typeface="Arial"/>
              </a:rPr>
              <a:t> 4 </a:t>
            </a:r>
            <a:r>
              <a:rPr lang="en-GB" sz="2800" b="1" dirty="0" err="1">
                <a:solidFill>
                  <a:srgbClr val="1F1F1F"/>
                </a:solidFill>
                <a:latin typeface="Arial"/>
                <a:cs typeface="Arial"/>
              </a:rPr>
              <a:t>Paratoi</a:t>
            </a:r>
            <a:r>
              <a:rPr lang="en-GB" sz="2800" b="1" dirty="0">
                <a:solidFill>
                  <a:srgbClr val="1F1F1F"/>
                </a:solidFill>
                <a:latin typeface="Arial"/>
                <a:cs typeface="Arial"/>
              </a:rPr>
              <a:t> </a:t>
            </a:r>
            <a:r>
              <a:rPr lang="en-GB" sz="2800" b="1" dirty="0" err="1">
                <a:solidFill>
                  <a:srgbClr val="1F1F1F"/>
                </a:solidFill>
                <a:latin typeface="Arial"/>
                <a:cs typeface="Arial"/>
              </a:rPr>
              <a:t>ar</a:t>
            </a:r>
            <a:r>
              <a:rPr lang="en-GB" sz="2800" b="1" dirty="0">
                <a:solidFill>
                  <a:srgbClr val="1F1F1F"/>
                </a:solidFill>
                <a:latin typeface="Arial"/>
                <a:cs typeface="Arial"/>
              </a:rPr>
              <a:t> </a:t>
            </a:r>
            <a:r>
              <a:rPr lang="en-GB" sz="2800" b="1" dirty="0" err="1">
                <a:solidFill>
                  <a:srgbClr val="1F1F1F"/>
                </a:solidFill>
                <a:latin typeface="Arial"/>
                <a:cs typeface="Arial"/>
              </a:rPr>
              <a:t>gyfer</a:t>
            </a:r>
            <a:r>
              <a:rPr lang="en-GB" sz="2800" b="1" dirty="0">
                <a:solidFill>
                  <a:srgbClr val="1F1F1F"/>
                </a:solidFill>
                <a:latin typeface="Arial"/>
                <a:cs typeface="Arial"/>
              </a:rPr>
              <a:t> </a:t>
            </a:r>
            <a:r>
              <a:rPr lang="en-GB" sz="2800" b="1" dirty="0" err="1">
                <a:solidFill>
                  <a:srgbClr val="1F1F1F"/>
                </a:solidFill>
                <a:latin typeface="Arial"/>
                <a:cs typeface="Arial"/>
              </a:rPr>
              <a:t>Arweinyddiaeth</a:t>
            </a:r>
            <a:r>
              <a:rPr lang="en-GB" sz="2800" b="1" dirty="0">
                <a:solidFill>
                  <a:srgbClr val="1F1F1F"/>
                </a:solidFill>
                <a:latin typeface="Arial"/>
                <a:cs typeface="Arial"/>
              </a:rPr>
              <a:t> a </a:t>
            </a:r>
            <a:r>
              <a:rPr lang="en-GB" sz="2800" b="1" dirty="0" err="1">
                <a:solidFill>
                  <a:srgbClr val="1F1F1F"/>
                </a:solidFill>
                <a:latin typeface="Arial"/>
                <a:cs typeface="Arial"/>
              </a:rPr>
              <a:t>Rheolaeth</a:t>
            </a:r>
            <a:r>
              <a:rPr lang="en-GB" sz="2800" b="1" dirty="0">
                <a:solidFill>
                  <a:srgbClr val="1F1F1F"/>
                </a:solidFill>
                <a:latin typeface="Arial"/>
                <a:cs typeface="Arial"/>
              </a:rPr>
              <a:t> </a:t>
            </a:r>
            <a:r>
              <a:rPr lang="en-GB" sz="2800" b="1" dirty="0" err="1">
                <a:solidFill>
                  <a:srgbClr val="1F1F1F"/>
                </a:solidFill>
                <a:latin typeface="Arial"/>
                <a:cs typeface="Arial"/>
              </a:rPr>
              <a:t>mewn</a:t>
            </a:r>
            <a:r>
              <a:rPr lang="en-GB" sz="2800" b="1" dirty="0">
                <a:solidFill>
                  <a:srgbClr val="1F1F1F"/>
                </a:solidFill>
                <a:latin typeface="Arial"/>
                <a:cs typeface="Arial"/>
              </a:rPr>
              <a:t> </a:t>
            </a:r>
            <a:r>
              <a:rPr lang="en-GB" sz="2800" b="1" dirty="0" err="1">
                <a:solidFill>
                  <a:srgbClr val="1F1F1F"/>
                </a:solidFill>
                <a:latin typeface="Arial"/>
                <a:cs typeface="Arial"/>
              </a:rPr>
              <a:t>Gofal</a:t>
            </a:r>
            <a:r>
              <a:rPr lang="en-GB" sz="2800" b="1" dirty="0">
                <a:solidFill>
                  <a:srgbClr val="1F1F1F"/>
                </a:solidFill>
                <a:latin typeface="Arial"/>
                <a:cs typeface="Arial"/>
              </a:rPr>
              <a:t>, </a:t>
            </a:r>
            <a:r>
              <a:rPr lang="en-GB" sz="2800" b="1" dirty="0" err="1">
                <a:solidFill>
                  <a:srgbClr val="1F1F1F"/>
                </a:solidFill>
                <a:latin typeface="Arial"/>
                <a:cs typeface="Arial"/>
              </a:rPr>
              <a:t>Chwarae</a:t>
            </a:r>
            <a:r>
              <a:rPr lang="en-GB" sz="2800" b="1" dirty="0">
                <a:solidFill>
                  <a:srgbClr val="1F1F1F"/>
                </a:solidFill>
                <a:latin typeface="Arial"/>
                <a:cs typeface="Arial"/>
              </a:rPr>
              <a:t>, </a:t>
            </a:r>
            <a:r>
              <a:rPr lang="en-GB" sz="2800" b="1" dirty="0" err="1">
                <a:solidFill>
                  <a:srgbClr val="1F1F1F"/>
                </a:solidFill>
                <a:latin typeface="Arial"/>
                <a:cs typeface="Arial"/>
              </a:rPr>
              <a:t>Dysgu</a:t>
            </a:r>
            <a:r>
              <a:rPr lang="en-GB" sz="2800" b="1" dirty="0">
                <a:solidFill>
                  <a:srgbClr val="1F1F1F"/>
                </a:solidFill>
                <a:latin typeface="Arial"/>
                <a:cs typeface="Arial"/>
              </a:rPr>
              <a:t> a </a:t>
            </a:r>
            <a:r>
              <a:rPr lang="en-GB" sz="2800" b="1" dirty="0" err="1">
                <a:solidFill>
                  <a:srgbClr val="1F1F1F"/>
                </a:solidFill>
                <a:latin typeface="Arial"/>
                <a:cs typeface="Arial"/>
              </a:rPr>
              <a:t>Datblygiad</a:t>
            </a:r>
            <a:r>
              <a:rPr lang="en-GB" sz="2800" b="1" dirty="0">
                <a:solidFill>
                  <a:srgbClr val="1F1F1F"/>
                </a:solidFill>
                <a:latin typeface="Arial"/>
                <a:cs typeface="Arial"/>
              </a:rPr>
              <a:t> Plant ('PLMCCPLD')</a:t>
            </a:r>
            <a:br>
              <a:rPr lang="en-GB" sz="4800" b="1" dirty="0">
                <a:latin typeface="Arial"/>
              </a:rPr>
            </a:br>
            <a:r>
              <a:rPr lang="en-GB" sz="2800" b="1" dirty="0">
                <a:solidFill>
                  <a:schemeClr val="accent1">
                    <a:lumMod val="76000"/>
                  </a:schemeClr>
                </a:solidFill>
                <a:latin typeface="Arial"/>
                <a:cs typeface="Arial"/>
              </a:rPr>
              <a:t>Mapping to Level 4 Preparing for Leadership and Management in Children’s Care, Play, Learning and Development (PLMCCPLD)</a:t>
            </a:r>
            <a:endParaRPr lang="en-GB" sz="2800">
              <a:solidFill>
                <a:schemeClr val="accent1">
                  <a:lumMod val="76000"/>
                </a:schemeClr>
              </a:solidFill>
              <a:latin typeface="Arial"/>
              <a:cs typeface="Arial"/>
            </a:endParaRPr>
          </a:p>
        </p:txBody>
      </p:sp>
      <p:pic>
        <p:nvPicPr>
          <p:cNvPr id="5" name="Content Placeholder 4">
            <a:extLst>
              <a:ext uri="{FF2B5EF4-FFF2-40B4-BE49-F238E27FC236}">
                <a16:creationId xmlns:a16="http://schemas.microsoft.com/office/drawing/2014/main" id="{C5A43114-4653-C917-5386-825FBFDB0F0E}"/>
              </a:ext>
            </a:extLst>
          </p:cNvPr>
          <p:cNvPicPr>
            <a:picLocks noGrp="1" noChangeAspect="1"/>
          </p:cNvPicPr>
          <p:nvPr>
            <p:ph sz="half" idx="1"/>
          </p:nvPr>
        </p:nvPicPr>
        <p:blipFill>
          <a:blip r:embed="rId2"/>
          <a:srcRect r="1639" b="2804"/>
          <a:stretch>
            <a:fillRect/>
          </a:stretch>
        </p:blipFill>
        <p:spPr>
          <a:xfrm>
            <a:off x="3234522" y="1905556"/>
            <a:ext cx="5731879" cy="4386242"/>
          </a:xfrm>
          <a:prstGeom prst="rect">
            <a:avLst/>
          </a:prstGeom>
        </p:spPr>
      </p:pic>
    </p:spTree>
    <p:extLst>
      <p:ext uri="{BB962C8B-B14F-4D97-AF65-F5344CB8AC3E}">
        <p14:creationId xmlns:p14="http://schemas.microsoft.com/office/powerpoint/2010/main" val="1391708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DDE6BB-77F9-9564-BE98-42DCDBCAA8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E6DEC1-7D98-ADA7-12BD-225E2726AF57}"/>
              </a:ext>
            </a:extLst>
          </p:cNvPr>
          <p:cNvSpPr>
            <a:spLocks noGrp="1"/>
          </p:cNvSpPr>
          <p:nvPr>
            <p:ph type="title"/>
          </p:nvPr>
        </p:nvSpPr>
        <p:spPr>
          <a:xfrm>
            <a:off x="106419" y="392910"/>
            <a:ext cx="11949952" cy="1325563"/>
          </a:xfrm>
        </p:spPr>
        <p:txBody>
          <a:bodyPr>
            <a:noAutofit/>
          </a:bodyPr>
          <a:lstStyle/>
          <a:p>
            <a:pPr algn="ctr"/>
            <a:r>
              <a:rPr lang="en-GB" sz="2800" b="1" dirty="0" err="1">
                <a:solidFill>
                  <a:srgbClr val="1F1F1F"/>
                </a:solidFill>
                <a:latin typeface="Arial"/>
                <a:cs typeface="Arial"/>
              </a:rPr>
              <a:t>Mapio</a:t>
            </a:r>
            <a:r>
              <a:rPr lang="en-GB" sz="2800" b="1" dirty="0">
                <a:solidFill>
                  <a:srgbClr val="1F1F1F"/>
                </a:solidFill>
                <a:latin typeface="Arial"/>
                <a:cs typeface="Arial"/>
              </a:rPr>
              <a:t> </a:t>
            </a:r>
            <a:r>
              <a:rPr lang="en-GB" sz="2800" b="1" dirty="0" err="1">
                <a:solidFill>
                  <a:srgbClr val="1F1F1F"/>
                </a:solidFill>
                <a:latin typeface="Arial"/>
                <a:cs typeface="Arial"/>
              </a:rPr>
              <a:t>i</a:t>
            </a:r>
            <a:r>
              <a:rPr lang="en-GB" sz="2800" b="1" dirty="0">
                <a:solidFill>
                  <a:srgbClr val="1F1F1F"/>
                </a:solidFill>
                <a:latin typeface="Arial"/>
                <a:cs typeface="Arial"/>
              </a:rPr>
              <a:t> </a:t>
            </a:r>
            <a:r>
              <a:rPr lang="en-GB" sz="2800" b="1" dirty="0" err="1">
                <a:solidFill>
                  <a:srgbClr val="1F1F1F"/>
                </a:solidFill>
                <a:latin typeface="Arial"/>
                <a:cs typeface="Arial"/>
              </a:rPr>
              <a:t>Lefel</a:t>
            </a:r>
            <a:r>
              <a:rPr lang="en-GB" sz="2800" b="1" dirty="0">
                <a:solidFill>
                  <a:srgbClr val="1F1F1F"/>
                </a:solidFill>
                <a:latin typeface="Arial"/>
                <a:cs typeface="Arial"/>
              </a:rPr>
              <a:t> 4 </a:t>
            </a:r>
            <a:r>
              <a:rPr lang="en-GB" sz="2800" b="1" dirty="0" err="1">
                <a:solidFill>
                  <a:srgbClr val="1F1F1F"/>
                </a:solidFill>
                <a:latin typeface="Arial"/>
                <a:cs typeface="Arial"/>
              </a:rPr>
              <a:t>Paratoi</a:t>
            </a:r>
            <a:r>
              <a:rPr lang="en-GB" sz="2800" b="1" dirty="0">
                <a:solidFill>
                  <a:srgbClr val="1F1F1F"/>
                </a:solidFill>
                <a:latin typeface="Arial"/>
                <a:cs typeface="Arial"/>
              </a:rPr>
              <a:t> </a:t>
            </a:r>
            <a:r>
              <a:rPr lang="en-GB" sz="2800" b="1" dirty="0" err="1">
                <a:solidFill>
                  <a:srgbClr val="1F1F1F"/>
                </a:solidFill>
                <a:latin typeface="Arial"/>
                <a:cs typeface="Arial"/>
              </a:rPr>
              <a:t>ar</a:t>
            </a:r>
            <a:r>
              <a:rPr lang="en-GB" sz="2800" b="1" dirty="0">
                <a:solidFill>
                  <a:srgbClr val="1F1F1F"/>
                </a:solidFill>
                <a:latin typeface="Arial"/>
                <a:cs typeface="Arial"/>
              </a:rPr>
              <a:t> </a:t>
            </a:r>
            <a:r>
              <a:rPr lang="en-GB" sz="2800" b="1" dirty="0" err="1">
                <a:solidFill>
                  <a:srgbClr val="1F1F1F"/>
                </a:solidFill>
                <a:latin typeface="Arial"/>
                <a:cs typeface="Arial"/>
              </a:rPr>
              <a:t>gyfer</a:t>
            </a:r>
            <a:r>
              <a:rPr lang="en-GB" sz="2800" b="1" dirty="0">
                <a:solidFill>
                  <a:srgbClr val="1F1F1F"/>
                </a:solidFill>
                <a:latin typeface="Arial"/>
                <a:cs typeface="Arial"/>
              </a:rPr>
              <a:t> </a:t>
            </a:r>
            <a:r>
              <a:rPr lang="en-GB" sz="2800" b="1" dirty="0" err="1">
                <a:solidFill>
                  <a:srgbClr val="1F1F1F"/>
                </a:solidFill>
                <a:latin typeface="Arial"/>
                <a:cs typeface="Arial"/>
              </a:rPr>
              <a:t>Arweinyddiaeth</a:t>
            </a:r>
            <a:r>
              <a:rPr lang="en-GB" sz="2800" b="1" dirty="0">
                <a:solidFill>
                  <a:srgbClr val="1F1F1F"/>
                </a:solidFill>
                <a:latin typeface="Arial"/>
                <a:cs typeface="Arial"/>
              </a:rPr>
              <a:t> a </a:t>
            </a:r>
            <a:r>
              <a:rPr lang="en-GB" sz="2800" b="1" dirty="0" err="1">
                <a:solidFill>
                  <a:srgbClr val="1F1F1F"/>
                </a:solidFill>
                <a:latin typeface="Arial"/>
                <a:cs typeface="Arial"/>
              </a:rPr>
              <a:t>Rheolaeth</a:t>
            </a:r>
            <a:r>
              <a:rPr lang="en-GB" sz="2800" b="1" dirty="0">
                <a:solidFill>
                  <a:srgbClr val="1F1F1F"/>
                </a:solidFill>
                <a:latin typeface="Arial"/>
                <a:cs typeface="Arial"/>
              </a:rPr>
              <a:t> </a:t>
            </a:r>
            <a:r>
              <a:rPr lang="en-GB" sz="2800" b="1" dirty="0" err="1">
                <a:solidFill>
                  <a:srgbClr val="1F1F1F"/>
                </a:solidFill>
                <a:latin typeface="Arial"/>
                <a:cs typeface="Arial"/>
              </a:rPr>
              <a:t>mewn</a:t>
            </a:r>
            <a:r>
              <a:rPr lang="en-GB" sz="2800" b="1" dirty="0">
                <a:solidFill>
                  <a:srgbClr val="1F1F1F"/>
                </a:solidFill>
                <a:latin typeface="Arial"/>
                <a:cs typeface="Arial"/>
              </a:rPr>
              <a:t> </a:t>
            </a:r>
            <a:r>
              <a:rPr lang="en-GB" sz="2800" b="1" dirty="0" err="1">
                <a:solidFill>
                  <a:srgbClr val="1F1F1F"/>
                </a:solidFill>
                <a:latin typeface="Arial"/>
                <a:cs typeface="Arial"/>
              </a:rPr>
              <a:t>Gofal</a:t>
            </a:r>
            <a:r>
              <a:rPr lang="en-GB" sz="2800" b="1" dirty="0">
                <a:solidFill>
                  <a:srgbClr val="1F1F1F"/>
                </a:solidFill>
                <a:latin typeface="Arial"/>
                <a:cs typeface="Arial"/>
              </a:rPr>
              <a:t>, </a:t>
            </a:r>
            <a:r>
              <a:rPr lang="en-GB" sz="2800" b="1" dirty="0" err="1">
                <a:solidFill>
                  <a:srgbClr val="1F1F1F"/>
                </a:solidFill>
                <a:latin typeface="Arial"/>
                <a:cs typeface="Arial"/>
              </a:rPr>
              <a:t>Chwarae</a:t>
            </a:r>
            <a:r>
              <a:rPr lang="en-GB" sz="2800" b="1" dirty="0">
                <a:solidFill>
                  <a:srgbClr val="1F1F1F"/>
                </a:solidFill>
                <a:latin typeface="Arial"/>
                <a:cs typeface="Arial"/>
              </a:rPr>
              <a:t>, </a:t>
            </a:r>
            <a:r>
              <a:rPr lang="en-GB" sz="2800" b="1" dirty="0" err="1">
                <a:solidFill>
                  <a:srgbClr val="1F1F1F"/>
                </a:solidFill>
                <a:latin typeface="Arial"/>
                <a:cs typeface="Arial"/>
              </a:rPr>
              <a:t>Dysgu</a:t>
            </a:r>
            <a:r>
              <a:rPr lang="en-GB" sz="2800" b="1" dirty="0">
                <a:solidFill>
                  <a:srgbClr val="1F1F1F"/>
                </a:solidFill>
                <a:latin typeface="Arial"/>
                <a:cs typeface="Arial"/>
              </a:rPr>
              <a:t> a </a:t>
            </a:r>
            <a:r>
              <a:rPr lang="en-GB" sz="2800" b="1" dirty="0" err="1">
                <a:solidFill>
                  <a:srgbClr val="1F1F1F"/>
                </a:solidFill>
                <a:latin typeface="Arial"/>
                <a:cs typeface="Arial"/>
              </a:rPr>
              <a:t>Datblygiad</a:t>
            </a:r>
            <a:r>
              <a:rPr lang="en-GB" sz="2800" b="1" dirty="0">
                <a:solidFill>
                  <a:srgbClr val="1F1F1F"/>
                </a:solidFill>
                <a:latin typeface="Arial"/>
                <a:cs typeface="Arial"/>
              </a:rPr>
              <a:t> Plant ('PLMCCPLD')</a:t>
            </a:r>
            <a:br>
              <a:rPr lang="en-GB" sz="4800" b="1" dirty="0">
                <a:latin typeface="Arial"/>
              </a:rPr>
            </a:br>
            <a:r>
              <a:rPr lang="en-GB" sz="2800" b="1" dirty="0">
                <a:solidFill>
                  <a:schemeClr val="accent1">
                    <a:lumMod val="76000"/>
                  </a:schemeClr>
                </a:solidFill>
                <a:latin typeface="Arial"/>
                <a:cs typeface="Arial"/>
              </a:rPr>
              <a:t>Mapping to Level 4 Preparing for Leadership and Management in Children’s Care, Play, Learning and Development (PLMCCPLD)</a:t>
            </a:r>
            <a:endParaRPr lang="en-GB" sz="2800">
              <a:solidFill>
                <a:schemeClr val="accent1">
                  <a:lumMod val="76000"/>
                </a:schemeClr>
              </a:solidFill>
              <a:latin typeface="Arial"/>
              <a:cs typeface="Arial"/>
            </a:endParaRPr>
          </a:p>
        </p:txBody>
      </p:sp>
      <p:pic>
        <p:nvPicPr>
          <p:cNvPr id="6" name="Content Placeholder 5" descr="A screen shot of a chart&#10;&#10;AI-generated content may be incorrect.">
            <a:extLst>
              <a:ext uri="{FF2B5EF4-FFF2-40B4-BE49-F238E27FC236}">
                <a16:creationId xmlns:a16="http://schemas.microsoft.com/office/drawing/2014/main" id="{189022DE-5154-2D76-B90A-C61B0B587F3E}"/>
              </a:ext>
            </a:extLst>
          </p:cNvPr>
          <p:cNvPicPr>
            <a:picLocks noGrp="1" noChangeAspect="1"/>
          </p:cNvPicPr>
          <p:nvPr>
            <p:ph sz="half" idx="1"/>
          </p:nvPr>
        </p:nvPicPr>
        <p:blipFill>
          <a:blip r:embed="rId3"/>
          <a:stretch>
            <a:fillRect/>
          </a:stretch>
        </p:blipFill>
        <p:spPr>
          <a:xfrm>
            <a:off x="3478075" y="1928366"/>
            <a:ext cx="5236134" cy="4931457"/>
          </a:xfrm>
          <a:prstGeom prst="rect">
            <a:avLst/>
          </a:prstGeom>
        </p:spPr>
      </p:pic>
    </p:spTree>
    <p:extLst>
      <p:ext uri="{BB962C8B-B14F-4D97-AF65-F5344CB8AC3E}">
        <p14:creationId xmlns:p14="http://schemas.microsoft.com/office/powerpoint/2010/main" val="21006439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E8D1F5-BC33-6EF8-D421-7A6387770F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6FDD05-20D8-734E-746B-1E1EF1006694}"/>
              </a:ext>
            </a:extLst>
          </p:cNvPr>
          <p:cNvSpPr>
            <a:spLocks noGrp="1"/>
          </p:cNvSpPr>
          <p:nvPr>
            <p:ph type="title"/>
          </p:nvPr>
        </p:nvSpPr>
        <p:spPr>
          <a:xfrm>
            <a:off x="958065" y="-3031"/>
            <a:ext cx="10515600" cy="1325563"/>
          </a:xfrm>
        </p:spPr>
        <p:txBody>
          <a:bodyPr>
            <a:noAutofit/>
          </a:bodyPr>
          <a:lstStyle/>
          <a:p>
            <a:pPr algn="ctr"/>
            <a:r>
              <a:rPr lang="en-GB" sz="4800" b="1" dirty="0" err="1">
                <a:latin typeface="Arial"/>
              </a:rPr>
              <a:t>Mapio</a:t>
            </a:r>
            <a:r>
              <a:rPr lang="en-GB" sz="4800" b="1" dirty="0">
                <a:latin typeface="Arial"/>
              </a:rPr>
              <a:t> </a:t>
            </a:r>
            <a:r>
              <a:rPr lang="en-GB" sz="4800" b="1" dirty="0" err="1">
                <a:latin typeface="Arial"/>
              </a:rPr>
              <a:t>i</a:t>
            </a:r>
            <a:r>
              <a:rPr lang="en-GB" sz="4800" b="1" dirty="0">
                <a:latin typeface="Arial"/>
              </a:rPr>
              <a:t> 'ECSDN'</a:t>
            </a:r>
            <a:br>
              <a:rPr lang="en-GB" sz="4800" b="1" dirty="0">
                <a:latin typeface="Arial"/>
              </a:rPr>
            </a:br>
            <a:r>
              <a:rPr lang="en-GB" sz="4800" b="1" dirty="0">
                <a:solidFill>
                  <a:schemeClr val="accent1">
                    <a:lumMod val="76000"/>
                  </a:schemeClr>
                </a:solidFill>
                <a:latin typeface="Arial"/>
                <a:cs typeface="Arial"/>
              </a:rPr>
              <a:t>Mapping to ECSDN</a:t>
            </a:r>
          </a:p>
        </p:txBody>
      </p:sp>
      <p:pic>
        <p:nvPicPr>
          <p:cNvPr id="6" name="Content Placeholder 5" descr="The Early Childhood Graduate Practitioner Competencies: A Guide for  Professional Practice: Amazon.co.uk: Early Childhood Studies Degrees  Network, Silberfeld, Carolyn: 9781529760101: Books">
            <a:extLst>
              <a:ext uri="{FF2B5EF4-FFF2-40B4-BE49-F238E27FC236}">
                <a16:creationId xmlns:a16="http://schemas.microsoft.com/office/drawing/2014/main" id="{7A50D74C-67A9-0719-4669-AA9ACAA3D28A}"/>
              </a:ext>
            </a:extLst>
          </p:cNvPr>
          <p:cNvPicPr>
            <a:picLocks noGrp="1" noChangeAspect="1"/>
          </p:cNvPicPr>
          <p:nvPr>
            <p:ph sz="half" idx="1"/>
          </p:nvPr>
        </p:nvPicPr>
        <p:blipFill>
          <a:blip r:embed="rId2"/>
          <a:stretch>
            <a:fillRect/>
          </a:stretch>
        </p:blipFill>
        <p:spPr>
          <a:xfrm>
            <a:off x="3492693" y="1320143"/>
            <a:ext cx="5207570" cy="5338729"/>
          </a:xfrm>
          <a:prstGeom prst="rect">
            <a:avLst/>
          </a:prstGeom>
        </p:spPr>
      </p:pic>
    </p:spTree>
    <p:extLst>
      <p:ext uri="{BB962C8B-B14F-4D97-AF65-F5344CB8AC3E}">
        <p14:creationId xmlns:p14="http://schemas.microsoft.com/office/powerpoint/2010/main" val="33012343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AB43F-7456-7F85-F0C6-4A1C5F45B0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08B282-74C4-5212-CE9D-4B6DCCDDEA55}"/>
              </a:ext>
            </a:extLst>
          </p:cNvPr>
          <p:cNvSpPr>
            <a:spLocks noGrp="1"/>
          </p:cNvSpPr>
          <p:nvPr>
            <p:ph type="title"/>
          </p:nvPr>
        </p:nvSpPr>
        <p:spPr>
          <a:xfrm>
            <a:off x="958065" y="-3031"/>
            <a:ext cx="10515600" cy="1325563"/>
          </a:xfrm>
        </p:spPr>
        <p:txBody>
          <a:bodyPr>
            <a:noAutofit/>
          </a:bodyPr>
          <a:lstStyle/>
          <a:p>
            <a:pPr algn="ctr"/>
            <a:r>
              <a:rPr lang="en-GB" sz="4800" b="1" dirty="0" err="1">
                <a:latin typeface="Arial"/>
              </a:rPr>
              <a:t>Mapio</a:t>
            </a:r>
            <a:r>
              <a:rPr lang="en-GB" sz="4800" b="1" dirty="0">
                <a:latin typeface="Arial"/>
              </a:rPr>
              <a:t> </a:t>
            </a:r>
            <a:r>
              <a:rPr lang="en-GB" sz="4800" b="1" dirty="0" err="1">
                <a:latin typeface="Arial"/>
              </a:rPr>
              <a:t>i</a:t>
            </a:r>
            <a:r>
              <a:rPr lang="en-GB" sz="4800" b="1" dirty="0">
                <a:latin typeface="Arial"/>
              </a:rPr>
              <a:t> 'ECSDN'</a:t>
            </a:r>
            <a:br>
              <a:rPr lang="en-GB" sz="4800" b="1" dirty="0">
                <a:latin typeface="Arial"/>
              </a:rPr>
            </a:br>
            <a:r>
              <a:rPr lang="en-GB" sz="4800" b="1" dirty="0">
                <a:solidFill>
                  <a:schemeClr val="accent1">
                    <a:lumMod val="76000"/>
                  </a:schemeClr>
                </a:solidFill>
                <a:latin typeface="Arial"/>
                <a:cs typeface="Arial"/>
              </a:rPr>
              <a:t>Mapping to ECSDN</a:t>
            </a:r>
          </a:p>
        </p:txBody>
      </p:sp>
      <p:graphicFrame>
        <p:nvGraphicFramePr>
          <p:cNvPr id="7" name="Content Placeholder 6">
            <a:extLst>
              <a:ext uri="{FF2B5EF4-FFF2-40B4-BE49-F238E27FC236}">
                <a16:creationId xmlns:a16="http://schemas.microsoft.com/office/drawing/2014/main" id="{BF068984-13C6-18D5-F45A-62187A7149C5}"/>
              </a:ext>
            </a:extLst>
          </p:cNvPr>
          <p:cNvGraphicFramePr>
            <a:graphicFrameLocks noGrp="1"/>
          </p:cNvGraphicFramePr>
          <p:nvPr>
            <p:ph sz="half" idx="1"/>
            <p:extLst>
              <p:ext uri="{D42A27DB-BD31-4B8C-83A1-F6EECF244321}">
                <p14:modId xmlns:p14="http://schemas.microsoft.com/office/powerpoint/2010/main" val="3422107968"/>
              </p:ext>
            </p:extLst>
          </p:nvPr>
        </p:nvGraphicFramePr>
        <p:xfrm>
          <a:off x="1860176" y="1314823"/>
          <a:ext cx="8338698" cy="5019675"/>
        </p:xfrm>
        <a:graphic>
          <a:graphicData uri="http://schemas.openxmlformats.org/drawingml/2006/table">
            <a:tbl>
              <a:tblPr bandRow="1">
                <a:tableStyleId>{5C22544A-7EE6-4342-B048-85BDC9FD1C3A}</a:tableStyleId>
              </a:tblPr>
              <a:tblGrid>
                <a:gridCol w="8338698">
                  <a:extLst>
                    <a:ext uri="{9D8B030D-6E8A-4147-A177-3AD203B41FA5}">
                      <a16:colId xmlns:a16="http://schemas.microsoft.com/office/drawing/2014/main" val="929471163"/>
                    </a:ext>
                  </a:extLst>
                </a:gridCol>
              </a:tblGrid>
              <a:tr h="627529">
                <a:tc>
                  <a:txBody>
                    <a:bodyPr/>
                    <a:lstStyle/>
                    <a:p>
                      <a:pPr algn="ctr" rtl="0" fontAlgn="base">
                        <a:lnSpc>
                          <a:spcPts val="1425"/>
                        </a:lnSpc>
                        <a:buNone/>
                      </a:pPr>
                      <a:r>
                        <a:rPr lang="en-US" sz="1200" b="1" dirty="0">
                          <a:effectLst/>
                          <a:latin typeface="Arial"/>
                        </a:rPr>
                        <a:t>Early Childhood Studies Degree Network (England)</a:t>
                      </a:r>
                      <a:endParaRPr lang="en-US" dirty="0">
                        <a:effectLst/>
                        <a:latin typeface="Arial"/>
                      </a:endParaRPr>
                    </a:p>
                    <a:p>
                      <a:pPr lvl="0" algn="ctr">
                        <a:lnSpc>
                          <a:spcPts val="1425"/>
                        </a:lnSpc>
                        <a:buNone/>
                      </a:pPr>
                      <a:r>
                        <a:rPr lang="en-US" sz="1200" b="1" dirty="0">
                          <a:effectLst/>
                          <a:latin typeface="Arial"/>
                        </a:rPr>
                        <a:t>Graduate Practitioner Competencies</a:t>
                      </a:r>
                      <a:r>
                        <a:rPr lang="en-US" sz="1200" dirty="0">
                          <a:effectLst/>
                          <a:latin typeface="Arial"/>
                        </a:rPr>
                        <a:t> </a:t>
                      </a:r>
                      <a:endParaRPr lang="en-US">
                        <a:effectLst/>
                        <a:latin typeface="Arial"/>
                      </a:endParaRPr>
                    </a:p>
                    <a:p>
                      <a:pPr algn="ctr" rtl="0" fontAlgn="base">
                        <a:lnSpc>
                          <a:spcPts val="1425"/>
                        </a:lnSpc>
                        <a:buNone/>
                      </a:pPr>
                      <a:endParaRPr lang="en-US">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965062629"/>
                  </a:ext>
                </a:extLst>
              </a:tr>
              <a:tr h="190500">
                <a:tc>
                  <a:txBody>
                    <a:bodyPr/>
                    <a:lstStyle/>
                    <a:p>
                      <a:pPr algn="just" rtl="0" fontAlgn="base">
                        <a:lnSpc>
                          <a:spcPts val="1425"/>
                        </a:lnSpc>
                        <a:buNone/>
                      </a:pPr>
                      <a:r>
                        <a:rPr lang="en-US" sz="1200" b="1" dirty="0">
                          <a:solidFill>
                            <a:srgbClr val="FFFFFF"/>
                          </a:solidFill>
                          <a:effectLst/>
                          <a:latin typeface="Arial"/>
                        </a:rPr>
                        <a:t>Competency 1</a:t>
                      </a:r>
                      <a:r>
                        <a:rPr lang="en-US" sz="1200" dirty="0">
                          <a:solidFill>
                            <a:srgbClr val="FFFFFF"/>
                          </a:solidFill>
                          <a:effectLst/>
                          <a:latin typeface="Arial"/>
                        </a:rPr>
                        <a:t> </a:t>
                      </a:r>
                      <a:endParaRPr lang="en-US" dirty="0">
                        <a:effectLst/>
                        <a:latin typeface="Arial"/>
                      </a:endParaRPr>
                    </a:p>
                    <a:p>
                      <a:pPr algn="just" rtl="0" fontAlgn="base">
                        <a:lnSpc>
                          <a:spcPts val="1425"/>
                        </a:lnSpc>
                        <a:buNone/>
                      </a:pPr>
                      <a:r>
                        <a:rPr lang="en-US" sz="1200" dirty="0">
                          <a:solidFill>
                            <a:srgbClr val="FFFFFF"/>
                          </a:solidFill>
                          <a:effectLst/>
                          <a:latin typeface="Arial"/>
                        </a:rPr>
                        <a:t>Advocating for young children’s rights and participation </a:t>
                      </a:r>
                      <a:endParaRPr lang="en-US"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0000"/>
                    </a:solidFill>
                  </a:tcPr>
                </a:tc>
                <a:extLst>
                  <a:ext uri="{0D108BD9-81ED-4DB2-BD59-A6C34878D82A}">
                    <a16:rowId xmlns:a16="http://schemas.microsoft.com/office/drawing/2014/main" val="3417652239"/>
                  </a:ext>
                </a:extLst>
              </a:tr>
              <a:tr h="190500">
                <a:tc>
                  <a:txBody>
                    <a:bodyPr/>
                    <a:lstStyle/>
                    <a:p>
                      <a:pPr rtl="0" fontAlgn="base">
                        <a:lnSpc>
                          <a:spcPts val="1425"/>
                        </a:lnSpc>
                        <a:buNone/>
                      </a:pPr>
                      <a:r>
                        <a:rPr lang="en-US" sz="1200" b="1" dirty="0">
                          <a:effectLst/>
                          <a:latin typeface="Arial"/>
                        </a:rPr>
                        <a:t>Competency 2</a:t>
                      </a:r>
                      <a:r>
                        <a:rPr lang="en-US" sz="1200" dirty="0">
                          <a:effectLst/>
                          <a:latin typeface="Arial"/>
                        </a:rPr>
                        <a:t> </a:t>
                      </a:r>
                      <a:endParaRPr lang="en-US" dirty="0">
                        <a:effectLst/>
                        <a:latin typeface="Arial"/>
                      </a:endParaRPr>
                    </a:p>
                    <a:p>
                      <a:pPr rtl="0" fontAlgn="base">
                        <a:lnSpc>
                          <a:spcPts val="1425"/>
                        </a:lnSpc>
                        <a:buNone/>
                      </a:pPr>
                      <a:r>
                        <a:rPr lang="en-US" sz="1200" dirty="0">
                          <a:effectLst/>
                          <a:latin typeface="Arial"/>
                        </a:rPr>
                        <a:t>Promote holistic child development </a:t>
                      </a:r>
                      <a:endParaRPr lang="en-US"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C000"/>
                    </a:solidFill>
                  </a:tcPr>
                </a:tc>
                <a:extLst>
                  <a:ext uri="{0D108BD9-81ED-4DB2-BD59-A6C34878D82A}">
                    <a16:rowId xmlns:a16="http://schemas.microsoft.com/office/drawing/2014/main" val="818882985"/>
                  </a:ext>
                </a:extLst>
              </a:tr>
              <a:tr h="190500">
                <a:tc>
                  <a:txBody>
                    <a:bodyPr/>
                    <a:lstStyle/>
                    <a:p>
                      <a:pPr rtl="0" fontAlgn="base">
                        <a:lnSpc>
                          <a:spcPts val="1425"/>
                        </a:lnSpc>
                        <a:buNone/>
                      </a:pPr>
                      <a:r>
                        <a:rPr lang="en-US" sz="1200" b="1" dirty="0">
                          <a:effectLst/>
                          <a:latin typeface="Arial"/>
                        </a:rPr>
                        <a:t>Competency 3</a:t>
                      </a:r>
                      <a:r>
                        <a:rPr lang="en-US" sz="1200" dirty="0">
                          <a:effectLst/>
                          <a:latin typeface="Arial"/>
                        </a:rPr>
                        <a:t> </a:t>
                      </a:r>
                      <a:endParaRPr lang="en-US" dirty="0">
                        <a:effectLst/>
                        <a:latin typeface="Arial"/>
                      </a:endParaRPr>
                    </a:p>
                    <a:p>
                      <a:pPr rtl="0" fontAlgn="base">
                        <a:lnSpc>
                          <a:spcPts val="1425"/>
                        </a:lnSpc>
                        <a:buNone/>
                      </a:pPr>
                      <a:r>
                        <a:rPr lang="en-US" sz="1200" dirty="0">
                          <a:effectLst/>
                          <a:latin typeface="Arial"/>
                        </a:rPr>
                        <a:t>Work directly with young children, families and colleagues to promote health,  </a:t>
                      </a:r>
                      <a:endParaRPr lang="en-US" dirty="0">
                        <a:effectLst/>
                        <a:latin typeface="Arial"/>
                      </a:endParaRPr>
                    </a:p>
                    <a:p>
                      <a:pPr rtl="0" fontAlgn="base">
                        <a:lnSpc>
                          <a:spcPts val="1425"/>
                        </a:lnSpc>
                        <a:buNone/>
                      </a:pPr>
                      <a:r>
                        <a:rPr lang="en-US" sz="1200" dirty="0">
                          <a:effectLst/>
                          <a:latin typeface="Arial"/>
                        </a:rPr>
                        <a:t>well-being, safety and nurturing care </a:t>
                      </a:r>
                      <a:endParaRPr lang="en-US"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00"/>
                    </a:solidFill>
                  </a:tcPr>
                </a:tc>
                <a:extLst>
                  <a:ext uri="{0D108BD9-81ED-4DB2-BD59-A6C34878D82A}">
                    <a16:rowId xmlns:a16="http://schemas.microsoft.com/office/drawing/2014/main" val="1350176607"/>
                  </a:ext>
                </a:extLst>
              </a:tr>
              <a:tr h="190500">
                <a:tc>
                  <a:txBody>
                    <a:bodyPr/>
                    <a:lstStyle/>
                    <a:p>
                      <a:pPr rtl="0" fontAlgn="base">
                        <a:lnSpc>
                          <a:spcPts val="1425"/>
                        </a:lnSpc>
                        <a:buNone/>
                      </a:pPr>
                      <a:r>
                        <a:rPr lang="en-US" sz="1200" b="1" dirty="0">
                          <a:effectLst/>
                          <a:latin typeface="Arial"/>
                        </a:rPr>
                        <a:t>Competency 4</a:t>
                      </a:r>
                      <a:r>
                        <a:rPr lang="en-US" sz="1200" dirty="0">
                          <a:effectLst/>
                          <a:latin typeface="Arial"/>
                        </a:rPr>
                        <a:t> </a:t>
                      </a:r>
                      <a:endParaRPr lang="en-US" dirty="0">
                        <a:effectLst/>
                        <a:latin typeface="Arial"/>
                      </a:endParaRPr>
                    </a:p>
                    <a:p>
                      <a:pPr rtl="0" fontAlgn="base">
                        <a:lnSpc>
                          <a:spcPts val="1425"/>
                        </a:lnSpc>
                        <a:buNone/>
                      </a:pPr>
                      <a:r>
                        <a:rPr lang="en-US" sz="1200" dirty="0">
                          <a:effectLst/>
                          <a:latin typeface="Arial"/>
                        </a:rPr>
                        <a:t>Observe, listen and plan for young children to support their well-being, early  </a:t>
                      </a:r>
                      <a:endParaRPr lang="en-US" dirty="0">
                        <a:effectLst/>
                        <a:latin typeface="Arial"/>
                      </a:endParaRPr>
                    </a:p>
                    <a:p>
                      <a:pPr rtl="0" fontAlgn="base">
                        <a:lnSpc>
                          <a:spcPts val="1425"/>
                        </a:lnSpc>
                        <a:buNone/>
                      </a:pPr>
                      <a:r>
                        <a:rPr lang="en-US" sz="1200" dirty="0">
                          <a:effectLst/>
                          <a:latin typeface="Arial"/>
                        </a:rPr>
                        <a:t>learning, progression and transitions </a:t>
                      </a:r>
                      <a:endParaRPr lang="en-US"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92D050"/>
                    </a:solidFill>
                  </a:tcPr>
                </a:tc>
                <a:extLst>
                  <a:ext uri="{0D108BD9-81ED-4DB2-BD59-A6C34878D82A}">
                    <a16:rowId xmlns:a16="http://schemas.microsoft.com/office/drawing/2014/main" val="2874109506"/>
                  </a:ext>
                </a:extLst>
              </a:tr>
              <a:tr h="190500">
                <a:tc>
                  <a:txBody>
                    <a:bodyPr/>
                    <a:lstStyle/>
                    <a:p>
                      <a:pPr rtl="0" fontAlgn="base">
                        <a:lnSpc>
                          <a:spcPts val="1425"/>
                        </a:lnSpc>
                        <a:buNone/>
                      </a:pPr>
                      <a:r>
                        <a:rPr lang="en-US" sz="1200" b="1" dirty="0">
                          <a:effectLst/>
                          <a:latin typeface="Arial"/>
                        </a:rPr>
                        <a:t>Competency 5</a:t>
                      </a:r>
                      <a:r>
                        <a:rPr lang="en-US" sz="1200" dirty="0">
                          <a:effectLst/>
                          <a:latin typeface="Arial"/>
                        </a:rPr>
                        <a:t> </a:t>
                      </a:r>
                      <a:endParaRPr lang="en-US" dirty="0">
                        <a:effectLst/>
                        <a:latin typeface="Arial"/>
                      </a:endParaRPr>
                    </a:p>
                    <a:p>
                      <a:pPr rtl="0" fontAlgn="base">
                        <a:lnSpc>
                          <a:spcPts val="1425"/>
                        </a:lnSpc>
                        <a:buNone/>
                      </a:pPr>
                      <a:r>
                        <a:rPr lang="en-US" sz="1200" dirty="0">
                          <a:effectLst/>
                          <a:latin typeface="Arial"/>
                        </a:rPr>
                        <a:t>Safeguarding and child protection </a:t>
                      </a:r>
                      <a:endParaRPr lang="en-US"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00B0F0"/>
                    </a:solidFill>
                  </a:tcPr>
                </a:tc>
                <a:extLst>
                  <a:ext uri="{0D108BD9-81ED-4DB2-BD59-A6C34878D82A}">
                    <a16:rowId xmlns:a16="http://schemas.microsoft.com/office/drawing/2014/main" val="3857799596"/>
                  </a:ext>
                </a:extLst>
              </a:tr>
              <a:tr h="190500">
                <a:tc>
                  <a:txBody>
                    <a:bodyPr/>
                    <a:lstStyle/>
                    <a:p>
                      <a:pPr rtl="0" fontAlgn="base">
                        <a:lnSpc>
                          <a:spcPts val="1425"/>
                        </a:lnSpc>
                        <a:buNone/>
                      </a:pPr>
                      <a:r>
                        <a:rPr lang="en-US" sz="1200" b="1" dirty="0">
                          <a:effectLst/>
                          <a:latin typeface="Arial"/>
                        </a:rPr>
                        <a:t>Competency 6</a:t>
                      </a:r>
                      <a:r>
                        <a:rPr lang="en-US" sz="1200" dirty="0">
                          <a:effectLst/>
                          <a:latin typeface="Arial"/>
                        </a:rPr>
                        <a:t> </a:t>
                      </a:r>
                      <a:endParaRPr lang="en-US" dirty="0">
                        <a:effectLst/>
                        <a:latin typeface="Arial"/>
                      </a:endParaRPr>
                    </a:p>
                    <a:p>
                      <a:pPr rtl="0" fontAlgn="base">
                        <a:lnSpc>
                          <a:spcPts val="1425"/>
                        </a:lnSpc>
                        <a:buNone/>
                      </a:pPr>
                      <a:r>
                        <a:rPr lang="en-US" sz="1200" dirty="0">
                          <a:effectLst/>
                          <a:latin typeface="Arial"/>
                        </a:rPr>
                        <a:t>Inclusive practice </a:t>
                      </a:r>
                      <a:endParaRPr lang="en-US"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CC99FF"/>
                    </a:solidFill>
                  </a:tcPr>
                </a:tc>
                <a:extLst>
                  <a:ext uri="{0D108BD9-81ED-4DB2-BD59-A6C34878D82A}">
                    <a16:rowId xmlns:a16="http://schemas.microsoft.com/office/drawing/2014/main" val="507170830"/>
                  </a:ext>
                </a:extLst>
              </a:tr>
              <a:tr h="190500">
                <a:tc>
                  <a:txBody>
                    <a:bodyPr/>
                    <a:lstStyle/>
                    <a:p>
                      <a:pPr rtl="0" fontAlgn="base">
                        <a:lnSpc>
                          <a:spcPts val="1425"/>
                        </a:lnSpc>
                        <a:buNone/>
                      </a:pPr>
                      <a:r>
                        <a:rPr lang="en-US" sz="1200" b="1" dirty="0">
                          <a:effectLst/>
                          <a:latin typeface="Arial"/>
                        </a:rPr>
                        <a:t>Competency 7</a:t>
                      </a:r>
                      <a:r>
                        <a:rPr lang="en-US" sz="1200" dirty="0">
                          <a:effectLst/>
                          <a:latin typeface="Arial"/>
                        </a:rPr>
                        <a:t> </a:t>
                      </a:r>
                      <a:endParaRPr lang="en-US" dirty="0">
                        <a:effectLst/>
                        <a:latin typeface="Arial"/>
                      </a:endParaRPr>
                    </a:p>
                    <a:p>
                      <a:pPr rtl="0" fontAlgn="base">
                        <a:lnSpc>
                          <a:spcPts val="1425"/>
                        </a:lnSpc>
                        <a:buNone/>
                      </a:pPr>
                      <a:r>
                        <a:rPr lang="en-US" sz="1200" dirty="0">
                          <a:effectLst/>
                          <a:latin typeface="Arial"/>
                        </a:rPr>
                        <a:t>Partnership with parents and caregivers </a:t>
                      </a:r>
                      <a:endParaRPr lang="en-US"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66FF"/>
                    </a:solidFill>
                  </a:tcPr>
                </a:tc>
                <a:extLst>
                  <a:ext uri="{0D108BD9-81ED-4DB2-BD59-A6C34878D82A}">
                    <a16:rowId xmlns:a16="http://schemas.microsoft.com/office/drawing/2014/main" val="1631581557"/>
                  </a:ext>
                </a:extLst>
              </a:tr>
              <a:tr h="190500">
                <a:tc>
                  <a:txBody>
                    <a:bodyPr/>
                    <a:lstStyle/>
                    <a:p>
                      <a:pPr rtl="0" fontAlgn="base">
                        <a:lnSpc>
                          <a:spcPts val="1425"/>
                        </a:lnSpc>
                        <a:buNone/>
                      </a:pPr>
                      <a:r>
                        <a:rPr lang="en-US" sz="1200" b="1" dirty="0">
                          <a:effectLst/>
                          <a:latin typeface="Arial"/>
                        </a:rPr>
                        <a:t>Competency 8</a:t>
                      </a:r>
                      <a:r>
                        <a:rPr lang="en-US" sz="1200" dirty="0">
                          <a:effectLst/>
                          <a:latin typeface="Arial"/>
                        </a:rPr>
                        <a:t> </a:t>
                      </a:r>
                      <a:endParaRPr lang="en-US" dirty="0">
                        <a:effectLst/>
                        <a:latin typeface="Arial"/>
                      </a:endParaRPr>
                    </a:p>
                    <a:p>
                      <a:pPr rtl="0" fontAlgn="base">
                        <a:lnSpc>
                          <a:spcPts val="1425"/>
                        </a:lnSpc>
                        <a:buNone/>
                      </a:pPr>
                      <a:r>
                        <a:rPr lang="en-US" sz="1200" dirty="0">
                          <a:effectLst/>
                          <a:latin typeface="Arial"/>
                        </a:rPr>
                        <a:t>Collaborating with others </a:t>
                      </a:r>
                      <a:endParaRPr lang="en-US"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99CC"/>
                    </a:solidFill>
                  </a:tcPr>
                </a:tc>
                <a:extLst>
                  <a:ext uri="{0D108BD9-81ED-4DB2-BD59-A6C34878D82A}">
                    <a16:rowId xmlns:a16="http://schemas.microsoft.com/office/drawing/2014/main" val="3114017212"/>
                  </a:ext>
                </a:extLst>
              </a:tr>
              <a:tr h="190500">
                <a:tc>
                  <a:txBody>
                    <a:bodyPr/>
                    <a:lstStyle/>
                    <a:p>
                      <a:pPr rtl="0" fontAlgn="base">
                        <a:lnSpc>
                          <a:spcPts val="1425"/>
                        </a:lnSpc>
                        <a:buNone/>
                      </a:pPr>
                      <a:r>
                        <a:rPr lang="en-US" sz="1200" b="1" dirty="0">
                          <a:effectLst/>
                          <a:latin typeface="Arial"/>
                        </a:rPr>
                        <a:t>Competency 9</a:t>
                      </a:r>
                      <a:r>
                        <a:rPr lang="en-US" sz="1200" dirty="0">
                          <a:effectLst/>
                          <a:latin typeface="Arial"/>
                        </a:rPr>
                        <a:t> </a:t>
                      </a:r>
                      <a:endParaRPr lang="en-US" dirty="0">
                        <a:effectLst/>
                        <a:latin typeface="Arial"/>
                      </a:endParaRPr>
                    </a:p>
                    <a:p>
                      <a:pPr rtl="0" fontAlgn="base">
                        <a:lnSpc>
                          <a:spcPts val="1425"/>
                        </a:lnSpc>
                        <a:buNone/>
                      </a:pPr>
                      <a:r>
                        <a:rPr lang="en-US" sz="1200" dirty="0">
                          <a:effectLst/>
                          <a:latin typeface="Arial"/>
                        </a:rPr>
                        <a:t>Professional development </a:t>
                      </a:r>
                      <a:endParaRPr lang="en-US"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0066"/>
                    </a:solidFill>
                  </a:tcPr>
                </a:tc>
                <a:extLst>
                  <a:ext uri="{0D108BD9-81ED-4DB2-BD59-A6C34878D82A}">
                    <a16:rowId xmlns:a16="http://schemas.microsoft.com/office/drawing/2014/main" val="311945834"/>
                  </a:ext>
                </a:extLst>
              </a:tr>
            </a:tbl>
          </a:graphicData>
        </a:graphic>
      </p:graphicFrame>
    </p:spTree>
    <p:extLst>
      <p:ext uri="{BB962C8B-B14F-4D97-AF65-F5344CB8AC3E}">
        <p14:creationId xmlns:p14="http://schemas.microsoft.com/office/powerpoint/2010/main" val="16410690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049D6-41AC-4E11-9BE5-E13483326A50}"/>
              </a:ext>
            </a:extLst>
          </p:cNvPr>
          <p:cNvSpPr>
            <a:spLocks noGrp="1"/>
          </p:cNvSpPr>
          <p:nvPr>
            <p:ph type="title"/>
          </p:nvPr>
        </p:nvSpPr>
        <p:spPr/>
        <p:txBody>
          <a:bodyPr>
            <a:noAutofit/>
          </a:bodyPr>
          <a:lstStyle/>
          <a:p>
            <a:pPr algn="ctr"/>
            <a:r>
              <a:rPr lang="en-GB" sz="4800" b="1" dirty="0">
                <a:latin typeface="Arial" panose="020B0604020202020204" pitchFamily="34" charset="0"/>
              </a:rPr>
              <a:t>Log </a:t>
            </a:r>
            <a:r>
              <a:rPr lang="en-GB" sz="4800" b="1" dirty="0" err="1">
                <a:latin typeface="Arial" panose="020B0604020202020204" pitchFamily="34" charset="0"/>
              </a:rPr>
              <a:t>wedi’i</a:t>
            </a:r>
            <a:r>
              <a:rPr lang="en-GB" sz="4800" b="1" dirty="0">
                <a:latin typeface="Arial" panose="020B0604020202020204" pitchFamily="34" charset="0"/>
              </a:rPr>
              <a:t> </a:t>
            </a:r>
            <a:r>
              <a:rPr lang="en-GB" sz="4800" b="1" dirty="0" err="1">
                <a:latin typeface="Arial" panose="020B0604020202020204" pitchFamily="34" charset="0"/>
              </a:rPr>
              <a:t>gwblhau</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Completed Log</a:t>
            </a:r>
            <a:endParaRPr lang="en-GB" sz="4800" b="1" dirty="0">
              <a:solidFill>
                <a:schemeClr val="accent1">
                  <a:lumMod val="75000"/>
                </a:schemeClr>
              </a:solidFill>
            </a:endParaRPr>
          </a:p>
        </p:txBody>
      </p:sp>
      <p:pic>
        <p:nvPicPr>
          <p:cNvPr id="5" name="Content Placeholder 4" descr="NOS LOG English 2020 BLANK - Word">
            <a:extLst>
              <a:ext uri="{FF2B5EF4-FFF2-40B4-BE49-F238E27FC236}">
                <a16:creationId xmlns:a16="http://schemas.microsoft.com/office/drawing/2014/main" id="{3D94E785-9DBA-FC81-E556-4736C75A8BAA}"/>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28895" t="22324" r="27912" b="4504"/>
          <a:stretch/>
        </p:blipFill>
        <p:spPr>
          <a:xfrm>
            <a:off x="4149394" y="1690689"/>
            <a:ext cx="3893211" cy="4226633"/>
          </a:xfrm>
        </p:spPr>
      </p:pic>
    </p:spTree>
    <p:extLst>
      <p:ext uri="{BB962C8B-B14F-4D97-AF65-F5344CB8AC3E}">
        <p14:creationId xmlns:p14="http://schemas.microsoft.com/office/powerpoint/2010/main" val="19372679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0BDA2-5091-85BC-02A8-391FD2FD9075}"/>
              </a:ext>
            </a:extLst>
          </p:cNvPr>
          <p:cNvSpPr>
            <a:spLocks noGrp="1"/>
          </p:cNvSpPr>
          <p:nvPr>
            <p:ph type="title"/>
          </p:nvPr>
        </p:nvSpPr>
        <p:spPr/>
        <p:txBody>
          <a:bodyPr>
            <a:noAutofit/>
          </a:bodyPr>
          <a:lstStyle/>
          <a:p>
            <a:pPr algn="ctr"/>
            <a:r>
              <a:rPr lang="en-GB" sz="4800" b="1" dirty="0">
                <a:latin typeface="Arial" panose="020B0604020202020204" pitchFamily="34" charset="0"/>
              </a:rPr>
              <a:t>Gwerthusiadau</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Evaluations</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5F26A74C-A22F-76CB-671C-79C46DAC790E}"/>
              </a:ext>
            </a:extLst>
          </p:cNvPr>
          <p:cNvSpPr>
            <a:spLocks noGrp="1"/>
          </p:cNvSpPr>
          <p:nvPr>
            <p:ph sz="half" idx="1"/>
          </p:nvPr>
        </p:nvSpPr>
        <p:spPr/>
        <p:txBody>
          <a:bodyPr vert="horz" lIns="91440" tIns="45720" rIns="91440" bIns="45720" rtlCol="0" anchor="t">
            <a:normAutofit/>
          </a:bodyPr>
          <a:lstStyle/>
          <a:p>
            <a:r>
              <a:rPr lang="en-GB" sz="2800" dirty="0" err="1">
                <a:latin typeface="Arial"/>
                <a:cs typeface="Arial"/>
              </a:rPr>
              <a:t>Llawlyfr</a:t>
            </a:r>
            <a:r>
              <a:rPr lang="en-GB" sz="2800" dirty="0">
                <a:latin typeface="Arial"/>
                <a:cs typeface="Arial"/>
              </a:rPr>
              <a:t> </a:t>
            </a:r>
            <a:r>
              <a:rPr lang="en-GB" sz="2800" dirty="0" err="1">
                <a:latin typeface="Arial"/>
                <a:cs typeface="Arial"/>
              </a:rPr>
              <a:t>lleoliadau</a:t>
            </a:r>
            <a:r>
              <a:rPr lang="en-GB" dirty="0">
                <a:latin typeface="Arial"/>
                <a:cs typeface="Arial"/>
              </a:rPr>
              <a:t>;</a:t>
            </a:r>
            <a:endParaRPr lang="en-GB" sz="2800" dirty="0">
              <a:latin typeface="Arial"/>
              <a:cs typeface="Arial"/>
            </a:endParaRPr>
          </a:p>
          <a:p>
            <a:r>
              <a:rPr lang="en-GB" sz="2800" dirty="0" err="1">
                <a:latin typeface="Arial"/>
                <a:cs typeface="Arial"/>
              </a:rPr>
              <a:t>Myfyrwyr</a:t>
            </a:r>
            <a:r>
              <a:rPr lang="en-GB" sz="2800" dirty="0">
                <a:latin typeface="Arial"/>
                <a:cs typeface="Arial"/>
              </a:rPr>
              <a:t> </a:t>
            </a:r>
            <a:r>
              <a:rPr lang="en-GB" sz="2800" dirty="0" err="1">
                <a:latin typeface="Arial"/>
                <a:cs typeface="Arial"/>
              </a:rPr>
              <a:t>yn</a:t>
            </a:r>
            <a:r>
              <a:rPr lang="en-GB" sz="2800" dirty="0">
                <a:latin typeface="Arial"/>
                <a:cs typeface="Arial"/>
              </a:rPr>
              <a:t> </a:t>
            </a:r>
            <a:r>
              <a:rPr lang="en-GB" sz="2800" dirty="0" err="1">
                <a:latin typeface="Arial"/>
                <a:cs typeface="Arial"/>
              </a:rPr>
              <a:t>medru</a:t>
            </a:r>
            <a:r>
              <a:rPr lang="en-GB" sz="2800" dirty="0">
                <a:latin typeface="Arial"/>
                <a:cs typeface="Arial"/>
              </a:rPr>
              <a:t> </a:t>
            </a:r>
            <a:r>
              <a:rPr lang="en-GB" sz="2800" dirty="0" err="1">
                <a:latin typeface="Arial"/>
                <a:cs typeface="Arial"/>
              </a:rPr>
              <a:t>darparu</a:t>
            </a:r>
            <a:r>
              <a:rPr lang="en-GB" sz="2800" dirty="0">
                <a:latin typeface="Arial"/>
                <a:cs typeface="Arial"/>
              </a:rPr>
              <a:t> </a:t>
            </a:r>
            <a:r>
              <a:rPr lang="en-GB" sz="2800" dirty="0" err="1">
                <a:latin typeface="Arial"/>
                <a:cs typeface="Arial"/>
              </a:rPr>
              <a:t>gwerthusiadau</a:t>
            </a:r>
            <a:r>
              <a:rPr lang="en-GB" sz="2800" dirty="0">
                <a:latin typeface="Arial"/>
                <a:cs typeface="Arial"/>
              </a:rPr>
              <a:t> am </a:t>
            </a:r>
            <a:r>
              <a:rPr lang="en-GB" sz="2800" dirty="0" err="1">
                <a:latin typeface="Arial"/>
                <a:cs typeface="Arial"/>
              </a:rPr>
              <a:t>eu</a:t>
            </a:r>
            <a:r>
              <a:rPr lang="en-GB" sz="2800" dirty="0">
                <a:latin typeface="Arial"/>
                <a:cs typeface="Arial"/>
              </a:rPr>
              <a:t> </a:t>
            </a:r>
            <a:r>
              <a:rPr lang="en-GB" sz="2800" dirty="0" err="1">
                <a:latin typeface="Arial"/>
                <a:cs typeface="Arial"/>
              </a:rPr>
              <a:t>lleoliad</a:t>
            </a:r>
            <a:r>
              <a:rPr lang="en-GB" sz="2800" dirty="0">
                <a:latin typeface="Arial"/>
                <a:cs typeface="Arial"/>
              </a:rPr>
              <a:t>/au</a:t>
            </a:r>
            <a:r>
              <a:rPr lang="en-GB" dirty="0">
                <a:latin typeface="Arial"/>
                <a:cs typeface="Arial"/>
              </a:rPr>
              <a:t>;</a:t>
            </a:r>
            <a:endParaRPr lang="en-GB" sz="2800" dirty="0">
              <a:latin typeface="Arial"/>
              <a:cs typeface="Arial"/>
            </a:endParaRPr>
          </a:p>
          <a:p>
            <a:r>
              <a:rPr lang="en-GB" dirty="0">
                <a:latin typeface="Arial"/>
                <a:cs typeface="Arial"/>
              </a:rPr>
              <a:t>Person </a:t>
            </a:r>
            <a:r>
              <a:rPr lang="en-GB" dirty="0" err="1">
                <a:latin typeface="Arial"/>
                <a:cs typeface="Arial"/>
              </a:rPr>
              <a:t>dynodedig</a:t>
            </a:r>
            <a:r>
              <a:rPr lang="en-GB" sz="2800" dirty="0">
                <a:latin typeface="Arial"/>
                <a:cs typeface="Arial"/>
              </a:rPr>
              <a:t>/staff </a:t>
            </a:r>
            <a:r>
              <a:rPr lang="en-GB" sz="2800" dirty="0" err="1">
                <a:latin typeface="Arial"/>
                <a:cs typeface="Arial"/>
              </a:rPr>
              <a:t>yn</a:t>
            </a:r>
            <a:r>
              <a:rPr lang="en-GB" sz="2800" dirty="0">
                <a:latin typeface="Arial"/>
                <a:cs typeface="Arial"/>
              </a:rPr>
              <a:t> </a:t>
            </a:r>
            <a:r>
              <a:rPr lang="en-GB" sz="2800" dirty="0" err="1">
                <a:latin typeface="Arial"/>
                <a:cs typeface="Arial"/>
              </a:rPr>
              <a:t>medru</a:t>
            </a:r>
            <a:r>
              <a:rPr lang="en-GB" sz="2800" dirty="0">
                <a:latin typeface="Arial"/>
                <a:cs typeface="Arial"/>
              </a:rPr>
              <a:t> </a:t>
            </a:r>
            <a:r>
              <a:rPr lang="en-GB" sz="2800" dirty="0" err="1">
                <a:latin typeface="Arial"/>
                <a:cs typeface="Arial"/>
              </a:rPr>
              <a:t>darparu</a:t>
            </a:r>
            <a:r>
              <a:rPr lang="en-GB" sz="2800" dirty="0">
                <a:latin typeface="Arial"/>
                <a:cs typeface="Arial"/>
              </a:rPr>
              <a:t> </a:t>
            </a:r>
            <a:r>
              <a:rPr lang="en-GB" sz="2800" dirty="0" err="1">
                <a:latin typeface="Arial"/>
                <a:cs typeface="Arial"/>
              </a:rPr>
              <a:t>gwerthusiadau</a:t>
            </a:r>
            <a:r>
              <a:rPr lang="en-GB" sz="2800" dirty="0">
                <a:latin typeface="Arial"/>
                <a:cs typeface="Arial"/>
              </a:rPr>
              <a:t> am </a:t>
            </a:r>
            <a:r>
              <a:rPr lang="en-GB" sz="2800" dirty="0" err="1">
                <a:latin typeface="Arial"/>
                <a:cs typeface="Arial"/>
              </a:rPr>
              <a:t>fyfyrwyr</a:t>
            </a:r>
            <a:r>
              <a:rPr lang="en-GB" dirty="0">
                <a:latin typeface="Arial"/>
                <a:cs typeface="Arial"/>
              </a:rPr>
              <a:t>.</a:t>
            </a:r>
            <a:endParaRPr lang="en-GB" sz="2800" dirty="0">
              <a:latin typeface="Arial"/>
              <a:cs typeface="Arial"/>
            </a:endParaRPr>
          </a:p>
        </p:txBody>
      </p:sp>
      <p:sp>
        <p:nvSpPr>
          <p:cNvPr id="4" name="Content Placeholder 3">
            <a:extLst>
              <a:ext uri="{FF2B5EF4-FFF2-40B4-BE49-F238E27FC236}">
                <a16:creationId xmlns:a16="http://schemas.microsoft.com/office/drawing/2014/main" id="{CB5594C6-B26D-D87C-1486-708CD501EA98}"/>
              </a:ext>
            </a:extLst>
          </p:cNvPr>
          <p:cNvSpPr>
            <a:spLocks noGrp="1"/>
          </p:cNvSpPr>
          <p:nvPr>
            <p:ph sz="half" idx="2"/>
          </p:nvPr>
        </p:nvSpPr>
        <p:spPr>
          <a:prstGeom prst="rect">
            <a:avLst/>
          </a:prstGeom>
        </p:spPr>
        <p:txBody>
          <a:bodyPr vert="horz" lIns="91440" tIns="45720" rIns="91440" bIns="45720" rtlCol="0" anchor="t">
            <a:normAutofit/>
          </a:bodyPr>
          <a:lstStyle/>
          <a:p>
            <a:r>
              <a:rPr lang="en-GB" sz="2800" dirty="0">
                <a:solidFill>
                  <a:schemeClr val="accent1">
                    <a:lumMod val="75000"/>
                  </a:schemeClr>
                </a:solidFill>
                <a:latin typeface="Arial"/>
                <a:cs typeface="Arial"/>
              </a:rPr>
              <a:t>Placement handbook</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Students can provide evaluations of setting/s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a:cs typeface="Arial"/>
              </a:rPr>
              <a:t>Nominated</a:t>
            </a:r>
            <a:r>
              <a:rPr lang="en-GB" sz="2800" dirty="0">
                <a:solidFill>
                  <a:schemeClr val="accent1">
                    <a:lumMod val="75000"/>
                  </a:schemeClr>
                </a:solidFill>
                <a:latin typeface="Arial"/>
                <a:cs typeface="Arial"/>
              </a:rPr>
              <a:t> persons/staff can provide evaluations of students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35381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2C814-6A22-F5BB-4239-42E48FDCDD33}"/>
              </a:ext>
            </a:extLst>
          </p:cNvPr>
          <p:cNvSpPr>
            <a:spLocks noGrp="1"/>
          </p:cNvSpPr>
          <p:nvPr>
            <p:ph type="title"/>
          </p:nvPr>
        </p:nvSpPr>
        <p:spPr/>
        <p:txBody>
          <a:bodyPr>
            <a:noAutofit/>
          </a:bodyPr>
          <a:lstStyle/>
          <a:p>
            <a:pPr algn="ctr"/>
            <a:r>
              <a:rPr lang="en-GB" sz="4800" b="1" dirty="0">
                <a:latin typeface="Arial"/>
                <a:cs typeface="Arial"/>
              </a:rPr>
              <a:t>E-</a:t>
            </a:r>
            <a:r>
              <a:rPr lang="en-GB" sz="4800" b="1" dirty="0" err="1">
                <a:latin typeface="Arial"/>
                <a:cs typeface="Arial"/>
              </a:rPr>
              <a:t>portffolio</a:t>
            </a:r>
            <a:r>
              <a:rPr lang="en-GB" sz="4800" b="1" dirty="0">
                <a:latin typeface="Arial"/>
                <a:cs typeface="Arial"/>
              </a:rPr>
              <a:t> – </a:t>
            </a:r>
            <a:r>
              <a:rPr lang="en-GB" sz="4800" b="1" dirty="0" err="1">
                <a:latin typeface="Arial"/>
                <a:cs typeface="Arial"/>
              </a:rPr>
              <a:t>rhestr</a:t>
            </a:r>
            <a:r>
              <a:rPr lang="en-GB" sz="4800" b="1" dirty="0">
                <a:latin typeface="Arial"/>
                <a:cs typeface="Arial"/>
              </a:rPr>
              <a:t> </a:t>
            </a:r>
            <a:r>
              <a:rPr lang="en-GB" sz="4800" b="1" dirty="0" err="1">
                <a:latin typeface="Arial"/>
                <a:cs typeface="Arial"/>
              </a:rPr>
              <a:t>wirio</a:t>
            </a:r>
            <a:br>
              <a:rPr lang="en-GB" sz="4800" b="1" dirty="0">
                <a:latin typeface="Arial" panose="020B0604020202020204" pitchFamily="34" charset="0"/>
              </a:rPr>
            </a:br>
            <a:r>
              <a:rPr lang="en-GB" sz="4800" b="1" dirty="0">
                <a:solidFill>
                  <a:schemeClr val="accent1">
                    <a:lumMod val="75000"/>
                  </a:schemeClr>
                </a:solidFill>
                <a:latin typeface="Arial"/>
                <a:cs typeface="Arial"/>
              </a:rPr>
              <a:t>E-portfolio - checklist</a:t>
            </a:r>
          </a:p>
        </p:txBody>
      </p:sp>
      <p:sp>
        <p:nvSpPr>
          <p:cNvPr id="3" name="Content Placeholder 2">
            <a:extLst>
              <a:ext uri="{FF2B5EF4-FFF2-40B4-BE49-F238E27FC236}">
                <a16:creationId xmlns:a16="http://schemas.microsoft.com/office/drawing/2014/main" id="{2A121C9A-6C10-EDBE-BB0A-79E21CFB8CE3}"/>
              </a:ext>
            </a:extLst>
          </p:cNvPr>
          <p:cNvSpPr>
            <a:spLocks noGrp="1"/>
          </p:cNvSpPr>
          <p:nvPr>
            <p:ph sz="half" idx="1"/>
          </p:nvPr>
        </p:nvSpPr>
        <p:spPr>
          <a:xfrm>
            <a:off x="838201" y="1844889"/>
            <a:ext cx="5156200" cy="3809862"/>
          </a:xfrm>
        </p:spPr>
        <p:txBody>
          <a:bodyPr vert="horz" lIns="91440" tIns="45720" rIns="91440" bIns="45720" rtlCol="0" anchor="t">
            <a:normAutofit/>
          </a:bodyPr>
          <a:lstStyle/>
          <a:p>
            <a:r>
              <a:rPr lang="en-GB" sz="2800" dirty="0">
                <a:latin typeface="Arial"/>
                <a:cs typeface="Arial"/>
              </a:rPr>
              <a:t>Log NOS </a:t>
            </a:r>
            <a:r>
              <a:rPr lang="en-GB" sz="2800" dirty="0" err="1">
                <a:latin typeface="Arial"/>
                <a:cs typeface="Arial"/>
              </a:rPr>
              <a:t>wedi'i</a:t>
            </a:r>
            <a:r>
              <a:rPr lang="en-GB" sz="2800" dirty="0">
                <a:latin typeface="Arial"/>
                <a:cs typeface="Arial"/>
              </a:rPr>
              <a:t> </a:t>
            </a:r>
            <a:r>
              <a:rPr lang="en-GB" sz="2800" dirty="0" err="1">
                <a:latin typeface="Arial"/>
                <a:cs typeface="Arial"/>
              </a:rPr>
              <a:t>gwblhau</a:t>
            </a:r>
            <a:r>
              <a:rPr lang="en-GB" dirty="0">
                <a:latin typeface="Arial"/>
                <a:cs typeface="Arial"/>
              </a:rPr>
              <a:t>;</a:t>
            </a:r>
            <a:endParaRPr lang="en-GB" sz="2800" dirty="0">
              <a:latin typeface="Arial" panose="020B0604020202020204" pitchFamily="34" charset="0"/>
              <a:cs typeface="Arial" panose="020B0604020202020204" pitchFamily="34" charset="0"/>
            </a:endParaRPr>
          </a:p>
          <a:p>
            <a:r>
              <a:rPr lang="en-GB" sz="2800" dirty="0" err="1">
                <a:latin typeface="Arial"/>
                <a:cs typeface="Arial"/>
              </a:rPr>
              <a:t>Cofnodion</a:t>
            </a:r>
            <a:r>
              <a:rPr lang="en-GB" sz="2800" dirty="0">
                <a:latin typeface="Arial"/>
                <a:cs typeface="Arial"/>
              </a:rPr>
              <a:t> </a:t>
            </a:r>
            <a:r>
              <a:rPr lang="en-GB" sz="2800" dirty="0" err="1">
                <a:latin typeface="Arial"/>
                <a:cs typeface="Arial"/>
              </a:rPr>
              <a:t>oriau</a:t>
            </a:r>
            <a:r>
              <a:rPr lang="en-GB" dirty="0">
                <a:latin typeface="Arial"/>
                <a:cs typeface="Arial"/>
              </a:rPr>
              <a:t>;</a:t>
            </a:r>
            <a:endParaRPr lang="en-GB" dirty="0">
              <a:latin typeface="Arial" panose="020B0604020202020204" pitchFamily="34" charset="0"/>
              <a:cs typeface="Arial" panose="020B0604020202020204" pitchFamily="34" charset="0"/>
            </a:endParaRPr>
          </a:p>
          <a:p>
            <a:r>
              <a:rPr lang="en-GB" sz="2800" dirty="0" err="1">
                <a:latin typeface="Arial"/>
                <a:cs typeface="Arial"/>
              </a:rPr>
              <a:t>Arylwadau</a:t>
            </a:r>
            <a:r>
              <a:rPr lang="en-GB" dirty="0">
                <a:latin typeface="Arial"/>
                <a:cs typeface="Arial"/>
              </a:rPr>
              <a:t>;</a:t>
            </a:r>
            <a:endParaRPr lang="en-GB" sz="2800" dirty="0">
              <a:latin typeface="Arial" panose="020B0604020202020204" pitchFamily="34" charset="0"/>
              <a:cs typeface="Arial" panose="020B0604020202020204" pitchFamily="34" charset="0"/>
            </a:endParaRPr>
          </a:p>
          <a:p>
            <a:r>
              <a:rPr lang="en-GB" sz="2800" dirty="0" err="1">
                <a:latin typeface="Arial"/>
                <a:cs typeface="Arial"/>
              </a:rPr>
              <a:t>Gwerthusiadau</a:t>
            </a:r>
            <a:r>
              <a:rPr lang="en-GB" dirty="0">
                <a:latin typeface="Arial"/>
                <a:cs typeface="Arial"/>
              </a:rPr>
              <a:t>;</a:t>
            </a:r>
            <a:endParaRPr lang="en-GB" sz="2800" dirty="0">
              <a:latin typeface="Arial" panose="020B0604020202020204" pitchFamily="34" charset="0"/>
              <a:cs typeface="Arial" panose="020B0604020202020204" pitchFamily="34" charset="0"/>
            </a:endParaRPr>
          </a:p>
          <a:p>
            <a:r>
              <a:rPr lang="en-GB" sz="2800" b="1" err="1">
                <a:latin typeface="Arial"/>
                <a:cs typeface="Arial"/>
              </a:rPr>
              <a:t>Adborth</a:t>
            </a:r>
            <a:r>
              <a:rPr lang="en-GB" sz="2800" b="1" dirty="0">
                <a:latin typeface="Arial"/>
                <a:cs typeface="Arial"/>
              </a:rPr>
              <a:t> </a:t>
            </a:r>
            <a:r>
              <a:rPr lang="en-GB" sz="2800" b="1" err="1">
                <a:latin typeface="Arial"/>
                <a:cs typeface="Arial"/>
              </a:rPr>
              <a:t>asesu</a:t>
            </a:r>
            <a:r>
              <a:rPr lang="en-GB" sz="2800" b="1" dirty="0">
                <a:latin typeface="Arial"/>
                <a:cs typeface="Arial"/>
              </a:rPr>
              <a:t> (</a:t>
            </a:r>
            <a:r>
              <a:rPr lang="en-GB" sz="2800" b="1" err="1">
                <a:latin typeface="Arial"/>
                <a:cs typeface="Arial"/>
              </a:rPr>
              <a:t>wedi'i</a:t>
            </a:r>
            <a:r>
              <a:rPr lang="en-GB" sz="2800" b="1" dirty="0">
                <a:latin typeface="Arial"/>
                <a:cs typeface="Arial"/>
              </a:rPr>
              <a:t> </a:t>
            </a:r>
            <a:r>
              <a:rPr lang="en-GB" sz="2800" b="1" err="1">
                <a:latin typeface="Arial"/>
                <a:cs typeface="Arial"/>
              </a:rPr>
              <a:t>arbed</a:t>
            </a:r>
            <a:r>
              <a:rPr lang="en-GB" sz="2800" b="1" dirty="0">
                <a:latin typeface="Arial"/>
                <a:cs typeface="Arial"/>
              </a:rPr>
              <a:t> </a:t>
            </a:r>
            <a:r>
              <a:rPr lang="en-GB" sz="2800" b="1" err="1">
                <a:latin typeface="Arial"/>
                <a:cs typeface="Arial"/>
              </a:rPr>
              <a:t>a'i</a:t>
            </a:r>
            <a:r>
              <a:rPr lang="en-GB" sz="2800" b="1" dirty="0">
                <a:latin typeface="Arial"/>
                <a:cs typeface="Arial"/>
              </a:rPr>
              <a:t> </a:t>
            </a:r>
            <a:r>
              <a:rPr lang="en-GB" sz="2800" b="1" err="1">
                <a:latin typeface="Arial"/>
                <a:cs typeface="Arial"/>
              </a:rPr>
              <a:t>lawrlwytho</a:t>
            </a:r>
            <a:r>
              <a:rPr lang="en-GB" sz="2800" b="1" dirty="0">
                <a:latin typeface="Arial"/>
                <a:cs typeface="Arial"/>
              </a:rPr>
              <a:t> o Moodle</a:t>
            </a:r>
            <a:r>
              <a:rPr lang="en-GB" b="1">
                <a:latin typeface="Arial"/>
                <a:cs typeface="Arial"/>
              </a:rPr>
              <a:t>);</a:t>
            </a:r>
            <a:endParaRPr lang="en-GB" sz="2800" b="1" dirty="0">
              <a:latin typeface="Arial" panose="020B0604020202020204" pitchFamily="34" charset="0"/>
              <a:cs typeface="Arial" panose="020B0604020202020204" pitchFamily="34" charset="0"/>
            </a:endParaRPr>
          </a:p>
          <a:p>
            <a:r>
              <a:rPr lang="en-GB" dirty="0" err="1">
                <a:latin typeface="Arial"/>
                <a:cs typeface="Arial"/>
              </a:rPr>
              <a:t>Tystiolaeth</a:t>
            </a:r>
            <a:r>
              <a:rPr lang="en-GB" dirty="0">
                <a:latin typeface="Arial"/>
                <a:cs typeface="Arial"/>
              </a:rPr>
              <a:t>.</a:t>
            </a:r>
          </a:p>
          <a:p>
            <a:endParaRPr lang="en-GB" sz="2800" dirty="0"/>
          </a:p>
          <a:p>
            <a:endParaRPr lang="en-GB" dirty="0"/>
          </a:p>
        </p:txBody>
      </p:sp>
      <p:sp>
        <p:nvSpPr>
          <p:cNvPr id="4" name="Content Placeholder 3">
            <a:extLst>
              <a:ext uri="{FF2B5EF4-FFF2-40B4-BE49-F238E27FC236}">
                <a16:creationId xmlns:a16="http://schemas.microsoft.com/office/drawing/2014/main" id="{60CD2EE7-30E1-D00E-E35B-1E85ED8611AC}"/>
              </a:ext>
            </a:extLst>
          </p:cNvPr>
          <p:cNvSpPr>
            <a:spLocks noGrp="1"/>
          </p:cNvSpPr>
          <p:nvPr>
            <p:ph sz="half" idx="2"/>
          </p:nvPr>
        </p:nvSpPr>
        <p:spPr>
          <a:prstGeom prst="rect">
            <a:avLst/>
          </a:prstGeom>
        </p:spPr>
        <p:txBody>
          <a:bodyPr vert="horz" lIns="91440" tIns="45720" rIns="91440" bIns="45720" rtlCol="0" anchor="t">
            <a:normAutofit/>
          </a:bodyPr>
          <a:lstStyle/>
          <a:p>
            <a:r>
              <a:rPr lang="en-GB" sz="2800" dirty="0">
                <a:solidFill>
                  <a:schemeClr val="accent1">
                    <a:lumMod val="75000"/>
                  </a:schemeClr>
                </a:solidFill>
                <a:latin typeface="Arial"/>
                <a:cs typeface="Arial"/>
              </a:rPr>
              <a:t>Completed NOS Log</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Records of hours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Observations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Evaluations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b="1" dirty="0">
                <a:solidFill>
                  <a:schemeClr val="accent1">
                    <a:lumMod val="75000"/>
                  </a:schemeClr>
                </a:solidFill>
                <a:latin typeface="Arial"/>
                <a:cs typeface="Arial"/>
              </a:rPr>
              <a:t>Assessment feedback (saved and downloaded from Moodle</a:t>
            </a:r>
            <a:r>
              <a:rPr lang="en-GB" b="1" dirty="0">
                <a:solidFill>
                  <a:schemeClr val="accent1">
                    <a:lumMod val="75000"/>
                  </a:schemeClr>
                </a:solidFill>
                <a:latin typeface="Arial"/>
                <a:cs typeface="Arial"/>
              </a:rPr>
              <a:t>);</a:t>
            </a:r>
            <a:endParaRPr lang="en-GB" sz="2800" b="1"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a:cs typeface="Arial"/>
              </a:rPr>
              <a:t>Evidence.</a:t>
            </a:r>
          </a:p>
          <a:p>
            <a:endParaRPr lang="en-GB" sz="2800" dirty="0">
              <a:solidFill>
                <a:schemeClr val="accent6">
                  <a:lumMod val="75000"/>
                </a:schemeClr>
              </a:solidFill>
            </a:endParaRPr>
          </a:p>
          <a:p>
            <a:endParaRPr lang="en-GB" dirty="0"/>
          </a:p>
        </p:txBody>
      </p:sp>
    </p:spTree>
    <p:extLst>
      <p:ext uri="{BB962C8B-B14F-4D97-AF65-F5344CB8AC3E}">
        <p14:creationId xmlns:p14="http://schemas.microsoft.com/office/powerpoint/2010/main" val="8583326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52491-44CA-BF51-EB9C-514FA9F58103}"/>
              </a:ext>
            </a:extLst>
          </p:cNvPr>
          <p:cNvSpPr>
            <a:spLocks noGrp="1"/>
          </p:cNvSpPr>
          <p:nvPr>
            <p:ph type="title"/>
          </p:nvPr>
        </p:nvSpPr>
        <p:spPr/>
        <p:txBody>
          <a:bodyPr>
            <a:noAutofit/>
          </a:bodyPr>
          <a:lstStyle/>
          <a:p>
            <a:pPr algn="ctr"/>
            <a:r>
              <a:rPr lang="en-GB" sz="4800" b="1" dirty="0">
                <a:latin typeface="Arial" panose="020B0604020202020204" pitchFamily="34" charset="0"/>
              </a:rPr>
              <a:t>Addasrwydd </a:t>
            </a:r>
            <a:r>
              <a:rPr lang="en-GB" sz="4800" b="1" dirty="0" err="1">
                <a:latin typeface="Arial" panose="020B0604020202020204" pitchFamily="34" charset="0"/>
              </a:rPr>
              <a:t>i</a:t>
            </a:r>
            <a:r>
              <a:rPr lang="en-GB" sz="4800" b="1" dirty="0">
                <a:latin typeface="Arial" panose="020B0604020202020204" pitchFamily="34" charset="0"/>
              </a:rPr>
              <a:t> </a:t>
            </a:r>
            <a:r>
              <a:rPr lang="en-GB" sz="4800" b="1" dirty="0" err="1">
                <a:latin typeface="Arial" panose="020B0604020202020204" pitchFamily="34" charset="0"/>
              </a:rPr>
              <a:t>Ymarfer</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Fitness to Practice</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64D8A8C5-391B-5D0D-83EE-E636E9CC668E}"/>
              </a:ext>
            </a:extLst>
          </p:cNvPr>
          <p:cNvSpPr>
            <a:spLocks noGrp="1"/>
          </p:cNvSpPr>
          <p:nvPr>
            <p:ph sz="half" idx="1"/>
          </p:nvPr>
        </p:nvSpPr>
        <p:spPr/>
        <p:txBody>
          <a:bodyPr vert="horz" lIns="91440" tIns="45720" rIns="91440" bIns="45720" rtlCol="0" anchor="t">
            <a:normAutofit/>
          </a:bodyPr>
          <a:lstStyle/>
          <a:p>
            <a:r>
              <a:rPr lang="cy-GB" sz="2800" dirty="0">
                <a:latin typeface="Arial" panose="020B0604020202020204" pitchFamily="34" charset="0"/>
                <a:cs typeface="Arial" panose="020B0604020202020204" pitchFamily="34" charset="0"/>
              </a:rPr>
              <a:t>Cod Ymddygiad;</a:t>
            </a:r>
          </a:p>
          <a:p>
            <a:r>
              <a:rPr lang="cy-GB" sz="2800" dirty="0">
                <a:latin typeface="Arial" panose="020B0604020202020204" pitchFamily="34" charset="0"/>
                <a:cs typeface="Arial" panose="020B0604020202020204" pitchFamily="34" charset="0"/>
              </a:rPr>
              <a:t>Polisi Addasrwydd i Ymarfer (PCYDDS);</a:t>
            </a:r>
          </a:p>
          <a:p>
            <a:r>
              <a:rPr lang="cy-GB" sz="2800">
                <a:latin typeface="Arial"/>
                <a:cs typeface="Arial"/>
              </a:rPr>
              <a:t>Polisïau Myfyrwyr</a:t>
            </a:r>
            <a:r>
              <a:rPr lang="cy-GB">
                <a:latin typeface="Arial"/>
                <a:cs typeface="Arial"/>
              </a:rPr>
              <a:t>;</a:t>
            </a:r>
            <a:endParaRPr lang="cy-GB" sz="2800">
              <a:latin typeface="Arial" panose="020B0604020202020204" pitchFamily="34" charset="0"/>
              <a:cs typeface="Arial" panose="020B0604020202020204" pitchFamily="34" charset="0"/>
            </a:endParaRPr>
          </a:p>
          <a:p>
            <a:pPr marL="0" indent="0">
              <a:buNone/>
            </a:pPr>
            <a:r>
              <a:rPr lang="cy-GB" sz="2800" i="1" dirty="0">
                <a:latin typeface="Arial"/>
                <a:cs typeface="Arial"/>
              </a:rPr>
              <a:t>(tudalen Hwb myfyriwr</a:t>
            </a:r>
            <a:r>
              <a:rPr lang="cy-GB" i="1" dirty="0">
                <a:latin typeface="Arial"/>
                <a:cs typeface="Arial"/>
              </a:rPr>
              <a:t>).</a:t>
            </a:r>
            <a:endParaRPr lang="cy-GB" sz="2800" i="1"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A338B7A7-062F-D7B6-B011-8D01F4652D3C}"/>
              </a:ext>
            </a:extLst>
          </p:cNvPr>
          <p:cNvSpPr>
            <a:spLocks noGrp="1"/>
          </p:cNvSpPr>
          <p:nvPr>
            <p:ph sz="half" idx="2"/>
          </p:nvPr>
        </p:nvSpPr>
        <p:spPr>
          <a:prstGeom prst="rect">
            <a:avLst/>
          </a:prstGeom>
        </p:spPr>
        <p:txBody>
          <a:bodyPr vert="horz" lIns="91440" tIns="45720" rIns="91440" bIns="45720" rtlCol="0" anchor="t">
            <a:normAutofit/>
          </a:bodyPr>
          <a:lstStyle/>
          <a:p>
            <a:r>
              <a:rPr lang="en-GB" sz="2800" dirty="0">
                <a:solidFill>
                  <a:schemeClr val="accent1">
                    <a:lumMod val="75000"/>
                  </a:schemeClr>
                </a:solidFill>
                <a:latin typeface="Arial"/>
                <a:cs typeface="Arial"/>
              </a:rPr>
              <a:t>Code of Conduct</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Fitness to Practise Policy (UWTSD</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a:solidFill>
                  <a:schemeClr val="accent1">
                    <a:lumMod val="75000"/>
                  </a:schemeClr>
                </a:solidFill>
                <a:latin typeface="Arial"/>
                <a:cs typeface="Arial"/>
              </a:rPr>
              <a:t>Student Policies</a:t>
            </a:r>
            <a:r>
              <a:rPr lang="en-GB">
                <a:solidFill>
                  <a:schemeClr val="accent1">
                    <a:lumMod val="75000"/>
                  </a:schemeClr>
                </a:solidFill>
                <a:latin typeface="Arial"/>
                <a:cs typeface="Arial"/>
              </a:rPr>
              <a:t>;</a:t>
            </a: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i="1" dirty="0">
                <a:solidFill>
                  <a:schemeClr val="accent1">
                    <a:lumMod val="75000"/>
                  </a:schemeClr>
                </a:solidFill>
                <a:latin typeface="Arial"/>
                <a:cs typeface="Arial"/>
              </a:rPr>
              <a:t>(Student Hwb page</a:t>
            </a:r>
            <a:r>
              <a:rPr lang="en-GB" i="1" dirty="0">
                <a:solidFill>
                  <a:schemeClr val="accent1">
                    <a:lumMod val="75000"/>
                  </a:schemeClr>
                </a:solidFill>
                <a:latin typeface="Arial"/>
                <a:cs typeface="Arial"/>
              </a:rPr>
              <a:t>).</a:t>
            </a:r>
            <a:endParaRPr lang="en-GB" sz="2800" i="1"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560743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FF9ED-771C-9EC7-1190-BB4D73B08CE4}"/>
              </a:ext>
            </a:extLst>
          </p:cNvPr>
          <p:cNvSpPr>
            <a:spLocks noGrp="1"/>
          </p:cNvSpPr>
          <p:nvPr>
            <p:ph type="title"/>
          </p:nvPr>
        </p:nvSpPr>
        <p:spPr/>
        <p:txBody>
          <a:bodyPr>
            <a:noAutofit/>
          </a:bodyPr>
          <a:lstStyle/>
          <a:p>
            <a:pPr algn="ctr"/>
            <a:r>
              <a:rPr lang="en-GB" sz="4800" b="1" dirty="0">
                <a:latin typeface="Arial" panose="020B0604020202020204" pitchFamily="34" charset="0"/>
              </a:rPr>
              <a:t>Addasrwydd </a:t>
            </a:r>
            <a:r>
              <a:rPr lang="en-GB" sz="4800" b="1" dirty="0" err="1">
                <a:latin typeface="Arial" panose="020B0604020202020204" pitchFamily="34" charset="0"/>
              </a:rPr>
              <a:t>i</a:t>
            </a:r>
            <a:r>
              <a:rPr lang="en-GB" sz="4800" b="1" dirty="0">
                <a:latin typeface="Arial" panose="020B0604020202020204" pitchFamily="34" charset="0"/>
              </a:rPr>
              <a:t> </a:t>
            </a:r>
            <a:r>
              <a:rPr lang="en-GB" sz="4800" b="1" dirty="0" err="1">
                <a:latin typeface="Arial" panose="020B0604020202020204" pitchFamily="34" charset="0"/>
              </a:rPr>
              <a:t>Ymarfer</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Fitness to Practice</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DDADA7BE-A39D-5C10-4DA0-B685FAF7A19F}"/>
              </a:ext>
            </a:extLst>
          </p:cNvPr>
          <p:cNvSpPr>
            <a:spLocks noGrp="1"/>
          </p:cNvSpPr>
          <p:nvPr>
            <p:ph sz="half" idx="1"/>
          </p:nvPr>
        </p:nvSpPr>
        <p:spPr/>
        <p:txBody>
          <a:bodyPr vert="horz" lIns="91440" tIns="45720" rIns="91440" bIns="45720" rtlCol="0" anchor="t">
            <a:normAutofit/>
          </a:bodyPr>
          <a:lstStyle/>
          <a:p>
            <a:r>
              <a:rPr lang="cy-GB" sz="2800">
                <a:latin typeface="Arial"/>
                <a:cs typeface="Arial"/>
              </a:rPr>
              <a:t>Byddwch yn broffesiynol</a:t>
            </a:r>
            <a:r>
              <a:rPr lang="cy-GB">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Byddwch yn brydlon ac yn ddibynadwy</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Dilynwch bolisïau a </a:t>
            </a:r>
            <a:r>
              <a:rPr lang="cy-GB" sz="2800">
                <a:latin typeface="Arial"/>
                <a:cs typeface="Arial"/>
              </a:rPr>
              <a:t>gweithdrefnau’r lleoliad</a:t>
            </a:r>
            <a:r>
              <a:rPr lang="cy-GB">
                <a:latin typeface="Arial"/>
                <a:cs typeface="Arial"/>
              </a:rPr>
              <a:t>;</a:t>
            </a:r>
            <a:endParaRPr lang="cy-GB" sz="2800">
              <a:latin typeface="Arial" panose="020B0604020202020204" pitchFamily="34" charset="0"/>
              <a:cs typeface="Arial" panose="020B0604020202020204" pitchFamily="34" charset="0"/>
            </a:endParaRPr>
          </a:p>
          <a:p>
            <a:r>
              <a:rPr lang="cy-GB" sz="2800" dirty="0">
                <a:latin typeface="Arial"/>
                <a:cs typeface="Arial"/>
              </a:rPr>
              <a:t>Cyfathrebwch mewn modd priodol</a:t>
            </a:r>
            <a:r>
              <a:rPr lang="cy-GB" dirty="0">
                <a:latin typeface="Arial"/>
                <a:cs typeface="Arial"/>
              </a:rPr>
              <a:t>.</a:t>
            </a:r>
            <a:endParaRPr lang="cy-GB" sz="28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50360BB-4E29-E33D-CF42-FC8BADF10D32}"/>
              </a:ext>
            </a:extLst>
          </p:cNvPr>
          <p:cNvSpPr>
            <a:spLocks noGrp="1"/>
          </p:cNvSpPr>
          <p:nvPr>
            <p:ph sz="half" idx="2"/>
          </p:nvPr>
        </p:nvSpPr>
        <p:spPr>
          <a:prstGeom prst="rect">
            <a:avLst/>
          </a:prstGeom>
        </p:spPr>
        <p:txBody>
          <a:bodyPr vert="horz" lIns="91440" tIns="45720" rIns="91440" bIns="45720" rtlCol="0" anchor="t">
            <a:normAutofit/>
          </a:bodyPr>
          <a:lstStyle/>
          <a:p>
            <a:r>
              <a:rPr lang="en-GB" sz="2800">
                <a:solidFill>
                  <a:schemeClr val="accent1">
                    <a:lumMod val="75000"/>
                  </a:schemeClr>
                </a:solidFill>
                <a:latin typeface="Arial"/>
                <a:cs typeface="Arial"/>
              </a:rPr>
              <a:t>Be professional</a:t>
            </a:r>
            <a:r>
              <a:rPr lang="en-GB">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a:solidFill>
                  <a:schemeClr val="accent1">
                    <a:lumMod val="75000"/>
                  </a:schemeClr>
                </a:solidFill>
                <a:latin typeface="Arial"/>
                <a:cs typeface="Arial"/>
              </a:rPr>
              <a:t>Be punctual and reliable</a:t>
            </a:r>
            <a:r>
              <a:rPr lang="en-GB">
                <a:solidFill>
                  <a:schemeClr val="accent1">
                    <a:lumMod val="75000"/>
                  </a:schemeClr>
                </a:solidFill>
                <a:latin typeface="Arial"/>
                <a:cs typeface="Arial"/>
              </a:rPr>
              <a:t>;</a:t>
            </a:r>
            <a:endParaRPr lang="en-GB" sz="280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Abide by setting’s policies and procedures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Communicate in an appropriate manner</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326518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FF9ED-771C-9EC7-1190-BB4D73B08CE4}"/>
              </a:ext>
            </a:extLst>
          </p:cNvPr>
          <p:cNvSpPr>
            <a:spLocks noGrp="1"/>
          </p:cNvSpPr>
          <p:nvPr>
            <p:ph type="title"/>
          </p:nvPr>
        </p:nvSpPr>
        <p:spPr>
          <a:xfrm>
            <a:off x="838200" y="127238"/>
            <a:ext cx="10515600" cy="1325563"/>
          </a:xfrm>
        </p:spPr>
        <p:txBody>
          <a:bodyPr>
            <a:noAutofit/>
          </a:bodyPr>
          <a:lstStyle/>
          <a:p>
            <a:pPr algn="ctr"/>
            <a:r>
              <a:rPr lang="en-GB" sz="4800" b="1" dirty="0">
                <a:latin typeface="Arial" panose="020B0604020202020204" pitchFamily="34" charset="0"/>
              </a:rPr>
              <a:t>Addasrwydd </a:t>
            </a:r>
            <a:r>
              <a:rPr lang="en-GB" sz="4800" b="1" dirty="0" err="1">
                <a:latin typeface="Arial" panose="020B0604020202020204" pitchFamily="34" charset="0"/>
              </a:rPr>
              <a:t>i</a:t>
            </a:r>
            <a:r>
              <a:rPr lang="en-GB" sz="4800" b="1" dirty="0">
                <a:latin typeface="Arial" panose="020B0604020202020204" pitchFamily="34" charset="0"/>
              </a:rPr>
              <a:t> </a:t>
            </a:r>
            <a:r>
              <a:rPr lang="en-GB" sz="4800" b="1" dirty="0" err="1">
                <a:latin typeface="Arial" panose="020B0604020202020204" pitchFamily="34" charset="0"/>
              </a:rPr>
              <a:t>Ymarfer</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Fitness to Practice</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DDADA7BE-A39D-5C10-4DA0-B685FAF7A19F}"/>
              </a:ext>
            </a:extLst>
          </p:cNvPr>
          <p:cNvSpPr>
            <a:spLocks noGrp="1"/>
          </p:cNvSpPr>
          <p:nvPr>
            <p:ph sz="half" idx="1"/>
          </p:nvPr>
        </p:nvSpPr>
        <p:spPr/>
        <p:txBody>
          <a:bodyPr vert="horz" lIns="91440" tIns="45720" rIns="91440" bIns="45720" rtlCol="0" anchor="t">
            <a:normAutofit/>
          </a:bodyPr>
          <a:lstStyle/>
          <a:p>
            <a:r>
              <a:rPr lang="cy-GB" sz="2800" b="1" dirty="0">
                <a:latin typeface="Arial"/>
                <a:cs typeface="Arial"/>
              </a:rPr>
              <a:t>Cofiwch</a:t>
            </a:r>
            <a:r>
              <a:rPr lang="cy-GB" sz="2800" dirty="0">
                <a:latin typeface="Arial"/>
                <a:cs typeface="Arial"/>
              </a:rPr>
              <a:t>, rydych yn cynrychioli’r tîm Blynyddoedd Cynnar a’r Brifysgol</a:t>
            </a:r>
            <a:r>
              <a:rPr lang="cy-GB" dirty="0">
                <a:latin typeface="Arial"/>
                <a:cs typeface="Arial"/>
              </a:rPr>
              <a:t>.</a:t>
            </a:r>
            <a:endParaRPr lang="cy-GB" sz="2800" dirty="0">
              <a:latin typeface="Arial"/>
              <a:cs typeface="Arial"/>
            </a:endParaRPr>
          </a:p>
          <a:p>
            <a:endParaRPr lang="cy-GB" sz="2800" dirty="0"/>
          </a:p>
          <a:p>
            <a:r>
              <a:rPr lang="en-GB" sz="2800" b="1" dirty="0">
                <a:solidFill>
                  <a:schemeClr val="accent1">
                    <a:lumMod val="75000"/>
                  </a:schemeClr>
                </a:solidFill>
                <a:latin typeface="Arial" panose="020B0604020202020204" pitchFamily="34" charset="0"/>
                <a:cs typeface="Arial" panose="020B0604020202020204" pitchFamily="34" charset="0"/>
              </a:rPr>
              <a:t>Remember</a:t>
            </a:r>
            <a:r>
              <a:rPr lang="en-GB" sz="2800" dirty="0">
                <a:solidFill>
                  <a:schemeClr val="accent1">
                    <a:lumMod val="75000"/>
                  </a:schemeClr>
                </a:solidFill>
                <a:latin typeface="Arial" panose="020B0604020202020204" pitchFamily="34" charset="0"/>
                <a:cs typeface="Arial" panose="020B0604020202020204" pitchFamily="34" charset="0"/>
              </a:rPr>
              <a:t>, you are representing the Early Years programme and the University</a:t>
            </a:r>
            <a:r>
              <a:rPr lang="en-GB" sz="2800" dirty="0">
                <a:solidFill>
                  <a:schemeClr val="accent6">
                    <a:lumMod val="75000"/>
                  </a:schemeClr>
                </a:solidFill>
                <a:latin typeface="Arial" panose="020B0604020202020204" pitchFamily="34" charset="0"/>
                <a:cs typeface="Arial" panose="020B0604020202020204" pitchFamily="34" charset="0"/>
              </a:rPr>
              <a:t>.</a:t>
            </a:r>
          </a:p>
          <a:p>
            <a:pPr marL="0" indent="0">
              <a:buNone/>
            </a:pPr>
            <a:endParaRPr lang="cy-GB" sz="2800" dirty="0"/>
          </a:p>
        </p:txBody>
      </p:sp>
      <p:pic>
        <p:nvPicPr>
          <p:cNvPr id="6" name="Content Placeholder 5">
            <a:extLst>
              <a:ext uri="{FF2B5EF4-FFF2-40B4-BE49-F238E27FC236}">
                <a16:creationId xmlns:a16="http://schemas.microsoft.com/office/drawing/2014/main" id="{01BCB6E9-5211-715D-29F3-D028074C3454}"/>
              </a:ext>
            </a:extLst>
          </p:cNvPr>
          <p:cNvPicPr>
            <a:picLocks noGrp="1" noChangeAspect="1"/>
          </p:cNvPicPr>
          <p:nvPr>
            <p:ph sz="half" idx="2"/>
          </p:nvPr>
        </p:nvPicPr>
        <p:blipFill>
          <a:blip r:embed="rId2"/>
          <a:stretch>
            <a:fillRect/>
          </a:stretch>
        </p:blipFill>
        <p:spPr>
          <a:xfrm>
            <a:off x="5772500" y="3235974"/>
            <a:ext cx="3981061" cy="2639617"/>
          </a:xfrm>
          <a:prstGeom prst="rect">
            <a:avLst/>
          </a:prstGeom>
        </p:spPr>
      </p:pic>
      <p:pic>
        <p:nvPicPr>
          <p:cNvPr id="5" name="Picture 4">
            <a:extLst>
              <a:ext uri="{FF2B5EF4-FFF2-40B4-BE49-F238E27FC236}">
                <a16:creationId xmlns:a16="http://schemas.microsoft.com/office/drawing/2014/main" id="{E4580B99-CDE0-5017-C7E4-1480F9CF839F}"/>
              </a:ext>
            </a:extLst>
          </p:cNvPr>
          <p:cNvPicPr>
            <a:picLocks noChangeAspect="1"/>
          </p:cNvPicPr>
          <p:nvPr/>
        </p:nvPicPr>
        <p:blipFill>
          <a:blip r:embed="rId3"/>
          <a:stretch>
            <a:fillRect/>
          </a:stretch>
        </p:blipFill>
        <p:spPr>
          <a:xfrm>
            <a:off x="8107467" y="1464913"/>
            <a:ext cx="3698966" cy="2461726"/>
          </a:xfrm>
          <a:prstGeom prst="rect">
            <a:avLst/>
          </a:prstGeom>
        </p:spPr>
      </p:pic>
    </p:spTree>
    <p:extLst>
      <p:ext uri="{BB962C8B-B14F-4D97-AF65-F5344CB8AC3E}">
        <p14:creationId xmlns:p14="http://schemas.microsoft.com/office/powerpoint/2010/main" val="11439174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13ABC-9A2C-083D-3E5F-7209D6BA0AED}"/>
              </a:ext>
            </a:extLst>
          </p:cNvPr>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Broses </a:t>
            </a:r>
            <a:r>
              <a:rPr lang="en-GB" sz="4800" b="1" dirty="0" err="1">
                <a:latin typeface="Arial" panose="020B0604020202020204" pitchFamily="34" charset="0"/>
                <a:cs typeface="Arial" panose="020B0604020202020204" pitchFamily="34" charset="0"/>
              </a:rPr>
              <a:t>dwy</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ffordd</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Two way process</a:t>
            </a:r>
          </a:p>
        </p:txBody>
      </p:sp>
      <p:sp>
        <p:nvSpPr>
          <p:cNvPr id="3" name="Content Placeholder 2">
            <a:extLst>
              <a:ext uri="{FF2B5EF4-FFF2-40B4-BE49-F238E27FC236}">
                <a16:creationId xmlns:a16="http://schemas.microsoft.com/office/drawing/2014/main" id="{B06C3B6E-7277-539E-7C80-446EDC025634}"/>
              </a:ext>
            </a:extLst>
          </p:cNvPr>
          <p:cNvSpPr>
            <a:spLocks noGrp="1"/>
          </p:cNvSpPr>
          <p:nvPr>
            <p:ph sz="half" idx="1"/>
          </p:nvPr>
        </p:nvSpPr>
        <p:spPr/>
        <p:txBody>
          <a:bodyPr vert="horz" lIns="91440" tIns="45720" rIns="91440" bIns="45720" rtlCol="0" anchor="t">
            <a:normAutofit/>
          </a:bodyPr>
          <a:lstStyle/>
          <a:p>
            <a:r>
              <a:rPr lang="en-GB" dirty="0">
                <a:latin typeface="Arial"/>
                <a:cs typeface="Arial"/>
              </a:rPr>
              <a:t>Mae </a:t>
            </a:r>
            <a:r>
              <a:rPr lang="en-GB" dirty="0" err="1">
                <a:latin typeface="Arial"/>
                <a:cs typeface="Arial"/>
              </a:rPr>
              <a:t>gan</a:t>
            </a:r>
            <a:r>
              <a:rPr lang="en-GB" dirty="0">
                <a:latin typeface="Arial"/>
                <a:cs typeface="Arial"/>
              </a:rPr>
              <a:t> y </a:t>
            </a:r>
            <a:r>
              <a:rPr lang="en-GB" dirty="0" err="1">
                <a:latin typeface="Arial"/>
                <a:cs typeface="Arial"/>
              </a:rPr>
              <a:t>lleoliad</a:t>
            </a:r>
            <a:r>
              <a:rPr lang="en-GB" dirty="0">
                <a:latin typeface="Arial"/>
                <a:cs typeface="Arial"/>
              </a:rPr>
              <a:t> </a:t>
            </a:r>
            <a:r>
              <a:rPr lang="en-GB" dirty="0" err="1">
                <a:latin typeface="Arial"/>
                <a:cs typeface="Arial"/>
              </a:rPr>
              <a:t>ddyletswydd</a:t>
            </a:r>
            <a:r>
              <a:rPr lang="en-GB" dirty="0">
                <a:latin typeface="Arial"/>
                <a:cs typeface="Arial"/>
              </a:rPr>
              <a:t> o </a:t>
            </a:r>
            <a:r>
              <a:rPr lang="en-GB" dirty="0" err="1">
                <a:latin typeface="Arial"/>
                <a:cs typeface="Arial"/>
              </a:rPr>
              <a:t>gofal</a:t>
            </a:r>
            <a:r>
              <a:rPr lang="en-GB" dirty="0">
                <a:latin typeface="Arial"/>
                <a:cs typeface="Arial"/>
              </a:rPr>
              <a:t>;</a:t>
            </a:r>
            <a:endParaRPr lang="en-GB" dirty="0">
              <a:latin typeface="Arial" panose="020B0604020202020204" pitchFamily="34" charset="0"/>
              <a:cs typeface="Arial" panose="020B0604020202020204" pitchFamily="34" charset="0"/>
            </a:endParaRPr>
          </a:p>
          <a:p>
            <a:r>
              <a:rPr lang="en-GB" dirty="0" err="1">
                <a:latin typeface="Arial"/>
                <a:cs typeface="Arial"/>
              </a:rPr>
              <a:t>Byddwch</a:t>
            </a:r>
            <a:r>
              <a:rPr lang="en-GB" dirty="0">
                <a:latin typeface="Arial"/>
                <a:cs typeface="Arial"/>
              </a:rPr>
              <a:t> </a:t>
            </a:r>
            <a:r>
              <a:rPr lang="en-GB" dirty="0" err="1">
                <a:latin typeface="Arial"/>
                <a:cs typeface="Arial"/>
              </a:rPr>
              <a:t>yn</a:t>
            </a:r>
            <a:r>
              <a:rPr lang="en-GB" dirty="0">
                <a:latin typeface="Arial"/>
                <a:cs typeface="Arial"/>
              </a:rPr>
              <a:t> </a:t>
            </a:r>
            <a:r>
              <a:rPr lang="en-GB" dirty="0" err="1">
                <a:latin typeface="Arial"/>
                <a:cs typeface="Arial"/>
              </a:rPr>
              <a:t>gyfarwydd</a:t>
            </a:r>
            <a:r>
              <a:rPr lang="en-GB" dirty="0">
                <a:latin typeface="Arial"/>
                <a:cs typeface="Arial"/>
              </a:rPr>
              <a:t> </a:t>
            </a:r>
            <a:r>
              <a:rPr lang="en-GB" dirty="0" err="1">
                <a:latin typeface="Arial"/>
                <a:cs typeface="Arial"/>
              </a:rPr>
              <a:t>gyda</a:t>
            </a:r>
            <a:r>
              <a:rPr lang="en-GB" dirty="0">
                <a:latin typeface="Arial"/>
                <a:cs typeface="Arial"/>
              </a:rPr>
              <a:t> </a:t>
            </a:r>
            <a:r>
              <a:rPr lang="en-GB" dirty="0" err="1">
                <a:latin typeface="Arial"/>
                <a:cs typeface="Arial"/>
              </a:rPr>
              <a:t>pholisïau'r</a:t>
            </a:r>
            <a:r>
              <a:rPr lang="en-GB" dirty="0">
                <a:latin typeface="Arial"/>
                <a:cs typeface="Arial"/>
              </a:rPr>
              <a:t> </a:t>
            </a:r>
            <a:r>
              <a:rPr lang="en-GB" dirty="0" err="1">
                <a:latin typeface="Arial"/>
                <a:cs typeface="Arial"/>
              </a:rPr>
              <a:t>lleoliad</a:t>
            </a:r>
            <a:r>
              <a:rPr lang="en-GB" dirty="0">
                <a:latin typeface="Arial"/>
                <a:cs typeface="Arial"/>
              </a:rPr>
              <a:t>, </a:t>
            </a:r>
            <a:r>
              <a:rPr lang="en-GB" dirty="0" err="1">
                <a:latin typeface="Arial"/>
                <a:cs typeface="Arial"/>
              </a:rPr>
              <a:t>yn</a:t>
            </a:r>
            <a:r>
              <a:rPr lang="en-GB" dirty="0">
                <a:latin typeface="Arial"/>
                <a:cs typeface="Arial"/>
              </a:rPr>
              <a:t> </a:t>
            </a:r>
            <a:r>
              <a:rPr lang="en-GB" dirty="0" err="1">
                <a:latin typeface="Arial"/>
                <a:cs typeface="Arial"/>
              </a:rPr>
              <a:t>enwedig</a:t>
            </a:r>
            <a:r>
              <a:rPr lang="en-GB" dirty="0">
                <a:latin typeface="Arial"/>
                <a:cs typeface="Arial"/>
              </a:rPr>
              <a:t>: </a:t>
            </a:r>
            <a:r>
              <a:rPr lang="en-GB" dirty="0" err="1">
                <a:latin typeface="Arial"/>
                <a:cs typeface="Arial"/>
              </a:rPr>
              <a:t>cwynion</a:t>
            </a:r>
            <a:r>
              <a:rPr lang="en-GB" dirty="0">
                <a:latin typeface="Arial"/>
                <a:cs typeface="Arial"/>
              </a:rPr>
              <a:t>, </a:t>
            </a:r>
            <a:r>
              <a:rPr lang="en-GB" dirty="0" err="1">
                <a:latin typeface="Arial"/>
                <a:cs typeface="Arial"/>
              </a:rPr>
              <a:t>chwythu’r</a:t>
            </a:r>
            <a:r>
              <a:rPr lang="en-GB" dirty="0">
                <a:latin typeface="Arial"/>
                <a:cs typeface="Arial"/>
              </a:rPr>
              <a:t> </a:t>
            </a:r>
            <a:r>
              <a:rPr lang="en-GB" dirty="0" err="1">
                <a:latin typeface="Arial"/>
                <a:cs typeface="Arial"/>
              </a:rPr>
              <a:t>chwiban</a:t>
            </a:r>
            <a:r>
              <a:rPr lang="en-GB" dirty="0">
                <a:latin typeface="Arial"/>
                <a:cs typeface="Arial"/>
              </a:rPr>
              <a:t>, </a:t>
            </a:r>
            <a:r>
              <a:rPr lang="en-GB" dirty="0" err="1">
                <a:latin typeface="Arial"/>
                <a:cs typeface="Arial"/>
              </a:rPr>
              <a:t>goruchwyliaethau</a:t>
            </a:r>
            <a:r>
              <a:rPr lang="en-GB" dirty="0">
                <a:latin typeface="Arial"/>
                <a:cs typeface="Arial"/>
              </a:rPr>
              <a:t> ac </a:t>
            </a:r>
            <a:r>
              <a:rPr lang="en-GB" dirty="0" err="1">
                <a:latin typeface="Arial"/>
                <a:cs typeface="Arial"/>
              </a:rPr>
              <a:t>arfarniadau</a:t>
            </a:r>
            <a:r>
              <a:rPr lang="en-GB" dirty="0">
                <a:latin typeface="Arial"/>
                <a:cs typeface="Arial"/>
              </a:rPr>
              <a:t>.</a:t>
            </a:r>
          </a:p>
        </p:txBody>
      </p:sp>
      <p:sp>
        <p:nvSpPr>
          <p:cNvPr id="4" name="Content Placeholder 3">
            <a:extLst>
              <a:ext uri="{FF2B5EF4-FFF2-40B4-BE49-F238E27FC236}">
                <a16:creationId xmlns:a16="http://schemas.microsoft.com/office/drawing/2014/main" id="{FBE93367-DFA8-D60C-54B9-0A72242E2928}"/>
              </a:ext>
            </a:extLst>
          </p:cNvPr>
          <p:cNvSpPr>
            <a:spLocks noGrp="1"/>
          </p:cNvSpPr>
          <p:nvPr>
            <p:ph sz="half" idx="2"/>
          </p:nvPr>
        </p:nvSpPr>
        <p:spPr>
          <a:prstGeom prst="rect">
            <a:avLst/>
          </a:prstGeom>
        </p:spPr>
        <p:txBody>
          <a:bodyPr vert="horz" lIns="91440" tIns="45720" rIns="91440" bIns="45720" rtlCol="0" anchor="t">
            <a:normAutofit/>
          </a:bodyPr>
          <a:lstStyle/>
          <a:p>
            <a:r>
              <a:rPr lang="en-GB" dirty="0">
                <a:solidFill>
                  <a:schemeClr val="accent1">
                    <a:lumMod val="75000"/>
                  </a:schemeClr>
                </a:solidFill>
                <a:latin typeface="Arial"/>
                <a:cs typeface="Arial"/>
              </a:rPr>
              <a:t>Setting has a duty of care;</a:t>
            </a:r>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a:cs typeface="Arial"/>
              </a:rPr>
              <a:t>Be familiar with the settings policies, in particular: complaints, whistleblowing, supervisions and appraisals.</a:t>
            </a:r>
          </a:p>
        </p:txBody>
      </p:sp>
    </p:spTree>
    <p:extLst>
      <p:ext uri="{BB962C8B-B14F-4D97-AF65-F5344CB8AC3E}">
        <p14:creationId xmlns:p14="http://schemas.microsoft.com/office/powerpoint/2010/main" val="17702823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4CDB6-9AF4-969C-0EA4-19098AAC1AF2}"/>
              </a:ext>
            </a:extLst>
          </p:cNvPr>
          <p:cNvSpPr>
            <a:spLocks noGrp="1"/>
          </p:cNvSpPr>
          <p:nvPr>
            <p:ph type="title"/>
          </p:nvPr>
        </p:nvSpPr>
        <p:spPr/>
        <p:txBody>
          <a:bodyPr>
            <a:noAutofit/>
          </a:bodyPr>
          <a:lstStyle/>
          <a:p>
            <a:pPr algn="ctr"/>
            <a:r>
              <a:rPr lang="en-GB" sz="4800" b="1" dirty="0" err="1">
                <a:latin typeface="Arial" panose="020B0604020202020204" pitchFamily="34" charset="0"/>
              </a:rPr>
              <a:t>Cymorth</a:t>
            </a:r>
            <a:r>
              <a:rPr lang="en-GB" sz="4800" b="1" dirty="0">
                <a:latin typeface="Arial" panose="020B0604020202020204" pitchFamily="34" charset="0"/>
              </a:rPr>
              <a:t> </a:t>
            </a:r>
            <a:r>
              <a:rPr lang="en-GB" sz="4800" b="1" dirty="0" err="1">
                <a:latin typeface="Arial" panose="020B0604020202020204" pitchFamily="34" charset="0"/>
              </a:rPr>
              <a:t>ariannol</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Financial support</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6D78745C-2BBA-FAEF-4BDA-81B0501F8831}"/>
              </a:ext>
            </a:extLst>
          </p:cNvPr>
          <p:cNvSpPr>
            <a:spLocks noGrp="1"/>
          </p:cNvSpPr>
          <p:nvPr>
            <p:ph sz="half" idx="1"/>
          </p:nvPr>
        </p:nvSpPr>
        <p:spPr/>
        <p:txBody>
          <a:bodyPr vert="horz" lIns="91440" tIns="45720" rIns="91440" bIns="45720" rtlCol="0" anchor="t">
            <a:normAutofit/>
          </a:bodyPr>
          <a:lstStyle/>
          <a:p>
            <a:r>
              <a:rPr lang="cy-GB" sz="2800" dirty="0">
                <a:latin typeface="Arial"/>
                <a:cs typeface="Arial"/>
              </a:rPr>
              <a:t>Gwasanaethau Myfyrwyr</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a:latin typeface="Arial"/>
                <a:cs typeface="Arial"/>
              </a:rPr>
              <a:t>Bwrsarïau ac Ysgoloriaethau</a:t>
            </a:r>
            <a:r>
              <a:rPr lang="cy-GB">
                <a:latin typeface="Arial"/>
                <a:cs typeface="Arial"/>
              </a:rPr>
              <a:t>;</a:t>
            </a:r>
          </a:p>
          <a:p>
            <a:r>
              <a:rPr lang="cy-GB" sz="2800" b="1" dirty="0">
                <a:latin typeface="Arial"/>
                <a:cs typeface="Arial"/>
              </a:rPr>
              <a:t>Bwrsari Lleoliadau </a:t>
            </a:r>
            <a:r>
              <a:rPr lang="cy-GB" sz="2800" dirty="0">
                <a:latin typeface="Arial"/>
                <a:cs typeface="Arial"/>
              </a:rPr>
              <a:t>(hyd at £250</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Tachwedd, Mawrth a Mai</a:t>
            </a:r>
            <a:r>
              <a:rPr lang="cy-GB" dirty="0">
                <a:latin typeface="Arial"/>
                <a:cs typeface="Arial"/>
              </a:rPr>
              <a:t>.</a:t>
            </a:r>
            <a:endParaRPr lang="cy-GB" sz="28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407D0E9E-77E9-F8B3-2D29-60656D113E6B}"/>
              </a:ext>
            </a:extLst>
          </p:cNvPr>
          <p:cNvSpPr>
            <a:spLocks noGrp="1"/>
          </p:cNvSpPr>
          <p:nvPr>
            <p:ph sz="half" idx="2"/>
          </p:nvPr>
        </p:nvSpPr>
        <p:spPr>
          <a:prstGeom prst="rect">
            <a:avLst/>
          </a:prstGeom>
        </p:spPr>
        <p:txBody>
          <a:bodyPr vert="horz" lIns="91440" tIns="45720" rIns="91440" bIns="45720" rtlCol="0" anchor="t">
            <a:normAutofit/>
          </a:bodyPr>
          <a:lstStyle/>
          <a:p>
            <a:r>
              <a:rPr lang="en-GB" sz="2800">
                <a:solidFill>
                  <a:schemeClr val="accent1">
                    <a:lumMod val="75000"/>
                  </a:schemeClr>
                </a:solidFill>
                <a:latin typeface="Arial"/>
                <a:cs typeface="Arial"/>
              </a:rPr>
              <a:t>Student Services</a:t>
            </a:r>
            <a:r>
              <a:rPr lang="en-GB">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Bursaries and Scholarships</a:t>
            </a:r>
            <a:r>
              <a:rPr lang="en-GB" dirty="0">
                <a:solidFill>
                  <a:schemeClr val="accent1">
                    <a:lumMod val="75000"/>
                  </a:schemeClr>
                </a:solidFill>
                <a:latin typeface="Arial"/>
                <a:cs typeface="Arial"/>
              </a:rPr>
              <a:t>;</a:t>
            </a: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b="1" dirty="0">
                <a:solidFill>
                  <a:schemeClr val="accent1">
                    <a:lumMod val="75000"/>
                  </a:schemeClr>
                </a:solidFill>
                <a:latin typeface="Arial"/>
                <a:cs typeface="Arial"/>
              </a:rPr>
              <a:t>- Placement Bursary </a:t>
            </a:r>
            <a:r>
              <a:rPr lang="en-GB" sz="2800" dirty="0">
                <a:solidFill>
                  <a:schemeClr val="accent1">
                    <a:lumMod val="75000"/>
                  </a:schemeClr>
                </a:solidFill>
                <a:latin typeface="Arial"/>
                <a:cs typeface="Arial"/>
              </a:rPr>
              <a:t>(up to </a:t>
            </a:r>
            <a:r>
              <a:rPr lang="en-GB" sz="2800">
                <a:solidFill>
                  <a:schemeClr val="accent1">
                    <a:lumMod val="75000"/>
                  </a:schemeClr>
                </a:solidFill>
                <a:latin typeface="Arial"/>
                <a:cs typeface="Arial"/>
              </a:rPr>
              <a:t>£250</a:t>
            </a:r>
            <a:r>
              <a:rPr lang="en-GB">
                <a:solidFill>
                  <a:schemeClr val="accent1">
                    <a:lumMod val="75000"/>
                  </a:schemeClr>
                </a:solidFill>
                <a:latin typeface="Arial"/>
                <a:cs typeface="Arial"/>
              </a:rPr>
              <a:t>);</a:t>
            </a:r>
            <a:endParaRPr lang="en-GB" sz="280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November, March and May</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466811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4D300-27F1-B512-3ECB-285373741EEC}"/>
              </a:ext>
            </a:extLst>
          </p:cNvPr>
          <p:cNvSpPr>
            <a:spLocks noGrp="1"/>
          </p:cNvSpPr>
          <p:nvPr>
            <p:ph type="title"/>
          </p:nvPr>
        </p:nvSpPr>
        <p:spPr/>
        <p:txBody>
          <a:bodyPr>
            <a:noAutofit/>
          </a:bodyPr>
          <a:lstStyle/>
          <a:p>
            <a:pPr algn="ctr"/>
            <a:r>
              <a:rPr lang="en-GB" sz="4800" b="1" dirty="0">
                <a:latin typeface="Arial" panose="020B0604020202020204" pitchFamily="34" charset="0"/>
              </a:rPr>
              <a:t>Wythnos </a:t>
            </a:r>
            <a:r>
              <a:rPr lang="en-GB" sz="4800" b="1" dirty="0" err="1">
                <a:latin typeface="Arial" panose="020B0604020202020204" pitchFamily="34" charset="0"/>
              </a:rPr>
              <a:t>gyntaf</a:t>
            </a:r>
            <a:r>
              <a:rPr lang="en-GB" sz="4800" b="1" dirty="0">
                <a:latin typeface="Arial" panose="020B0604020202020204" pitchFamily="34" charset="0"/>
              </a:rPr>
              <a:t> </a:t>
            </a:r>
            <a:r>
              <a:rPr lang="en-GB" sz="4800" b="1" dirty="0" err="1">
                <a:latin typeface="Arial" panose="020B0604020202020204" pitchFamily="34" charset="0"/>
              </a:rPr>
              <a:t>ar</a:t>
            </a:r>
            <a:r>
              <a:rPr lang="en-GB" sz="4800" b="1" dirty="0">
                <a:latin typeface="Arial" panose="020B0604020202020204" pitchFamily="34" charset="0"/>
              </a:rPr>
              <a:t> </a:t>
            </a:r>
            <a:r>
              <a:rPr lang="en-GB" sz="4800" b="1" dirty="0" err="1">
                <a:latin typeface="Arial" panose="020B0604020202020204" pitchFamily="34" charset="0"/>
              </a:rPr>
              <a:t>Leoliad</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First week at Placement</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498CEC76-FE14-02EE-F79E-F9A8455570AD}"/>
              </a:ext>
            </a:extLst>
          </p:cNvPr>
          <p:cNvSpPr>
            <a:spLocks noGrp="1"/>
          </p:cNvSpPr>
          <p:nvPr>
            <p:ph sz="half" idx="1"/>
          </p:nvPr>
        </p:nvSpPr>
        <p:spPr/>
        <p:txBody>
          <a:bodyPr vert="horz" lIns="91440" tIns="45720" rIns="91440" bIns="45720" rtlCol="0" anchor="t">
            <a:normAutofit/>
          </a:bodyPr>
          <a:lstStyle/>
          <a:p>
            <a:r>
              <a:rPr lang="cy-GB" sz="2800" dirty="0">
                <a:latin typeface="Arial"/>
                <a:cs typeface="Arial"/>
              </a:rPr>
              <a:t>Rhaid cael cyfarfod Anwytho gyda'r person</a:t>
            </a:r>
            <a:r>
              <a:rPr lang="cy-GB" dirty="0">
                <a:latin typeface="Arial"/>
                <a:cs typeface="Arial"/>
              </a:rPr>
              <a:t> dynodedig ;</a:t>
            </a:r>
            <a:endParaRPr lang="cy-GB" sz="2800" dirty="0">
              <a:latin typeface="Arial" panose="020B0604020202020204" pitchFamily="34" charset="0"/>
              <a:cs typeface="Arial" panose="020B0604020202020204" pitchFamily="34" charset="0"/>
            </a:endParaRPr>
          </a:p>
          <a:p>
            <a:r>
              <a:rPr lang="cy-GB" sz="2800" dirty="0">
                <a:latin typeface="Arial"/>
                <a:cs typeface="Arial"/>
              </a:rPr>
              <a:t>Cytundebau Lleoliad</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Rhestr wirio iechyd a diogelwch</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Sicrhau fod y lleoliad/ person </a:t>
            </a:r>
            <a:r>
              <a:rPr lang="cy-GB" dirty="0">
                <a:latin typeface="Arial"/>
                <a:cs typeface="Arial"/>
              </a:rPr>
              <a:t>dynodedig </a:t>
            </a:r>
            <a:r>
              <a:rPr lang="cy-GB" sz="2800" dirty="0">
                <a:latin typeface="Arial"/>
                <a:cs typeface="Arial"/>
              </a:rPr>
              <a:t>yn ymwybodol o ofynion SYBC</a:t>
            </a:r>
            <a:r>
              <a:rPr lang="cy-GB" dirty="0">
                <a:latin typeface="Arial"/>
                <a:cs typeface="Arial"/>
              </a:rPr>
              <a:t>.</a:t>
            </a:r>
            <a:endParaRPr lang="cy-GB" sz="2800" i="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17A6F48-9808-0059-57AB-D80F462EADE8}"/>
              </a:ext>
            </a:extLst>
          </p:cNvPr>
          <p:cNvSpPr>
            <a:spLocks noGrp="1"/>
          </p:cNvSpPr>
          <p:nvPr>
            <p:ph sz="half" idx="2"/>
          </p:nvPr>
        </p:nvSpPr>
        <p:spPr>
          <a:prstGeom prst="rect">
            <a:avLst/>
          </a:prstGeom>
        </p:spPr>
        <p:txBody>
          <a:bodyPr vert="horz" lIns="91440" tIns="45720" rIns="91440" bIns="45720" rtlCol="0" anchor="t">
            <a:normAutofit/>
          </a:bodyPr>
          <a:lstStyle/>
          <a:p>
            <a:r>
              <a:rPr lang="en-US" sz="2800" dirty="0">
                <a:solidFill>
                  <a:schemeClr val="accent1">
                    <a:lumMod val="75000"/>
                  </a:schemeClr>
                </a:solidFill>
                <a:latin typeface="Arial"/>
                <a:cs typeface="Arial"/>
              </a:rPr>
              <a:t>Must have Induction meeting </a:t>
            </a:r>
            <a:r>
              <a:rPr lang="en-US" sz="2800">
                <a:solidFill>
                  <a:schemeClr val="accent1">
                    <a:lumMod val="75000"/>
                  </a:schemeClr>
                </a:solidFill>
                <a:latin typeface="Arial"/>
                <a:cs typeface="Arial"/>
              </a:rPr>
              <a:t>with nominated person</a:t>
            </a:r>
            <a:r>
              <a:rPr lang="en-US">
                <a:solidFill>
                  <a:schemeClr val="accent1">
                    <a:lumMod val="75000"/>
                  </a:schemeClr>
                </a:solidFill>
                <a:latin typeface="Arial"/>
                <a:cs typeface="Arial"/>
              </a:rPr>
              <a:t>;</a:t>
            </a:r>
            <a:endParaRPr lang="en-US" sz="2800" dirty="0">
              <a:solidFill>
                <a:schemeClr val="accent1">
                  <a:lumMod val="75000"/>
                </a:schemeClr>
              </a:solidFill>
              <a:latin typeface="Arial" panose="020B0604020202020204" pitchFamily="34" charset="0"/>
              <a:cs typeface="Arial" panose="020B0604020202020204" pitchFamily="34" charset="0"/>
            </a:endParaRPr>
          </a:p>
          <a:p>
            <a:r>
              <a:rPr lang="en-US" sz="2800" dirty="0">
                <a:solidFill>
                  <a:schemeClr val="accent1">
                    <a:lumMod val="75000"/>
                  </a:schemeClr>
                </a:solidFill>
                <a:latin typeface="Arial"/>
                <a:cs typeface="Arial"/>
              </a:rPr>
              <a:t>Placement agreements</a:t>
            </a:r>
            <a:r>
              <a:rPr lang="en-US" dirty="0">
                <a:solidFill>
                  <a:schemeClr val="accent1">
                    <a:lumMod val="75000"/>
                  </a:schemeClr>
                </a:solidFill>
                <a:latin typeface="Arial"/>
                <a:cs typeface="Arial"/>
              </a:rPr>
              <a:t>;</a:t>
            </a:r>
            <a:endParaRPr lang="en-US" sz="2800">
              <a:solidFill>
                <a:schemeClr val="accent1">
                  <a:lumMod val="75000"/>
                </a:schemeClr>
              </a:solidFill>
              <a:latin typeface="Arial" panose="020B0604020202020204" pitchFamily="34" charset="0"/>
              <a:cs typeface="Arial" panose="020B0604020202020204" pitchFamily="34" charset="0"/>
            </a:endParaRPr>
          </a:p>
          <a:p>
            <a:r>
              <a:rPr lang="en-US" sz="2800" dirty="0">
                <a:solidFill>
                  <a:schemeClr val="accent1">
                    <a:lumMod val="75000"/>
                  </a:schemeClr>
                </a:solidFill>
                <a:latin typeface="Arial"/>
                <a:cs typeface="Arial"/>
              </a:rPr>
              <a:t>Health and safety checklist</a:t>
            </a:r>
            <a:r>
              <a:rPr lang="en-US" dirty="0">
                <a:solidFill>
                  <a:schemeClr val="accent1">
                    <a:lumMod val="75000"/>
                  </a:schemeClr>
                </a:solidFill>
                <a:latin typeface="Arial"/>
                <a:cs typeface="Arial"/>
              </a:rPr>
              <a:t>;</a:t>
            </a:r>
            <a:endParaRPr lang="en-US" sz="2800">
              <a:solidFill>
                <a:schemeClr val="accent1">
                  <a:lumMod val="75000"/>
                </a:schemeClr>
              </a:solidFill>
              <a:latin typeface="Arial" panose="020B0604020202020204" pitchFamily="34" charset="0"/>
              <a:cs typeface="Arial" panose="020B0604020202020204" pitchFamily="34" charset="0"/>
            </a:endParaRPr>
          </a:p>
          <a:p>
            <a:r>
              <a:rPr lang="en-US" sz="2800" dirty="0">
                <a:solidFill>
                  <a:schemeClr val="accent1">
                    <a:lumMod val="75000"/>
                  </a:schemeClr>
                </a:solidFill>
                <a:latin typeface="Arial"/>
                <a:cs typeface="Arial"/>
              </a:rPr>
              <a:t>Ensure setting/nominated person aware of EYPS requirements</a:t>
            </a:r>
            <a:r>
              <a:rPr lang="en-US" dirty="0">
                <a:solidFill>
                  <a:schemeClr val="accent1">
                    <a:lumMod val="75000"/>
                  </a:schemeClr>
                </a:solidFill>
                <a:latin typeface="Arial"/>
                <a:cs typeface="Arial"/>
              </a:rPr>
              <a:t>.</a:t>
            </a:r>
            <a:endParaRPr lang="en-US" sz="28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42569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195C-8F45-D3F3-1CC1-B2EE344A9DCA}"/>
              </a:ext>
            </a:extLst>
          </p:cNvPr>
          <p:cNvSpPr>
            <a:spLocks noGrp="1"/>
          </p:cNvSpPr>
          <p:nvPr>
            <p:ph type="title"/>
          </p:nvPr>
        </p:nvSpPr>
        <p:spPr/>
        <p:txBody>
          <a:bodyPr>
            <a:normAutofit fontScale="90000"/>
          </a:bodyPr>
          <a:lstStyle/>
          <a:p>
            <a:pPr algn="ctr"/>
            <a:r>
              <a:rPr lang="en-GB" sz="4800" b="1" dirty="0" err="1">
                <a:latin typeface="Arial"/>
                <a:cs typeface="Arial"/>
              </a:rPr>
              <a:t>Terfynau</a:t>
            </a:r>
            <a:r>
              <a:rPr lang="en-GB" sz="4800" b="1" dirty="0">
                <a:latin typeface="Arial"/>
                <a:cs typeface="Arial"/>
              </a:rPr>
              <a:t> </a:t>
            </a:r>
            <a:r>
              <a:rPr lang="en-GB" sz="4800" b="1" dirty="0" err="1">
                <a:latin typeface="Arial"/>
                <a:cs typeface="Arial"/>
              </a:rPr>
              <a:t>amser</a:t>
            </a:r>
            <a:br>
              <a:rPr lang="en-GB" sz="4800" b="1" dirty="0">
                <a:latin typeface="Arial"/>
                <a:cs typeface="Arial"/>
              </a:rPr>
            </a:br>
            <a:r>
              <a:rPr lang="en-GB" sz="4800" b="1" dirty="0">
                <a:solidFill>
                  <a:schemeClr val="accent1">
                    <a:lumMod val="76000"/>
                  </a:schemeClr>
                </a:solidFill>
                <a:latin typeface="Arial"/>
                <a:ea typeface="Calibri Light" panose="020F0302020204030204"/>
                <a:cs typeface="Arial"/>
              </a:rPr>
              <a:t>Deadlines</a:t>
            </a:r>
          </a:p>
        </p:txBody>
      </p:sp>
      <p:sp>
        <p:nvSpPr>
          <p:cNvPr id="3" name="Content Placeholder 2">
            <a:extLst>
              <a:ext uri="{FF2B5EF4-FFF2-40B4-BE49-F238E27FC236}">
                <a16:creationId xmlns:a16="http://schemas.microsoft.com/office/drawing/2014/main" id="{714589AA-B248-3E59-BB06-098BB44EE982}"/>
              </a:ext>
            </a:extLst>
          </p:cNvPr>
          <p:cNvSpPr>
            <a:spLocks noGrp="1"/>
          </p:cNvSpPr>
          <p:nvPr>
            <p:ph sz="half" idx="1"/>
          </p:nvPr>
        </p:nvSpPr>
        <p:spPr/>
        <p:txBody>
          <a:bodyPr vert="horz" lIns="91440" tIns="45720" rIns="91440" bIns="45720" rtlCol="0" anchor="t">
            <a:normAutofit/>
          </a:bodyPr>
          <a:lstStyle/>
          <a:p>
            <a:r>
              <a:rPr lang="cy-GB">
                <a:latin typeface="Arial"/>
                <a:cs typeface="Arial"/>
              </a:rPr>
              <a:t>Ymgysylltwch â Lleoliad o ddechrau eich gradd;</a:t>
            </a:r>
            <a:endParaRPr lang="cy-GB">
              <a:latin typeface="Arial"/>
              <a:ea typeface="Calibri" panose="020F0502020204030204"/>
              <a:cs typeface="Arial"/>
            </a:endParaRPr>
          </a:p>
          <a:p>
            <a:r>
              <a:rPr lang="cy-GB">
                <a:latin typeface="Arial"/>
                <a:cs typeface="Arial"/>
              </a:rPr>
              <a:t>Os na chaiff cofrestriad llawn ei gwblhau, neu os na chaiff data Lleoliad ei gyflwyno erbyn mis Rhagfyr, cewch eich trosglwyddo i’r rhaglen heb statws ymarferydd.</a:t>
            </a:r>
          </a:p>
          <a:p>
            <a:pPr marL="0" indent="0">
              <a:buNone/>
            </a:pPr>
            <a:endParaRPr lang="en-GB" dirty="0">
              <a:latin typeface="Arial"/>
              <a:ea typeface="Calibri"/>
              <a:cs typeface="Arial"/>
            </a:endParaRPr>
          </a:p>
        </p:txBody>
      </p:sp>
      <p:sp>
        <p:nvSpPr>
          <p:cNvPr id="4" name="Content Placeholder 3">
            <a:extLst>
              <a:ext uri="{FF2B5EF4-FFF2-40B4-BE49-F238E27FC236}">
                <a16:creationId xmlns:a16="http://schemas.microsoft.com/office/drawing/2014/main" id="{0AB53866-067F-44F2-B3BC-78DDCB8EF49E}"/>
              </a:ext>
            </a:extLst>
          </p:cNvPr>
          <p:cNvSpPr>
            <a:spLocks noGrp="1"/>
          </p:cNvSpPr>
          <p:nvPr>
            <p:ph sz="half" idx="2"/>
          </p:nvPr>
        </p:nvSpPr>
        <p:spPr/>
        <p:txBody>
          <a:bodyPr vert="horz" lIns="91440" tIns="45720" rIns="91440" bIns="45720" rtlCol="0" anchor="t">
            <a:normAutofit/>
          </a:bodyPr>
          <a:lstStyle/>
          <a:p>
            <a:r>
              <a:rPr lang="en-GB">
                <a:solidFill>
                  <a:schemeClr val="accent1">
                    <a:lumMod val="76000"/>
                  </a:schemeClr>
                </a:solidFill>
                <a:latin typeface="Arial"/>
                <a:ea typeface="Calibri"/>
                <a:cs typeface="Arial"/>
              </a:rPr>
              <a:t>Please engage with Placement from the onset of your degree;</a:t>
            </a:r>
            <a:endParaRPr lang="en-GB" dirty="0">
              <a:solidFill>
                <a:schemeClr val="accent1">
                  <a:lumMod val="76000"/>
                </a:schemeClr>
              </a:solidFill>
              <a:latin typeface="Arial"/>
              <a:ea typeface="Calibri"/>
              <a:cs typeface="Arial"/>
            </a:endParaRPr>
          </a:p>
          <a:p>
            <a:r>
              <a:rPr lang="en-GB" dirty="0">
                <a:solidFill>
                  <a:schemeClr val="accent1">
                    <a:lumMod val="76000"/>
                  </a:schemeClr>
                </a:solidFill>
                <a:latin typeface="Arial"/>
                <a:ea typeface="Calibri"/>
                <a:cs typeface="Arial"/>
              </a:rPr>
              <a:t>If full enrolment is not completed, or Placement data is not submitted by December, you will be transferred to the non-practitioner programme.</a:t>
            </a:r>
          </a:p>
          <a:p>
            <a:pPr marL="0" indent="0">
              <a:buNone/>
            </a:pPr>
            <a:endParaRPr lang="en-GB" sz="1100" dirty="0">
              <a:solidFill>
                <a:schemeClr val="accent1">
                  <a:lumMod val="76000"/>
                </a:schemeClr>
              </a:solidFill>
              <a:latin typeface="Segoe UI"/>
              <a:ea typeface="Calibri"/>
              <a:cs typeface="Segoe UI"/>
            </a:endParaRPr>
          </a:p>
          <a:p>
            <a:endParaRPr lang="en-GB" dirty="0">
              <a:solidFill>
                <a:schemeClr val="accent1">
                  <a:lumMod val="76000"/>
                </a:schemeClr>
              </a:solidFill>
              <a:latin typeface="Arial"/>
              <a:ea typeface="Calibri"/>
              <a:cs typeface="Arial"/>
            </a:endParaRPr>
          </a:p>
          <a:p>
            <a:endParaRPr lang="en-GB" dirty="0">
              <a:ea typeface="Calibri"/>
              <a:cs typeface="Calibri"/>
            </a:endParaRPr>
          </a:p>
        </p:txBody>
      </p:sp>
    </p:spTree>
    <p:extLst>
      <p:ext uri="{BB962C8B-B14F-4D97-AF65-F5344CB8AC3E}">
        <p14:creationId xmlns:p14="http://schemas.microsoft.com/office/powerpoint/2010/main" val="235290543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61D0B-D62B-25D9-B7FA-C5EEB7E3FD4B}"/>
              </a:ext>
            </a:extLst>
          </p:cNvPr>
          <p:cNvSpPr>
            <a:spLocks noGrp="1"/>
          </p:cNvSpPr>
          <p:nvPr>
            <p:ph type="title"/>
          </p:nvPr>
        </p:nvSpPr>
        <p:spPr/>
        <p:txBody>
          <a:bodyPr>
            <a:noAutofit/>
          </a:bodyPr>
          <a:lstStyle/>
          <a:p>
            <a:pPr algn="ctr"/>
            <a:r>
              <a:rPr lang="en-GB" sz="4800" b="1" dirty="0">
                <a:latin typeface="Arial" panose="020B0604020202020204" pitchFamily="34" charset="0"/>
              </a:rPr>
              <a:t>Erbyn </a:t>
            </a:r>
            <a:r>
              <a:rPr lang="en-GB" sz="4800" b="1" dirty="0" err="1">
                <a:latin typeface="Arial" panose="020B0604020202020204" pitchFamily="34" charset="0"/>
              </a:rPr>
              <a:t>wythnos</a:t>
            </a:r>
            <a:r>
              <a:rPr lang="en-GB" sz="4800" b="1" dirty="0">
                <a:latin typeface="Arial" panose="020B0604020202020204" pitchFamily="34" charset="0"/>
              </a:rPr>
              <a:t> </a:t>
            </a:r>
            <a:r>
              <a:rPr lang="en-GB" sz="4800" b="1" dirty="0" err="1">
                <a:latin typeface="Arial" panose="020B0604020202020204" pitchFamily="34" charset="0"/>
              </a:rPr>
              <a:t>nesaf</a:t>
            </a:r>
            <a:r>
              <a:rPr lang="en-GB" sz="4800" b="1" dirty="0">
                <a:latin typeface="Arial" panose="020B0604020202020204" pitchFamily="34" charset="0"/>
              </a:rPr>
              <a:t>…</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By next week…</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81CE03EA-50A9-3A2D-0A5F-83E688A8479D}"/>
              </a:ext>
            </a:extLst>
          </p:cNvPr>
          <p:cNvSpPr>
            <a:spLocks noGrp="1"/>
          </p:cNvSpPr>
          <p:nvPr>
            <p:ph sz="half" idx="1"/>
          </p:nvPr>
        </p:nvSpPr>
        <p:spPr/>
        <p:txBody>
          <a:bodyPr vert="horz" lIns="91440" tIns="45720" rIns="91440" bIns="45720" rtlCol="0" anchor="t">
            <a:normAutofit/>
          </a:bodyPr>
          <a:lstStyle/>
          <a:p>
            <a:r>
              <a:rPr lang="cy-GB" sz="2800" dirty="0">
                <a:latin typeface="Arial"/>
                <a:cs typeface="Arial"/>
              </a:rPr>
              <a:t>Cadarnhau enw lleoliad/</a:t>
            </a:r>
            <a:r>
              <a:rPr lang="cy-GB" sz="2800" dirty="0" err="1">
                <a:latin typeface="Arial"/>
                <a:cs typeface="Arial"/>
              </a:rPr>
              <a:t>au</a:t>
            </a:r>
            <a:r>
              <a:rPr lang="cy-GB" dirty="0">
                <a:latin typeface="Arial"/>
                <a:cs typeface="Arial"/>
              </a:rPr>
              <a:t>;</a:t>
            </a:r>
            <a:endParaRPr lang="cy-GB" sz="2800" dirty="0">
              <a:latin typeface="Arial" panose="020B0604020202020204" pitchFamily="34" charset="0"/>
              <a:cs typeface="Arial" panose="020B0604020202020204" pitchFamily="34" charset="0"/>
            </a:endParaRPr>
          </a:p>
          <a:p>
            <a:r>
              <a:rPr lang="cy-GB" sz="2800" dirty="0">
                <a:latin typeface="Arial"/>
                <a:cs typeface="Arial"/>
              </a:rPr>
              <a:t>Cadarnhau enw a manylion </a:t>
            </a:r>
            <a:r>
              <a:rPr lang="cy-GB" dirty="0" err="1">
                <a:latin typeface="Arial"/>
                <a:cs typeface="Arial"/>
              </a:rPr>
              <a:t>cysulltu'r</a:t>
            </a:r>
            <a:r>
              <a:rPr lang="cy-GB" dirty="0">
                <a:latin typeface="Arial"/>
                <a:cs typeface="Arial"/>
              </a:rPr>
              <a:t> person dynodedig;</a:t>
            </a:r>
            <a:endParaRPr lang="cy-GB" sz="2800" dirty="0">
              <a:latin typeface="Arial" panose="020B0604020202020204" pitchFamily="34" charset="0"/>
              <a:cs typeface="Arial" panose="020B0604020202020204" pitchFamily="34" charset="0"/>
            </a:endParaRPr>
          </a:p>
          <a:p>
            <a:r>
              <a:rPr lang="cy-GB" sz="2800" b="1" dirty="0">
                <a:latin typeface="Arial"/>
                <a:cs typeface="Arial"/>
              </a:rPr>
              <a:t>Os nad ydych wedi eisoes, gwnewch gais am DBS</a:t>
            </a:r>
            <a:r>
              <a:rPr lang="cy-GB" b="1" dirty="0">
                <a:latin typeface="Arial"/>
                <a:cs typeface="Arial"/>
              </a:rPr>
              <a:t>;</a:t>
            </a:r>
            <a:r>
              <a:rPr lang="cy-GB" sz="2800" b="1" dirty="0">
                <a:latin typeface="Arial"/>
                <a:cs typeface="Arial"/>
              </a:rPr>
              <a:t> </a:t>
            </a:r>
          </a:p>
          <a:p>
            <a:r>
              <a:rPr lang="cy-GB" sz="2800" dirty="0">
                <a:latin typeface="Arial"/>
                <a:cs typeface="Arial"/>
              </a:rPr>
              <a:t>Gofyn am gymorth</a:t>
            </a:r>
            <a:r>
              <a:rPr lang="cy-GB" dirty="0">
                <a:latin typeface="Arial"/>
                <a:cs typeface="Arial"/>
              </a:rPr>
              <a:t>.</a:t>
            </a:r>
            <a:endParaRPr lang="cy-GB" sz="2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B693D0C-FB7F-57CE-C900-1A0531923690}"/>
              </a:ext>
            </a:extLst>
          </p:cNvPr>
          <p:cNvSpPr>
            <a:spLocks noGrp="1"/>
          </p:cNvSpPr>
          <p:nvPr>
            <p:ph sz="half" idx="2"/>
          </p:nvPr>
        </p:nvSpPr>
        <p:spPr>
          <a:prstGeom prst="rect">
            <a:avLst/>
          </a:prstGeom>
        </p:spPr>
        <p:txBody>
          <a:bodyPr vert="horz" lIns="91440" tIns="45720" rIns="91440" bIns="45720" rtlCol="0" anchor="t">
            <a:normAutofit/>
          </a:bodyPr>
          <a:lstStyle/>
          <a:p>
            <a:r>
              <a:rPr lang="en-GB" sz="2800">
                <a:solidFill>
                  <a:schemeClr val="accent1">
                    <a:lumMod val="75000"/>
                  </a:schemeClr>
                </a:solidFill>
                <a:latin typeface="Arial"/>
                <a:cs typeface="Arial"/>
              </a:rPr>
              <a:t>Confirm name of setting/s</a:t>
            </a:r>
            <a:r>
              <a:rPr lang="en-GB">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a:cs typeface="Arial"/>
              </a:rPr>
              <a:t>Confirm name and contact details of nominated person/s</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b="1" dirty="0">
                <a:solidFill>
                  <a:schemeClr val="accent1">
                    <a:lumMod val="75000"/>
                  </a:schemeClr>
                </a:solidFill>
                <a:latin typeface="Arial"/>
                <a:cs typeface="Arial"/>
              </a:rPr>
              <a:t>If you have yet to do so, apply for a DBS</a:t>
            </a:r>
            <a:r>
              <a:rPr lang="en-GB" b="1" dirty="0">
                <a:solidFill>
                  <a:schemeClr val="accent1">
                    <a:lumMod val="75000"/>
                  </a:schemeClr>
                </a:solidFill>
                <a:latin typeface="Arial"/>
                <a:cs typeface="Arial"/>
              </a:rPr>
              <a:t>;</a:t>
            </a:r>
            <a:endParaRPr lang="en-GB" sz="2800" b="1" dirty="0">
              <a:solidFill>
                <a:schemeClr val="accent1">
                  <a:lumMod val="75000"/>
                </a:schemeClr>
              </a:solidFill>
              <a:latin typeface="Arial"/>
              <a:cs typeface="Arial"/>
            </a:endParaRPr>
          </a:p>
          <a:p>
            <a:r>
              <a:rPr lang="en-GB" sz="2800" dirty="0">
                <a:solidFill>
                  <a:schemeClr val="accent1">
                    <a:lumMod val="75000"/>
                  </a:schemeClr>
                </a:solidFill>
                <a:latin typeface="Arial"/>
                <a:cs typeface="Arial"/>
              </a:rPr>
              <a:t>Ask for support</a:t>
            </a:r>
            <a:r>
              <a:rPr lang="en-GB" dirty="0">
                <a:solidFill>
                  <a:schemeClr val="accent1">
                    <a:lumMod val="75000"/>
                  </a:schemeClr>
                </a:solidFill>
                <a:latin typeface="Arial"/>
                <a:cs typeface="Arial"/>
              </a:rPr>
              <a:t>.</a:t>
            </a:r>
            <a:endParaRPr lang="en-GB" sz="28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92786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CA924-7D2C-4C3B-83CA-A1E51A06F602}"/>
              </a:ext>
            </a:extLst>
          </p:cNvPr>
          <p:cNvSpPr>
            <a:spLocks noGrp="1"/>
          </p:cNvSpPr>
          <p:nvPr>
            <p:ph type="title"/>
          </p:nvPr>
        </p:nvSpPr>
        <p:spPr/>
        <p:txBody>
          <a:bodyPr>
            <a:noAutofit/>
          </a:bodyPr>
          <a:lstStyle/>
          <a:p>
            <a:pPr algn="ctr"/>
            <a:r>
              <a:rPr lang="en-GB" sz="4800" b="1" dirty="0">
                <a:latin typeface="Arial" panose="020B0604020202020204" pitchFamily="34" charset="0"/>
              </a:rPr>
              <a:t>Cwestiynau?</a:t>
            </a:r>
            <a:br>
              <a:rPr lang="en-GB" sz="4800" b="1" dirty="0">
                <a:latin typeface="Arial" panose="020B0604020202020204" pitchFamily="34" charset="0"/>
              </a:rPr>
            </a:br>
            <a:r>
              <a:rPr lang="en-GB" sz="4800" b="1" dirty="0">
                <a:solidFill>
                  <a:schemeClr val="accent1">
                    <a:lumMod val="75000"/>
                  </a:schemeClr>
                </a:solidFill>
                <a:latin typeface="Arial" panose="020B0604020202020204" pitchFamily="34" charset="0"/>
              </a:rPr>
              <a:t>Questions?</a:t>
            </a:r>
            <a:endParaRPr lang="en-GB" sz="4800" b="1" dirty="0">
              <a:solidFill>
                <a:schemeClr val="accent1">
                  <a:lumMod val="75000"/>
                </a:schemeClr>
              </a:solidFill>
            </a:endParaRPr>
          </a:p>
        </p:txBody>
      </p:sp>
      <p:sp>
        <p:nvSpPr>
          <p:cNvPr id="3" name="Content Placeholder 2">
            <a:extLst>
              <a:ext uri="{FF2B5EF4-FFF2-40B4-BE49-F238E27FC236}">
                <a16:creationId xmlns:a16="http://schemas.microsoft.com/office/drawing/2014/main" id="{A4DB8BB5-2E09-8015-4106-17FDE585E2F9}"/>
              </a:ext>
            </a:extLst>
          </p:cNvPr>
          <p:cNvSpPr>
            <a:spLocks noGrp="1"/>
          </p:cNvSpPr>
          <p:nvPr>
            <p:ph sz="half" idx="1"/>
          </p:nvPr>
        </p:nvSpPr>
        <p:spPr/>
        <p:txBody>
          <a:bodyPr/>
          <a:lstStyle/>
          <a:p>
            <a:r>
              <a:rPr lang="cy-GB" sz="2800" dirty="0">
                <a:latin typeface="Arial" panose="020B0604020202020204" pitchFamily="34" charset="0"/>
                <a:cs typeface="Arial" panose="020B0604020202020204" pitchFamily="34" charset="0"/>
              </a:rPr>
              <a:t>Os oes gennych gwestiwn/consyrn, cysylltwch â: </a:t>
            </a:r>
            <a:r>
              <a:rPr lang="en-GB" sz="2800" dirty="0">
                <a:latin typeface="Arial" panose="020B0604020202020204" pitchFamily="34" charset="0"/>
                <a:cs typeface="Arial" panose="020B0604020202020204" pitchFamily="34" charset="0"/>
              </a:rPr>
              <a:t>Alison Rees Edwards (Early Years Placement Coordinator)</a:t>
            </a:r>
          </a:p>
          <a:p>
            <a:pPr marL="0" indent="0">
              <a:buNone/>
            </a:pPr>
            <a:r>
              <a:rPr lang="en-GB" sz="2800" dirty="0">
                <a:solidFill>
                  <a:srgbClr val="0000FF"/>
                </a:solidFill>
                <a:latin typeface="Arial" panose="020B0604020202020204" pitchFamily="34" charset="0"/>
                <a:cs typeface="Arial" panose="020B0604020202020204" pitchFamily="34" charset="0"/>
                <a:hlinkClick r:id="rId2"/>
              </a:rPr>
              <a:t>a.rees-edwards@uwtsd.ac.uk</a:t>
            </a:r>
            <a:r>
              <a:rPr lang="en-GB" sz="2800" dirty="0">
                <a:solidFill>
                  <a:srgbClr val="0000FF"/>
                </a:solidFill>
                <a:latin typeface="Arial" panose="020B0604020202020204" pitchFamily="34" charset="0"/>
                <a:cs typeface="Arial" panose="020B0604020202020204" pitchFamily="34" charset="0"/>
              </a:rPr>
              <a:t>  </a:t>
            </a:r>
          </a:p>
          <a:p>
            <a:pPr marL="0" indent="0">
              <a:buNone/>
            </a:pPr>
            <a:endParaRPr lang="cy-GB" sz="2800" dirty="0"/>
          </a:p>
          <a:p>
            <a:endParaRPr lang="en-GB" dirty="0"/>
          </a:p>
        </p:txBody>
      </p:sp>
      <p:sp>
        <p:nvSpPr>
          <p:cNvPr id="4" name="Content Placeholder 3">
            <a:extLst>
              <a:ext uri="{FF2B5EF4-FFF2-40B4-BE49-F238E27FC236}">
                <a16:creationId xmlns:a16="http://schemas.microsoft.com/office/drawing/2014/main" id="{9AC85497-9372-5680-2DB9-37232A681F2E}"/>
              </a:ext>
            </a:extLst>
          </p:cNvPr>
          <p:cNvSpPr>
            <a:spLocks noGrp="1"/>
          </p:cNvSpPr>
          <p:nvPr>
            <p:ph sz="half" idx="2"/>
          </p:nvPr>
        </p:nvSpPr>
        <p:spPr>
          <a:prstGeom prst="rect">
            <a:avLst/>
          </a:prstGeom>
        </p:spPr>
        <p:txBody>
          <a:bodyPr/>
          <a:lstStyle/>
          <a:p>
            <a:r>
              <a:rPr lang="en-GB" sz="2800" dirty="0">
                <a:solidFill>
                  <a:schemeClr val="accent1">
                    <a:lumMod val="75000"/>
                  </a:schemeClr>
                </a:solidFill>
                <a:latin typeface="Arial" panose="020B0604020202020204" pitchFamily="34" charset="0"/>
                <a:cs typeface="Arial" panose="020B0604020202020204" pitchFamily="34" charset="0"/>
              </a:rPr>
              <a:t>Should you have questions/concerns, e-mail: Alison Rees Edwards     (Early Years Placement Coordinator)</a:t>
            </a:r>
          </a:p>
          <a:p>
            <a:pPr marL="0" indent="0">
              <a:buNone/>
            </a:pPr>
            <a:r>
              <a:rPr lang="en-GB" sz="2800" dirty="0">
                <a:solidFill>
                  <a:srgbClr val="0000FF"/>
                </a:solidFill>
                <a:latin typeface="Arial" panose="020B0604020202020204" pitchFamily="34" charset="0"/>
                <a:cs typeface="Arial" panose="020B0604020202020204" pitchFamily="34" charset="0"/>
                <a:hlinkClick r:id="rId2"/>
              </a:rPr>
              <a:t>a.rees-edwards@uwtsd.ac.uk</a:t>
            </a:r>
            <a:r>
              <a:rPr lang="en-GB" sz="2800" dirty="0">
                <a:solidFill>
                  <a:srgbClr val="0000FF"/>
                </a:solidFill>
                <a:latin typeface="Arial" panose="020B0604020202020204" pitchFamily="34" charset="0"/>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37324470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3E72E93-323E-2A1C-256A-31716C98D07E}"/>
              </a:ext>
            </a:extLst>
          </p:cNvPr>
          <p:cNvPicPr>
            <a:picLocks noChangeAspect="1"/>
          </p:cNvPicPr>
          <p:nvPr/>
        </p:nvPicPr>
        <p:blipFill>
          <a:blip r:embed="rId2"/>
          <a:stretch>
            <a:fillRect/>
          </a:stretch>
        </p:blipFill>
        <p:spPr>
          <a:xfrm>
            <a:off x="2664542" y="626490"/>
            <a:ext cx="6862915" cy="4601497"/>
          </a:xfrm>
          <a:prstGeom prst="rect">
            <a:avLst/>
          </a:prstGeom>
        </p:spPr>
      </p:pic>
    </p:spTree>
    <p:extLst>
      <p:ext uri="{BB962C8B-B14F-4D97-AF65-F5344CB8AC3E}">
        <p14:creationId xmlns:p14="http://schemas.microsoft.com/office/powerpoint/2010/main" val="83992358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E450935A8C7D4E950F571ADA136B5D" ma:contentTypeVersion="11" ma:contentTypeDescription="Create a new document." ma:contentTypeScope="" ma:versionID="17f7856a0b0747278ca3b3f34b10bc5f">
  <xsd:schema xmlns:xsd="http://www.w3.org/2001/XMLSchema" xmlns:xs="http://www.w3.org/2001/XMLSchema" xmlns:p="http://schemas.microsoft.com/office/2006/metadata/properties" xmlns:ns2="d63763ae-d69a-4f28-b007-4eaba4a07a87" xmlns:ns3="16bfc89a-06a0-41d6-ae50-6ff65b36cb8b" targetNamespace="http://schemas.microsoft.com/office/2006/metadata/properties" ma:root="true" ma:fieldsID="386999532e7b1c586e32654d3afe08ae" ns2:_="" ns3:_="">
    <xsd:import namespace="d63763ae-d69a-4f28-b007-4eaba4a07a8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element ref="ns2:MediaServiceObjectDetectorVersions" minOccurs="0"/>
                <xsd:element ref="ns2:MediaLengthInSeconds" minOccurs="0"/>
                <xsd:element ref="ns2:MediaServiceGenerationTime" minOccurs="0"/>
                <xsd:element ref="ns2:MediaServiceEventHashCode" minOccurs="0"/>
                <xsd:element ref="ns2:MediaServiceDateTake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3763ae-d69a-4f28-b007-4eaba4a07a8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BillingMetadata" ma:index="1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16bfc89a-06a0-41d6-ae50-6ff65b36cb8b">
      <UserInfo>
        <DisplayName/>
        <AccountId xsi:nil="true"/>
        <AccountType/>
      </UserInfo>
    </SharedWithUsers>
    <MediaLengthInSeconds xmlns="d63763ae-d69a-4f28-b007-4eaba4a07a8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3E13760-3246-4C77-A087-E65D61CC2D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3763ae-d69a-4f28-b007-4eaba4a07a8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6B42410-E1DA-4FF3-BDB1-A402ED8EAB69}">
  <ds:schemaRefs>
    <ds:schemaRef ds:uri="http://www.w3.org/XML/1998/namespace"/>
    <ds:schemaRef ds:uri="d63763ae-d69a-4f28-b007-4eaba4a07a87"/>
    <ds:schemaRef ds:uri="http://purl.org/dc/elements/1.1/"/>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16bfc89a-06a0-41d6-ae50-6ff65b36cb8b"/>
    <ds:schemaRef ds:uri="http://purl.org/dc/dcmitype/"/>
  </ds:schemaRefs>
</ds:datastoreItem>
</file>

<file path=customXml/itemProps3.xml><?xml version="1.0" encoding="utf-8"?>
<ds:datastoreItem xmlns:ds="http://schemas.openxmlformats.org/officeDocument/2006/customXml" ds:itemID="{970A1F85-B4F2-4535-8AE9-4189C15ABE2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2083</Words>
  <Application>Microsoft Office PowerPoint</Application>
  <PresentationFormat>Widescreen</PresentationFormat>
  <Paragraphs>266</Paragraphs>
  <Slides>48</Slides>
  <Notes>13</Notes>
  <HiddenSlides>0</HiddenSlides>
  <MMClips>0</MMClips>
  <ScaleCrop>false</ScaleCrop>
  <HeadingPairs>
    <vt:vector size="4" baseType="variant">
      <vt:variant>
        <vt:lpstr>Theme</vt:lpstr>
      </vt:variant>
      <vt:variant>
        <vt:i4>3</vt:i4>
      </vt:variant>
      <vt:variant>
        <vt:lpstr>Slide Titles</vt:lpstr>
      </vt:variant>
      <vt:variant>
        <vt:i4>48</vt:i4>
      </vt:variant>
    </vt:vector>
  </HeadingPairs>
  <TitlesOfParts>
    <vt:vector size="51" baseType="lpstr">
      <vt:lpstr>UWTSD Holding Page</vt:lpstr>
      <vt:lpstr>UWTSD Title Page 1</vt:lpstr>
      <vt:lpstr>Accessible 2</vt:lpstr>
      <vt:lpstr>PowerPoint Presentation</vt:lpstr>
      <vt:lpstr>BA Addysg a Gofal Blynyddoedd Cynnar:  Statws Ymarferydd Blynyddoedd Cynnar BA Early Years Education and Care:  Early Years Practitioner Status </vt:lpstr>
      <vt:lpstr>Gwybodaeth cefndirol Background information </vt:lpstr>
      <vt:lpstr>Gofynion y Rhaglen Programme Requirements</vt:lpstr>
      <vt:lpstr>Lleoliadau priodol? Appropriate settings?</vt:lpstr>
      <vt:lpstr>Oriau mewn lleoliadau Hours at settings</vt:lpstr>
      <vt:lpstr>Y Broses The Process</vt:lpstr>
      <vt:lpstr>Y Broses The Process</vt:lpstr>
      <vt:lpstr>DBS  DBS</vt:lpstr>
      <vt:lpstr>Goblygiadau Implications</vt:lpstr>
      <vt:lpstr>Ffurflenni Lleoliadau Placement Forms</vt:lpstr>
      <vt:lpstr>Teil Moodle/ Moodle Tile</vt:lpstr>
      <vt:lpstr>Asesiad Risg Lleoliadau Placement Risk Assessment</vt:lpstr>
      <vt:lpstr>Asesiad Risg Lleoliadau Placement Risk Assessment</vt:lpstr>
      <vt:lpstr>Ffurflen Oriau Record of Hours form</vt:lpstr>
      <vt:lpstr>Sut i gwblhau y ffurflen How to complete the form</vt:lpstr>
      <vt:lpstr>Ffurflen oriau Hours’ form</vt:lpstr>
      <vt:lpstr>Ffurflen oriau Hours’ form</vt:lpstr>
      <vt:lpstr>Cod QR QR code</vt:lpstr>
      <vt:lpstr>Arsylwadau Observations</vt:lpstr>
      <vt:lpstr>Gwybodaeth i helpu staff Information to help staff</vt:lpstr>
      <vt:lpstr>Ffurflen Arsylwad Observation Form</vt:lpstr>
      <vt:lpstr>Ffurflen Arsylwad - mapio Observation Form - mapping</vt:lpstr>
      <vt:lpstr>Ffurflen Arsylwad - mapio Observation Form - mapping</vt:lpstr>
      <vt:lpstr>Adfyfyriad Reflection</vt:lpstr>
      <vt:lpstr>Yn bwysig -Tystiolaeth darluniadol/fideo Important - Pictorial/video evidence</vt:lpstr>
      <vt:lpstr>Log Cyflawniad NOS NOS Achievement Log</vt:lpstr>
      <vt:lpstr>NOS NOS</vt:lpstr>
      <vt:lpstr>NOS NOS</vt:lpstr>
      <vt:lpstr>Log Cyflawniad NOS NOS Achievement Log</vt:lpstr>
      <vt:lpstr>Log Cyflawniad NOS NOS Achievement Log</vt:lpstr>
      <vt:lpstr>Mapio i Lefel 4 Paratoi ar gyfer Arweinyddiaeth a Rheolaeth mewn Gofal, Chwarae, Dysgu a Datblygiad Plant ('PLMCCPLD') Mapping to Level 4 Preparing for Leadership and Management in Children’s Care, Play, Learning and Development (PLMCCPLD)</vt:lpstr>
      <vt:lpstr>Mapio i Lefel 4 Paratoi ar gyfer Arweinyddiaeth a Rheolaeth mewn Gofal, Chwarae, Dysgu a Datblygiad Plant ('PLMCCPLD') Mapping to Level 4 Preparing for Leadership and Management in Children’s Care, Play, Learning and Development (PLMCCPLD)</vt:lpstr>
      <vt:lpstr>Mapio i 'ECSDN' Mapping to ECSDN</vt:lpstr>
      <vt:lpstr>Mapio i 'ECSDN' Mapping to ECSDN</vt:lpstr>
      <vt:lpstr>Log wedi’i gwblhau Completed Log</vt:lpstr>
      <vt:lpstr>Gwerthusiadau Evaluations</vt:lpstr>
      <vt:lpstr>E-portffolio – rhestr wirio E-portfolio - checklist</vt:lpstr>
      <vt:lpstr>Addasrwydd i Ymarfer Fitness to Practice</vt:lpstr>
      <vt:lpstr>Addasrwydd i Ymarfer Fitness to Practice</vt:lpstr>
      <vt:lpstr>Addasrwydd i Ymarfer Fitness to Practice</vt:lpstr>
      <vt:lpstr>Broses dwy ffordd Two way process</vt:lpstr>
      <vt:lpstr>Cymorth ariannol Financial support</vt:lpstr>
      <vt:lpstr>Wythnos gyntaf ar Leoliad First week at Placement</vt:lpstr>
      <vt:lpstr>Terfynau amser Deadlines</vt:lpstr>
      <vt:lpstr>Erbyn wythnos nesaf… By next week…</vt:lpstr>
      <vt:lpstr>Cwestiynau? Questions?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Addysg a Gofal Blynyddoedd Cynnar:  Statws Ymarferydd Blynyddoedd Cynnar BA Early Years Education and Care:  Early Years Practitioner Status </dc:title>
  <dc:creator>Natasha Young</dc:creator>
  <cp:lastModifiedBy>Natasha Young</cp:lastModifiedBy>
  <cp:revision>463</cp:revision>
  <dcterms:created xsi:type="dcterms:W3CDTF">2023-05-31T17:42:39Z</dcterms:created>
  <dcterms:modified xsi:type="dcterms:W3CDTF">2026-08-21T11:47:08Z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0x010100DAE450935A8C7D4E950F571ADA136B5D</vt:lpwstr>
  </property>
  <property fmtid="{D5CDD505-2E9C-101B-9397-08002B2CF9AE}" pid="3" name="Order">
    <vt:r8>8400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y fmtid="{D5CDD505-2E9C-101B-9397-08002B2CF9AE}" pid="10" name="_SharedFileIndex">
    <vt:lpwstr/>
  </property>
  <property fmtid="{D5CDD505-2E9C-101B-9397-08002B2CF9AE}" pid="11" name="_SourceUrl">
    <vt:lpwstr/>
  </property>
</Properties>
</file>