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notesSlides/notesSlide1.xml" ContentType="application/vnd.openxmlformats-officedocument.presentationml.notesSl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0"/>
  </p:notesMasterIdLst>
  <p:handoutMasterIdLst>
    <p:handoutMasterId r:id="rId41"/>
  </p:handoutMasterIdLst>
  <p:sldIdLst>
    <p:sldId id="371" r:id="rId2"/>
    <p:sldId id="907" r:id="rId3"/>
    <p:sldId id="910" r:id="rId4"/>
    <p:sldId id="920" r:id="rId5"/>
    <p:sldId id="911" r:id="rId6"/>
    <p:sldId id="925" r:id="rId7"/>
    <p:sldId id="930" r:id="rId8"/>
    <p:sldId id="931" r:id="rId9"/>
    <p:sldId id="932" r:id="rId10"/>
    <p:sldId id="933" r:id="rId11"/>
    <p:sldId id="934" r:id="rId12"/>
    <p:sldId id="929" r:id="rId13"/>
    <p:sldId id="936" r:id="rId14"/>
    <p:sldId id="937" r:id="rId15"/>
    <p:sldId id="939" r:id="rId16"/>
    <p:sldId id="938" r:id="rId17"/>
    <p:sldId id="922" r:id="rId18"/>
    <p:sldId id="935" r:id="rId19"/>
    <p:sldId id="913" r:id="rId20"/>
    <p:sldId id="916" r:id="rId21"/>
    <p:sldId id="918" r:id="rId22"/>
    <p:sldId id="921" r:id="rId23"/>
    <p:sldId id="962" r:id="rId24"/>
    <p:sldId id="963" r:id="rId25"/>
    <p:sldId id="964" r:id="rId26"/>
    <p:sldId id="965" r:id="rId27"/>
    <p:sldId id="966" r:id="rId28"/>
    <p:sldId id="940" r:id="rId29"/>
    <p:sldId id="968" r:id="rId30"/>
    <p:sldId id="926" r:id="rId31"/>
    <p:sldId id="960" r:id="rId32"/>
    <p:sldId id="914" r:id="rId33"/>
    <p:sldId id="917" r:id="rId34"/>
    <p:sldId id="941" r:id="rId35"/>
    <p:sldId id="919" r:id="rId36"/>
    <p:sldId id="969" r:id="rId37"/>
    <p:sldId id="970" r:id="rId38"/>
    <p:sldId id="971" r:id="rId39"/>
  </p:sldIdLst>
  <p:sldSz cx="12190413" cy="6859588"/>
  <p:notesSz cx="9144000" cy="6858000"/>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86176" autoAdjust="0"/>
  </p:normalViewPr>
  <p:slideViewPr>
    <p:cSldViewPr>
      <p:cViewPr varScale="1">
        <p:scale>
          <a:sx n="64" d="100"/>
          <a:sy n="64" d="100"/>
        </p:scale>
        <p:origin x="1330" y="278"/>
      </p:cViewPr>
      <p:guideLst>
        <p:guide orient="horz" pos="2160"/>
        <p:guide pos="3840"/>
      </p:guideLst>
    </p:cSldViewPr>
  </p:slideViewPr>
  <p:outlineViewPr>
    <p:cViewPr>
      <p:scale>
        <a:sx n="33" d="100"/>
        <a:sy n="33" d="100"/>
      </p:scale>
      <p:origin x="252" y="5981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fld id="{EB915022-A997-4DF3-8499-075E49A52474}" type="datetimeFigureOut">
              <a:rPr lang="zh-CN" altLang="en-US" smtClean="0"/>
              <a:t>2025/10/22</a:t>
            </a:fld>
            <a:endParaRPr lang="zh-CN" altLang="en-US"/>
          </a:p>
        </p:txBody>
      </p:sp>
      <p:sp>
        <p:nvSpPr>
          <p:cNvPr id="4" name="页脚占位符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fld id="{82DF80B7-87AD-4D22-82DF-3074D172CFFA}"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D2A4731B-CE8C-46D1-AE18-5115C7560FE6}" type="datetimeFigureOut">
              <a:rPr lang="zh-CN" altLang="en-US" smtClean="0"/>
              <a:t>2025/10/22</a:t>
            </a:fld>
            <a:endParaRPr lang="zh-CN" altLang="en-US"/>
          </a:p>
        </p:txBody>
      </p:sp>
      <p:sp>
        <p:nvSpPr>
          <p:cNvPr id="4" name="幻灯片图像占位符 3"/>
          <p:cNvSpPr>
            <a:spLocks noGrp="1" noRot="1" noChangeAspect="1"/>
          </p:cNvSpPr>
          <p:nvPr>
            <p:ph type="sldImg" idx="2"/>
          </p:nvPr>
        </p:nvSpPr>
        <p:spPr>
          <a:xfrm>
            <a:off x="2287588" y="514350"/>
            <a:ext cx="4568825" cy="257175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B63FA80-F00C-4A7E-884D-8773B4EA9B65}" type="slidenum">
              <a:rPr lang="zh-CN" altLang="en-US" smtClean="0"/>
              <a:t>‹#›</a:t>
            </a:fld>
            <a:endParaRPr lang="zh-CN" altLang="en-US"/>
          </a:p>
        </p:txBody>
      </p:sp>
    </p:spTree>
    <p:extLst>
      <p:ext uri="{BB962C8B-B14F-4D97-AF65-F5344CB8AC3E}">
        <p14:creationId xmlns:p14="http://schemas.microsoft.com/office/powerpoint/2010/main" val="923321321"/>
      </p:ext>
    </p:extLst>
  </p:cSld>
  <p:clrMap bg1="lt1" tx1="dk1" bg2="lt2" tx2="dk2" accent1="accent1" accent2="accent2" accent3="accent3" accent4="accent4" accent5="accent5" accent6="accent6" hlink="hlink" folHlink="folHlink"/>
  <p:hf sldNum="0" hdr="0" ftr="0" dt="0"/>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200" algn="l" defTabSz="1219200" rtl="0" eaLnBrk="1" latinLnBrk="0" hangingPunct="1">
      <a:defRPr sz="1600" kern="1200">
        <a:solidFill>
          <a:schemeClr val="tx1"/>
        </a:solidFill>
        <a:latin typeface="+mn-lt"/>
        <a:ea typeface="+mn-ea"/>
        <a:cs typeface="+mn-cs"/>
      </a:defRPr>
    </a:lvl3pPr>
    <a:lvl4pPr marL="1828800" algn="l" defTabSz="1219200" rtl="0" eaLnBrk="1" latinLnBrk="0" hangingPunct="1">
      <a:defRPr sz="1600" kern="1200">
        <a:solidFill>
          <a:schemeClr val="tx1"/>
        </a:solidFill>
        <a:latin typeface="+mn-lt"/>
        <a:ea typeface="+mn-ea"/>
        <a:cs typeface="+mn-cs"/>
      </a:defRPr>
    </a:lvl4pPr>
    <a:lvl5pPr marL="2438400" algn="l" defTabSz="1219200" rtl="0" eaLnBrk="1" latinLnBrk="0" hangingPunct="1">
      <a:defRPr sz="1600" kern="1200">
        <a:solidFill>
          <a:schemeClr val="tx1"/>
        </a:solidFill>
        <a:latin typeface="+mn-lt"/>
        <a:ea typeface="+mn-ea"/>
        <a:cs typeface="+mn-cs"/>
      </a:defRPr>
    </a:lvl5pPr>
    <a:lvl6pPr marL="3048000" algn="l" defTabSz="1219200" rtl="0" eaLnBrk="1" latinLnBrk="0" hangingPunct="1">
      <a:defRPr sz="1600" kern="1200">
        <a:solidFill>
          <a:schemeClr val="tx1"/>
        </a:solidFill>
        <a:latin typeface="+mn-lt"/>
        <a:ea typeface="+mn-ea"/>
        <a:cs typeface="+mn-cs"/>
      </a:defRPr>
    </a:lvl6pPr>
    <a:lvl7pPr marL="3657600" algn="l" defTabSz="1219200" rtl="0" eaLnBrk="1" latinLnBrk="0" hangingPunct="1">
      <a:defRPr sz="1600" kern="1200">
        <a:solidFill>
          <a:schemeClr val="tx1"/>
        </a:solidFill>
        <a:latin typeface="+mn-lt"/>
        <a:ea typeface="+mn-ea"/>
        <a:cs typeface="+mn-cs"/>
      </a:defRPr>
    </a:lvl7pPr>
    <a:lvl8pPr marL="4267200" algn="l" defTabSz="1219200" rtl="0" eaLnBrk="1" latinLnBrk="0" hangingPunct="1">
      <a:defRPr sz="1600" kern="1200">
        <a:solidFill>
          <a:schemeClr val="tx1"/>
        </a:solidFill>
        <a:latin typeface="+mn-lt"/>
        <a:ea typeface="+mn-ea"/>
        <a:cs typeface="+mn-cs"/>
      </a:defRPr>
    </a:lvl8pPr>
    <a:lvl9pPr marL="4876800"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Tree>
    <p:extLst>
      <p:ext uri="{BB962C8B-B14F-4D97-AF65-F5344CB8AC3E}">
        <p14:creationId xmlns:p14="http://schemas.microsoft.com/office/powerpoint/2010/main" val="2705462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3" y="2130919"/>
            <a:ext cx="10361851" cy="1470366"/>
          </a:xfrm>
        </p:spPr>
        <p:txBody>
          <a:bodyPr/>
          <a:lstStyle/>
          <a:p>
            <a:r>
              <a:rPr lang="zh-CN" altLang="en-US"/>
              <a:t>单击此处编辑母版标题样式</a:t>
            </a:r>
          </a:p>
        </p:txBody>
      </p:sp>
      <p:sp>
        <p:nvSpPr>
          <p:cNvPr id="3" name="副标题 2"/>
          <p:cNvSpPr>
            <a:spLocks noGrp="1"/>
          </p:cNvSpPr>
          <p:nvPr>
            <p:ph type="subTitle" idx="1"/>
          </p:nvPr>
        </p:nvSpPr>
        <p:spPr>
          <a:xfrm>
            <a:off x="1828564" y="3887100"/>
            <a:ext cx="8533289" cy="1753006"/>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7A009EC-57E2-404F-85A6-5BD9FEAB1787}" type="datetime1">
              <a:rPr lang="zh-CN" altLang="en-US" smtClean="0"/>
              <a:t>2025/10/22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2" y="6230646"/>
            <a:ext cx="792089" cy="628942"/>
          </a:xfrm>
          <a:prstGeom prst="rect">
            <a:avLst/>
          </a:prstGeom>
        </p:spPr>
        <p:txBody>
          <a:bodyPr/>
          <a:lstStyle>
            <a:lvl1pPr>
              <a:defRPr sz="2800"/>
            </a:lvl1pPr>
          </a:lstStyle>
          <a:p>
            <a:fld id="{7183A52F-D388-438E-A748-ED6C72307AC6}"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91EB6F-1D34-AB4D-AA80-22D269F95281}" type="datetime1">
              <a:rPr lang="zh-CN" altLang="en-US" smtClean="0"/>
              <a:t>2025/10/22</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61" y="4407922"/>
            <a:ext cx="10361851" cy="1362390"/>
          </a:xfrm>
        </p:spPr>
        <p:txBody>
          <a:bodyPr anchor="t"/>
          <a:lstStyle>
            <a:lvl1pPr algn="l">
              <a:defRPr sz="5300" b="1" cap="all"/>
            </a:lvl1pPr>
          </a:lstStyle>
          <a:p>
            <a:r>
              <a:rPr lang="zh-CN" altLang="en-US"/>
              <a:t>单击此处编辑母版标题样式</a:t>
            </a:r>
          </a:p>
        </p:txBody>
      </p:sp>
      <p:sp>
        <p:nvSpPr>
          <p:cNvPr id="3" name="文本占位符 2"/>
          <p:cNvSpPr>
            <a:spLocks noGrp="1"/>
          </p:cNvSpPr>
          <p:nvPr>
            <p:ph type="body" idx="1"/>
          </p:nvPr>
        </p:nvSpPr>
        <p:spPr>
          <a:xfrm>
            <a:off x="962961" y="2907388"/>
            <a:ext cx="10361851" cy="1500534"/>
          </a:xfrm>
        </p:spPr>
        <p:txBody>
          <a:bodyPr anchor="b"/>
          <a:lstStyle>
            <a:lvl1pPr marL="0" indent="0">
              <a:buNone/>
              <a:defRPr sz="2700">
                <a:solidFill>
                  <a:schemeClr val="tx1">
                    <a:tint val="75000"/>
                  </a:schemeClr>
                </a:solidFill>
              </a:defRPr>
            </a:lvl1pPr>
            <a:lvl2pPr marL="609600" indent="0">
              <a:buNone/>
              <a:defRPr sz="2400">
                <a:solidFill>
                  <a:schemeClr val="tx1">
                    <a:tint val="75000"/>
                  </a:schemeClr>
                </a:solidFill>
              </a:defRPr>
            </a:lvl2pPr>
            <a:lvl3pPr marL="1219200" indent="0">
              <a:buNone/>
              <a:defRPr sz="2100">
                <a:solidFill>
                  <a:schemeClr val="tx1">
                    <a:tint val="75000"/>
                  </a:schemeClr>
                </a:solidFill>
              </a:defRPr>
            </a:lvl3pPr>
            <a:lvl4pPr marL="1828800" indent="0">
              <a:buNone/>
              <a:defRPr sz="1900">
                <a:solidFill>
                  <a:schemeClr val="tx1">
                    <a:tint val="75000"/>
                  </a:schemeClr>
                </a:solidFill>
              </a:defRPr>
            </a:lvl4pPr>
            <a:lvl5pPr marL="2438400" indent="0">
              <a:buNone/>
              <a:defRPr sz="1900">
                <a:solidFill>
                  <a:schemeClr val="tx1">
                    <a:tint val="75000"/>
                  </a:schemeClr>
                </a:solidFill>
              </a:defRPr>
            </a:lvl5pPr>
            <a:lvl6pPr marL="3048000" indent="0">
              <a:buNone/>
              <a:defRPr sz="1900">
                <a:solidFill>
                  <a:schemeClr val="tx1">
                    <a:tint val="75000"/>
                  </a:schemeClr>
                </a:solidFill>
              </a:defRPr>
            </a:lvl6pPr>
            <a:lvl7pPr marL="3657600" indent="0">
              <a:buNone/>
              <a:defRPr sz="1900">
                <a:solidFill>
                  <a:schemeClr val="tx1">
                    <a:tint val="75000"/>
                  </a:schemeClr>
                </a:solidFill>
              </a:defRPr>
            </a:lvl7pPr>
            <a:lvl8pPr marL="4267200" indent="0">
              <a:buNone/>
              <a:defRPr sz="1900">
                <a:solidFill>
                  <a:schemeClr val="tx1">
                    <a:tint val="75000"/>
                  </a:schemeClr>
                </a:solidFill>
              </a:defRPr>
            </a:lvl8pPr>
            <a:lvl9pPr marL="4876800" indent="0">
              <a:buNone/>
              <a:defRPr sz="19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3B8C24D9-D21A-7C40-A680-405A948FFC92}" type="datetime1">
              <a:rPr lang="zh-CN" altLang="en-US" smtClean="0"/>
              <a:t>2025/10/22</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574"/>
            <a:ext cx="5384099" cy="4527011"/>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51F7683-F025-B44E-AE06-E33914094DCF}" type="datetime1">
              <a:rPr lang="zh-CN" altLang="en-US" smtClean="0"/>
              <a:t>2025/10/22</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471"/>
            <a:ext cx="5386216"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521" y="2175380"/>
            <a:ext cx="5386216"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2" y="1535471"/>
            <a:ext cx="5388332" cy="639911"/>
          </a:xfrm>
        </p:spPr>
        <p:txBody>
          <a:bodyPr anchor="b"/>
          <a:lstStyle>
            <a:lvl1pPr marL="0" indent="0">
              <a:buNone/>
              <a:defRPr sz="3200" b="1"/>
            </a:lvl1pPr>
            <a:lvl2pPr marL="609600" indent="0">
              <a:buNone/>
              <a:defRPr sz="2700" b="1"/>
            </a:lvl2pPr>
            <a:lvl3pPr marL="1219200" indent="0">
              <a:buNone/>
              <a:defRPr sz="2400" b="1"/>
            </a:lvl3pPr>
            <a:lvl4pPr marL="1828800" indent="0">
              <a:buNone/>
              <a:defRPr sz="2100" b="1"/>
            </a:lvl4pPr>
            <a:lvl5pPr marL="2438400" indent="0">
              <a:buNone/>
              <a:defRPr sz="2100" b="1"/>
            </a:lvl5pPr>
            <a:lvl6pPr marL="3048000" indent="0">
              <a:buNone/>
              <a:defRPr sz="2100" b="1"/>
            </a:lvl6pPr>
            <a:lvl7pPr marL="3657600" indent="0">
              <a:buNone/>
              <a:defRPr sz="2100" b="1"/>
            </a:lvl7pPr>
            <a:lvl8pPr marL="4267200" indent="0">
              <a:buNone/>
              <a:defRPr sz="2100" b="1"/>
            </a:lvl8pPr>
            <a:lvl9pPr marL="4876800"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2562" y="2175380"/>
            <a:ext cx="5388332" cy="3952203"/>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1CD85D-A002-D84D-8524-D85E87E005ED}" type="datetime1">
              <a:rPr lang="zh-CN" altLang="en-US" smtClean="0"/>
              <a:t>2025/10/22</a:t>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8BAC96D-1B80-A24D-973F-DCD017EFAAA7}" type="datetime1">
              <a:rPr lang="zh-CN" altLang="en-US" smtClean="0"/>
              <a:t>2025/10/22</a:t>
            </a:fld>
            <a:endParaRPr lang="zh-CN" altLang="en-US"/>
          </a:p>
        </p:txBody>
      </p:sp>
      <p:sp>
        <p:nvSpPr>
          <p:cNvPr id="4" name="页脚占位符 3"/>
          <p:cNvSpPr>
            <a:spLocks noGrp="1"/>
          </p:cNvSpPr>
          <p:nvPr>
            <p:ph type="ftr" sz="quarter" idx="11"/>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FDB423-F4EB-1244-AC62-4B4A08009BC0}" type="datetime1">
              <a:rPr lang="zh-CN" altLang="en-US" smtClean="0"/>
              <a:t>2025/10/22</a:t>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3" y="273114"/>
            <a:ext cx="4010562" cy="1162320"/>
          </a:xfrm>
        </p:spPr>
        <p:txBody>
          <a:bodyPr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6113" y="273114"/>
            <a:ext cx="6814779" cy="5854469"/>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3" y="1435436"/>
            <a:ext cx="4010562" cy="46921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DA494E-93C7-DF40-A7EF-8902FB8B9286}" type="datetime1">
              <a:rPr lang="zh-CN" altLang="en-US" smtClean="0"/>
              <a:t>2025/10/22</a:t>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1712"/>
            <a:ext cx="7314248" cy="566870"/>
          </a:xfrm>
        </p:spPr>
        <p:txBody>
          <a:bodyPr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89406" y="612918"/>
            <a:ext cx="7314248" cy="4115753"/>
          </a:xfrm>
        </p:spPr>
        <p:txBody>
          <a:bodyPr/>
          <a:lstStyle>
            <a:lvl1pPr marL="0" indent="0">
              <a:buNone/>
              <a:defRPr sz="4300"/>
            </a:lvl1pPr>
            <a:lvl2pPr marL="609600" indent="0">
              <a:buNone/>
              <a:defRPr sz="3700"/>
            </a:lvl2pPr>
            <a:lvl3pPr marL="1219200" indent="0">
              <a:buNone/>
              <a:defRPr sz="3200"/>
            </a:lvl3pPr>
            <a:lvl4pPr marL="1828800" indent="0">
              <a:buNone/>
              <a:defRPr sz="2700"/>
            </a:lvl4pPr>
            <a:lvl5pPr marL="2438400" indent="0">
              <a:buNone/>
              <a:defRPr sz="2700"/>
            </a:lvl5pPr>
            <a:lvl6pPr marL="3048000" indent="0">
              <a:buNone/>
              <a:defRPr sz="2700"/>
            </a:lvl6pPr>
            <a:lvl7pPr marL="3657600" indent="0">
              <a:buNone/>
              <a:defRPr sz="2700"/>
            </a:lvl7pPr>
            <a:lvl8pPr marL="4267200" indent="0">
              <a:buNone/>
              <a:defRPr sz="2700"/>
            </a:lvl8pPr>
            <a:lvl9pPr marL="4876800" indent="0">
              <a:buNone/>
              <a:defRPr sz="2700"/>
            </a:lvl9pPr>
          </a:lstStyle>
          <a:p>
            <a:endParaRPr lang="zh-CN" altLang="en-US"/>
          </a:p>
        </p:txBody>
      </p:sp>
      <p:sp>
        <p:nvSpPr>
          <p:cNvPr id="4" name="文本占位符 3"/>
          <p:cNvSpPr>
            <a:spLocks noGrp="1"/>
          </p:cNvSpPr>
          <p:nvPr>
            <p:ph type="body" sz="half" idx="2"/>
          </p:nvPr>
        </p:nvSpPr>
        <p:spPr>
          <a:xfrm>
            <a:off x="2389406" y="5368583"/>
            <a:ext cx="7314248" cy="805049"/>
          </a:xfrm>
        </p:spPr>
        <p:txBody>
          <a:bodyPr/>
          <a:lstStyle>
            <a:lvl1pPr marL="0" indent="0">
              <a:buNone/>
              <a:defRPr sz="1900"/>
            </a:lvl1pPr>
            <a:lvl2pPr marL="609600" indent="0">
              <a:buNone/>
              <a:defRPr sz="1600"/>
            </a:lvl2pPr>
            <a:lvl3pPr marL="1219200" indent="0">
              <a:buNone/>
              <a:defRPr sz="1300"/>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32171EA-63BC-D448-8BB3-CC8128F1A6E9}" type="datetime1">
              <a:rPr lang="zh-CN" altLang="en-US" smtClean="0"/>
              <a:t>2025/10/22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8" name="Slide Number Placeholder 5"/>
          <p:cNvSpPr txBox="1"/>
          <p:nvPr/>
        </p:nvSpPr>
        <p:spPr>
          <a:xfrm>
            <a:off x="-62129" y="6238108"/>
            <a:ext cx="779665" cy="621483"/>
          </a:xfrm>
          <a:prstGeom prst="rect">
            <a:avLst/>
          </a:prstGeom>
        </p:spPr>
        <p:txBody>
          <a:bodyPr vert="horz" lIns="121917" tIns="60958" rIns="121917" bIns="60958" rtlCol="0" anchor="ctr"/>
          <a:lstStyle>
            <a:lvl1pPr>
              <a:defRPr sz="2800">
                <a:solidFill>
                  <a:schemeClr val="tx1"/>
                </a:solidFill>
              </a:defRPr>
            </a:lvl1pPr>
          </a:lstStyle>
          <a:p>
            <a:pPr marL="0" marR="0" lvl="0" indent="0" algn="r" defTabSz="1219200" rtl="0" eaLnBrk="1" fontAlgn="auto" latinLnBrk="0" hangingPunct="1">
              <a:lnSpc>
                <a:spcPct val="100000"/>
              </a:lnSpc>
              <a:spcBef>
                <a:spcPts val="0"/>
              </a:spcBef>
              <a:spcAft>
                <a:spcPts val="0"/>
              </a:spcAft>
              <a:buClrTx/>
              <a:buSzTx/>
              <a:buFontTx/>
              <a:buNone/>
              <a:defRPr/>
            </a:pPr>
            <a:endParaRPr kumimoji="0" lang="en-US" altLang="zh-TW"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004C8EF-C26B-584E-9CEF-AD13F86556E4}" type="datetime1">
              <a:rPr lang="zh-CN" altLang="en-US" smtClean="0"/>
              <a:t>2025/10/22</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3" y="274702"/>
            <a:ext cx="8025355" cy="585288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63EA9FA-7BEF-1148-A3D2-9F0C72892EB9}" type="datetime1">
              <a:rPr lang="zh-CN" altLang="en-US" smtClean="0"/>
              <a:t>2025/10/22</a:t>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702"/>
            <a:ext cx="10971372" cy="1143265"/>
          </a:xfrm>
          <a:prstGeom prst="rect">
            <a:avLst/>
          </a:prstGeom>
        </p:spPr>
        <p:txBody>
          <a:bodyPr vert="horz" lIns="121917" tIns="60958" rIns="121917" bIns="60958"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574"/>
            <a:ext cx="10971372" cy="4527011"/>
          </a:xfrm>
          <a:prstGeom prst="rect">
            <a:avLst/>
          </a:prstGeom>
        </p:spPr>
        <p:txBody>
          <a:bodyPr vert="horz" lIns="121917" tIns="60958" rIns="121917" bIns="60958"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7822"/>
            <a:ext cx="2844430" cy="365210"/>
          </a:xfrm>
          <a:prstGeom prst="rect">
            <a:avLst/>
          </a:prstGeom>
        </p:spPr>
        <p:txBody>
          <a:bodyPr vert="horz" lIns="121917" tIns="60958" rIns="121917" bIns="60958" rtlCol="0" anchor="ctr"/>
          <a:lstStyle>
            <a:lvl1pPr algn="l">
              <a:defRPr sz="1600">
                <a:solidFill>
                  <a:schemeClr val="tx1">
                    <a:tint val="75000"/>
                  </a:schemeClr>
                </a:solidFill>
              </a:defRPr>
            </a:lvl1pPr>
          </a:lstStyle>
          <a:p>
            <a:fld id="{654EA20B-5F01-614A-AE90-09D6BDF5EBFA}" type="datetime1">
              <a:rPr lang="zh-CN" altLang="en-US" smtClean="0"/>
              <a:t>2025/10/22</a:t>
            </a:fld>
            <a:endParaRPr lang="zh-CN" altLang="en-US"/>
          </a:p>
        </p:txBody>
      </p:sp>
      <p:sp>
        <p:nvSpPr>
          <p:cNvPr id="5" name="页脚占位符 4"/>
          <p:cNvSpPr>
            <a:spLocks noGrp="1"/>
          </p:cNvSpPr>
          <p:nvPr>
            <p:ph type="ftr" sz="quarter" idx="3"/>
          </p:nvPr>
        </p:nvSpPr>
        <p:spPr>
          <a:xfrm>
            <a:off x="4165060" y="6357822"/>
            <a:ext cx="3860297" cy="365210"/>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7" name="灯片编号占位符 5"/>
          <p:cNvSpPr txBox="1"/>
          <p:nvPr/>
        </p:nvSpPr>
        <p:spPr>
          <a:xfrm>
            <a:off x="2" y="6230646"/>
            <a:ext cx="792089" cy="628942"/>
          </a:xfrm>
          <a:prstGeom prst="rect">
            <a:avLst/>
          </a:prstGeom>
        </p:spPr>
        <p:txBody>
          <a:bodyPr/>
          <a:lstStyle>
            <a:defPPr>
              <a:defRPr lang="zh-CN"/>
            </a:defPPr>
            <a:lvl1pPr marL="0" algn="l" defTabSz="1219200" rtl="0" eaLnBrk="1" latinLnBrk="0" hangingPunct="1">
              <a:defRPr sz="28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fld id="{7183A52F-D388-438E-A748-ED6C72307AC6}"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12.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27.xml"/><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9713D151-9717-9270-6C22-4F5CFE9E008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317" b="91367" l="9462" r="89462">
                        <a14:foregroundMark x1="17419" y1="50839" x2="17204" y2="51559"/>
                        <a14:foregroundMark x1="85161" y1="48921" x2="86237" y2="49400"/>
                        <a14:foregroundMark x1="74624" y1="22542" x2="75699" y2="22542"/>
                        <a14:foregroundMark x1="70753" y1="20863" x2="70538" y2="21343"/>
                        <a14:foregroundMark x1="68602" y1="18705" x2="68602" y2="18705"/>
                        <a14:foregroundMark x1="69462" y1="12230" x2="69892" y2="12230"/>
                        <a14:foregroundMark x1="74839" y1="16787" x2="74839" y2="17506"/>
                        <a14:foregroundMark x1="55054" y1="10791" x2="56129" y2="11271"/>
                        <a14:foregroundMark x1="49677" y1="11271" x2="50108" y2="11751"/>
                        <a14:foregroundMark x1="55914" y1="5995" x2="56559" y2="6715"/>
                        <a14:foregroundMark x1="59355" y1="6235" x2="59355" y2="6235"/>
                        <a14:foregroundMark x1="62151" y1="7434" x2="62151" y2="7434"/>
                        <a14:foregroundMark x1="52043" y1="4556" x2="52043" y2="4556"/>
                        <a14:foregroundMark x1="44301" y1="6235" x2="44516" y2="6235"/>
                        <a14:foregroundMark x1="46667" y1="14388" x2="46667" y2="14868"/>
                        <a14:foregroundMark x1="42581" y1="15588" x2="42581" y2="15588"/>
                        <a14:foregroundMark x1="35699" y1="13429" x2="35269" y2="13189"/>
                        <a14:foregroundMark x1="39785" y1="15348" x2="39785" y2="15348"/>
                        <a14:foregroundMark x1="39785" y1="15348" x2="39785" y2="15348"/>
                        <a14:foregroundMark x1="33978" y1="15827" x2="33978" y2="15827"/>
                        <a14:foregroundMark x1="33978" y1="15827" x2="33978" y2="15827"/>
                        <a14:foregroundMark x1="34409" y1="17266" x2="34409" y2="17266"/>
                        <a14:foregroundMark x1="38710" y1="10791" x2="38710" y2="10791"/>
                        <a14:foregroundMark x1="35699" y1="7914" x2="35699" y2="7914"/>
                        <a14:foregroundMark x1="31183" y1="9353" x2="31183" y2="9353"/>
                        <a14:foregroundMark x1="23011" y1="72902" x2="23011" y2="73141"/>
                        <a14:foregroundMark x1="47097" y1="91127" x2="47527" y2="91367"/>
                        <a14:foregroundMark x1="69892" y1="74580" x2="71613" y2="75060"/>
                        <a14:foregroundMark x1="17849" y1="43165" x2="17849" y2="43165"/>
                        <a14:foregroundMark x1="10323" y1="39089" x2="10323" y2="39089"/>
                        <a14:foregroundMark x1="15699" y1="43645" x2="15699" y2="43645"/>
                        <a14:foregroundMark x1="14409" y1="43645" x2="14409" y2="43645"/>
                        <a14:foregroundMark x1="16559" y1="33813" x2="16559" y2="33813"/>
                        <a14:foregroundMark x1="24086" y1="21343" x2="24086" y2="21343"/>
                        <a14:foregroundMark x1="80860" y1="29496" x2="80860" y2="29496"/>
                        <a14:foregroundMark x1="82151" y1="38129" x2="82151" y2="38129"/>
                        <a14:foregroundMark x1="83011" y1="27098" x2="83011" y2="27098"/>
                        <a14:foregroundMark x1="83226" y1="28537" x2="83226" y2="28537"/>
                        <a14:foregroundMark x1="83871" y1="29496" x2="83871" y2="29496"/>
                        <a14:foregroundMark x1="80000" y1="25659" x2="80000" y2="25659"/>
                        <a14:foregroundMark x1="80430" y1="24460" x2="80430" y2="24460"/>
                        <a14:foregroundMark x1="80645" y1="23741" x2="80645" y2="23741"/>
                        <a14:foregroundMark x1="81075" y1="27338" x2="81075" y2="27338"/>
                        <a14:foregroundMark x1="70323" y1="27578" x2="70323" y2="27578"/>
                        <a14:foregroundMark x1="24301" y1="12710" x2="24301" y2="12710"/>
                        <a14:foregroundMark x1="12258" y1="34772" x2="12258" y2="34772"/>
                        <a14:foregroundMark x1="38710" y1="5995" x2="38710" y2="5995"/>
                        <a14:foregroundMark x1="36344" y1="10072" x2="36344" y2="10072"/>
                        <a14:foregroundMark x1="34194" y1="9353" x2="34194" y2="9353"/>
                        <a14:foregroundMark x1="9462" y1="52758" x2="9462" y2="52758"/>
                        <a14:backgroundMark x1="84731" y1="53717" x2="84731" y2="53717"/>
                        <a14:backgroundMark x1="83441" y1="48921" x2="83441" y2="48921"/>
                      </a14:backgroundRemoval>
                    </a14:imgEffect>
                  </a14:imgLayer>
                </a14:imgProps>
              </a:ext>
            </a:extLst>
          </a:blip>
          <a:stretch>
            <a:fillRect/>
          </a:stretch>
        </p:blipFill>
        <p:spPr>
          <a:xfrm>
            <a:off x="4024659" y="0"/>
            <a:ext cx="4302795" cy="7102202"/>
          </a:xfrm>
          <a:prstGeom prst="rect">
            <a:avLst/>
          </a:prstGeom>
          <a:effectLst>
            <a:glow rad="12700">
              <a:schemeClr val="bg1"/>
            </a:glow>
          </a:effectLst>
        </p:spPr>
      </p:pic>
      <p:sp>
        <p:nvSpPr>
          <p:cNvPr id="2" name="文字方塊 1">
            <a:extLst>
              <a:ext uri="{FF2B5EF4-FFF2-40B4-BE49-F238E27FC236}">
                <a16:creationId xmlns:a16="http://schemas.microsoft.com/office/drawing/2014/main" id="{56DCE52C-A9DD-BCB8-D8F8-087B8AA0EE96}"/>
              </a:ext>
            </a:extLst>
          </p:cNvPr>
          <p:cNvSpPr txBox="1"/>
          <p:nvPr/>
        </p:nvSpPr>
        <p:spPr>
          <a:xfrm>
            <a:off x="5633541" y="1989634"/>
            <a:ext cx="923330" cy="3816424"/>
          </a:xfrm>
          <a:prstGeom prst="rect">
            <a:avLst/>
          </a:prstGeom>
          <a:noFill/>
          <a:effectLst>
            <a:glow>
              <a:schemeClr val="bg1"/>
            </a:glow>
          </a:effectLst>
        </p:spPr>
        <p:txBody>
          <a:bodyPr vert="eaVert" wrap="square" rtlCol="0">
            <a:spAutoFit/>
          </a:bodyPr>
          <a:lstStyle/>
          <a:p>
            <a:r>
              <a:rPr lang="zh-CN" altLang="en-US" sz="4800" b="1" dirty="0">
                <a:solidFill>
                  <a:schemeClr val="bg1"/>
                </a:solidFill>
              </a:rPr>
              <a:t>無量壽</a:t>
            </a:r>
            <a:r>
              <a:rPr lang="zh-TW" altLang="en-US" sz="4800" b="1" dirty="0">
                <a:solidFill>
                  <a:schemeClr val="bg1"/>
                </a:solidFill>
              </a:rPr>
              <a:t>經</a:t>
            </a:r>
          </a:p>
        </p:txBody>
      </p:sp>
    </p:spTree>
    <p:extLst>
      <p:ext uri="{BB962C8B-B14F-4D97-AF65-F5344CB8AC3E}">
        <p14:creationId xmlns:p14="http://schemas.microsoft.com/office/powerpoint/2010/main" val="39091526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9AAFB05B-1389-81CA-7F7F-B3DA33BB9A01}"/>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7" name="文字方塊 6">
            <a:extLst>
              <a:ext uri="{FF2B5EF4-FFF2-40B4-BE49-F238E27FC236}">
                <a16:creationId xmlns:a16="http://schemas.microsoft.com/office/drawing/2014/main" id="{1FDEB3AA-13BA-5B2B-B8C9-196FA620B2CC}"/>
              </a:ext>
            </a:extLst>
          </p:cNvPr>
          <p:cNvSpPr txBox="1"/>
          <p:nvPr/>
        </p:nvSpPr>
        <p:spPr>
          <a:xfrm>
            <a:off x="9792002" y="693490"/>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通達諸法性  一切空無我</a:t>
            </a:r>
          </a:p>
          <a:p>
            <a:pPr>
              <a:lnSpc>
                <a:spcPts val="4800"/>
              </a:lnSpc>
            </a:pPr>
            <a:r>
              <a:rPr lang="zh-TW" altLang="en-US" sz="3000" b="1" dirty="0">
                <a:solidFill>
                  <a:schemeClr val="bg1">
                    <a:lumMod val="95000"/>
                  </a:schemeClr>
                </a:solidFill>
              </a:rPr>
              <a:t>專求淨佛土  必成如是剎</a:t>
            </a:r>
          </a:p>
        </p:txBody>
      </p:sp>
      <p:sp>
        <p:nvSpPr>
          <p:cNvPr id="8" name="文字方塊 7">
            <a:extLst>
              <a:ext uri="{FF2B5EF4-FFF2-40B4-BE49-F238E27FC236}">
                <a16:creationId xmlns:a16="http://schemas.microsoft.com/office/drawing/2014/main" id="{BAACA1D7-FE58-3608-9E2D-56B1F0F000A1}"/>
              </a:ext>
            </a:extLst>
          </p:cNvPr>
          <p:cNvSpPr txBox="1"/>
          <p:nvPr/>
        </p:nvSpPr>
        <p:spPr>
          <a:xfrm>
            <a:off x="-112014" y="477466"/>
            <a:ext cx="9879628"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通達諸法性，一切空無我」。我者有二：一者人我。凡夫不了五蘊和合假現有我之義，妄認實有自主自在之人，能常主宰是名人我。若能了達但是五蘊假合，實無自體，是為人無我。是為小乘人之修行，斷煩惱而得涅槃。二者法我，固執諸法有實體，有實用，是名法我。若了達諸法但從因緣生，實無自體。是名法無我。小乘唯悟人無我，菩薩則二無我皆悟。「空」者，與無我同義。下云「專求淨佛土，必成如是剎」。蓋謂由於智願，受記得淨國土也。十方正士，深達法空，專求淨土，是即遠離四相，修一切善，故「必成如是剎」也。</a:t>
            </a:r>
            <a:endParaRPr lang="en-US" altLang="zh-TW" sz="2800" dirty="0">
              <a:solidFill>
                <a:schemeClr val="bg1">
                  <a:lumMod val="95000"/>
                </a:schemeClr>
              </a:solidFill>
            </a:endParaRPr>
          </a:p>
          <a:p>
            <a:pPr>
              <a:lnSpc>
                <a:spcPts val="4200"/>
              </a:lnSpc>
            </a:pPr>
            <a:r>
              <a:rPr lang="zh-TW" altLang="en-US" sz="2800" dirty="0">
                <a:solidFill>
                  <a:schemeClr val="bg1">
                    <a:lumMod val="95000"/>
                  </a:schemeClr>
                </a:solidFill>
              </a:rPr>
              <a:t>彌陀曉諭十方正士之慈示，釋尊轉述已畢。</a:t>
            </a:r>
          </a:p>
        </p:txBody>
      </p:sp>
    </p:spTree>
    <p:extLst>
      <p:ext uri="{BB962C8B-B14F-4D97-AF65-F5344CB8AC3E}">
        <p14:creationId xmlns:p14="http://schemas.microsoft.com/office/powerpoint/2010/main" val="311139983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0B5EE8E2-554C-DFDE-0DD9-E524EF12BDEC}"/>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7" name="文字方塊 6">
            <a:extLst>
              <a:ext uri="{FF2B5EF4-FFF2-40B4-BE49-F238E27FC236}">
                <a16:creationId xmlns:a16="http://schemas.microsoft.com/office/drawing/2014/main" id="{1E6360A7-8E38-4C4C-2AA6-F35A21741BD2}"/>
              </a:ext>
            </a:extLst>
          </p:cNvPr>
          <p:cNvSpPr txBox="1"/>
          <p:nvPr/>
        </p:nvSpPr>
        <p:spPr>
          <a:xfrm>
            <a:off x="9479582" y="693490"/>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聞法樂受行  得至清淨處</a:t>
            </a:r>
          </a:p>
          <a:p>
            <a:pPr>
              <a:lnSpc>
                <a:spcPts val="4800"/>
              </a:lnSpc>
            </a:pPr>
            <a:r>
              <a:rPr lang="zh-TW" altLang="en-US" sz="3000" b="1" dirty="0">
                <a:solidFill>
                  <a:schemeClr val="bg1">
                    <a:lumMod val="95000"/>
                  </a:schemeClr>
                </a:solidFill>
              </a:rPr>
              <a:t>必於無量尊  受記成等覺</a:t>
            </a:r>
          </a:p>
        </p:txBody>
      </p:sp>
      <p:sp>
        <p:nvSpPr>
          <p:cNvPr id="8" name="文字方塊 7">
            <a:extLst>
              <a:ext uri="{FF2B5EF4-FFF2-40B4-BE49-F238E27FC236}">
                <a16:creationId xmlns:a16="http://schemas.microsoft.com/office/drawing/2014/main" id="{03AB9177-B4D8-5612-E09B-2DDE604ED23A}"/>
              </a:ext>
            </a:extLst>
          </p:cNvPr>
          <p:cNvSpPr txBox="1"/>
          <p:nvPr/>
        </p:nvSpPr>
        <p:spPr>
          <a:xfrm>
            <a:off x="3596406" y="618138"/>
            <a:ext cx="5570756"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以下為釋尊續對此土會眾之開示。因「聞法樂受行」之人，指十方正士。十方諸佛勸諭其國正士，參禮阿彌陀佛。是諸正士，遵佛開示，往詣極樂世界，得見無量壽佛聞受妙法。聞後若能信樂受行，一心志求淨剎，則必蒙受記，得成無上正等正覺。</a:t>
            </a:r>
          </a:p>
        </p:txBody>
      </p:sp>
    </p:spTree>
    <p:extLst>
      <p:ext uri="{BB962C8B-B14F-4D97-AF65-F5344CB8AC3E}">
        <p14:creationId xmlns:p14="http://schemas.microsoft.com/office/powerpoint/2010/main" val="182743427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E3788C19-0CF1-8F68-A1B5-18C33DF12FA2}"/>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4C373935-F7F3-E529-E05A-917A9F2204DA}"/>
              </a:ext>
            </a:extLst>
          </p:cNvPr>
          <p:cNvSpPr txBox="1"/>
          <p:nvPr/>
        </p:nvSpPr>
        <p:spPr>
          <a:xfrm>
            <a:off x="7704930" y="684985"/>
            <a:ext cx="326243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無邊殊勝剎  其佛本願力</a:t>
            </a:r>
          </a:p>
          <a:p>
            <a:pPr>
              <a:lnSpc>
                <a:spcPts val="4800"/>
              </a:lnSpc>
            </a:pPr>
            <a:r>
              <a:rPr lang="zh-TW" altLang="en-US" sz="3000" b="1" dirty="0">
                <a:solidFill>
                  <a:schemeClr val="bg1">
                    <a:lumMod val="95000"/>
                  </a:schemeClr>
                </a:solidFill>
              </a:rPr>
              <a:t>聞名欲往生  自致不退轉</a:t>
            </a:r>
          </a:p>
          <a:p>
            <a:pPr>
              <a:lnSpc>
                <a:spcPts val="4800"/>
              </a:lnSpc>
            </a:pPr>
            <a:r>
              <a:rPr lang="zh-TW" altLang="en-US" sz="3000" b="1" dirty="0">
                <a:solidFill>
                  <a:schemeClr val="bg1">
                    <a:lumMod val="95000"/>
                  </a:schemeClr>
                </a:solidFill>
              </a:rPr>
              <a:t>菩薩興至願  願己國無異</a:t>
            </a:r>
          </a:p>
          <a:p>
            <a:pPr>
              <a:lnSpc>
                <a:spcPts val="4800"/>
              </a:lnSpc>
            </a:pPr>
            <a:r>
              <a:rPr lang="zh-TW" altLang="en-US" sz="3000" b="1" dirty="0">
                <a:solidFill>
                  <a:schemeClr val="bg1">
                    <a:lumMod val="95000"/>
                  </a:schemeClr>
                </a:solidFill>
              </a:rPr>
              <a:t>普念度一切  各發菩提心</a:t>
            </a:r>
          </a:p>
          <a:p>
            <a:pPr>
              <a:lnSpc>
                <a:spcPts val="4800"/>
              </a:lnSpc>
            </a:pPr>
            <a:r>
              <a:rPr lang="zh-TW" altLang="en-US" sz="3000" b="1" dirty="0">
                <a:solidFill>
                  <a:schemeClr val="bg1">
                    <a:lumMod val="95000"/>
                  </a:schemeClr>
                </a:solidFill>
              </a:rPr>
              <a:t>捨彼輪迴身  俱令登彼岸</a:t>
            </a:r>
          </a:p>
        </p:txBody>
      </p:sp>
      <p:sp>
        <p:nvSpPr>
          <p:cNvPr id="6" name="文字方塊 5">
            <a:extLst>
              <a:ext uri="{FF2B5EF4-FFF2-40B4-BE49-F238E27FC236}">
                <a16:creationId xmlns:a16="http://schemas.microsoft.com/office/drawing/2014/main" id="{FB076978-9222-0F65-BAC2-E29D2AD15AA5}"/>
              </a:ext>
            </a:extLst>
          </p:cNvPr>
          <p:cNvSpPr txBox="1"/>
          <p:nvPr/>
        </p:nvSpPr>
        <p:spPr>
          <a:xfrm>
            <a:off x="398141" y="549474"/>
            <a:ext cx="718658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無邊殊勝」者，極樂國土，超勝微妙，無有邊際、無有量數，不可稱說，故云「無邊殊勝剎」。彼之剎土，超逾十方，正由阿彌陀佛殊勝本願之力，故云「其佛本願力」。十方眾生，因彌陀第十七「諸佛稱歎願」，得聞名號。又因彼佛聞名發心、聞名得福、聞名得忍等願之加被，必皆信願持名，得生極樂，證不退轉。故云「聞名欲往生，自致不退轉」。正如第十八願所云，聞我名號，至心信樂，願生我國，十念必生也。</a:t>
            </a:r>
          </a:p>
        </p:txBody>
      </p:sp>
    </p:spTree>
    <p:extLst>
      <p:ext uri="{BB962C8B-B14F-4D97-AF65-F5344CB8AC3E}">
        <p14:creationId xmlns:p14="http://schemas.microsoft.com/office/powerpoint/2010/main" val="25480529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48A8602-27DA-EF26-7E1C-460EA412B7BC}"/>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82E79CC2-3CD8-1091-12DE-8E355A0BBE2B}"/>
              </a:ext>
            </a:extLst>
          </p:cNvPr>
          <p:cNvSpPr txBox="1"/>
          <p:nvPr/>
        </p:nvSpPr>
        <p:spPr>
          <a:xfrm>
            <a:off x="1054646" y="745824"/>
            <a:ext cx="9777035"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「菩薩興至願」以下，表已得往生之諸菩薩，感佛深恩，誓師彌陀，咸發大願。故云「興至願」也。</a:t>
            </a:r>
            <a:r>
              <a:rPr lang="en-US" altLang="zh-TW" sz="2800" dirty="0">
                <a:solidFill>
                  <a:schemeClr val="bg1">
                    <a:lumMod val="95000"/>
                  </a:schemeClr>
                </a:solidFill>
              </a:rPr>
              <a:t>《</a:t>
            </a:r>
            <a:r>
              <a:rPr lang="zh-TW" altLang="en-US" sz="2800" dirty="0">
                <a:solidFill>
                  <a:schemeClr val="bg1">
                    <a:lumMod val="95000"/>
                  </a:schemeClr>
                </a:solidFill>
              </a:rPr>
              <a:t>會疏</a:t>
            </a:r>
            <a:r>
              <a:rPr lang="en-US" altLang="zh-TW" sz="2800" dirty="0">
                <a:solidFill>
                  <a:schemeClr val="bg1">
                    <a:lumMod val="95000"/>
                  </a:schemeClr>
                </a:solidFill>
              </a:rPr>
              <a:t>》</a:t>
            </a:r>
            <a:r>
              <a:rPr lang="zh-TW" altLang="en-US" sz="2800" dirty="0">
                <a:solidFill>
                  <a:schemeClr val="bg1">
                    <a:lumMod val="95000"/>
                  </a:schemeClr>
                </a:solidFill>
              </a:rPr>
              <a:t>云：「至願者，彌陀尊攝土（國土）攝生（眾生）攝身（法身）願，本是至極難思。菩薩願同於此。」故亦願攝如極樂之佛剎，度無邊之眾生，悉發菩提心，一向專念阿彌陀佛，同生淨土，逕登不退，證佛法身。是為菩薩之利他行。故亦「願己國無異」。</a:t>
            </a:r>
            <a:r>
              <a:rPr lang="en-US" altLang="zh-TW" sz="2800" dirty="0">
                <a:solidFill>
                  <a:schemeClr val="bg1">
                    <a:lumMod val="95000"/>
                  </a:schemeClr>
                </a:solidFill>
              </a:rPr>
              <a:t>《</a:t>
            </a:r>
            <a:r>
              <a:rPr lang="zh-TW" altLang="en-US" sz="2800" dirty="0">
                <a:solidFill>
                  <a:schemeClr val="bg1">
                    <a:lumMod val="95000"/>
                  </a:schemeClr>
                </a:solidFill>
              </a:rPr>
              <a:t>淨影疏</a:t>
            </a:r>
            <a:r>
              <a:rPr lang="en-US" altLang="zh-TW" sz="2800" dirty="0">
                <a:solidFill>
                  <a:schemeClr val="bg1">
                    <a:lumMod val="95000"/>
                  </a:schemeClr>
                </a:solidFill>
              </a:rPr>
              <a:t>》</a:t>
            </a:r>
            <a:r>
              <a:rPr lang="zh-TW" altLang="en-US" sz="2800" dirty="0">
                <a:solidFill>
                  <a:schemeClr val="bg1">
                    <a:lumMod val="95000"/>
                  </a:schemeClr>
                </a:solidFill>
              </a:rPr>
              <a:t>曰：「願己得土，同彌陀佛，名國無異。」「普念」，平等大悲也。願普度一切眾生，各各發起無上菩提之心，厭捨輪迴業身，同登極樂彼岸。</a:t>
            </a:r>
          </a:p>
        </p:txBody>
      </p:sp>
    </p:spTree>
    <p:extLst>
      <p:ext uri="{BB962C8B-B14F-4D97-AF65-F5344CB8AC3E}">
        <p14:creationId xmlns:p14="http://schemas.microsoft.com/office/powerpoint/2010/main" val="66222986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4E22ED2B-588D-7383-6B8C-83A3AB399FF5}"/>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CA89ADE7-F5AC-9F97-DFA3-363585DF18AD}"/>
              </a:ext>
            </a:extLst>
          </p:cNvPr>
          <p:cNvSpPr txBox="1"/>
          <p:nvPr/>
        </p:nvSpPr>
        <p:spPr>
          <a:xfrm>
            <a:off x="9335566" y="693490"/>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奉事萬億佛  飛化遍諸剎</a:t>
            </a:r>
          </a:p>
          <a:p>
            <a:pPr>
              <a:lnSpc>
                <a:spcPts val="4800"/>
              </a:lnSpc>
            </a:pPr>
            <a:r>
              <a:rPr lang="zh-TW" altLang="en-US" sz="3000" b="1" dirty="0">
                <a:solidFill>
                  <a:schemeClr val="bg1">
                    <a:lumMod val="95000"/>
                  </a:schemeClr>
                </a:solidFill>
              </a:rPr>
              <a:t>恭敬歡喜去  還到安養國</a:t>
            </a:r>
          </a:p>
        </p:txBody>
      </p:sp>
      <p:sp>
        <p:nvSpPr>
          <p:cNvPr id="6" name="文字方塊 5">
            <a:extLst>
              <a:ext uri="{FF2B5EF4-FFF2-40B4-BE49-F238E27FC236}">
                <a16:creationId xmlns:a16="http://schemas.microsoft.com/office/drawing/2014/main" id="{EB4611DD-4730-ABC0-CCA9-D452B850BD29}"/>
              </a:ext>
            </a:extLst>
          </p:cNvPr>
          <p:cNvSpPr txBox="1"/>
          <p:nvPr/>
        </p:nvSpPr>
        <p:spPr>
          <a:xfrm>
            <a:off x="3846983" y="618138"/>
            <a:ext cx="5032147"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如是輾轉度脫，而得往生之無量無邊菩薩，安住極樂，復能普供十方如來聞法受教。「飛化」者，飛行遊化也。「化」指神妙難思之變化。「安養國」者，即極樂國。此偈表極樂國中，十方往生之正士以及輾轉度脫之菩薩，周遍十方，遍事諸佛。恭敬禮覲，歡喜聽法；恭敬歡喜，復還極樂。</a:t>
            </a:r>
          </a:p>
        </p:txBody>
      </p:sp>
    </p:spTree>
    <p:extLst>
      <p:ext uri="{BB962C8B-B14F-4D97-AF65-F5344CB8AC3E}">
        <p14:creationId xmlns:p14="http://schemas.microsoft.com/office/powerpoint/2010/main" val="8698219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70604F1-87F9-329E-BDDB-1D64846FE1AA}"/>
              </a:ext>
            </a:extLst>
          </p:cNvPr>
          <p:cNvSpPr txBox="1"/>
          <p:nvPr/>
        </p:nvSpPr>
        <p:spPr>
          <a:xfrm>
            <a:off x="125549" y="117426"/>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禮供聽法第二十六</a:t>
            </a:r>
          </a:p>
          <a:p>
            <a:pPr>
              <a:lnSpc>
                <a:spcPts val="3000"/>
              </a:lnSpc>
            </a:pPr>
            <a:r>
              <a:rPr lang="zh-TW" altLang="en-US" sz="2800" dirty="0">
                <a:solidFill>
                  <a:schemeClr val="bg1"/>
                </a:solidFill>
              </a:rPr>
              <a:t>復次阿難。十方世界諸菩薩眾。為欲瞻禮極樂世界無量壽佛。各以香華幢幡寶蓋。往詣佛所。恭敬供養。聽受經法。宣布道化。稱讚佛土功德莊嚴。爾時世尊即說頌曰</a:t>
            </a:r>
          </a:p>
        </p:txBody>
      </p:sp>
      <p:sp>
        <p:nvSpPr>
          <p:cNvPr id="5" name="文字方塊 4">
            <a:extLst>
              <a:ext uri="{FF2B5EF4-FFF2-40B4-BE49-F238E27FC236}">
                <a16:creationId xmlns:a16="http://schemas.microsoft.com/office/drawing/2014/main" id="{802A95AA-70E6-0DF1-0CBA-215DCC03F09C}"/>
              </a:ext>
            </a:extLst>
          </p:cNvPr>
          <p:cNvSpPr txBox="1"/>
          <p:nvPr/>
        </p:nvSpPr>
        <p:spPr>
          <a:xfrm>
            <a:off x="125549" y="2061642"/>
            <a:ext cx="12064864" cy="3375283"/>
          </a:xfrm>
          <a:prstGeom prst="rect">
            <a:avLst/>
          </a:prstGeom>
          <a:noFill/>
        </p:spPr>
        <p:txBody>
          <a:bodyPr wrap="square" rtlCol="0">
            <a:spAutoFit/>
          </a:bodyPr>
          <a:lstStyle/>
          <a:p>
            <a:pPr>
              <a:lnSpc>
                <a:spcPts val="3200"/>
              </a:lnSpc>
            </a:pPr>
            <a:r>
              <a:rPr lang="en-US" altLang="zh-TW" sz="2800" b="1" dirty="0">
                <a:solidFill>
                  <a:schemeClr val="bg1"/>
                </a:solidFill>
              </a:rPr>
              <a:t>Chapter 26: Paying Respect, Making Offerings, and Hearing the Dharma</a:t>
            </a:r>
          </a:p>
          <a:p>
            <a:pPr>
              <a:lnSpc>
                <a:spcPts val="3200"/>
              </a:lnSpc>
            </a:pPr>
            <a:r>
              <a:rPr lang="en-US" altLang="zh-TW" sz="2800" b="1" dirty="0">
                <a:solidFill>
                  <a:schemeClr val="bg1"/>
                </a:solidFill>
              </a:rPr>
              <a:t>Furthermore, </a:t>
            </a:r>
            <a:r>
              <a:rPr lang="en-US" altLang="zh-TW" sz="2800" b="1" dirty="0" err="1">
                <a:solidFill>
                  <a:schemeClr val="bg1"/>
                </a:solidFill>
              </a:rPr>
              <a:t>Ānanda</a:t>
            </a:r>
            <a:r>
              <a:rPr lang="en-US" altLang="zh-TW" sz="2800" b="1" dirty="0">
                <a:solidFill>
                  <a:schemeClr val="bg1"/>
                </a:solidFill>
              </a:rPr>
              <a:t>, the bodhisattvas of the ten directions, wishing to behold and pay respect to </a:t>
            </a:r>
            <a:r>
              <a:rPr lang="en-US" altLang="zh-TW" sz="2800" b="1" dirty="0" err="1">
                <a:solidFill>
                  <a:schemeClr val="bg1"/>
                </a:solidFill>
              </a:rPr>
              <a:t>Amitāyus</a:t>
            </a:r>
            <a:r>
              <a:rPr lang="en-US" altLang="zh-TW" sz="2800" b="1" dirty="0">
                <a:solidFill>
                  <a:schemeClr val="bg1"/>
                </a:solidFill>
              </a:rPr>
              <a:t>, the Buddha of Immeasurable Life in the Land of Ultimate Bliss, each bring fragrant flowers, banners, jeweled canopies, and other precious offerings. They go before the Buddha with utmost reverence, make offerings, listen to the Dharma, proclaim and spread the teachings, and praise the virtues and adornments of that Buddha-land. </a:t>
            </a:r>
          </a:p>
          <a:p>
            <a:pPr>
              <a:lnSpc>
                <a:spcPts val="3200"/>
              </a:lnSpc>
            </a:pPr>
            <a:r>
              <a:rPr lang="en-US" altLang="zh-TW" sz="2800" b="1" dirty="0">
                <a:solidFill>
                  <a:schemeClr val="bg1"/>
                </a:solidFill>
              </a:rPr>
              <a:t>At that time, the World-Honored One spoke in verse, saying:</a:t>
            </a:r>
            <a:endParaRPr lang="zh-TW" altLang="en-US" sz="2800" b="1" dirty="0">
              <a:solidFill>
                <a:schemeClr val="bg1"/>
              </a:solidFill>
            </a:endParaRPr>
          </a:p>
        </p:txBody>
      </p:sp>
    </p:spTree>
    <p:extLst>
      <p:ext uri="{BB962C8B-B14F-4D97-AF65-F5344CB8AC3E}">
        <p14:creationId xmlns:p14="http://schemas.microsoft.com/office/powerpoint/2010/main" val="247002676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3B5BA86-2F5A-B62D-6085-E0411148FFE6}"/>
              </a:ext>
            </a:extLst>
          </p:cNvPr>
          <p:cNvSpPr txBox="1"/>
          <p:nvPr/>
        </p:nvSpPr>
        <p:spPr>
          <a:xfrm>
            <a:off x="125549" y="117426"/>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東方諸佛剎  數如恆河沙  恆沙菩薩眾  往禮無量壽  南西北四維  上下亦復然</a:t>
            </a:r>
          </a:p>
          <a:p>
            <a:pPr>
              <a:lnSpc>
                <a:spcPts val="3000"/>
              </a:lnSpc>
            </a:pPr>
            <a:r>
              <a:rPr lang="zh-TW" altLang="en-US" sz="2800" dirty="0">
                <a:solidFill>
                  <a:schemeClr val="bg1"/>
                </a:solidFill>
              </a:rPr>
              <a:t>咸以尊重心  奉諸珍妙供  暢發和雅音  歌歎最勝尊  究達神通慧  遊入深法門</a:t>
            </a:r>
          </a:p>
          <a:p>
            <a:pPr>
              <a:lnSpc>
                <a:spcPts val="3000"/>
              </a:lnSpc>
            </a:pPr>
            <a:r>
              <a:rPr lang="zh-TW" altLang="en-US" sz="2800" dirty="0">
                <a:solidFill>
                  <a:schemeClr val="bg1"/>
                </a:solidFill>
              </a:rPr>
              <a:t>聞佛聖德名  安穩得大利  種種供養中  勤修無懈倦  觀彼殊勝剎  微妙難思議</a:t>
            </a:r>
          </a:p>
          <a:p>
            <a:pPr>
              <a:lnSpc>
                <a:spcPts val="3000"/>
              </a:lnSpc>
            </a:pPr>
            <a:r>
              <a:rPr lang="zh-TW" altLang="en-US" sz="2800" dirty="0">
                <a:solidFill>
                  <a:schemeClr val="bg1"/>
                </a:solidFill>
              </a:rPr>
              <a:t>功德普莊嚴  諸佛國難比</a:t>
            </a:r>
          </a:p>
        </p:txBody>
      </p:sp>
      <p:sp>
        <p:nvSpPr>
          <p:cNvPr id="5" name="文字方塊 4">
            <a:extLst>
              <a:ext uri="{FF2B5EF4-FFF2-40B4-BE49-F238E27FC236}">
                <a16:creationId xmlns:a16="http://schemas.microsoft.com/office/drawing/2014/main" id="{DF9CA1DF-F6E4-91FF-624E-58F3F6DFB652}"/>
              </a:ext>
            </a:extLst>
          </p:cNvPr>
          <p:cNvSpPr txBox="1"/>
          <p:nvPr/>
        </p:nvSpPr>
        <p:spPr>
          <a:xfrm>
            <a:off x="125549" y="1823009"/>
            <a:ext cx="12064864" cy="5016758"/>
          </a:xfrm>
          <a:prstGeom prst="rect">
            <a:avLst/>
          </a:prstGeom>
          <a:noFill/>
        </p:spPr>
        <p:txBody>
          <a:bodyPr wrap="square" rtlCol="0">
            <a:spAutoFit/>
          </a:bodyPr>
          <a:lstStyle/>
          <a:p>
            <a:pPr>
              <a:lnSpc>
                <a:spcPts val="3200"/>
              </a:lnSpc>
            </a:pPr>
            <a:r>
              <a:rPr lang="en-US" altLang="zh-TW" sz="2800" b="1" dirty="0">
                <a:solidFill>
                  <a:schemeClr val="bg1"/>
                </a:solidFill>
              </a:rPr>
              <a:t>In the eastern Buddha-lands, </a:t>
            </a:r>
            <a:r>
              <a:rPr lang="en-US" altLang="zh-CN" sz="2800" b="1" dirty="0">
                <a:solidFill>
                  <a:schemeClr val="bg1"/>
                </a:solidFill>
              </a:rPr>
              <a:t>a</a:t>
            </a:r>
            <a:r>
              <a:rPr lang="en-US" altLang="zh-TW" sz="2800" b="1" dirty="0">
                <a:solidFill>
                  <a:schemeClr val="bg1"/>
                </a:solidFill>
              </a:rPr>
              <a:t>s countless as the sands of the Ganges, innumerable hosts of bodhisattvas go to pay homage to the Buddha of Immeasurable Life. The same is true in the south, west, north, and in the four intermediate directions, as well as above and below —All revere and honor him with sincere hearts. They offer precious and wondrous gifts, and with harmonious, gentle voices sing praises to the Supreme, most Honored One. Having mastered wisdom and divine powers, they enter the profound Dharma gates. Hearing the sacred name and virtues of the Buddha, they gain peace and great benefit. Among all kinds of offerings, they </a:t>
            </a:r>
            <a:r>
              <a:rPr lang="en-US" altLang="zh-TW" sz="2800" b="1" dirty="0" err="1">
                <a:solidFill>
                  <a:schemeClr val="bg1"/>
                </a:solidFill>
              </a:rPr>
              <a:t>practise</a:t>
            </a:r>
            <a:r>
              <a:rPr lang="en-US" altLang="zh-TW" sz="2800" b="1" dirty="0">
                <a:solidFill>
                  <a:schemeClr val="bg1"/>
                </a:solidFill>
              </a:rPr>
              <a:t> diligently without weariness. Beholding that wondrous, supreme land, so subtle and inconceivable, they see its universal adornment of merit and virtue —A land unlike any other Buddha realm.</a:t>
            </a:r>
            <a:endParaRPr lang="zh-TW" altLang="en-US" sz="2800" b="1" dirty="0">
              <a:solidFill>
                <a:schemeClr val="bg1"/>
              </a:solidFill>
            </a:endParaRPr>
          </a:p>
        </p:txBody>
      </p:sp>
    </p:spTree>
    <p:extLst>
      <p:ext uri="{BB962C8B-B14F-4D97-AF65-F5344CB8AC3E}">
        <p14:creationId xmlns:p14="http://schemas.microsoft.com/office/powerpoint/2010/main" val="13164839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1B3C1641-42D6-4DB7-25B1-7D5FEBDF213C}"/>
              </a:ext>
            </a:extLst>
          </p:cNvPr>
          <p:cNvSpPr txBox="1"/>
          <p:nvPr/>
        </p:nvSpPr>
        <p:spPr>
          <a:xfrm>
            <a:off x="125549" y="45418"/>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因發無上心  願速成菩提  應時無量尊  微笑現金容  光明從口出  遍照十方國</a:t>
            </a:r>
          </a:p>
          <a:p>
            <a:pPr>
              <a:lnSpc>
                <a:spcPts val="3000"/>
              </a:lnSpc>
            </a:pPr>
            <a:r>
              <a:rPr lang="zh-TW" altLang="en-US" sz="2800" dirty="0">
                <a:solidFill>
                  <a:schemeClr val="bg1"/>
                </a:solidFill>
              </a:rPr>
              <a:t>迴光還繞佛  三匝從頂入  菩薩見此光  即證不退位  時會一切眾  互慶生歡喜</a:t>
            </a:r>
          </a:p>
          <a:p>
            <a:pPr>
              <a:lnSpc>
                <a:spcPts val="3000"/>
              </a:lnSpc>
            </a:pPr>
            <a:r>
              <a:rPr lang="zh-TW" altLang="en-US" sz="2800" dirty="0">
                <a:solidFill>
                  <a:schemeClr val="bg1"/>
                </a:solidFill>
              </a:rPr>
              <a:t>佛語梵雷震  八音暢妙聲  十方來正士  吾悉知彼願  志求嚴淨土  受記當作佛</a:t>
            </a:r>
          </a:p>
          <a:p>
            <a:pPr>
              <a:lnSpc>
                <a:spcPts val="3000"/>
              </a:lnSpc>
            </a:pPr>
            <a:r>
              <a:rPr lang="zh-TW" altLang="en-US" sz="2800" dirty="0">
                <a:solidFill>
                  <a:schemeClr val="bg1"/>
                </a:solidFill>
              </a:rPr>
              <a:t>覺了一切法  猶如夢幻響</a:t>
            </a:r>
          </a:p>
        </p:txBody>
      </p:sp>
      <p:sp>
        <p:nvSpPr>
          <p:cNvPr id="5" name="文字方塊 4">
            <a:extLst>
              <a:ext uri="{FF2B5EF4-FFF2-40B4-BE49-F238E27FC236}">
                <a16:creationId xmlns:a16="http://schemas.microsoft.com/office/drawing/2014/main" id="{83569A6D-9433-353F-0457-F2E95ED6E369}"/>
              </a:ext>
            </a:extLst>
          </p:cNvPr>
          <p:cNvSpPr txBox="1"/>
          <p:nvPr/>
        </p:nvSpPr>
        <p:spPr>
          <a:xfrm>
            <a:off x="125549" y="1557586"/>
            <a:ext cx="12064864" cy="5427127"/>
          </a:xfrm>
          <a:prstGeom prst="rect">
            <a:avLst/>
          </a:prstGeom>
          <a:noFill/>
        </p:spPr>
        <p:txBody>
          <a:bodyPr wrap="square" rtlCol="0">
            <a:spAutoFit/>
          </a:bodyPr>
          <a:lstStyle/>
          <a:p>
            <a:pPr>
              <a:lnSpc>
                <a:spcPts val="3200"/>
              </a:lnSpc>
            </a:pPr>
            <a:r>
              <a:rPr lang="en-US" altLang="zh-TW" sz="2800" b="1" dirty="0">
                <a:solidFill>
                  <a:schemeClr val="bg1"/>
                </a:solidFill>
              </a:rPr>
              <a:t>Because they have awakened the Supreme Mind, </a:t>
            </a:r>
            <a:r>
              <a:rPr lang="en-US" altLang="zh-CN" sz="2800" b="1" dirty="0">
                <a:solidFill>
                  <a:schemeClr val="bg1"/>
                </a:solidFill>
              </a:rPr>
              <a:t>t</a:t>
            </a:r>
            <a:r>
              <a:rPr lang="en-US" altLang="zh-TW" sz="2800" b="1" dirty="0">
                <a:solidFill>
                  <a:schemeClr val="bg1"/>
                </a:solidFill>
              </a:rPr>
              <a:t>hey vow to swiftly attain Buddhahood. At that moment, the World-Honored One of Immeasurable Life smiles and reveals his golden countenance. Radiant light issues from his mouth, illuminating all the worlds in the ten directions. The light then returns and circles the Buddha three times, entering the crown of his head. The bodhisattvas who behold this light immediately attain the stage of non-retrogression. All those gathered rejoice together, sharing deep delight in this auspicious event. The Buddha’s voice resounds like Brahma’s thunder, producing wondrous tones of eight harmonies: “All the noble beings who come from the ten directions—I know well each of your vows. Your minds are set on purifying the Buddha-land; You shall each receive assurance of future Buddhahood. When you awaken to the truth of all dharmas, you will know them to be like dreams, illusions, and echoes.”</a:t>
            </a:r>
            <a:endParaRPr lang="zh-TW" altLang="en-US" sz="2800" b="1" dirty="0">
              <a:solidFill>
                <a:schemeClr val="bg1"/>
              </a:solidFill>
            </a:endParaRPr>
          </a:p>
        </p:txBody>
      </p:sp>
    </p:spTree>
    <p:extLst>
      <p:ext uri="{BB962C8B-B14F-4D97-AF65-F5344CB8AC3E}">
        <p14:creationId xmlns:p14="http://schemas.microsoft.com/office/powerpoint/2010/main" val="3084897845"/>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7BC7639-FEA9-613F-B8C7-655630820AE0}"/>
              </a:ext>
            </a:extLst>
          </p:cNvPr>
          <p:cNvSpPr txBox="1"/>
          <p:nvPr/>
        </p:nvSpPr>
        <p:spPr>
          <a:xfrm>
            <a:off x="125549" y="117426"/>
            <a:ext cx="12064864" cy="1246495"/>
          </a:xfrm>
          <a:prstGeom prst="rect">
            <a:avLst/>
          </a:prstGeom>
          <a:noFill/>
        </p:spPr>
        <p:txBody>
          <a:bodyPr wrap="square" rtlCol="0">
            <a:spAutoFit/>
          </a:bodyPr>
          <a:lstStyle/>
          <a:p>
            <a:pPr>
              <a:lnSpc>
                <a:spcPts val="3000"/>
              </a:lnSpc>
            </a:pPr>
            <a:r>
              <a:rPr lang="zh-TW" altLang="en-US" sz="2800" dirty="0">
                <a:solidFill>
                  <a:schemeClr val="bg1"/>
                </a:solidFill>
              </a:rPr>
              <a:t>滿足諸妙願  必成如是剎  知土如影像  恆發弘誓心  究竟菩薩道  具諸功德本</a:t>
            </a:r>
          </a:p>
          <a:p>
            <a:pPr>
              <a:lnSpc>
                <a:spcPts val="3000"/>
              </a:lnSpc>
            </a:pPr>
            <a:r>
              <a:rPr lang="zh-TW" altLang="en-US" sz="2800" dirty="0">
                <a:solidFill>
                  <a:schemeClr val="bg1"/>
                </a:solidFill>
              </a:rPr>
              <a:t>修勝菩提行  受記當作佛  通達諸法性  一切空無我  專求淨佛土  必成如是剎</a:t>
            </a:r>
          </a:p>
          <a:p>
            <a:pPr>
              <a:lnSpc>
                <a:spcPts val="3000"/>
              </a:lnSpc>
            </a:pPr>
            <a:r>
              <a:rPr lang="zh-TW" altLang="en-US" sz="2800" dirty="0">
                <a:solidFill>
                  <a:schemeClr val="bg1"/>
                </a:solidFill>
              </a:rPr>
              <a:t>聞法樂受行  得至清淨處  必於無量尊  受記成等覺</a:t>
            </a:r>
          </a:p>
        </p:txBody>
      </p:sp>
      <p:sp>
        <p:nvSpPr>
          <p:cNvPr id="5" name="文字方塊 4">
            <a:extLst>
              <a:ext uri="{FF2B5EF4-FFF2-40B4-BE49-F238E27FC236}">
                <a16:creationId xmlns:a16="http://schemas.microsoft.com/office/drawing/2014/main" id="{8C60CA6E-FBC2-39F0-FC4A-191BDB514CA0}"/>
              </a:ext>
            </a:extLst>
          </p:cNvPr>
          <p:cNvSpPr txBox="1"/>
          <p:nvPr/>
        </p:nvSpPr>
        <p:spPr>
          <a:xfrm>
            <a:off x="125549" y="1557586"/>
            <a:ext cx="12064864" cy="4196020"/>
          </a:xfrm>
          <a:prstGeom prst="rect">
            <a:avLst/>
          </a:prstGeom>
          <a:noFill/>
        </p:spPr>
        <p:txBody>
          <a:bodyPr wrap="square" rtlCol="0">
            <a:spAutoFit/>
          </a:bodyPr>
          <a:lstStyle/>
          <a:p>
            <a:pPr>
              <a:lnSpc>
                <a:spcPts val="3200"/>
              </a:lnSpc>
            </a:pPr>
            <a:r>
              <a:rPr lang="en-US" altLang="zh-TW" sz="2800" b="1" dirty="0">
                <a:solidFill>
                  <a:schemeClr val="bg1"/>
                </a:solidFill>
              </a:rPr>
              <a:t>Fulfilling all their wondrous vows, </a:t>
            </a:r>
            <a:r>
              <a:rPr lang="en-US" altLang="zh-CN" sz="2800" b="1" dirty="0">
                <a:solidFill>
                  <a:schemeClr val="bg1"/>
                </a:solidFill>
              </a:rPr>
              <a:t>t</a:t>
            </a:r>
            <a:r>
              <a:rPr lang="en-US" altLang="zh-TW" sz="2800" b="1" dirty="0">
                <a:solidFill>
                  <a:schemeClr val="bg1"/>
                </a:solidFill>
              </a:rPr>
              <a:t>hey shall certainly </a:t>
            </a:r>
            <a:r>
              <a:rPr lang="en-US" altLang="zh-TW" sz="2800" b="1" dirty="0" err="1">
                <a:solidFill>
                  <a:schemeClr val="bg1"/>
                </a:solidFill>
              </a:rPr>
              <a:t>realise</a:t>
            </a:r>
            <a:r>
              <a:rPr lang="en-US" altLang="zh-TW" sz="2800" b="1" dirty="0">
                <a:solidFill>
                  <a:schemeClr val="bg1"/>
                </a:solidFill>
              </a:rPr>
              <a:t> such a land. Knowing that all realms are like shadows and images, they constantly give rise to vast and great vows. Perfecting the bodhisattva path, they possess the roots of all virtues. Cultivating the supreme practices of enlightenment, they receive the prediction of future Buddhahood. Penetrating the true nature of all dharmas—that all are empty and without self—they single-mindedly seek a Pure Buddha Land, and surely shall accomplish such a realm. Hearing the Dharma with joy and </a:t>
            </a:r>
            <a:r>
              <a:rPr lang="en-US" altLang="zh-TW" sz="2800" b="1" dirty="0" err="1">
                <a:solidFill>
                  <a:schemeClr val="bg1"/>
                </a:solidFill>
              </a:rPr>
              <a:t>practising</a:t>
            </a:r>
            <a:r>
              <a:rPr lang="en-US" altLang="zh-TW" sz="2800" b="1" dirty="0">
                <a:solidFill>
                  <a:schemeClr val="bg1"/>
                </a:solidFill>
              </a:rPr>
              <a:t> it diligently, they will reach the place of purity, and before the Immeasurable Honored One, they shall receive the prophecy of Perfect Enlightenment.</a:t>
            </a:r>
            <a:endParaRPr lang="zh-TW" altLang="en-US" sz="2800" b="1" dirty="0">
              <a:solidFill>
                <a:schemeClr val="bg1"/>
              </a:solidFill>
            </a:endParaRPr>
          </a:p>
        </p:txBody>
      </p:sp>
    </p:spTree>
    <p:extLst>
      <p:ext uri="{BB962C8B-B14F-4D97-AF65-F5344CB8AC3E}">
        <p14:creationId xmlns:p14="http://schemas.microsoft.com/office/powerpoint/2010/main" val="110653413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436E738-E403-7F9B-92E0-1931C06FB2D4}"/>
              </a:ext>
            </a:extLst>
          </p:cNvPr>
          <p:cNvSpPr txBox="1"/>
          <p:nvPr/>
        </p:nvSpPr>
        <p:spPr>
          <a:xfrm>
            <a:off x="125549" y="117426"/>
            <a:ext cx="12064864" cy="1246495"/>
          </a:xfrm>
          <a:prstGeom prst="rect">
            <a:avLst/>
          </a:prstGeom>
          <a:noFill/>
        </p:spPr>
        <p:txBody>
          <a:bodyPr wrap="square" rtlCol="0">
            <a:spAutoFit/>
          </a:bodyPr>
          <a:lstStyle/>
          <a:p>
            <a:pPr>
              <a:lnSpc>
                <a:spcPts val="3000"/>
              </a:lnSpc>
            </a:pPr>
            <a:r>
              <a:rPr lang="zh-TW" altLang="en-US" sz="2800" dirty="0">
                <a:solidFill>
                  <a:schemeClr val="bg1"/>
                </a:solidFill>
              </a:rPr>
              <a:t>無邊殊勝剎  其佛本願力  聞名欲往生  自致不退轉  菩薩興至願  願己國無異</a:t>
            </a:r>
          </a:p>
          <a:p>
            <a:pPr>
              <a:lnSpc>
                <a:spcPts val="3000"/>
              </a:lnSpc>
            </a:pPr>
            <a:r>
              <a:rPr lang="zh-TW" altLang="en-US" sz="2800" dirty="0">
                <a:solidFill>
                  <a:schemeClr val="bg1"/>
                </a:solidFill>
              </a:rPr>
              <a:t>普念度一切  各發菩提心  捨彼輪迴身  俱令登彼岸  奉事萬億佛  飛化遍諸剎</a:t>
            </a:r>
          </a:p>
          <a:p>
            <a:pPr>
              <a:lnSpc>
                <a:spcPts val="3000"/>
              </a:lnSpc>
            </a:pPr>
            <a:r>
              <a:rPr lang="zh-TW" altLang="en-US" sz="2800" dirty="0">
                <a:solidFill>
                  <a:schemeClr val="bg1"/>
                </a:solidFill>
              </a:rPr>
              <a:t>恭敬歡喜去  還到安養國</a:t>
            </a:r>
          </a:p>
        </p:txBody>
      </p:sp>
      <p:sp>
        <p:nvSpPr>
          <p:cNvPr id="5" name="文字方塊 4">
            <a:extLst>
              <a:ext uri="{FF2B5EF4-FFF2-40B4-BE49-F238E27FC236}">
                <a16:creationId xmlns:a16="http://schemas.microsoft.com/office/drawing/2014/main" id="{8D2D53AE-5E9C-D49F-88FE-3F651953A640}"/>
              </a:ext>
            </a:extLst>
          </p:cNvPr>
          <p:cNvSpPr txBox="1"/>
          <p:nvPr/>
        </p:nvSpPr>
        <p:spPr>
          <a:xfrm>
            <a:off x="125549" y="1557586"/>
            <a:ext cx="12064864" cy="3375283"/>
          </a:xfrm>
          <a:prstGeom prst="rect">
            <a:avLst/>
          </a:prstGeom>
          <a:noFill/>
        </p:spPr>
        <p:txBody>
          <a:bodyPr wrap="square" rtlCol="0">
            <a:spAutoFit/>
          </a:bodyPr>
          <a:lstStyle/>
          <a:p>
            <a:pPr>
              <a:lnSpc>
                <a:spcPts val="3200"/>
              </a:lnSpc>
            </a:pPr>
            <a:r>
              <a:rPr lang="en-US" altLang="zh-TW" sz="2800" b="1" dirty="0">
                <a:solidFill>
                  <a:schemeClr val="bg1"/>
                </a:solidFill>
              </a:rPr>
              <a:t>In boundless, wondrous, and supreme lands, by the power of those Buddhas’ original vows, those who hear their names and wish for rebirth shall naturally attain the stage of non-retrogression. The bodhisattvas, inspired by noble vows, wish that their own lands be no different. With universal compassion to save all beings, each gives rise to the Bodhi mind. They abandon the body bound to samsara, and together reach the further shore. Serving billions of Buddhas with devotion, they fly and transform, visiting countless realms. With reverence and joyful hearts they go, then return to the Land of Peace and Bliss.</a:t>
            </a:r>
            <a:endParaRPr lang="zh-TW" altLang="en-US" sz="2800" b="1" dirty="0">
              <a:solidFill>
                <a:schemeClr val="bg1"/>
              </a:solidFill>
            </a:endParaRPr>
          </a:p>
        </p:txBody>
      </p:sp>
    </p:spTree>
    <p:extLst>
      <p:ext uri="{BB962C8B-B14F-4D97-AF65-F5344CB8AC3E}">
        <p14:creationId xmlns:p14="http://schemas.microsoft.com/office/powerpoint/2010/main" val="2572312457"/>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C176F998-3484-D8A9-6127-104EDF4A3E5A}"/>
              </a:ext>
            </a:extLst>
          </p:cNvPr>
          <p:cNvPicPr>
            <a:picLocks noChangeAspect="1"/>
          </p:cNvPicPr>
          <p:nvPr/>
        </p:nvPicPr>
        <p:blipFill>
          <a:blip r:embed="rId3"/>
          <a:stretch>
            <a:fillRect/>
          </a:stretch>
        </p:blipFill>
        <p:spPr>
          <a:xfrm>
            <a:off x="0" y="1"/>
            <a:ext cx="12190413" cy="2709714"/>
          </a:xfrm>
          <a:prstGeom prst="rect">
            <a:avLst/>
          </a:prstGeom>
        </p:spPr>
      </p:pic>
      <p:pic>
        <p:nvPicPr>
          <p:cNvPr id="3" name="圖片 2">
            <a:extLst>
              <a:ext uri="{FF2B5EF4-FFF2-40B4-BE49-F238E27FC236}">
                <a16:creationId xmlns:a16="http://schemas.microsoft.com/office/drawing/2014/main" id="{CF24EE9D-E984-0150-95C6-B060FDCCF6A4}"/>
              </a:ext>
            </a:extLst>
          </p:cNvPr>
          <p:cNvPicPr>
            <a:picLocks noChangeAspect="1"/>
          </p:cNvPicPr>
          <p:nvPr/>
        </p:nvPicPr>
        <p:blipFill>
          <a:blip r:embed="rId4"/>
          <a:stretch>
            <a:fillRect/>
          </a:stretch>
        </p:blipFill>
        <p:spPr>
          <a:xfrm>
            <a:off x="3358902" y="2688386"/>
            <a:ext cx="2376264" cy="1245464"/>
          </a:xfrm>
          <a:prstGeom prst="rect">
            <a:avLst/>
          </a:prstGeom>
        </p:spPr>
      </p:pic>
      <p:pic>
        <p:nvPicPr>
          <p:cNvPr id="4" name="圖片 3">
            <a:extLst>
              <a:ext uri="{FF2B5EF4-FFF2-40B4-BE49-F238E27FC236}">
                <a16:creationId xmlns:a16="http://schemas.microsoft.com/office/drawing/2014/main" id="{CE11D730-FA2C-1E1D-04F8-830CF391AA72}"/>
              </a:ext>
            </a:extLst>
          </p:cNvPr>
          <p:cNvPicPr>
            <a:picLocks noChangeAspect="1"/>
          </p:cNvPicPr>
          <p:nvPr/>
        </p:nvPicPr>
        <p:blipFill>
          <a:blip r:embed="rId5"/>
          <a:stretch>
            <a:fillRect/>
          </a:stretch>
        </p:blipFill>
        <p:spPr>
          <a:xfrm>
            <a:off x="910630" y="3933850"/>
            <a:ext cx="5040560" cy="2304256"/>
          </a:xfrm>
          <a:prstGeom prst="rect">
            <a:avLst/>
          </a:prstGeom>
        </p:spPr>
      </p:pic>
      <p:sp>
        <p:nvSpPr>
          <p:cNvPr id="5" name="圖說文字: 雙折線 4">
            <a:extLst>
              <a:ext uri="{FF2B5EF4-FFF2-40B4-BE49-F238E27FC236}">
                <a16:creationId xmlns:a16="http://schemas.microsoft.com/office/drawing/2014/main" id="{A166950F-C647-9D7E-491E-B7E3F957665A}"/>
              </a:ext>
            </a:extLst>
          </p:cNvPr>
          <p:cNvSpPr/>
          <p:nvPr/>
        </p:nvSpPr>
        <p:spPr>
          <a:xfrm>
            <a:off x="5087094" y="2277666"/>
            <a:ext cx="502136" cy="3456384"/>
          </a:xfrm>
          <a:prstGeom prst="borderCallout3">
            <a:avLst>
              <a:gd name="adj1" fmla="val 99576"/>
              <a:gd name="adj2" fmla="val 44755"/>
              <a:gd name="adj3" fmla="val 128045"/>
              <a:gd name="adj4" fmla="val 46521"/>
              <a:gd name="adj5" fmla="val 119244"/>
              <a:gd name="adj6" fmla="val -47354"/>
              <a:gd name="adj7" fmla="val 113026"/>
              <a:gd name="adj8" fmla="val -54094"/>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600" b="1" dirty="0">
                <a:solidFill>
                  <a:schemeClr val="tx1"/>
                </a:solidFill>
              </a:rPr>
              <a:t>歌嘆佛德第二十七</a:t>
            </a:r>
          </a:p>
        </p:txBody>
      </p:sp>
    </p:spTree>
    <p:extLst>
      <p:ext uri="{BB962C8B-B14F-4D97-AF65-F5344CB8AC3E}">
        <p14:creationId xmlns:p14="http://schemas.microsoft.com/office/powerpoint/2010/main" val="4472733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FFB8E966-520A-B613-2BB0-C9E55C61FFE6}"/>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6CA2CD84-D06B-9728-D46E-42523F07DBD4}"/>
              </a:ext>
            </a:extLst>
          </p:cNvPr>
          <p:cNvSpPr txBox="1"/>
          <p:nvPr/>
        </p:nvSpPr>
        <p:spPr>
          <a:xfrm>
            <a:off x="10158817" y="713155"/>
            <a:ext cx="774571" cy="5299713"/>
          </a:xfrm>
          <a:prstGeom prst="rect">
            <a:avLst/>
          </a:prstGeom>
          <a:noFill/>
        </p:spPr>
        <p:txBody>
          <a:bodyPr vert="eaVert" wrap="square" rtlCol="0">
            <a:spAutoFit/>
          </a:bodyPr>
          <a:lstStyle/>
          <a:p>
            <a:pPr>
              <a:lnSpc>
                <a:spcPts val="4600"/>
              </a:lnSpc>
            </a:pPr>
            <a:r>
              <a:rPr lang="zh-TW" altLang="en-US" sz="3000" b="1" dirty="0">
                <a:solidFill>
                  <a:schemeClr val="bg1">
                    <a:lumMod val="95000"/>
                  </a:schemeClr>
                </a:solidFill>
              </a:rPr>
              <a:t>歌嘆佛德第二十七</a:t>
            </a:r>
          </a:p>
        </p:txBody>
      </p:sp>
      <p:sp>
        <p:nvSpPr>
          <p:cNvPr id="6" name="文字方塊 5">
            <a:extLst>
              <a:ext uri="{FF2B5EF4-FFF2-40B4-BE49-F238E27FC236}">
                <a16:creationId xmlns:a16="http://schemas.microsoft.com/office/drawing/2014/main" id="{D6A2C75D-7F57-541D-B934-00A6036B2F54}"/>
              </a:ext>
            </a:extLst>
          </p:cNvPr>
          <p:cNvSpPr txBox="1"/>
          <p:nvPr/>
        </p:nvSpPr>
        <p:spPr>
          <a:xfrm>
            <a:off x="7788552" y="709820"/>
            <a:ext cx="2339102"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上品是十方正士至極樂國土禮供聽法。本品乃極樂菩薩遍至十方，禮供諸佛，隨即還歸本土聽聞妙法。品末兼表諸天供奉彼佛，及其勝因。</a:t>
            </a:r>
          </a:p>
        </p:txBody>
      </p:sp>
      <p:sp>
        <p:nvSpPr>
          <p:cNvPr id="7" name="文字方塊 6">
            <a:extLst>
              <a:ext uri="{FF2B5EF4-FFF2-40B4-BE49-F238E27FC236}">
                <a16:creationId xmlns:a16="http://schemas.microsoft.com/office/drawing/2014/main" id="{CDA444AB-319E-2CE7-20DE-FB54023516BA}"/>
              </a:ext>
            </a:extLst>
          </p:cNvPr>
          <p:cNvSpPr txBox="1"/>
          <p:nvPr/>
        </p:nvSpPr>
        <p:spPr>
          <a:xfrm>
            <a:off x="118542" y="709820"/>
            <a:ext cx="7571303"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佛語阿難。彼國菩薩。承佛威神。於一食頃。復往十方無邊淨剎。供養諸佛。華香幢幡。供養之具。應念即至。皆現手中。珍妙殊特。非世所有。以奉諸佛。及菩薩眾。其所散華。即於空中。合為一華。華皆向下。端圓周匝。化成華蓋。百千光色。色色異香。香氣普薰。蓋之小者。滿十由旬。如是轉倍。乃至遍覆三千大千世界。隨其前後。以次化沒。若不更以新華重散。前所散華終不復落。</a:t>
            </a:r>
          </a:p>
        </p:txBody>
      </p:sp>
    </p:spTree>
    <p:extLst>
      <p:ext uri="{BB962C8B-B14F-4D97-AF65-F5344CB8AC3E}">
        <p14:creationId xmlns:p14="http://schemas.microsoft.com/office/powerpoint/2010/main" val="227143211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05999C21-899A-78C3-3302-26C64DCBFA03}"/>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96988AC9-70EA-30B3-FD4E-852694559B7A}"/>
              </a:ext>
            </a:extLst>
          </p:cNvPr>
          <p:cNvSpPr txBox="1"/>
          <p:nvPr/>
        </p:nvSpPr>
        <p:spPr>
          <a:xfrm>
            <a:off x="2566814" y="628419"/>
            <a:ext cx="8186857"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於虛空中共奏天樂。以微妙音歌歎佛德。經須臾間。還其本國。都悉集會七寶講堂。無量壽佛。則為廣宣大教。演暢妙法。莫不歡喜。心解得道。即時香風吹七寶樹。出五音聲。無量妙華。隨風四散。自然供養。如是不絕。一切諸天。皆齎百千華香。萬種伎樂。供養彼佛。及諸菩薩聲聞之眾。前後往來。熙怡快樂。此皆無量壽佛本願加威。及曾供養如來。善根相續。無缺減故。善修習故。善攝取故。善成就故。</a:t>
            </a:r>
          </a:p>
        </p:txBody>
      </p:sp>
    </p:spTree>
    <p:extLst>
      <p:ext uri="{BB962C8B-B14F-4D97-AF65-F5344CB8AC3E}">
        <p14:creationId xmlns:p14="http://schemas.microsoft.com/office/powerpoint/2010/main" val="1161426672"/>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A4E634E7-54FD-5C83-2B1F-751E1DD3EE8E}"/>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942CFD2E-F35D-13FB-B202-C9B1A5900398}"/>
              </a:ext>
            </a:extLst>
          </p:cNvPr>
          <p:cNvSpPr txBox="1"/>
          <p:nvPr/>
        </p:nvSpPr>
        <p:spPr>
          <a:xfrm>
            <a:off x="7625299" y="618138"/>
            <a:ext cx="326243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佛語阿難。彼國菩薩。承佛威神。於一食頃。復往十方無邊淨剎。供養諸佛。華香幢幡。供養之具。應念即至。皆現手中。珍妙殊特。非世所有。以奉諸佛。及菩薩眾。</a:t>
            </a:r>
          </a:p>
        </p:txBody>
      </p:sp>
      <p:sp>
        <p:nvSpPr>
          <p:cNvPr id="6" name="文字方塊 5">
            <a:extLst>
              <a:ext uri="{FF2B5EF4-FFF2-40B4-BE49-F238E27FC236}">
                <a16:creationId xmlns:a16="http://schemas.microsoft.com/office/drawing/2014/main" id="{3A4FA65B-5B75-8C81-6434-1A72AB5A7867}"/>
              </a:ext>
            </a:extLst>
          </p:cNvPr>
          <p:cNvSpPr txBox="1"/>
          <p:nvPr/>
        </p:nvSpPr>
        <p:spPr>
          <a:xfrm>
            <a:off x="4048958" y="618138"/>
            <a:ext cx="3416320"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「彼國」者，極樂也。「承佛威神」者，承受彌陀威神之加被也。如本經云：「此皆無量壽佛威神力故，本願力故。」下文「於一食頃，復往十方無邊淨剎，供養諸佛。」即第十一「遍供諸佛願」之成就。</a:t>
            </a:r>
          </a:p>
        </p:txBody>
      </p:sp>
      <p:sp>
        <p:nvSpPr>
          <p:cNvPr id="7" name="文字方塊 6">
            <a:extLst>
              <a:ext uri="{FF2B5EF4-FFF2-40B4-BE49-F238E27FC236}">
                <a16:creationId xmlns:a16="http://schemas.microsoft.com/office/drawing/2014/main" id="{270471C4-8E20-84CE-29DD-5979E575C897}"/>
              </a:ext>
            </a:extLst>
          </p:cNvPr>
          <p:cNvSpPr txBox="1"/>
          <p:nvPr/>
        </p:nvSpPr>
        <p:spPr>
          <a:xfrm>
            <a:off x="2134473" y="621482"/>
            <a:ext cx="180049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「供養之具，應念即至」。即第卅七願，「種種供養，隨意即至」之成就也。</a:t>
            </a:r>
          </a:p>
        </p:txBody>
      </p:sp>
      <p:sp>
        <p:nvSpPr>
          <p:cNvPr id="8" name="文字方塊 7">
            <a:extLst>
              <a:ext uri="{FF2B5EF4-FFF2-40B4-BE49-F238E27FC236}">
                <a16:creationId xmlns:a16="http://schemas.microsoft.com/office/drawing/2014/main" id="{9FD37EF1-AFAC-DBB6-E3C0-D10C366DB69D}"/>
              </a:ext>
            </a:extLst>
          </p:cNvPr>
          <p:cNvSpPr txBox="1"/>
          <p:nvPr/>
        </p:nvSpPr>
        <p:spPr>
          <a:xfrm>
            <a:off x="800874" y="621482"/>
            <a:ext cx="1261884"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「珍妙殊特，非世所有」，表諸供物，微妙殊勝，超世希有。</a:t>
            </a:r>
          </a:p>
        </p:txBody>
      </p:sp>
    </p:spTree>
    <p:extLst>
      <p:ext uri="{BB962C8B-B14F-4D97-AF65-F5344CB8AC3E}">
        <p14:creationId xmlns:p14="http://schemas.microsoft.com/office/powerpoint/2010/main" val="310992945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2A3CE7C8-35E9-F0B4-43B3-4A57042510E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816E5DDF-4B7A-8FFB-5B54-472CFA7E4CDB}"/>
              </a:ext>
            </a:extLst>
          </p:cNvPr>
          <p:cNvSpPr txBox="1"/>
          <p:nvPr/>
        </p:nvSpPr>
        <p:spPr>
          <a:xfrm>
            <a:off x="6498212" y="693490"/>
            <a:ext cx="449353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其所散華。即於空中。合為一華。華皆向下。端圓周匝。化成華蓋。百千光色。色色異香。香氣普薰。蓋之小者。滿十由旬。如是轉倍。乃至遍覆三千大千世界。隨其前後。以次化沒。若不更以新華重散。前所散華終不復落。</a:t>
            </a:r>
          </a:p>
        </p:txBody>
      </p:sp>
      <p:sp>
        <p:nvSpPr>
          <p:cNvPr id="6" name="文字方塊 5">
            <a:extLst>
              <a:ext uri="{FF2B5EF4-FFF2-40B4-BE49-F238E27FC236}">
                <a16:creationId xmlns:a16="http://schemas.microsoft.com/office/drawing/2014/main" id="{925BAC5B-AD7B-1749-C2D7-DF232CB45AA3}"/>
              </a:ext>
            </a:extLst>
          </p:cNvPr>
          <p:cNvSpPr txBox="1"/>
          <p:nvPr/>
        </p:nvSpPr>
        <p:spPr>
          <a:xfrm>
            <a:off x="1247051" y="693490"/>
            <a:ext cx="5032147"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供物之中，特以妙花為例。「合為一華」，表無邊功德，悉入一句洪名。十方眾生，同歸彌陀一乘願海。極樂依正一切莊嚴，全體是一法句也。「華蓋」者，以華為飾之傘蓋。</a:t>
            </a:r>
            <a:r>
              <a:rPr lang="en-US" altLang="zh-TW" sz="2800" dirty="0">
                <a:solidFill>
                  <a:schemeClr val="bg1">
                    <a:lumMod val="95000"/>
                  </a:schemeClr>
                </a:solidFill>
              </a:rPr>
              <a:t>《</a:t>
            </a:r>
            <a:r>
              <a:rPr lang="zh-TW" altLang="en-US" sz="2800" dirty="0">
                <a:solidFill>
                  <a:schemeClr val="bg1">
                    <a:lumMod val="95000"/>
                  </a:schemeClr>
                </a:solidFill>
              </a:rPr>
              <a:t>法華玄贊</a:t>
            </a:r>
            <a:r>
              <a:rPr lang="en-US" altLang="zh-TW" sz="2800" dirty="0">
                <a:solidFill>
                  <a:schemeClr val="bg1">
                    <a:lumMod val="95000"/>
                  </a:schemeClr>
                </a:solidFill>
              </a:rPr>
              <a:t>》</a:t>
            </a:r>
            <a:r>
              <a:rPr lang="zh-TW" altLang="en-US" sz="2800" dirty="0">
                <a:solidFill>
                  <a:schemeClr val="bg1">
                    <a:lumMod val="95000"/>
                  </a:schemeClr>
                </a:solidFill>
              </a:rPr>
              <a:t>曰：「西域暑熱，人多持蓋，以花飾之，名為華蓋」。極樂華蓋，萬德所成。故一蓋中，廣含無邊德相，微妙難思。</a:t>
            </a:r>
          </a:p>
        </p:txBody>
      </p:sp>
    </p:spTree>
    <p:extLst>
      <p:ext uri="{BB962C8B-B14F-4D97-AF65-F5344CB8AC3E}">
        <p14:creationId xmlns:p14="http://schemas.microsoft.com/office/powerpoint/2010/main" val="20128510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DFD39468-73D0-6838-303F-685F70B9C16A}"/>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2A5346DB-D932-51E8-718F-E0DCB8312057}"/>
              </a:ext>
            </a:extLst>
          </p:cNvPr>
          <p:cNvSpPr txBox="1"/>
          <p:nvPr/>
        </p:nvSpPr>
        <p:spPr>
          <a:xfrm>
            <a:off x="8416038" y="753172"/>
            <a:ext cx="2441694"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如經所云「百千光色，色色異香，香氣普薰」。一蓋具百千種光，百千種色，百千種香，既「香氣普薰」，故知光色亦必遍照也。</a:t>
            </a:r>
          </a:p>
        </p:txBody>
      </p:sp>
      <p:sp>
        <p:nvSpPr>
          <p:cNvPr id="6" name="文字方塊 5">
            <a:extLst>
              <a:ext uri="{FF2B5EF4-FFF2-40B4-BE49-F238E27FC236}">
                <a16:creationId xmlns:a16="http://schemas.microsoft.com/office/drawing/2014/main" id="{7D9B58D3-3B76-A901-72F3-65506F6E4F35}"/>
              </a:ext>
            </a:extLst>
          </p:cNvPr>
          <p:cNvSpPr txBox="1"/>
          <p:nvPr/>
        </p:nvSpPr>
        <p:spPr>
          <a:xfrm>
            <a:off x="6526961" y="745824"/>
            <a:ext cx="1800493" cy="5367940"/>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蓋之大小，隨人心量，故從「十由旬」，「乃至遍覆三千大千世界」。</a:t>
            </a:r>
          </a:p>
        </p:txBody>
      </p:sp>
      <p:sp>
        <p:nvSpPr>
          <p:cNvPr id="2" name="文字方塊 1">
            <a:extLst>
              <a:ext uri="{FF2B5EF4-FFF2-40B4-BE49-F238E27FC236}">
                <a16:creationId xmlns:a16="http://schemas.microsoft.com/office/drawing/2014/main" id="{9667F008-8378-EF2D-4757-1C5C51FBB102}"/>
              </a:ext>
            </a:extLst>
          </p:cNvPr>
          <p:cNvSpPr txBox="1"/>
          <p:nvPr/>
        </p:nvSpPr>
        <p:spPr>
          <a:xfrm>
            <a:off x="4574876" y="726150"/>
            <a:ext cx="1800493" cy="5367940"/>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「隨其前後，以次化沒」。後至者散新花，前供之花化去，明諸妙供，化現隨心。</a:t>
            </a:r>
          </a:p>
        </p:txBody>
      </p:sp>
    </p:spTree>
    <p:extLst>
      <p:ext uri="{BB962C8B-B14F-4D97-AF65-F5344CB8AC3E}">
        <p14:creationId xmlns:p14="http://schemas.microsoft.com/office/powerpoint/2010/main" val="1073299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2" name="匾額 1" descr="佛學概要十四講表 習講">
            <a:extLst>
              <a:ext uri="{FF2B5EF4-FFF2-40B4-BE49-F238E27FC236}">
                <a16:creationId xmlns:a16="http://schemas.microsoft.com/office/drawing/2014/main" id="{EF3A9A6F-7C2B-45D7-481F-CC7E680B3DEE}"/>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3" name="文字方塊 2">
            <a:extLst>
              <a:ext uri="{FF2B5EF4-FFF2-40B4-BE49-F238E27FC236}">
                <a16:creationId xmlns:a16="http://schemas.microsoft.com/office/drawing/2014/main" id="{8B57C53E-E344-103E-A4CA-688F4994E283}"/>
              </a:ext>
            </a:extLst>
          </p:cNvPr>
          <p:cNvSpPr txBox="1"/>
          <p:nvPr/>
        </p:nvSpPr>
        <p:spPr>
          <a:xfrm>
            <a:off x="9335566" y="654142"/>
            <a:ext cx="1415772"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於虛空中共奏天樂。以微妙音歌歎佛德。</a:t>
            </a:r>
          </a:p>
        </p:txBody>
      </p:sp>
      <p:sp>
        <p:nvSpPr>
          <p:cNvPr id="4" name="文字方塊 3">
            <a:extLst>
              <a:ext uri="{FF2B5EF4-FFF2-40B4-BE49-F238E27FC236}">
                <a16:creationId xmlns:a16="http://schemas.microsoft.com/office/drawing/2014/main" id="{61A5666D-6D54-4259-1DCC-D211AEC1F28F}"/>
              </a:ext>
            </a:extLst>
          </p:cNvPr>
          <p:cNvSpPr txBox="1"/>
          <p:nvPr/>
        </p:nvSpPr>
        <p:spPr>
          <a:xfrm>
            <a:off x="3846983" y="618138"/>
            <a:ext cx="5032147"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下曰「於虛空中，共奏天樂」。表諸菩薩復以天樂供佛。天樂之中，「以微妙音，歌歎佛德」。是表諸菩薩於禮供中，兼修讚歎也。「佛德」者，如來所具之功德。</a:t>
            </a:r>
            <a:r>
              <a:rPr lang="en-US" altLang="zh-TW" sz="2800" dirty="0">
                <a:solidFill>
                  <a:schemeClr val="bg1">
                    <a:lumMod val="95000"/>
                  </a:schemeClr>
                </a:solidFill>
              </a:rPr>
              <a:t>《</a:t>
            </a:r>
            <a:r>
              <a:rPr lang="zh-TW" altLang="en-US" sz="2800" dirty="0">
                <a:solidFill>
                  <a:schemeClr val="bg1">
                    <a:lumMod val="95000"/>
                  </a:schemeClr>
                </a:solidFill>
              </a:rPr>
              <a:t>俱舍論</a:t>
            </a:r>
            <a:r>
              <a:rPr lang="en-US" altLang="zh-TW" sz="2800" dirty="0">
                <a:solidFill>
                  <a:schemeClr val="bg1">
                    <a:lumMod val="95000"/>
                  </a:schemeClr>
                </a:solidFill>
              </a:rPr>
              <a:t>》</a:t>
            </a:r>
            <a:r>
              <a:rPr lang="zh-TW" altLang="en-US" sz="2800" dirty="0">
                <a:solidFill>
                  <a:schemeClr val="bg1">
                    <a:lumMod val="95000"/>
                  </a:schemeClr>
                </a:solidFill>
              </a:rPr>
              <a:t>曰：「諸有智者，思惟如來三種圓德，深生愛敬。其三者何：一、因圓德。二、果圓德。三、恩圓德。」</a:t>
            </a:r>
          </a:p>
        </p:txBody>
      </p:sp>
    </p:spTree>
    <p:extLst>
      <p:ext uri="{BB962C8B-B14F-4D97-AF65-F5344CB8AC3E}">
        <p14:creationId xmlns:p14="http://schemas.microsoft.com/office/powerpoint/2010/main" val="210390904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DAA590AF-81FF-D0EB-FB01-2F6A632090E8}"/>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794480D6-5344-D8BE-6144-528B18AC8E9C}"/>
              </a:ext>
            </a:extLst>
          </p:cNvPr>
          <p:cNvSpPr txBox="1"/>
          <p:nvPr/>
        </p:nvSpPr>
        <p:spPr>
          <a:xfrm>
            <a:off x="8104460" y="654142"/>
            <a:ext cx="264687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經須臾間。還其本國。都悉集會七寶講堂。無量壽佛。則為廣宣大教。演暢妙法。莫不歡喜。心解得道。</a:t>
            </a:r>
          </a:p>
        </p:txBody>
      </p:sp>
      <p:sp>
        <p:nvSpPr>
          <p:cNvPr id="3" name="文字方塊 2">
            <a:extLst>
              <a:ext uri="{FF2B5EF4-FFF2-40B4-BE49-F238E27FC236}">
                <a16:creationId xmlns:a16="http://schemas.microsoft.com/office/drawing/2014/main" id="{E5EAA56A-71AE-6E26-3EF9-FA034C66410A}"/>
              </a:ext>
            </a:extLst>
          </p:cNvPr>
          <p:cNvSpPr txBox="1"/>
          <p:nvPr/>
        </p:nvSpPr>
        <p:spPr>
          <a:xfrm>
            <a:off x="568002" y="618138"/>
            <a:ext cx="718658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右文表菩薩眾遊行十方還歸極樂，聽佛說法。「須臾間」，須臾者片刻也。相當於四十八分鐘（據</a:t>
            </a:r>
            <a:r>
              <a:rPr lang="en-US" altLang="zh-TW" sz="2800" dirty="0">
                <a:solidFill>
                  <a:schemeClr val="bg1">
                    <a:lumMod val="95000"/>
                  </a:schemeClr>
                </a:solidFill>
              </a:rPr>
              <a:t>《</a:t>
            </a:r>
            <a:r>
              <a:rPr lang="zh-TW" altLang="en-US" sz="2800" dirty="0">
                <a:solidFill>
                  <a:schemeClr val="bg1">
                    <a:lumMod val="95000"/>
                  </a:schemeClr>
                </a:solidFill>
              </a:rPr>
              <a:t>俱舍論十二</a:t>
            </a:r>
            <a:r>
              <a:rPr lang="en-US" altLang="zh-TW" sz="2800" dirty="0">
                <a:solidFill>
                  <a:schemeClr val="bg1">
                    <a:lumMod val="95000"/>
                  </a:schemeClr>
                </a:solidFill>
              </a:rPr>
              <a:t>》</a:t>
            </a:r>
            <a:r>
              <a:rPr lang="zh-TW" altLang="en-US" sz="2800" dirty="0">
                <a:solidFill>
                  <a:schemeClr val="bg1">
                    <a:lumMod val="95000"/>
                  </a:schemeClr>
                </a:solidFill>
              </a:rPr>
              <a:t>）。</a:t>
            </a:r>
            <a:r>
              <a:rPr lang="en-US" altLang="zh-TW" sz="2800" dirty="0">
                <a:solidFill>
                  <a:schemeClr val="bg1">
                    <a:lumMod val="95000"/>
                  </a:schemeClr>
                </a:solidFill>
              </a:rPr>
              <a:t>《</a:t>
            </a:r>
            <a:r>
              <a:rPr lang="zh-TW" altLang="en-US" sz="2800" dirty="0">
                <a:solidFill>
                  <a:schemeClr val="bg1">
                    <a:lumMod val="95000"/>
                  </a:schemeClr>
                </a:solidFill>
              </a:rPr>
              <a:t>唐譯</a:t>
            </a:r>
            <a:r>
              <a:rPr lang="en-US" altLang="zh-TW" sz="2800" dirty="0">
                <a:solidFill>
                  <a:schemeClr val="bg1">
                    <a:lumMod val="95000"/>
                  </a:schemeClr>
                </a:solidFill>
              </a:rPr>
              <a:t>》</a:t>
            </a:r>
            <a:r>
              <a:rPr lang="zh-TW" altLang="en-US" sz="2800" dirty="0">
                <a:solidFill>
                  <a:schemeClr val="bg1">
                    <a:lumMod val="95000"/>
                  </a:schemeClr>
                </a:solidFill>
              </a:rPr>
              <a:t>云：「晨朝供養他方無量百千諸佛」。又云「即於晨朝，還到本國」。正是「經須臾間」之義也。於是會聚於七寶所成之講堂，聽佛宣說大教妙法。「大教」者，</a:t>
            </a:r>
            <a:r>
              <a:rPr lang="en-US" altLang="zh-TW" sz="2800" dirty="0">
                <a:solidFill>
                  <a:schemeClr val="bg1">
                    <a:lumMod val="95000"/>
                  </a:schemeClr>
                </a:solidFill>
              </a:rPr>
              <a:t>《</a:t>
            </a:r>
            <a:r>
              <a:rPr lang="zh-TW" altLang="en-US" sz="2800" dirty="0">
                <a:solidFill>
                  <a:schemeClr val="bg1">
                    <a:lumMod val="95000"/>
                  </a:schemeClr>
                </a:solidFill>
              </a:rPr>
              <a:t>起信論</a:t>
            </a:r>
            <a:r>
              <a:rPr lang="en-US" altLang="zh-TW" sz="2800" dirty="0">
                <a:solidFill>
                  <a:schemeClr val="bg1">
                    <a:lumMod val="95000"/>
                  </a:schemeClr>
                </a:solidFill>
              </a:rPr>
              <a:t>》</a:t>
            </a:r>
            <a:r>
              <a:rPr lang="zh-TW" altLang="en-US" sz="2800" dirty="0">
                <a:solidFill>
                  <a:schemeClr val="bg1">
                    <a:lumMod val="95000"/>
                  </a:schemeClr>
                </a:solidFill>
              </a:rPr>
              <a:t>謂一乘法也，菩薩聞後皆大歡喜，自心開解，得悟聖道。「道」者，斷惑證理之智慧。願發此智，名為「得道」。</a:t>
            </a:r>
          </a:p>
        </p:txBody>
      </p:sp>
    </p:spTree>
    <p:extLst>
      <p:ext uri="{BB962C8B-B14F-4D97-AF65-F5344CB8AC3E}">
        <p14:creationId xmlns:p14="http://schemas.microsoft.com/office/powerpoint/2010/main" val="22210988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0C5220AA-BF4D-C948-19A7-ECD96A63B96B}"/>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6CB23D84-645C-EE06-0F13-4321BE6C81DD}"/>
              </a:ext>
            </a:extLst>
          </p:cNvPr>
          <p:cNvSpPr txBox="1"/>
          <p:nvPr/>
        </p:nvSpPr>
        <p:spPr>
          <a:xfrm>
            <a:off x="8744401" y="654142"/>
            <a:ext cx="203132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即時香風吹七寶樹。出五音聲。無量妙華。隨風四散。自然供養。如是不絕。</a:t>
            </a:r>
          </a:p>
        </p:txBody>
      </p:sp>
      <p:sp>
        <p:nvSpPr>
          <p:cNvPr id="3" name="文字方塊 2">
            <a:extLst>
              <a:ext uri="{FF2B5EF4-FFF2-40B4-BE49-F238E27FC236}">
                <a16:creationId xmlns:a16="http://schemas.microsoft.com/office/drawing/2014/main" id="{0011C36B-B5AD-0746-251A-24AAE80FCFD1}"/>
              </a:ext>
            </a:extLst>
          </p:cNvPr>
          <p:cNvSpPr txBox="1"/>
          <p:nvPr/>
        </p:nvSpPr>
        <p:spPr>
          <a:xfrm>
            <a:off x="5591150" y="654142"/>
            <a:ext cx="2877711"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右文表彼土無情聞法，而興妙供。出五音聲，是妙樂供養；隨風散華，是妙花供養。如是供養，皆由自然。</a:t>
            </a:r>
            <a:r>
              <a:rPr lang="en-US" altLang="zh-TW" sz="2800" dirty="0">
                <a:solidFill>
                  <a:schemeClr val="bg1">
                    <a:lumMod val="95000"/>
                  </a:schemeClr>
                </a:solidFill>
              </a:rPr>
              <a:t>《</a:t>
            </a:r>
            <a:r>
              <a:rPr lang="zh-TW" altLang="en-US" sz="2800" dirty="0">
                <a:solidFill>
                  <a:schemeClr val="bg1">
                    <a:lumMod val="95000"/>
                  </a:schemeClr>
                </a:solidFill>
              </a:rPr>
              <a:t>會疏</a:t>
            </a:r>
            <a:r>
              <a:rPr lang="en-US" altLang="zh-TW" sz="2800" dirty="0">
                <a:solidFill>
                  <a:schemeClr val="bg1">
                    <a:lumMod val="95000"/>
                  </a:schemeClr>
                </a:solidFill>
              </a:rPr>
              <a:t>》</a:t>
            </a:r>
            <a:r>
              <a:rPr lang="zh-TW" altLang="en-US" sz="2800" dirty="0">
                <a:solidFill>
                  <a:schemeClr val="bg1">
                    <a:lumMod val="95000"/>
                  </a:schemeClr>
                </a:solidFill>
              </a:rPr>
              <a:t>曰：「自然供養，不有為法故。」意為非因造作之有為法也。</a:t>
            </a:r>
          </a:p>
        </p:txBody>
      </p:sp>
    </p:spTree>
    <p:extLst>
      <p:ext uri="{BB962C8B-B14F-4D97-AF65-F5344CB8AC3E}">
        <p14:creationId xmlns:p14="http://schemas.microsoft.com/office/powerpoint/2010/main" val="16047989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3BA3DBAF-FD6C-55DD-E09A-E73FD243BD52}"/>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4D045161-9FE7-F4EC-13BD-A2C45273ACF1}"/>
              </a:ext>
            </a:extLst>
          </p:cNvPr>
          <p:cNvSpPr txBox="1"/>
          <p:nvPr/>
        </p:nvSpPr>
        <p:spPr>
          <a:xfrm>
            <a:off x="8720013" y="654142"/>
            <a:ext cx="203132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一切諸天。皆齎百千華香。萬種伎樂。供養彼佛。及諸菩薩聲聞之眾。前後往來。熙怡快樂。</a:t>
            </a:r>
          </a:p>
        </p:txBody>
      </p:sp>
      <p:sp>
        <p:nvSpPr>
          <p:cNvPr id="3" name="文字方塊 2">
            <a:extLst>
              <a:ext uri="{FF2B5EF4-FFF2-40B4-BE49-F238E27FC236}">
                <a16:creationId xmlns:a16="http://schemas.microsoft.com/office/drawing/2014/main" id="{227EB896-9F68-0056-F25C-6BD44FDBFD6B}"/>
              </a:ext>
            </a:extLst>
          </p:cNvPr>
          <p:cNvSpPr txBox="1"/>
          <p:nvPr/>
        </p:nvSpPr>
        <p:spPr>
          <a:xfrm>
            <a:off x="6602164" y="654142"/>
            <a:ext cx="180049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右表諸天供養。「齎」送也，持財與人也；又持物而行路也。「熙怡」，喜悅也。</a:t>
            </a:r>
          </a:p>
        </p:txBody>
      </p:sp>
    </p:spTree>
    <p:extLst>
      <p:ext uri="{BB962C8B-B14F-4D97-AF65-F5344CB8AC3E}">
        <p14:creationId xmlns:p14="http://schemas.microsoft.com/office/powerpoint/2010/main" val="304420452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AE99A20A-2118-AF16-D5DA-CE2F5C28DC97}"/>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92B61B07-9B59-2C6C-2B07-204FE4066334}"/>
              </a:ext>
            </a:extLst>
          </p:cNvPr>
          <p:cNvSpPr txBox="1"/>
          <p:nvPr/>
        </p:nvSpPr>
        <p:spPr>
          <a:xfrm>
            <a:off x="8960425" y="654142"/>
            <a:ext cx="203132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此皆無量壽佛本願加威。及曾供養如來。善根相續。無缺減故。善修習故。善攝取故。善成就故。</a:t>
            </a:r>
          </a:p>
        </p:txBody>
      </p:sp>
      <p:sp>
        <p:nvSpPr>
          <p:cNvPr id="3" name="文字方塊 2">
            <a:extLst>
              <a:ext uri="{FF2B5EF4-FFF2-40B4-BE49-F238E27FC236}">
                <a16:creationId xmlns:a16="http://schemas.microsoft.com/office/drawing/2014/main" id="{E25A00B4-5037-825B-C8E2-AE8BC3E67D27}"/>
              </a:ext>
            </a:extLst>
          </p:cNvPr>
          <p:cNvSpPr txBox="1"/>
          <p:nvPr/>
        </p:nvSpPr>
        <p:spPr>
          <a:xfrm>
            <a:off x="567709" y="654142"/>
            <a:ext cx="8263801"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諸天能具如是殊勝供佛之福德因緣者，蓋有數因：一者，「無量壽佛本願加威」。蓋由彌陀本願威德加被，諸天乃能恭詣極樂大修供養。二者，「曾供養如來，善根相續無缺減故」。表諸天能至極樂供養，皆因過去生中早種善緣，已曾供養如來，並善能令此善根（堅固善心深不可動，故名善根。）相續，無有缺減。故今復有如是勝緣也。三者，「善修習故，善攝取故，善成就故」。謂於善根，善於修習、攝取以至成就也。故今乃能以種種妙供，來至極樂供養彌陀。「前後往來，熙怡快樂」，更令善根增上。</a:t>
            </a:r>
          </a:p>
        </p:txBody>
      </p:sp>
    </p:spTree>
    <p:extLst>
      <p:ext uri="{BB962C8B-B14F-4D97-AF65-F5344CB8AC3E}">
        <p14:creationId xmlns:p14="http://schemas.microsoft.com/office/powerpoint/2010/main" val="359119881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6604D2B-28DA-E90C-FC80-522C953CB155}"/>
              </a:ext>
            </a:extLst>
          </p:cNvPr>
          <p:cNvSpPr txBox="1"/>
          <p:nvPr/>
        </p:nvSpPr>
        <p:spPr>
          <a:xfrm>
            <a:off x="112578" y="414839"/>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歌歎佛德第二十七</a:t>
            </a:r>
          </a:p>
          <a:p>
            <a:pPr>
              <a:lnSpc>
                <a:spcPts val="3000"/>
              </a:lnSpc>
            </a:pPr>
            <a:r>
              <a:rPr lang="zh-TW" altLang="en-US" sz="2800" dirty="0">
                <a:solidFill>
                  <a:schemeClr val="bg1"/>
                </a:solidFill>
              </a:rPr>
              <a:t>佛語阿難。彼國菩薩。承佛威神。於一食頃。復往十方無邊淨剎。供養諸佛。華香幢幡。供養之具。應念即至。皆現手中。珍妙殊特。非世所有。以奉諸佛。及菩薩眾。</a:t>
            </a:r>
          </a:p>
        </p:txBody>
      </p:sp>
      <p:sp>
        <p:nvSpPr>
          <p:cNvPr id="5" name="文字方塊 4">
            <a:extLst>
              <a:ext uri="{FF2B5EF4-FFF2-40B4-BE49-F238E27FC236}">
                <a16:creationId xmlns:a16="http://schemas.microsoft.com/office/drawing/2014/main" id="{F7B07920-F4B9-820A-36FA-C9AA4E90BD27}"/>
              </a:ext>
            </a:extLst>
          </p:cNvPr>
          <p:cNvSpPr txBox="1"/>
          <p:nvPr/>
        </p:nvSpPr>
        <p:spPr>
          <a:xfrm>
            <a:off x="112578" y="2646799"/>
            <a:ext cx="12064864" cy="3375283"/>
          </a:xfrm>
          <a:prstGeom prst="rect">
            <a:avLst/>
          </a:prstGeom>
          <a:noFill/>
        </p:spPr>
        <p:txBody>
          <a:bodyPr wrap="square" rtlCol="0">
            <a:spAutoFit/>
          </a:bodyPr>
          <a:lstStyle/>
          <a:p>
            <a:pPr>
              <a:lnSpc>
                <a:spcPts val="3200"/>
              </a:lnSpc>
            </a:pPr>
            <a:r>
              <a:rPr lang="en-US" altLang="zh-TW" sz="2800" b="1" dirty="0">
                <a:solidFill>
                  <a:schemeClr val="bg1"/>
                </a:solidFill>
              </a:rPr>
              <a:t>Chapter 27: </a:t>
            </a:r>
            <a:r>
              <a:rPr lang="en-US" altLang="zh-CN" sz="2800" b="1" dirty="0">
                <a:solidFill>
                  <a:schemeClr val="bg1"/>
                </a:solidFill>
              </a:rPr>
              <a:t>Praising the Virtues of the Buddha</a:t>
            </a:r>
          </a:p>
          <a:p>
            <a:pPr>
              <a:lnSpc>
                <a:spcPts val="3200"/>
              </a:lnSpc>
            </a:pPr>
            <a:r>
              <a:rPr lang="en-US" altLang="zh-TW" sz="2800" b="1" dirty="0">
                <a:solidFill>
                  <a:schemeClr val="bg1"/>
                </a:solidFill>
              </a:rPr>
              <a:t>The Buddha said to </a:t>
            </a:r>
            <a:r>
              <a:rPr lang="en-US" altLang="zh-TW" sz="2800" b="1" dirty="0" err="1">
                <a:solidFill>
                  <a:schemeClr val="bg1"/>
                </a:solidFill>
              </a:rPr>
              <a:t>Ānanda</a:t>
            </a:r>
            <a:r>
              <a:rPr lang="en-US" altLang="zh-TW" sz="2800" b="1" dirty="0">
                <a:solidFill>
                  <a:schemeClr val="bg1"/>
                </a:solidFill>
              </a:rPr>
              <a:t>: The bodhisattvas of that land, sustained by the majestic power of the Buddha, within the time of a single meal, can travel to the pure lands of the ten directions without limit, offering reverence to all Buddhas. The flowers, incense, banners, and canopies used for their offerings arrive instantly at their thought and appear in their hands—precious, wondrous, and unique, unlike anything found in the world. With these, they make offerings to all Buddhas and to the assembly of bodhisattvas.</a:t>
            </a:r>
            <a:endParaRPr lang="zh-TW" altLang="en-US" sz="2800" b="1" dirty="0">
              <a:solidFill>
                <a:schemeClr val="bg1"/>
              </a:solidFill>
            </a:endParaRPr>
          </a:p>
        </p:txBody>
      </p:sp>
    </p:spTree>
    <p:extLst>
      <p:ext uri="{BB962C8B-B14F-4D97-AF65-F5344CB8AC3E}">
        <p14:creationId xmlns:p14="http://schemas.microsoft.com/office/powerpoint/2010/main" val="235884773"/>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4289241C-8D81-9951-3594-76C57D28FBF8}"/>
              </a:ext>
            </a:extLst>
          </p:cNvPr>
          <p:cNvSpPr txBox="1"/>
          <p:nvPr/>
        </p:nvSpPr>
        <p:spPr>
          <a:xfrm>
            <a:off x="112578" y="261442"/>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其所散華。即於空中。合為一華。華皆向下。端圓周匝。化成華蓋。百千光色。色色異香。香氣普薰。蓋之小者。滿十由旬。如是轉倍。乃至遍覆三千大千世界。隨其前後。以次化沒。若不更以新華重散。前所散華終不復落。於虛空中共奏天樂。以微妙音歌歎佛德。</a:t>
            </a:r>
          </a:p>
        </p:txBody>
      </p:sp>
      <p:sp>
        <p:nvSpPr>
          <p:cNvPr id="5" name="文字方塊 4">
            <a:extLst>
              <a:ext uri="{FF2B5EF4-FFF2-40B4-BE49-F238E27FC236}">
                <a16:creationId xmlns:a16="http://schemas.microsoft.com/office/drawing/2014/main" id="{8716A037-946C-B11D-9B7E-79B2AE0E5519}"/>
              </a:ext>
            </a:extLst>
          </p:cNvPr>
          <p:cNvSpPr txBox="1"/>
          <p:nvPr/>
        </p:nvSpPr>
        <p:spPr>
          <a:xfrm>
            <a:off x="262558" y="2205658"/>
            <a:ext cx="12064864" cy="4196020"/>
          </a:xfrm>
          <a:prstGeom prst="rect">
            <a:avLst/>
          </a:prstGeom>
          <a:noFill/>
        </p:spPr>
        <p:txBody>
          <a:bodyPr wrap="square" rtlCol="0">
            <a:spAutoFit/>
          </a:bodyPr>
          <a:lstStyle/>
          <a:p>
            <a:pPr>
              <a:lnSpc>
                <a:spcPts val="3200"/>
              </a:lnSpc>
            </a:pPr>
            <a:r>
              <a:rPr lang="en-US" altLang="zh-TW" sz="2800" b="1" dirty="0">
                <a:solidFill>
                  <a:schemeClr val="bg1"/>
                </a:solidFill>
              </a:rPr>
              <a:t>The flowers they scatter gather together in midair, forming a single great blossom. Each flower turns downward, perfectly round and encircling, transforming into a canopy of flowers. From it radiate hundreds of thousands of colored lights, each hue with its own fragrance, and the scent pervades everywhere. The smallest of these canopies spans ten yojanas, and each successive one doubles in size, until they cover even the vast Trichiliocosm. When the offerings are complete, the previous flowers gradually dissolve in order, and unless new flowers are scattered, the earlier ones never fall. In the empty sky, celestial music is played, and with subtle, wondrous tones, they sing praises of the Buddha’s virtues.</a:t>
            </a:r>
            <a:endParaRPr lang="zh-TW" altLang="en-US" sz="2800" b="1" dirty="0">
              <a:solidFill>
                <a:schemeClr val="bg1"/>
              </a:solidFill>
            </a:endParaRPr>
          </a:p>
        </p:txBody>
      </p:sp>
    </p:spTree>
    <p:extLst>
      <p:ext uri="{BB962C8B-B14F-4D97-AF65-F5344CB8AC3E}">
        <p14:creationId xmlns:p14="http://schemas.microsoft.com/office/powerpoint/2010/main" val="3216854098"/>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EF37F115-3118-266E-2B74-92556DEACD1A}"/>
              </a:ext>
            </a:extLst>
          </p:cNvPr>
          <p:cNvSpPr txBox="1"/>
          <p:nvPr/>
        </p:nvSpPr>
        <p:spPr>
          <a:xfrm>
            <a:off x="112578" y="261442"/>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經須臾間。還其本國。都悉集會七寶講堂。無量壽佛。則為廣宣大教。演暢妙法。莫不歡喜。心解得道。即時香風吹七寶樹。出五音聲。無量妙華。隨風四散。自然供養。如是不絕。一切諸天。皆齎百千華香。萬種伎樂。供養彼佛。及諸菩薩聲聞之眾。前後往來。熙怡快樂。</a:t>
            </a:r>
          </a:p>
        </p:txBody>
      </p:sp>
      <p:sp>
        <p:nvSpPr>
          <p:cNvPr id="5" name="文字方塊 4">
            <a:extLst>
              <a:ext uri="{FF2B5EF4-FFF2-40B4-BE49-F238E27FC236}">
                <a16:creationId xmlns:a16="http://schemas.microsoft.com/office/drawing/2014/main" id="{A6C0958E-A704-1C58-6516-D4C4E27B7899}"/>
              </a:ext>
            </a:extLst>
          </p:cNvPr>
          <p:cNvSpPr txBox="1"/>
          <p:nvPr/>
        </p:nvSpPr>
        <p:spPr>
          <a:xfrm>
            <a:off x="125549" y="2205658"/>
            <a:ext cx="12064864" cy="4196020"/>
          </a:xfrm>
          <a:prstGeom prst="rect">
            <a:avLst/>
          </a:prstGeom>
          <a:noFill/>
        </p:spPr>
        <p:txBody>
          <a:bodyPr wrap="square" rtlCol="0">
            <a:spAutoFit/>
          </a:bodyPr>
          <a:lstStyle/>
          <a:p>
            <a:pPr>
              <a:lnSpc>
                <a:spcPts val="3200"/>
              </a:lnSpc>
            </a:pPr>
            <a:r>
              <a:rPr lang="en-US" altLang="zh-TW" sz="2800" b="1" dirty="0">
                <a:solidFill>
                  <a:schemeClr val="bg1"/>
                </a:solidFill>
              </a:rPr>
              <a:t>After a short while, they return to their own land, all gathering together in the Jeweled Lecture Hall. There, the Buddha of Infinite Life broadly proclaims the Great Teaching, expounding the wondrous Dharma in full. All who hear rejoice, their minds enlightened, attaining </a:t>
            </a:r>
            <a:r>
              <a:rPr lang="en-US" altLang="zh-TW" sz="2800" b="1" dirty="0" err="1">
                <a:solidFill>
                  <a:schemeClr val="bg1"/>
                </a:solidFill>
              </a:rPr>
              <a:t>realisation</a:t>
            </a:r>
            <a:r>
              <a:rPr lang="en-US" altLang="zh-TW" sz="2800" b="1" dirty="0">
                <a:solidFill>
                  <a:schemeClr val="bg1"/>
                </a:solidFill>
              </a:rPr>
              <a:t>. At that moment, a fragrant breeze stirs the seven-jeweled trees, producing harmonious sounds of the five tones. Innumerable exquisite flowers are scattered by the wind, naturally offering homage without cease. All the heavenly beings bring hundreds of thousands of flowers and fragrances, along with ten thousand kinds of celestial music, to make offerings to that Buddha, the bodhisattvas, and the </a:t>
            </a:r>
            <a:r>
              <a:rPr lang="en-US" altLang="zh-TW" sz="2800" b="1" dirty="0" err="1">
                <a:solidFill>
                  <a:schemeClr val="bg1"/>
                </a:solidFill>
              </a:rPr>
              <a:t>śrāvakas</a:t>
            </a:r>
            <a:r>
              <a:rPr lang="en-US" altLang="zh-TW" sz="2800" b="1" dirty="0">
                <a:solidFill>
                  <a:schemeClr val="bg1"/>
                </a:solidFill>
              </a:rPr>
              <a:t>. They come and go before and behind, in radiant joy and blissful harmony.</a:t>
            </a:r>
            <a:endParaRPr lang="zh-TW" altLang="en-US" sz="2800" b="1" dirty="0">
              <a:solidFill>
                <a:schemeClr val="bg1"/>
              </a:solidFill>
            </a:endParaRPr>
          </a:p>
        </p:txBody>
      </p:sp>
    </p:spTree>
    <p:extLst>
      <p:ext uri="{BB962C8B-B14F-4D97-AF65-F5344CB8AC3E}">
        <p14:creationId xmlns:p14="http://schemas.microsoft.com/office/powerpoint/2010/main" val="1217140129"/>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AD0752EE-DF88-CF94-0AB9-ED8529680AC8}"/>
              </a:ext>
            </a:extLst>
          </p:cNvPr>
          <p:cNvSpPr txBox="1"/>
          <p:nvPr/>
        </p:nvSpPr>
        <p:spPr>
          <a:xfrm>
            <a:off x="262558" y="477466"/>
            <a:ext cx="12064864" cy="861774"/>
          </a:xfrm>
          <a:prstGeom prst="rect">
            <a:avLst/>
          </a:prstGeom>
          <a:noFill/>
        </p:spPr>
        <p:txBody>
          <a:bodyPr wrap="square" rtlCol="0">
            <a:spAutoFit/>
          </a:bodyPr>
          <a:lstStyle/>
          <a:p>
            <a:pPr>
              <a:lnSpc>
                <a:spcPts val="3000"/>
              </a:lnSpc>
            </a:pPr>
            <a:r>
              <a:rPr lang="zh-TW" altLang="en-US" sz="2800" dirty="0">
                <a:solidFill>
                  <a:schemeClr val="bg1"/>
                </a:solidFill>
              </a:rPr>
              <a:t>此皆無量壽佛本願加威。及曾供養如來。善根相續。無缺減故。善修習故。善攝取故。善成就故</a:t>
            </a:r>
            <a:r>
              <a:rPr lang="zh-CN" altLang="en-US" sz="2800" dirty="0">
                <a:solidFill>
                  <a:schemeClr val="bg1"/>
                </a:solidFill>
              </a:rPr>
              <a:t>。</a:t>
            </a:r>
            <a:endParaRPr lang="zh-TW" altLang="en-US" sz="2800" dirty="0">
              <a:solidFill>
                <a:schemeClr val="bg1"/>
              </a:solidFill>
            </a:endParaRPr>
          </a:p>
        </p:txBody>
      </p:sp>
      <p:sp>
        <p:nvSpPr>
          <p:cNvPr id="5" name="文字方塊 4">
            <a:extLst>
              <a:ext uri="{FF2B5EF4-FFF2-40B4-BE49-F238E27FC236}">
                <a16:creationId xmlns:a16="http://schemas.microsoft.com/office/drawing/2014/main" id="{426099DB-2401-BC70-6235-0F375E4315D3}"/>
              </a:ext>
            </a:extLst>
          </p:cNvPr>
          <p:cNvSpPr txBox="1"/>
          <p:nvPr/>
        </p:nvSpPr>
        <p:spPr>
          <a:xfrm>
            <a:off x="262558" y="2205658"/>
            <a:ext cx="12064864" cy="2144177"/>
          </a:xfrm>
          <a:prstGeom prst="rect">
            <a:avLst/>
          </a:prstGeom>
          <a:noFill/>
        </p:spPr>
        <p:txBody>
          <a:bodyPr wrap="square" rtlCol="0">
            <a:spAutoFit/>
          </a:bodyPr>
          <a:lstStyle/>
          <a:p>
            <a:pPr>
              <a:lnSpc>
                <a:spcPts val="3200"/>
              </a:lnSpc>
            </a:pPr>
            <a:r>
              <a:rPr lang="en-US" altLang="zh-TW" sz="2800" b="1" dirty="0">
                <a:solidFill>
                  <a:schemeClr val="bg1"/>
                </a:solidFill>
              </a:rPr>
              <a:t>All of this is due to the empowering influence of </a:t>
            </a:r>
            <a:r>
              <a:rPr lang="en-US" altLang="zh-TW" sz="2800" b="1" dirty="0" err="1">
                <a:solidFill>
                  <a:schemeClr val="bg1"/>
                </a:solidFill>
              </a:rPr>
              <a:t>Amitāyus</a:t>
            </a:r>
            <a:r>
              <a:rPr lang="en-US" altLang="zh-TW" sz="2800" b="1" dirty="0">
                <a:solidFill>
                  <a:schemeClr val="bg1"/>
                </a:solidFill>
              </a:rPr>
              <a:t> Buddha’s fundamental vows, and because these beings have, in the past, made offerings to various </a:t>
            </a:r>
            <a:r>
              <a:rPr lang="en-US" altLang="zh-TW" sz="2800" b="1" dirty="0" err="1">
                <a:solidFill>
                  <a:schemeClr val="bg1"/>
                </a:solidFill>
              </a:rPr>
              <a:t>Tathāgatas</a:t>
            </a:r>
            <a:r>
              <a:rPr lang="en-US" altLang="zh-TW" sz="2800" b="1" dirty="0">
                <a:solidFill>
                  <a:schemeClr val="bg1"/>
                </a:solidFill>
              </a:rPr>
              <a:t>. Their roots of goodness have continued without interruption, without diminution—well cultivated, well embraced, and well accomplished.</a:t>
            </a:r>
            <a:endParaRPr lang="zh-TW" altLang="en-US" sz="2800" b="1" dirty="0">
              <a:solidFill>
                <a:schemeClr val="bg1"/>
              </a:solidFill>
            </a:endParaRPr>
          </a:p>
        </p:txBody>
      </p:sp>
    </p:spTree>
    <p:extLst>
      <p:ext uri="{BB962C8B-B14F-4D97-AF65-F5344CB8AC3E}">
        <p14:creationId xmlns:p14="http://schemas.microsoft.com/office/powerpoint/2010/main" val="1909012797"/>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C62D4870-8CFF-456F-967A-2EE1DE94B92F}"/>
              </a:ext>
            </a:extLst>
          </p:cNvPr>
          <p:cNvPicPr>
            <a:picLocks noChangeAspect="1"/>
          </p:cNvPicPr>
          <p:nvPr/>
        </p:nvPicPr>
        <p:blipFill>
          <a:blip r:embed="rId3"/>
          <a:stretch>
            <a:fillRect/>
          </a:stretch>
        </p:blipFill>
        <p:spPr>
          <a:xfrm>
            <a:off x="0" y="1"/>
            <a:ext cx="12190413" cy="2709714"/>
          </a:xfrm>
          <a:prstGeom prst="rect">
            <a:avLst/>
          </a:prstGeom>
        </p:spPr>
      </p:pic>
      <p:pic>
        <p:nvPicPr>
          <p:cNvPr id="5" name="圖片 4">
            <a:extLst>
              <a:ext uri="{FF2B5EF4-FFF2-40B4-BE49-F238E27FC236}">
                <a16:creationId xmlns:a16="http://schemas.microsoft.com/office/drawing/2014/main" id="{F71EE6E0-4D11-4CA1-7546-DF9438B70D39}"/>
              </a:ext>
            </a:extLst>
          </p:cNvPr>
          <p:cNvPicPr>
            <a:picLocks noChangeAspect="1"/>
          </p:cNvPicPr>
          <p:nvPr/>
        </p:nvPicPr>
        <p:blipFill>
          <a:blip r:embed="rId4"/>
          <a:stretch>
            <a:fillRect/>
          </a:stretch>
        </p:blipFill>
        <p:spPr>
          <a:xfrm>
            <a:off x="3358902" y="2688386"/>
            <a:ext cx="2376264" cy="1245464"/>
          </a:xfrm>
          <a:prstGeom prst="rect">
            <a:avLst/>
          </a:prstGeom>
        </p:spPr>
      </p:pic>
      <p:pic>
        <p:nvPicPr>
          <p:cNvPr id="6" name="圖片 5">
            <a:extLst>
              <a:ext uri="{FF2B5EF4-FFF2-40B4-BE49-F238E27FC236}">
                <a16:creationId xmlns:a16="http://schemas.microsoft.com/office/drawing/2014/main" id="{7682EABC-B172-8A26-C059-D97B6EACCD0F}"/>
              </a:ext>
            </a:extLst>
          </p:cNvPr>
          <p:cNvPicPr>
            <a:picLocks noChangeAspect="1"/>
          </p:cNvPicPr>
          <p:nvPr/>
        </p:nvPicPr>
        <p:blipFill>
          <a:blip r:embed="rId5"/>
          <a:stretch>
            <a:fillRect/>
          </a:stretch>
        </p:blipFill>
        <p:spPr>
          <a:xfrm>
            <a:off x="910630" y="3933850"/>
            <a:ext cx="5040560" cy="2304256"/>
          </a:xfrm>
          <a:prstGeom prst="rect">
            <a:avLst/>
          </a:prstGeom>
        </p:spPr>
      </p:pic>
      <p:sp>
        <p:nvSpPr>
          <p:cNvPr id="7" name="圖說文字: 雙折線 6">
            <a:extLst>
              <a:ext uri="{FF2B5EF4-FFF2-40B4-BE49-F238E27FC236}">
                <a16:creationId xmlns:a16="http://schemas.microsoft.com/office/drawing/2014/main" id="{BC0C43A3-01A6-AA8C-3172-400D4D3193D4}"/>
              </a:ext>
            </a:extLst>
          </p:cNvPr>
          <p:cNvSpPr/>
          <p:nvPr/>
        </p:nvSpPr>
        <p:spPr>
          <a:xfrm>
            <a:off x="4439022" y="2277666"/>
            <a:ext cx="502136" cy="3456384"/>
          </a:xfrm>
          <a:prstGeom prst="borderCallout3">
            <a:avLst>
              <a:gd name="adj1" fmla="val 99576"/>
              <a:gd name="adj2" fmla="val 44755"/>
              <a:gd name="adj3" fmla="val 128045"/>
              <a:gd name="adj4" fmla="val 46521"/>
              <a:gd name="adj5" fmla="val 120636"/>
              <a:gd name="adj6" fmla="val -83295"/>
              <a:gd name="adj7" fmla="val 113026"/>
              <a:gd name="adj8" fmla="val -87639"/>
            </a:avLst>
          </a:prstGeom>
          <a:solidFill>
            <a:schemeClr val="bg1"/>
          </a:solid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TW" altLang="en-US" sz="2600" b="1" dirty="0">
                <a:solidFill>
                  <a:schemeClr val="tx1"/>
                </a:solidFill>
              </a:rPr>
              <a:t>大士神光第二十八</a:t>
            </a:r>
          </a:p>
        </p:txBody>
      </p:sp>
    </p:spTree>
    <p:extLst>
      <p:ext uri="{BB962C8B-B14F-4D97-AF65-F5344CB8AC3E}">
        <p14:creationId xmlns:p14="http://schemas.microsoft.com/office/powerpoint/2010/main" val="31868782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2255496C-67F5-D0D1-F620-6C771570A40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A168EF1D-774F-1E97-F744-F55FECAE2BD7}"/>
              </a:ext>
            </a:extLst>
          </p:cNvPr>
          <p:cNvSpPr txBox="1"/>
          <p:nvPr/>
        </p:nvSpPr>
        <p:spPr>
          <a:xfrm>
            <a:off x="10180209" y="621482"/>
            <a:ext cx="774571" cy="5299713"/>
          </a:xfrm>
          <a:prstGeom prst="rect">
            <a:avLst/>
          </a:prstGeom>
          <a:noFill/>
        </p:spPr>
        <p:txBody>
          <a:bodyPr vert="eaVert" wrap="square" rtlCol="0">
            <a:spAutoFit/>
          </a:bodyPr>
          <a:lstStyle/>
          <a:p>
            <a:pPr>
              <a:lnSpc>
                <a:spcPts val="4600"/>
              </a:lnSpc>
            </a:pPr>
            <a:r>
              <a:rPr lang="zh-TW" altLang="en-US" sz="3000" b="1" dirty="0">
                <a:solidFill>
                  <a:schemeClr val="bg1">
                    <a:lumMod val="95000"/>
                  </a:schemeClr>
                </a:solidFill>
              </a:rPr>
              <a:t>大士神光第二十八</a:t>
            </a:r>
          </a:p>
        </p:txBody>
      </p:sp>
      <p:sp>
        <p:nvSpPr>
          <p:cNvPr id="6" name="文字方塊 5">
            <a:extLst>
              <a:ext uri="{FF2B5EF4-FFF2-40B4-BE49-F238E27FC236}">
                <a16:creationId xmlns:a16="http://schemas.microsoft.com/office/drawing/2014/main" id="{082C7C9E-CC88-6C7B-97C4-A28E3672ABD8}"/>
              </a:ext>
            </a:extLst>
          </p:cNvPr>
          <p:cNvSpPr txBox="1"/>
          <p:nvPr/>
        </p:nvSpPr>
        <p:spPr>
          <a:xfrm>
            <a:off x="7656651" y="709820"/>
            <a:ext cx="2339102"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本品顯極樂大士神通光明。於聖眾中，特顯觀世音菩薩與大勢至菩薩最尊第一。威神光明，利生功德，悉超餘聖。</a:t>
            </a:r>
          </a:p>
        </p:txBody>
      </p:sp>
      <p:sp>
        <p:nvSpPr>
          <p:cNvPr id="7" name="文字方塊 6">
            <a:extLst>
              <a:ext uri="{FF2B5EF4-FFF2-40B4-BE49-F238E27FC236}">
                <a16:creationId xmlns:a16="http://schemas.microsoft.com/office/drawing/2014/main" id="{A0F81DCB-EBE4-6A95-B6C0-6A4693591BC7}"/>
              </a:ext>
            </a:extLst>
          </p:cNvPr>
          <p:cNvSpPr txBox="1"/>
          <p:nvPr/>
        </p:nvSpPr>
        <p:spPr>
          <a:xfrm>
            <a:off x="1501015" y="709820"/>
            <a:ext cx="5724644"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佛告阿難。彼佛國中諸菩薩眾。悉皆洞視。徹聽八方。上下。去來。現在之事。諸天人民以及蜎飛蠕動之類。心意善惡。口所欲言。何時度脫。得道往生。皆豫知之。又彼佛剎諸聲聞眾。身光一尋。菩薩光明照百由旬。有二菩薩。最尊第一。威神光明。普照三千大千世界。</a:t>
            </a:r>
          </a:p>
        </p:txBody>
      </p:sp>
    </p:spTree>
    <p:extLst>
      <p:ext uri="{BB962C8B-B14F-4D97-AF65-F5344CB8AC3E}">
        <p14:creationId xmlns:p14="http://schemas.microsoft.com/office/powerpoint/2010/main" val="11778739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2B32B0E-799B-09EA-69DF-7EC57E5F91D2}"/>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01F952B7-EA96-D616-2978-6CD9A6E48036}"/>
              </a:ext>
            </a:extLst>
          </p:cNvPr>
          <p:cNvSpPr txBox="1"/>
          <p:nvPr/>
        </p:nvSpPr>
        <p:spPr>
          <a:xfrm>
            <a:off x="4871070" y="765498"/>
            <a:ext cx="5724644" cy="5530741"/>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阿難白佛。彼二菩薩。其號云何。佛言。一名觀世音。一名大勢至。此二菩薩。於娑婆界。修菩薩行。往生彼國。常在阿彌陀佛左右。欲至十方無量佛所。隨心則到。現居此界。作大利樂。世間善男子。善女人。若有急難恐怖。但自歸命觀世音菩薩。無不得解脫者。</a:t>
            </a:r>
          </a:p>
        </p:txBody>
      </p:sp>
    </p:spTree>
    <p:extLst>
      <p:ext uri="{BB962C8B-B14F-4D97-AF65-F5344CB8AC3E}">
        <p14:creationId xmlns:p14="http://schemas.microsoft.com/office/powerpoint/2010/main" val="3093342244"/>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D4A23CF1-8E3E-B613-5A77-8169105E9B0F}"/>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2EF27029-D589-841D-3AD5-5CD46E39F829}"/>
              </a:ext>
            </a:extLst>
          </p:cNvPr>
          <p:cNvSpPr txBox="1"/>
          <p:nvPr/>
        </p:nvSpPr>
        <p:spPr>
          <a:xfrm>
            <a:off x="6969749" y="654142"/>
            <a:ext cx="387798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佛告阿難。彼佛國中諸菩薩眾。悉皆洞視。徹聽八方。上下。去來。現在之事。諸天人民以及蜎飛蠕動之類。心意善惡。口所欲言。何時度脫。得道往生。皆豫知之。</a:t>
            </a:r>
          </a:p>
        </p:txBody>
      </p:sp>
      <p:sp>
        <p:nvSpPr>
          <p:cNvPr id="3" name="文字方塊 2">
            <a:extLst>
              <a:ext uri="{FF2B5EF4-FFF2-40B4-BE49-F238E27FC236}">
                <a16:creationId xmlns:a16="http://schemas.microsoft.com/office/drawing/2014/main" id="{80A3980D-C5CA-A8C1-1052-F2ED007C0447}"/>
              </a:ext>
            </a:extLst>
          </p:cNvPr>
          <p:cNvSpPr txBox="1"/>
          <p:nvPr/>
        </p:nvSpPr>
        <p:spPr>
          <a:xfrm>
            <a:off x="5479647" y="654142"/>
            <a:ext cx="1261884"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「洞視」，天眼通也。「徹聽」，天耳通也。</a:t>
            </a:r>
          </a:p>
        </p:txBody>
      </p:sp>
      <p:sp>
        <p:nvSpPr>
          <p:cNvPr id="7" name="文字方塊 6">
            <a:extLst>
              <a:ext uri="{FF2B5EF4-FFF2-40B4-BE49-F238E27FC236}">
                <a16:creationId xmlns:a16="http://schemas.microsoft.com/office/drawing/2014/main" id="{BC63D5BB-BE7D-35F3-07A5-DB7F3C5A9348}"/>
              </a:ext>
            </a:extLst>
          </p:cNvPr>
          <p:cNvSpPr txBox="1"/>
          <p:nvPr/>
        </p:nvSpPr>
        <p:spPr>
          <a:xfrm>
            <a:off x="2319139" y="621482"/>
            <a:ext cx="2877711"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「心意善惡，口所欲言」，皆能知之，乃他心通也。知過去之事乃宿命通也。知現在及未來之事亦屬天眼通，此通能於六道死此生彼之事，明曉無礙。右文表彼國菩薩神通。</a:t>
            </a:r>
          </a:p>
        </p:txBody>
      </p:sp>
    </p:spTree>
    <p:extLst>
      <p:ext uri="{BB962C8B-B14F-4D97-AF65-F5344CB8AC3E}">
        <p14:creationId xmlns:p14="http://schemas.microsoft.com/office/powerpoint/2010/main" val="479272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1BE3BBA5-6F5A-CD67-4533-95114504F6DD}"/>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B5B2EA9A-98A3-A5CC-22DE-E7BB6974179E}"/>
              </a:ext>
            </a:extLst>
          </p:cNvPr>
          <p:cNvSpPr txBox="1"/>
          <p:nvPr/>
        </p:nvSpPr>
        <p:spPr>
          <a:xfrm>
            <a:off x="7113765" y="654142"/>
            <a:ext cx="387798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又彼佛剎諸聲聞眾。身光一尋。菩薩光明照百由旬。有二菩薩。最尊第一。威神光明。普照三千大千世界。阿難白佛。彼二菩薩。其號云何。佛言。一名觀世音。一名大勢至。</a:t>
            </a:r>
          </a:p>
        </p:txBody>
      </p:sp>
      <p:sp>
        <p:nvSpPr>
          <p:cNvPr id="6" name="文字方塊 5">
            <a:extLst>
              <a:ext uri="{FF2B5EF4-FFF2-40B4-BE49-F238E27FC236}">
                <a16:creationId xmlns:a16="http://schemas.microsoft.com/office/drawing/2014/main" id="{197FC370-EFD5-8F8B-28C0-2475F79782E0}"/>
              </a:ext>
            </a:extLst>
          </p:cNvPr>
          <p:cNvSpPr txBox="1"/>
          <p:nvPr/>
        </p:nvSpPr>
        <p:spPr>
          <a:xfrm>
            <a:off x="3665501" y="677366"/>
            <a:ext cx="3416320"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「身光」，聖眾有頂光與身光。從身所發之光，稱為身光。「尋」者，長度；八尺為一尋。又曇鸞師云：「里舍間人，不簡縱橫長短。咸謂橫舒兩手臂為尋。」聲聞身光僅及八尺，菩薩光明則數千里。</a:t>
            </a:r>
          </a:p>
        </p:txBody>
      </p:sp>
      <p:sp>
        <p:nvSpPr>
          <p:cNvPr id="7" name="文字方塊 6">
            <a:extLst>
              <a:ext uri="{FF2B5EF4-FFF2-40B4-BE49-F238E27FC236}">
                <a16:creationId xmlns:a16="http://schemas.microsoft.com/office/drawing/2014/main" id="{7550713E-A1DD-D8C6-6053-423B5C7994C8}"/>
              </a:ext>
            </a:extLst>
          </p:cNvPr>
          <p:cNvSpPr txBox="1"/>
          <p:nvPr/>
        </p:nvSpPr>
        <p:spPr>
          <a:xfrm>
            <a:off x="2241034" y="693490"/>
            <a:ext cx="1261884"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一名觀世音，一名大勢至。其威神光明普照三千大千世界。</a:t>
            </a:r>
          </a:p>
        </p:txBody>
      </p:sp>
    </p:spTree>
    <p:extLst>
      <p:ext uri="{BB962C8B-B14F-4D97-AF65-F5344CB8AC3E}">
        <p14:creationId xmlns:p14="http://schemas.microsoft.com/office/powerpoint/2010/main" val="37312585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8F3DDF91-1A04-65F7-1FF1-AF9E73CB4A31}"/>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B30BD32E-6319-D0D9-6242-59AAC201FC8C}"/>
              </a:ext>
            </a:extLst>
          </p:cNvPr>
          <p:cNvSpPr txBox="1"/>
          <p:nvPr/>
        </p:nvSpPr>
        <p:spPr>
          <a:xfrm>
            <a:off x="910630" y="745824"/>
            <a:ext cx="9777035"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觀世音菩薩」，又名觀自在菩薩。淺說，則觀世人稱念彼菩薩之名而垂救度，故名觀世音；遍觀法界眾生隨其機緣，而自在拔苦與樂，故名觀自在。進言之，此大菩薩與大勢至菩薩，侍彌陀左右，讚佛教化，俗稱西方三聖，顯教言大士乃阿彌陀之弟子。密宗以為阿彌陀之化身。又觀音本地為正法明如來。</a:t>
            </a:r>
            <a:r>
              <a:rPr lang="en-US" altLang="zh-TW" sz="2800" dirty="0">
                <a:solidFill>
                  <a:schemeClr val="bg1">
                    <a:lumMod val="95000"/>
                  </a:schemeClr>
                </a:solidFill>
              </a:rPr>
              <a:t>《</a:t>
            </a:r>
            <a:r>
              <a:rPr lang="zh-TW" altLang="en-US" sz="2800" dirty="0">
                <a:solidFill>
                  <a:schemeClr val="bg1">
                    <a:lumMod val="95000"/>
                  </a:schemeClr>
                </a:solidFill>
              </a:rPr>
              <a:t>觀經</a:t>
            </a:r>
            <a:r>
              <a:rPr lang="en-US" altLang="zh-TW" sz="2800" dirty="0">
                <a:solidFill>
                  <a:schemeClr val="bg1">
                    <a:lumMod val="95000"/>
                  </a:schemeClr>
                </a:solidFill>
              </a:rPr>
              <a:t>》</a:t>
            </a:r>
            <a:r>
              <a:rPr lang="zh-TW" altLang="en-US" sz="2800" dirty="0">
                <a:solidFill>
                  <a:schemeClr val="bg1">
                    <a:lumMod val="95000"/>
                  </a:schemeClr>
                </a:solidFill>
              </a:rPr>
              <a:t>謂大士頂上圓光中「有五百化佛如釋迦牟尼，一一化佛，有五百化菩薩，無量諸天以為侍者」。又「眉間毫相，備七寶色，流出八萬四千種光明，一一光明有無量無數百千化佛。一一化佛，無數化菩薩以為侍者」。</a:t>
            </a:r>
          </a:p>
        </p:txBody>
      </p:sp>
    </p:spTree>
    <p:extLst>
      <p:ext uri="{BB962C8B-B14F-4D97-AF65-F5344CB8AC3E}">
        <p14:creationId xmlns:p14="http://schemas.microsoft.com/office/powerpoint/2010/main" val="2376506197"/>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F07EBCDC-0CD7-C650-D78F-05378546079D}"/>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BE8E7B01-B401-7F7A-FDF2-24793A92D3F2}"/>
              </a:ext>
            </a:extLst>
          </p:cNvPr>
          <p:cNvSpPr txBox="1"/>
          <p:nvPr/>
        </p:nvSpPr>
        <p:spPr>
          <a:xfrm>
            <a:off x="910630" y="745824"/>
            <a:ext cx="9777035" cy="5367940"/>
          </a:xfrm>
          <a:prstGeom prst="rect">
            <a:avLst/>
          </a:prstGeom>
          <a:noFill/>
        </p:spPr>
        <p:txBody>
          <a:bodyPr vert="eaVert" wrap="square" rtlCol="0">
            <a:spAutoFit/>
          </a:bodyPr>
          <a:lstStyle/>
          <a:p>
            <a:pPr>
              <a:lnSpc>
                <a:spcPts val="4400"/>
              </a:lnSpc>
            </a:pPr>
            <a:r>
              <a:rPr lang="zh-TW" altLang="en-US" sz="2800" dirty="0">
                <a:solidFill>
                  <a:schemeClr val="bg1">
                    <a:lumMod val="95000"/>
                  </a:schemeClr>
                </a:solidFill>
              </a:rPr>
              <a:t>「大勢至菩薩」。菩薩之大智大勢</a:t>
            </a:r>
            <a:r>
              <a:rPr lang="en-US" altLang="zh-TW" sz="2800" dirty="0">
                <a:solidFill>
                  <a:schemeClr val="bg1">
                    <a:lumMod val="95000"/>
                  </a:schemeClr>
                </a:solidFill>
              </a:rPr>
              <a:t>(</a:t>
            </a:r>
            <a:r>
              <a:rPr lang="zh-TW" altLang="en-US" sz="2800" dirty="0">
                <a:solidFill>
                  <a:schemeClr val="bg1">
                    <a:lumMod val="95000"/>
                  </a:schemeClr>
                </a:solidFill>
              </a:rPr>
              <a:t>力</a:t>
            </a:r>
            <a:r>
              <a:rPr lang="en-US" altLang="zh-TW" sz="2800" dirty="0">
                <a:solidFill>
                  <a:schemeClr val="bg1">
                    <a:lumMod val="95000"/>
                  </a:schemeClr>
                </a:solidFill>
              </a:rPr>
              <a:t>)</a:t>
            </a:r>
            <a:r>
              <a:rPr lang="zh-TW" altLang="en-US" sz="2800" dirty="0">
                <a:solidFill>
                  <a:schemeClr val="bg1">
                    <a:lumMod val="95000"/>
                  </a:schemeClr>
                </a:solidFill>
              </a:rPr>
              <a:t>可至一切處，故名大勢至。據</a:t>
            </a:r>
            <a:r>
              <a:rPr lang="en-US" altLang="zh-TW" sz="2800" dirty="0">
                <a:solidFill>
                  <a:schemeClr val="bg1">
                    <a:lumMod val="95000"/>
                  </a:schemeClr>
                </a:solidFill>
              </a:rPr>
              <a:t>《</a:t>
            </a:r>
            <a:r>
              <a:rPr lang="zh-TW" altLang="en-US" sz="2800" dirty="0">
                <a:solidFill>
                  <a:schemeClr val="bg1">
                    <a:lumMod val="95000"/>
                  </a:schemeClr>
                </a:solidFill>
              </a:rPr>
              <a:t>首楞嚴經</a:t>
            </a:r>
            <a:r>
              <a:rPr lang="en-US" altLang="zh-TW" sz="2800" dirty="0">
                <a:solidFill>
                  <a:schemeClr val="bg1">
                    <a:lumMod val="95000"/>
                  </a:schemeClr>
                </a:solidFill>
              </a:rPr>
              <a:t>》</a:t>
            </a:r>
            <a:r>
              <a:rPr lang="zh-TW" altLang="en-US" sz="2800" dirty="0">
                <a:solidFill>
                  <a:schemeClr val="bg1">
                    <a:lumMod val="95000"/>
                  </a:schemeClr>
                </a:solidFill>
              </a:rPr>
              <a:t>，大士「以念佛心，入無生忍」；「不假方便，自得心開」；「今於此界</a:t>
            </a:r>
            <a:r>
              <a:rPr lang="en-US" altLang="zh-TW" sz="2800" dirty="0">
                <a:solidFill>
                  <a:schemeClr val="bg1">
                    <a:lumMod val="95000"/>
                  </a:schemeClr>
                </a:solidFill>
              </a:rPr>
              <a:t>(</a:t>
            </a:r>
            <a:r>
              <a:rPr lang="zh-TW" altLang="en-US" sz="2800" dirty="0">
                <a:solidFill>
                  <a:schemeClr val="bg1">
                    <a:lumMod val="95000"/>
                  </a:schemeClr>
                </a:solidFill>
              </a:rPr>
              <a:t>娑婆</a:t>
            </a:r>
            <a:r>
              <a:rPr lang="en-US" altLang="zh-TW" sz="2800" dirty="0">
                <a:solidFill>
                  <a:schemeClr val="bg1">
                    <a:lumMod val="95000"/>
                  </a:schemeClr>
                </a:solidFill>
              </a:rPr>
              <a:t>)</a:t>
            </a:r>
            <a:r>
              <a:rPr lang="zh-TW" altLang="en-US" sz="2800" dirty="0">
                <a:solidFill>
                  <a:schemeClr val="bg1">
                    <a:lumMod val="95000"/>
                  </a:schemeClr>
                </a:solidFill>
              </a:rPr>
              <a:t>，攝念佛人，歸於淨土」。與觀世音菩薩，同為阿彌陀之脇士。</a:t>
            </a:r>
            <a:r>
              <a:rPr lang="en-US" altLang="zh-TW" sz="2800" dirty="0">
                <a:solidFill>
                  <a:schemeClr val="bg1">
                    <a:lumMod val="95000"/>
                  </a:schemeClr>
                </a:solidFill>
              </a:rPr>
              <a:t>《</a:t>
            </a:r>
            <a:r>
              <a:rPr lang="zh-TW" altLang="en-US" sz="2800" dirty="0">
                <a:solidFill>
                  <a:schemeClr val="bg1">
                    <a:lumMod val="95000"/>
                  </a:schemeClr>
                </a:solidFill>
              </a:rPr>
              <a:t>觀經</a:t>
            </a:r>
            <a:r>
              <a:rPr lang="en-US" altLang="zh-TW" sz="2800" dirty="0">
                <a:solidFill>
                  <a:schemeClr val="bg1">
                    <a:lumMod val="95000"/>
                  </a:schemeClr>
                </a:solidFill>
              </a:rPr>
              <a:t>》</a:t>
            </a:r>
            <a:r>
              <a:rPr lang="zh-TW" altLang="en-US" sz="2800" dirty="0">
                <a:solidFill>
                  <a:schemeClr val="bg1">
                    <a:lumMod val="95000"/>
                  </a:schemeClr>
                </a:solidFill>
              </a:rPr>
              <a:t>曰：「以智慧光，普照一切，令離三途，得無上力。是故號此菩薩名大勢至。」</a:t>
            </a:r>
            <a:r>
              <a:rPr lang="en-US" altLang="zh-TW" sz="2800" dirty="0">
                <a:solidFill>
                  <a:schemeClr val="bg1">
                    <a:lumMod val="95000"/>
                  </a:schemeClr>
                </a:solidFill>
              </a:rPr>
              <a:t>《</a:t>
            </a:r>
            <a:r>
              <a:rPr lang="zh-TW" altLang="en-US" sz="2800" dirty="0">
                <a:solidFill>
                  <a:schemeClr val="bg1">
                    <a:lumMod val="95000"/>
                  </a:schemeClr>
                </a:solidFill>
              </a:rPr>
              <a:t>觀經</a:t>
            </a:r>
            <a:r>
              <a:rPr lang="en-US" altLang="zh-TW" sz="2800" dirty="0">
                <a:solidFill>
                  <a:schemeClr val="bg1">
                    <a:lumMod val="95000"/>
                  </a:schemeClr>
                </a:solidFill>
              </a:rPr>
              <a:t>》</a:t>
            </a:r>
            <a:r>
              <a:rPr lang="zh-TW" altLang="en-US" sz="2800" dirty="0">
                <a:solidFill>
                  <a:schemeClr val="bg1">
                    <a:lumMod val="95000"/>
                  </a:schemeClr>
                </a:solidFill>
              </a:rPr>
              <a:t>又云：「此菩薩</a:t>
            </a:r>
            <a:r>
              <a:rPr lang="en-US" altLang="zh-TW" sz="2800" dirty="0">
                <a:solidFill>
                  <a:schemeClr val="bg1">
                    <a:lumMod val="95000"/>
                  </a:schemeClr>
                </a:solidFill>
              </a:rPr>
              <a:t>(</a:t>
            </a:r>
            <a:r>
              <a:rPr lang="zh-TW" altLang="en-US" sz="2800" dirty="0">
                <a:solidFill>
                  <a:schemeClr val="bg1">
                    <a:lumMod val="95000"/>
                  </a:schemeClr>
                </a:solidFill>
              </a:rPr>
              <a:t>大勢至</a:t>
            </a:r>
            <a:r>
              <a:rPr lang="en-US" altLang="zh-TW" sz="2800" dirty="0">
                <a:solidFill>
                  <a:schemeClr val="bg1">
                    <a:lumMod val="95000"/>
                  </a:schemeClr>
                </a:solidFill>
              </a:rPr>
              <a:t>)</a:t>
            </a:r>
            <a:r>
              <a:rPr lang="zh-TW" altLang="en-US" sz="2800" dirty="0">
                <a:solidFill>
                  <a:schemeClr val="bg1">
                    <a:lumMod val="95000"/>
                  </a:schemeClr>
                </a:solidFill>
              </a:rPr>
              <a:t>行時，十方世界一切震動。當地動處有五百億寶華，一一寶華，莊嚴高顯，如極樂世界。」又</a:t>
            </a:r>
            <a:r>
              <a:rPr lang="en-US" altLang="zh-TW" sz="2800" dirty="0">
                <a:solidFill>
                  <a:schemeClr val="bg1">
                    <a:lumMod val="95000"/>
                  </a:schemeClr>
                </a:solidFill>
              </a:rPr>
              <a:t>《</a:t>
            </a:r>
            <a:r>
              <a:rPr lang="zh-TW" altLang="en-US" sz="2800" dirty="0">
                <a:solidFill>
                  <a:schemeClr val="bg1">
                    <a:lumMod val="95000"/>
                  </a:schemeClr>
                </a:solidFill>
              </a:rPr>
              <a:t>觀經</a:t>
            </a:r>
            <a:r>
              <a:rPr lang="en-US" altLang="zh-TW" sz="2800" dirty="0">
                <a:solidFill>
                  <a:schemeClr val="bg1">
                    <a:lumMod val="95000"/>
                  </a:schemeClr>
                </a:solidFill>
              </a:rPr>
              <a:t>》</a:t>
            </a:r>
            <a:r>
              <a:rPr lang="zh-TW" altLang="en-US" sz="2800" dirty="0">
                <a:solidFill>
                  <a:schemeClr val="bg1">
                    <a:lumMod val="95000"/>
                  </a:schemeClr>
                </a:solidFill>
              </a:rPr>
              <a:t>謂大士「於肉髻上有一寶瓶，盛諸光明，普現佛事。餘諸身相，如觀世音，等無有異」。</a:t>
            </a:r>
          </a:p>
        </p:txBody>
      </p:sp>
    </p:spTree>
    <p:extLst>
      <p:ext uri="{BB962C8B-B14F-4D97-AF65-F5344CB8AC3E}">
        <p14:creationId xmlns:p14="http://schemas.microsoft.com/office/powerpoint/2010/main" val="207759729"/>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7E36CBEF-0F00-0F2E-4417-B3D7EA0FAF59}"/>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5" name="文字方塊 4">
            <a:extLst>
              <a:ext uri="{FF2B5EF4-FFF2-40B4-BE49-F238E27FC236}">
                <a16:creationId xmlns:a16="http://schemas.microsoft.com/office/drawing/2014/main" id="{A63E109E-1B9C-23BB-19BD-7EE9FDE40CEE}"/>
              </a:ext>
            </a:extLst>
          </p:cNvPr>
          <p:cNvSpPr txBox="1"/>
          <p:nvPr/>
        </p:nvSpPr>
        <p:spPr>
          <a:xfrm>
            <a:off x="8104460" y="654142"/>
            <a:ext cx="2646878"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此二菩薩。於娑婆界。修菩薩行。往生彼國。常在阿彌陀佛左右。欲至十方無量佛所。隨心則到。現居此界。作大利樂。</a:t>
            </a:r>
          </a:p>
        </p:txBody>
      </p:sp>
      <p:sp>
        <p:nvSpPr>
          <p:cNvPr id="6" name="文字方塊 5">
            <a:extLst>
              <a:ext uri="{FF2B5EF4-FFF2-40B4-BE49-F238E27FC236}">
                <a16:creationId xmlns:a16="http://schemas.microsoft.com/office/drawing/2014/main" id="{9E3BE4A9-2B14-113A-02DC-CCD67B3198BF}"/>
              </a:ext>
            </a:extLst>
          </p:cNvPr>
          <p:cNvSpPr txBox="1"/>
          <p:nvPr/>
        </p:nvSpPr>
        <p:spPr>
          <a:xfrm>
            <a:off x="5968320" y="618138"/>
            <a:ext cx="1800493"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此二菩薩皆是在此娑婆世界，行菩薩道，往生極樂。為十方人民示此典範。普願眾生，求生淨土。</a:t>
            </a:r>
          </a:p>
        </p:txBody>
      </p:sp>
      <p:sp>
        <p:nvSpPr>
          <p:cNvPr id="7" name="文字方塊 6">
            <a:extLst>
              <a:ext uri="{FF2B5EF4-FFF2-40B4-BE49-F238E27FC236}">
                <a16:creationId xmlns:a16="http://schemas.microsoft.com/office/drawing/2014/main" id="{A2FEAFBB-0045-BC56-5829-14C0DF91F1D1}"/>
              </a:ext>
            </a:extLst>
          </p:cNvPr>
          <p:cNvSpPr txBox="1"/>
          <p:nvPr/>
        </p:nvSpPr>
        <p:spPr>
          <a:xfrm>
            <a:off x="2926854" y="621482"/>
            <a:ext cx="2877711"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「現居此界」，此界者，即此娑婆世界。因與此土眾生因緣深厚故。「作大利樂」者，於念佛眾生，攝取不捨，令離三途，得無上力，同生極樂也。</a:t>
            </a:r>
          </a:p>
        </p:txBody>
      </p:sp>
    </p:spTree>
    <p:extLst>
      <p:ext uri="{BB962C8B-B14F-4D97-AF65-F5344CB8AC3E}">
        <p14:creationId xmlns:p14="http://schemas.microsoft.com/office/powerpoint/2010/main" val="32193684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匾額 3" descr="佛學概要十四講表 習講">
            <a:extLst>
              <a:ext uri="{FF2B5EF4-FFF2-40B4-BE49-F238E27FC236}">
                <a16:creationId xmlns:a16="http://schemas.microsoft.com/office/drawing/2014/main" id="{7CD9F5DC-25FB-A934-F9F9-169F542550E0}"/>
              </a:ext>
            </a:extLst>
          </p:cNvPr>
          <p:cNvSpPr/>
          <p:nvPr/>
        </p:nvSpPr>
        <p:spPr>
          <a:xfrm>
            <a:off x="11207774" y="117426"/>
            <a:ext cx="717985" cy="6552728"/>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中國佛典研究一</a:t>
            </a:r>
            <a:endParaRPr lang="en-US" altLang="zh-CN" dirty="0"/>
          </a:p>
          <a:p>
            <a:pPr algn="ctr"/>
            <a:r>
              <a:rPr lang="en-US" altLang="zh-CN" dirty="0"/>
              <a:t>  </a:t>
            </a:r>
            <a:r>
              <a:rPr lang="zh-CN" altLang="en-US" dirty="0"/>
              <a:t>：無量壽</a:t>
            </a:r>
            <a:r>
              <a:rPr lang="zh-TW" altLang="en-US" dirty="0"/>
              <a:t>經</a:t>
            </a:r>
            <a:endParaRPr lang="en-US" altLang="zh-TW" dirty="0"/>
          </a:p>
          <a:p>
            <a:pPr algn="ctr"/>
            <a:endParaRPr lang="en-US" altLang="zh-TW" dirty="0"/>
          </a:p>
          <a:p>
            <a:pPr algn="ctr"/>
            <a:r>
              <a:rPr lang="zh-CN" altLang="en-US" dirty="0"/>
              <a:t>第廿三講</a:t>
            </a:r>
            <a:endParaRPr lang="en-US" altLang="zh-TW" dirty="0"/>
          </a:p>
        </p:txBody>
      </p:sp>
      <p:sp>
        <p:nvSpPr>
          <p:cNvPr id="2" name="文字方塊 1">
            <a:extLst>
              <a:ext uri="{FF2B5EF4-FFF2-40B4-BE49-F238E27FC236}">
                <a16:creationId xmlns:a16="http://schemas.microsoft.com/office/drawing/2014/main" id="{05D49957-F565-6649-933A-BB76653148EE}"/>
              </a:ext>
            </a:extLst>
          </p:cNvPr>
          <p:cNvSpPr txBox="1"/>
          <p:nvPr/>
        </p:nvSpPr>
        <p:spPr>
          <a:xfrm>
            <a:off x="8720013" y="654142"/>
            <a:ext cx="2031325" cy="5551304"/>
          </a:xfrm>
          <a:prstGeom prst="rect">
            <a:avLst/>
          </a:prstGeom>
          <a:noFill/>
        </p:spPr>
        <p:txBody>
          <a:bodyPr vert="eaVert" wrap="square" rtlCol="0">
            <a:spAutoFit/>
          </a:bodyPr>
          <a:lstStyle/>
          <a:p>
            <a:pPr>
              <a:lnSpc>
                <a:spcPts val="4800"/>
              </a:lnSpc>
            </a:pPr>
            <a:r>
              <a:rPr lang="zh-TW" altLang="en-US" sz="3000" b="1" dirty="0">
                <a:solidFill>
                  <a:schemeClr val="bg1">
                    <a:lumMod val="95000"/>
                  </a:schemeClr>
                </a:solidFill>
              </a:rPr>
              <a:t>世間善男子。善女人。若有急難恐怖。但自歸命觀世音菩薩。無不得解脫者。</a:t>
            </a:r>
          </a:p>
        </p:txBody>
      </p:sp>
      <p:sp>
        <p:nvSpPr>
          <p:cNvPr id="3" name="文字方塊 2">
            <a:extLst>
              <a:ext uri="{FF2B5EF4-FFF2-40B4-BE49-F238E27FC236}">
                <a16:creationId xmlns:a16="http://schemas.microsoft.com/office/drawing/2014/main" id="{1F91AD08-1137-C3DD-702B-5FBE055CA7AB}"/>
              </a:ext>
            </a:extLst>
          </p:cNvPr>
          <p:cNvSpPr txBox="1"/>
          <p:nvPr/>
        </p:nvSpPr>
        <p:spPr>
          <a:xfrm>
            <a:off x="2921039" y="677184"/>
            <a:ext cx="5570756" cy="5551304"/>
          </a:xfrm>
          <a:prstGeom prst="rect">
            <a:avLst/>
          </a:prstGeom>
          <a:noFill/>
        </p:spPr>
        <p:txBody>
          <a:bodyPr vert="eaVert" wrap="square" rtlCol="0">
            <a:spAutoFit/>
          </a:bodyPr>
          <a:lstStyle/>
          <a:p>
            <a:pPr>
              <a:lnSpc>
                <a:spcPts val="4200"/>
              </a:lnSpc>
            </a:pPr>
            <a:r>
              <a:rPr lang="zh-TW" altLang="en-US" sz="2800" dirty="0">
                <a:solidFill>
                  <a:schemeClr val="bg1">
                    <a:lumMod val="95000"/>
                  </a:schemeClr>
                </a:solidFill>
              </a:rPr>
              <a:t>觀世音菩薩，世稱救苦救難觀世音菩薩。</a:t>
            </a:r>
            <a:r>
              <a:rPr lang="en-US" altLang="zh-TW" sz="2800" dirty="0">
                <a:solidFill>
                  <a:schemeClr val="bg1">
                    <a:lumMod val="95000"/>
                  </a:schemeClr>
                </a:solidFill>
              </a:rPr>
              <a:t>《</a:t>
            </a:r>
            <a:r>
              <a:rPr lang="zh-TW" altLang="en-US" sz="2800" dirty="0">
                <a:solidFill>
                  <a:schemeClr val="bg1">
                    <a:lumMod val="95000"/>
                  </a:schemeClr>
                </a:solidFill>
              </a:rPr>
              <a:t>法華經普門品</a:t>
            </a:r>
            <a:r>
              <a:rPr lang="en-US" altLang="zh-TW" sz="2800" dirty="0">
                <a:solidFill>
                  <a:schemeClr val="bg1">
                    <a:lumMod val="95000"/>
                  </a:schemeClr>
                </a:solidFill>
              </a:rPr>
              <a:t>》</a:t>
            </a:r>
            <a:r>
              <a:rPr lang="zh-TW" altLang="en-US" sz="2800" dirty="0">
                <a:solidFill>
                  <a:schemeClr val="bg1">
                    <a:lumMod val="95000"/>
                  </a:schemeClr>
                </a:solidFill>
              </a:rPr>
              <a:t>曰：苦惱眾生，「一心稱名，觀世音菩薩即時觀其音聲，皆得解脫。」又曰：「是觀世音菩薩摩訶薩，於怖畏急難之中，能施無畏。是故此娑婆世界，皆號之為施無畏者。」是故「若有急難恐怖」，但以至誠歸向大士，虔持名號，悉得解脫。南無大慈大悲觀世音菩薩。</a:t>
            </a:r>
          </a:p>
        </p:txBody>
      </p:sp>
    </p:spTree>
    <p:extLst>
      <p:ext uri="{BB962C8B-B14F-4D97-AF65-F5344CB8AC3E}">
        <p14:creationId xmlns:p14="http://schemas.microsoft.com/office/powerpoint/2010/main" val="385377620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B62C4801-802B-3B60-F9DB-43651545FFAD}"/>
              </a:ext>
            </a:extLst>
          </p:cNvPr>
          <p:cNvSpPr txBox="1"/>
          <p:nvPr/>
        </p:nvSpPr>
        <p:spPr>
          <a:xfrm>
            <a:off x="112365" y="261442"/>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大士神光第二十八</a:t>
            </a:r>
          </a:p>
          <a:p>
            <a:pPr>
              <a:lnSpc>
                <a:spcPts val="3000"/>
              </a:lnSpc>
            </a:pPr>
            <a:r>
              <a:rPr lang="zh-TW" altLang="en-US" sz="2800" dirty="0">
                <a:solidFill>
                  <a:schemeClr val="bg1"/>
                </a:solidFill>
              </a:rPr>
              <a:t>佛告阿難。彼佛國中諸菩薩眾。悉皆洞視。徹聽八方。上下。去來。現在之事。諸天人民以及蜎飛蠕動之類。心意善惡。口所欲言。何時度脫。得道往生。皆豫知之。</a:t>
            </a:r>
          </a:p>
        </p:txBody>
      </p:sp>
      <p:sp>
        <p:nvSpPr>
          <p:cNvPr id="5" name="文字方塊 4">
            <a:extLst>
              <a:ext uri="{FF2B5EF4-FFF2-40B4-BE49-F238E27FC236}">
                <a16:creationId xmlns:a16="http://schemas.microsoft.com/office/drawing/2014/main" id="{FA818CC7-0211-F0C0-85AE-78A27BAC89C2}"/>
              </a:ext>
            </a:extLst>
          </p:cNvPr>
          <p:cNvSpPr txBox="1"/>
          <p:nvPr/>
        </p:nvSpPr>
        <p:spPr>
          <a:xfrm>
            <a:off x="112365" y="2133650"/>
            <a:ext cx="12064864" cy="3375283"/>
          </a:xfrm>
          <a:prstGeom prst="rect">
            <a:avLst/>
          </a:prstGeom>
          <a:noFill/>
        </p:spPr>
        <p:txBody>
          <a:bodyPr wrap="square" rtlCol="0">
            <a:spAutoFit/>
          </a:bodyPr>
          <a:lstStyle/>
          <a:p>
            <a:pPr>
              <a:lnSpc>
                <a:spcPts val="3200"/>
              </a:lnSpc>
            </a:pPr>
            <a:r>
              <a:rPr lang="en-US" altLang="zh-TW" sz="2800" b="1" dirty="0">
                <a:solidFill>
                  <a:schemeClr val="bg1"/>
                </a:solidFill>
              </a:rPr>
              <a:t>Chapter 28: </a:t>
            </a:r>
            <a:r>
              <a:rPr lang="en-US" altLang="zh-CN" sz="2800" b="1" dirty="0">
                <a:solidFill>
                  <a:schemeClr val="bg1"/>
                </a:solidFill>
              </a:rPr>
              <a:t>The Radiant Divine Power of the Great Bodhisattvas</a:t>
            </a:r>
            <a:endParaRPr lang="en-US" altLang="zh-TW" sz="2800" b="1" dirty="0">
              <a:solidFill>
                <a:schemeClr val="bg1"/>
              </a:solidFill>
            </a:endParaRPr>
          </a:p>
          <a:p>
            <a:pPr>
              <a:lnSpc>
                <a:spcPts val="3200"/>
              </a:lnSpc>
            </a:pPr>
            <a:r>
              <a:rPr lang="en-US" altLang="zh-TW" sz="2800" b="1" dirty="0">
                <a:solidFill>
                  <a:schemeClr val="bg1"/>
                </a:solidFill>
              </a:rPr>
              <a:t>The Buddha said to </a:t>
            </a:r>
            <a:r>
              <a:rPr lang="en-US" altLang="zh-TW" sz="2800" b="1" dirty="0" err="1">
                <a:solidFill>
                  <a:schemeClr val="bg1"/>
                </a:solidFill>
              </a:rPr>
              <a:t>Ānanda</a:t>
            </a:r>
            <a:r>
              <a:rPr lang="en-US" altLang="zh-TW" sz="2800" b="1" dirty="0">
                <a:solidFill>
                  <a:schemeClr val="bg1"/>
                </a:solidFill>
              </a:rPr>
              <a:t>: In that Buddha Land, all the bodhisattvas possess divine light and spiritual power. They have unobstructed vision and perfect hearing throughout the eight directions—above and below, past, future, and present. They clearly perceive all things, including the thoughts, intentions, and speech of heavenly beings, humans, and even crawling or flying creatures. They know in advance when each being will be liberated, attain the Way, and be reborn in that land</a:t>
            </a:r>
            <a:endParaRPr lang="zh-TW" altLang="en-US" sz="2800" b="1" dirty="0">
              <a:solidFill>
                <a:schemeClr val="bg1"/>
              </a:solidFill>
            </a:endParaRPr>
          </a:p>
        </p:txBody>
      </p:sp>
    </p:spTree>
    <p:extLst>
      <p:ext uri="{BB962C8B-B14F-4D97-AF65-F5344CB8AC3E}">
        <p14:creationId xmlns:p14="http://schemas.microsoft.com/office/powerpoint/2010/main" val="2803262895"/>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023992D2-5D80-CAB8-CCEA-B8F75E9EFB13}"/>
              </a:ext>
            </a:extLst>
          </p:cNvPr>
          <p:cNvSpPr txBox="1"/>
          <p:nvPr/>
        </p:nvSpPr>
        <p:spPr>
          <a:xfrm>
            <a:off x="112365" y="436230"/>
            <a:ext cx="12064864" cy="1631216"/>
          </a:xfrm>
          <a:prstGeom prst="rect">
            <a:avLst/>
          </a:prstGeom>
          <a:noFill/>
        </p:spPr>
        <p:txBody>
          <a:bodyPr wrap="square" rtlCol="0">
            <a:spAutoFit/>
          </a:bodyPr>
          <a:lstStyle/>
          <a:p>
            <a:pPr>
              <a:lnSpc>
                <a:spcPts val="3000"/>
              </a:lnSpc>
            </a:pPr>
            <a:r>
              <a:rPr lang="zh-TW" altLang="en-US" sz="2800" dirty="0">
                <a:solidFill>
                  <a:schemeClr val="bg1"/>
                </a:solidFill>
              </a:rPr>
              <a:t>又彼佛剎諸聲聞眾。身光一尋。菩薩光明照百由旬。有二菩薩。最尊第一。威神光明。普照三千大千世界。阿難白佛。彼二菩薩。其號云何。佛言。一名觀世音。一名大勢至。此二菩薩。於娑婆界。修菩薩行。往生彼國。常在阿彌陀佛左右。</a:t>
            </a:r>
          </a:p>
        </p:txBody>
      </p:sp>
      <p:sp>
        <p:nvSpPr>
          <p:cNvPr id="5" name="文字方塊 4">
            <a:extLst>
              <a:ext uri="{FF2B5EF4-FFF2-40B4-BE49-F238E27FC236}">
                <a16:creationId xmlns:a16="http://schemas.microsoft.com/office/drawing/2014/main" id="{ABBF57FE-9CB1-F58A-1558-CCF13BD7AC57}"/>
              </a:ext>
            </a:extLst>
          </p:cNvPr>
          <p:cNvSpPr txBox="1"/>
          <p:nvPr/>
        </p:nvSpPr>
        <p:spPr>
          <a:xfrm>
            <a:off x="112365" y="2349674"/>
            <a:ext cx="12064864" cy="3375283"/>
          </a:xfrm>
          <a:prstGeom prst="rect">
            <a:avLst/>
          </a:prstGeom>
          <a:noFill/>
        </p:spPr>
        <p:txBody>
          <a:bodyPr wrap="square" rtlCol="0">
            <a:spAutoFit/>
          </a:bodyPr>
          <a:lstStyle/>
          <a:p>
            <a:pPr>
              <a:lnSpc>
                <a:spcPts val="3200"/>
              </a:lnSpc>
            </a:pPr>
            <a:r>
              <a:rPr lang="en-US" altLang="zh-TW" sz="2800" b="1" dirty="0">
                <a:solidFill>
                  <a:schemeClr val="bg1"/>
                </a:solidFill>
              </a:rPr>
              <a:t>Moreover, in that Buddha Land, the bodies of all </a:t>
            </a:r>
            <a:r>
              <a:rPr lang="en-US" altLang="zh-TW" sz="2800" b="1" dirty="0" err="1">
                <a:solidFill>
                  <a:schemeClr val="bg1"/>
                </a:solidFill>
              </a:rPr>
              <a:t>Śrāvakas</a:t>
            </a:r>
            <a:r>
              <a:rPr lang="en-US" altLang="zh-TW" sz="2800" b="1" dirty="0">
                <a:solidFill>
                  <a:schemeClr val="bg1"/>
                </a:solidFill>
              </a:rPr>
              <a:t> emit light extending one fathom, while the radiance of the Bodhisattvas shines for a hundred yojanas. Among them are two Bodhisattvas of supreme virtue, whose majestic light pervades the Trichiliocosm. </a:t>
            </a:r>
            <a:r>
              <a:rPr lang="en-US" altLang="zh-TW" sz="2800" b="1" dirty="0" err="1">
                <a:solidFill>
                  <a:schemeClr val="bg1"/>
                </a:solidFill>
              </a:rPr>
              <a:t>Ānanda</a:t>
            </a:r>
            <a:r>
              <a:rPr lang="en-US" altLang="zh-TW" sz="2800" b="1" dirty="0">
                <a:solidFill>
                  <a:schemeClr val="bg1"/>
                </a:solidFill>
              </a:rPr>
              <a:t> asked the Buddha, “What are the names of those two Bodhisattvas?” The Buddha replied, “One is called </a:t>
            </a:r>
            <a:r>
              <a:rPr lang="en-US" altLang="zh-TW" sz="2800" b="1" dirty="0" err="1">
                <a:solidFill>
                  <a:schemeClr val="bg1"/>
                </a:solidFill>
              </a:rPr>
              <a:t>Avalokiteśvara</a:t>
            </a:r>
            <a:r>
              <a:rPr lang="en-US" altLang="zh-TW" sz="2800" b="1" dirty="0">
                <a:solidFill>
                  <a:schemeClr val="bg1"/>
                </a:solidFill>
              </a:rPr>
              <a:t> (</a:t>
            </a:r>
            <a:r>
              <a:rPr lang="en-US" altLang="zh-TW" sz="2800" b="1" dirty="0" err="1">
                <a:solidFill>
                  <a:schemeClr val="bg1"/>
                </a:solidFill>
              </a:rPr>
              <a:t>Guānshìyīn</a:t>
            </a:r>
            <a:r>
              <a:rPr lang="en-US" altLang="zh-TW" sz="2800" b="1" dirty="0">
                <a:solidFill>
                  <a:schemeClr val="bg1"/>
                </a:solidFill>
              </a:rPr>
              <a:t>), and the other is called </a:t>
            </a:r>
            <a:r>
              <a:rPr lang="en-US" altLang="zh-TW" sz="2800" b="1" dirty="0" err="1">
                <a:solidFill>
                  <a:schemeClr val="bg1"/>
                </a:solidFill>
              </a:rPr>
              <a:t>Mahāsthāmaprāpta</a:t>
            </a:r>
            <a:r>
              <a:rPr lang="en-US" altLang="zh-TW" sz="2800" b="1" dirty="0">
                <a:solidFill>
                  <a:schemeClr val="bg1"/>
                </a:solidFill>
              </a:rPr>
              <a:t> (</a:t>
            </a:r>
            <a:r>
              <a:rPr lang="en-US" altLang="zh-TW" sz="2800" b="1" dirty="0" err="1">
                <a:solidFill>
                  <a:schemeClr val="bg1"/>
                </a:solidFill>
              </a:rPr>
              <a:t>Dàshìzhì</a:t>
            </a:r>
            <a:r>
              <a:rPr lang="en-US" altLang="zh-TW" sz="2800" b="1" dirty="0">
                <a:solidFill>
                  <a:schemeClr val="bg1"/>
                </a:solidFill>
              </a:rPr>
              <a:t>). These two Bodhisattvas cultivated the Bodhisattva Path in the </a:t>
            </a:r>
            <a:r>
              <a:rPr lang="en-US" altLang="zh-TW" sz="2800" b="1" dirty="0" err="1">
                <a:solidFill>
                  <a:schemeClr val="bg1"/>
                </a:solidFill>
              </a:rPr>
              <a:t>Sahā</a:t>
            </a:r>
            <a:r>
              <a:rPr lang="en-US" altLang="zh-TW" sz="2800" b="1" dirty="0">
                <a:solidFill>
                  <a:schemeClr val="bg1"/>
                </a:solidFill>
              </a:rPr>
              <a:t> World, and, having attained rebirth in that land, now always dwell at the sides of </a:t>
            </a:r>
            <a:r>
              <a:rPr lang="en-US" altLang="zh-TW" sz="2800" b="1" dirty="0" err="1">
                <a:solidFill>
                  <a:schemeClr val="bg1"/>
                </a:solidFill>
              </a:rPr>
              <a:t>Amitābha</a:t>
            </a:r>
            <a:r>
              <a:rPr lang="en-US" altLang="zh-TW" sz="2800" b="1" dirty="0">
                <a:solidFill>
                  <a:schemeClr val="bg1"/>
                </a:solidFill>
              </a:rPr>
              <a:t> Buddha.”</a:t>
            </a:r>
            <a:endParaRPr lang="zh-TW" altLang="en-US" sz="2800" b="1" dirty="0">
              <a:solidFill>
                <a:schemeClr val="bg1"/>
              </a:solidFill>
            </a:endParaRPr>
          </a:p>
        </p:txBody>
      </p:sp>
    </p:spTree>
    <p:extLst>
      <p:ext uri="{BB962C8B-B14F-4D97-AF65-F5344CB8AC3E}">
        <p14:creationId xmlns:p14="http://schemas.microsoft.com/office/powerpoint/2010/main" val="1196681697"/>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FCCDCC29-C266-FF57-52B8-72D368B76A5E}"/>
              </a:ext>
            </a:extLst>
          </p:cNvPr>
          <p:cNvSpPr txBox="1"/>
          <p:nvPr/>
        </p:nvSpPr>
        <p:spPr>
          <a:xfrm>
            <a:off x="148128" y="488881"/>
            <a:ext cx="12064864" cy="861774"/>
          </a:xfrm>
          <a:prstGeom prst="rect">
            <a:avLst/>
          </a:prstGeom>
          <a:noFill/>
        </p:spPr>
        <p:txBody>
          <a:bodyPr wrap="square" rtlCol="0">
            <a:spAutoFit/>
          </a:bodyPr>
          <a:lstStyle/>
          <a:p>
            <a:pPr>
              <a:lnSpc>
                <a:spcPts val="3000"/>
              </a:lnSpc>
            </a:pPr>
            <a:r>
              <a:rPr lang="zh-TW" altLang="en-US" sz="2800" dirty="0">
                <a:solidFill>
                  <a:schemeClr val="bg1"/>
                </a:solidFill>
              </a:rPr>
              <a:t>欲至十方無量佛所。隨心則到。現居此界。作大利樂。世間善男子。善女人。若有急難恐怖。但自歸命觀世音菩薩。無不得解脫者。</a:t>
            </a:r>
          </a:p>
        </p:txBody>
      </p:sp>
      <p:sp>
        <p:nvSpPr>
          <p:cNvPr id="5" name="文字方塊 4">
            <a:extLst>
              <a:ext uri="{FF2B5EF4-FFF2-40B4-BE49-F238E27FC236}">
                <a16:creationId xmlns:a16="http://schemas.microsoft.com/office/drawing/2014/main" id="{63FB7F45-C76E-3E38-0671-200BCDF834CD}"/>
              </a:ext>
            </a:extLst>
          </p:cNvPr>
          <p:cNvSpPr txBox="1"/>
          <p:nvPr/>
        </p:nvSpPr>
        <p:spPr>
          <a:xfrm>
            <a:off x="62774" y="1989634"/>
            <a:ext cx="12064864" cy="2554545"/>
          </a:xfrm>
          <a:prstGeom prst="rect">
            <a:avLst/>
          </a:prstGeom>
          <a:noFill/>
        </p:spPr>
        <p:txBody>
          <a:bodyPr wrap="square" rtlCol="0">
            <a:spAutoFit/>
          </a:bodyPr>
          <a:lstStyle/>
          <a:p>
            <a:pPr>
              <a:lnSpc>
                <a:spcPts val="3200"/>
              </a:lnSpc>
            </a:pPr>
            <a:r>
              <a:rPr lang="en-US" altLang="zh-TW" sz="2800" b="1" dirty="0">
                <a:solidFill>
                  <a:schemeClr val="bg1"/>
                </a:solidFill>
              </a:rPr>
              <a:t>If </a:t>
            </a:r>
            <a:r>
              <a:rPr lang="en-US" altLang="zh-CN" sz="2800" b="1">
                <a:solidFill>
                  <a:schemeClr val="bg1"/>
                </a:solidFill>
              </a:rPr>
              <a:t>they</a:t>
            </a:r>
            <a:r>
              <a:rPr lang="en-US" altLang="zh-TW" sz="2800" b="1">
                <a:solidFill>
                  <a:schemeClr val="bg1"/>
                </a:solidFill>
              </a:rPr>
              <a:t> wish </a:t>
            </a:r>
            <a:r>
              <a:rPr lang="en-US" altLang="zh-TW" sz="2800" b="1" dirty="0">
                <a:solidFill>
                  <a:schemeClr val="bg1"/>
                </a:solidFill>
              </a:rPr>
              <a:t>to visit the immeasurable Buddhas of the ten directions, they may do so freely according to their will. They are now bringing great benefit and joy to the Saha World. </a:t>
            </a:r>
          </a:p>
          <a:p>
            <a:pPr>
              <a:lnSpc>
                <a:spcPts val="3200"/>
              </a:lnSpc>
            </a:pPr>
            <a:r>
              <a:rPr lang="en-US" altLang="zh-TW" sz="2800" b="1" dirty="0">
                <a:solidFill>
                  <a:schemeClr val="bg1"/>
                </a:solidFill>
              </a:rPr>
              <a:t>Whenever good men or good women in the world encounter distress, danger, or fear, and sincerely take refuge in Bodhisattva </a:t>
            </a:r>
            <a:r>
              <a:rPr lang="en-US" altLang="zh-TW" sz="2800" b="1" dirty="0" err="1">
                <a:solidFill>
                  <a:schemeClr val="bg1"/>
                </a:solidFill>
              </a:rPr>
              <a:t>Avalokiteśvara</a:t>
            </a:r>
            <a:r>
              <a:rPr lang="en-US" altLang="zh-TW" sz="2800" b="1" dirty="0">
                <a:solidFill>
                  <a:schemeClr val="bg1"/>
                </a:solidFill>
              </a:rPr>
              <a:t>, there will be none who do not obtain deliverance.</a:t>
            </a:r>
            <a:endParaRPr lang="zh-TW" altLang="en-US" sz="2800" b="1" dirty="0">
              <a:solidFill>
                <a:schemeClr val="bg1"/>
              </a:solidFill>
            </a:endParaRPr>
          </a:p>
        </p:txBody>
      </p:sp>
    </p:spTree>
    <p:extLst>
      <p:ext uri="{BB962C8B-B14F-4D97-AF65-F5344CB8AC3E}">
        <p14:creationId xmlns:p14="http://schemas.microsoft.com/office/powerpoint/2010/main" val="1417556381"/>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46192</TotalTime>
  <Words>6185</Words>
  <Application>Microsoft Office PowerPoint</Application>
  <PresentationFormat>自訂</PresentationFormat>
  <Paragraphs>194</Paragraphs>
  <Slides>38</Slides>
  <Notes>1</Notes>
  <HiddenSlides>0</HiddenSlides>
  <MMClips>0</MMClips>
  <ScaleCrop>false</ScaleCrop>
  <HeadingPairs>
    <vt:vector size="6" baseType="variant">
      <vt:variant>
        <vt:lpstr>使用字型</vt:lpstr>
      </vt:variant>
      <vt:variant>
        <vt:i4>2</vt:i4>
      </vt:variant>
      <vt:variant>
        <vt:lpstr>佈景主題</vt:lpstr>
      </vt:variant>
      <vt:variant>
        <vt:i4>1</vt:i4>
      </vt:variant>
      <vt:variant>
        <vt:lpstr>投影片標題</vt:lpstr>
      </vt:variant>
      <vt:variant>
        <vt:i4>38</vt:i4>
      </vt:variant>
    </vt:vector>
  </HeadingPairs>
  <TitlesOfParts>
    <vt:vector size="41" baseType="lpstr">
      <vt:lpstr>Arial</vt:lpstr>
      <vt:lpstr>Calibri</vt:lpstr>
      <vt:lpstr>Office 主题</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Shengmiao</cp:lastModifiedBy>
  <cp:revision>904</cp:revision>
  <dcterms:created xsi:type="dcterms:W3CDTF">2019-12-17T19:51:00Z</dcterms:created>
  <dcterms:modified xsi:type="dcterms:W3CDTF">2025-10-22T15:57:32Z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