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sldIdLst>
    <p:sldId id="256" r:id="rId2"/>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31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 rece" userId="c0e37489fa505fe1" providerId="LiveId" clId="{E6D43C93-2B36-42E3-A667-199029F670A0}"/>
    <pc:docChg chg="custSel modSld">
      <pc:chgData name="sorin rece" userId="c0e37489fa505fe1" providerId="LiveId" clId="{E6D43C93-2B36-42E3-A667-199029F670A0}" dt="2023-08-13T21:16:21.009" v="39" actId="255"/>
      <pc:docMkLst>
        <pc:docMk/>
      </pc:docMkLst>
      <pc:sldChg chg="modSp mod">
        <pc:chgData name="sorin rece" userId="c0e37489fa505fe1" providerId="LiveId" clId="{E6D43C93-2B36-42E3-A667-199029F670A0}" dt="2023-08-13T21:16:21.009" v="39" actId="255"/>
        <pc:sldMkLst>
          <pc:docMk/>
          <pc:sldMk cId="3443952532" sldId="256"/>
        </pc:sldMkLst>
        <pc:spChg chg="mod">
          <ac:chgData name="sorin rece" userId="c0e37489fa505fe1" providerId="LiveId" clId="{E6D43C93-2B36-42E3-A667-199029F670A0}" dt="2023-08-13T21:16:21.009" v="39" actId="255"/>
          <ac:spMkLst>
            <pc:docMk/>
            <pc:sldMk cId="344395253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A38F6-708D-9E04-9C10-9778398756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AF99AF-9D6B-CC18-D129-F659082EF1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DBB9C0-8306-411D-25F9-7EABB5795965}"/>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5" name="Footer Placeholder 4">
            <a:extLst>
              <a:ext uri="{FF2B5EF4-FFF2-40B4-BE49-F238E27FC236}">
                <a16:creationId xmlns:a16="http://schemas.microsoft.com/office/drawing/2014/main" id="{98660FA1-C01B-8487-06CC-3A6ABA9923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167643-8905-CAB9-DE54-13EA8B9B0CF9}"/>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3648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FFA55-2F86-F6EF-1AD7-C09FAABD10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5E8292-BB0A-1976-A2F3-F071E24328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B158BE-2F7B-70EC-E0ED-61716F05C7F8}"/>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5" name="Footer Placeholder 4">
            <a:extLst>
              <a:ext uri="{FF2B5EF4-FFF2-40B4-BE49-F238E27FC236}">
                <a16:creationId xmlns:a16="http://schemas.microsoft.com/office/drawing/2014/main" id="{7B9D0001-68E9-015C-25F9-3FF370AE6D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CCF82-15AB-B033-B8FC-500D77413979}"/>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2866004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B253-0E8B-8C6B-019E-C030595E42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A9897A-C901-2681-6A05-B5D60FD6A0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4CFA0F-4A37-E0A3-152B-D7C296531FD2}"/>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5" name="Footer Placeholder 4">
            <a:extLst>
              <a:ext uri="{FF2B5EF4-FFF2-40B4-BE49-F238E27FC236}">
                <a16:creationId xmlns:a16="http://schemas.microsoft.com/office/drawing/2014/main" id="{797D5B1C-AC5D-8E64-147F-C7C5A77BFF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A435D-7DDC-10CC-3535-7A1B758EC00D}"/>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3960358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3ED85-0F7C-DA1C-995D-7C518FD5D5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C2769C-6D81-A504-0610-2D511D243D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93593B-AADA-C7C7-A3F7-DACE0D2689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7CA1E7-E5F0-7CBE-2F47-14928B015131}"/>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6" name="Footer Placeholder 5">
            <a:extLst>
              <a:ext uri="{FF2B5EF4-FFF2-40B4-BE49-F238E27FC236}">
                <a16:creationId xmlns:a16="http://schemas.microsoft.com/office/drawing/2014/main" id="{3E808CCF-2FFB-BD96-B03F-F12F1797DF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FDB529-EC68-515B-0ACC-D4F559DB2EE4}"/>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260519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BF04E-C630-40C9-3A46-A0F1760188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2ECC5-EDB8-B8E5-7827-124A27A426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1E059-DD31-B6C7-175D-CB364F9165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C67034-DB7B-7832-1A35-330B2D90AA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053621-B6F5-01A0-E3CD-521F24C20A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57120A-4193-6901-E83E-94F77679CF86}"/>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8" name="Footer Placeholder 7">
            <a:extLst>
              <a:ext uri="{FF2B5EF4-FFF2-40B4-BE49-F238E27FC236}">
                <a16:creationId xmlns:a16="http://schemas.microsoft.com/office/drawing/2014/main" id="{DA0C2E9B-431B-36C7-E49B-EB9D86070B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6D5610-7253-63A5-EE99-A40C425C9577}"/>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1102369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2A601-5BE9-62BB-AA44-C3EB453E3A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3B296F-D386-9747-730E-79532B5A21BD}"/>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4" name="Footer Placeholder 3">
            <a:extLst>
              <a:ext uri="{FF2B5EF4-FFF2-40B4-BE49-F238E27FC236}">
                <a16:creationId xmlns:a16="http://schemas.microsoft.com/office/drawing/2014/main" id="{838961F2-18E6-413C-7483-28954E767E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F1C825-389E-EDD5-8E5F-640CAA18F477}"/>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2206201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08813E-D97B-E368-8837-8C4A3FF6E286}"/>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3" name="Footer Placeholder 2">
            <a:extLst>
              <a:ext uri="{FF2B5EF4-FFF2-40B4-BE49-F238E27FC236}">
                <a16:creationId xmlns:a16="http://schemas.microsoft.com/office/drawing/2014/main" id="{BAFA9BC1-FA9D-DF9A-466D-E6AE85B90F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6291E0-7F3D-3E93-2981-3770437BFC61}"/>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3499835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8923-E8B6-A284-1396-F66F72A834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7BEC92-D079-0BA2-74BC-E08021A055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30594B-7C82-F3B6-A644-9D5F55D61A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098D9D-B5FF-056F-D161-DB51C52B3259}"/>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6" name="Footer Placeholder 5">
            <a:extLst>
              <a:ext uri="{FF2B5EF4-FFF2-40B4-BE49-F238E27FC236}">
                <a16:creationId xmlns:a16="http://schemas.microsoft.com/office/drawing/2014/main" id="{6812A3F3-B081-126D-192A-A48ECE1EFA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65999-F7FA-F12E-C85C-4523666095F6}"/>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2065509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DAE92-4DE2-136C-B39F-8CA55F8A92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7F8247-11D5-1D37-D480-0CF20FDA7C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A2A647-D11B-DF94-BD58-1C0798FD6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88C7DB-5544-495D-8A06-BBB4D5D7133D}"/>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6" name="Footer Placeholder 5">
            <a:extLst>
              <a:ext uri="{FF2B5EF4-FFF2-40B4-BE49-F238E27FC236}">
                <a16:creationId xmlns:a16="http://schemas.microsoft.com/office/drawing/2014/main" id="{8FFEF19D-FA05-836E-B067-B2193B3F57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CEB218-7971-00B1-D95D-5B186B1FDFDE}"/>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4004228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F75E8-A25E-5192-009B-64E4F3D1FD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528175-3ACF-93B0-70DE-6CF29F2D15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9297D3-EF23-2252-70C4-059F3F021986}"/>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5" name="Footer Placeholder 4">
            <a:extLst>
              <a:ext uri="{FF2B5EF4-FFF2-40B4-BE49-F238E27FC236}">
                <a16:creationId xmlns:a16="http://schemas.microsoft.com/office/drawing/2014/main" id="{557CB2A3-0A74-4713-9B2D-988F1ECA2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937205-EFF2-7BB8-48CC-AB24DB045B5C}"/>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1249923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7EF1DD-3854-3A47-C944-E56D1EC37E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30DD9A-CDFC-EE6D-7349-1AF5557BAD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9D2780-BA06-C217-58F6-DDE6E4288A4B}"/>
              </a:ext>
            </a:extLst>
          </p:cNvPr>
          <p:cNvSpPr>
            <a:spLocks noGrp="1"/>
          </p:cNvSpPr>
          <p:nvPr>
            <p:ph type="dt" sz="half" idx="10"/>
          </p:nvPr>
        </p:nvSpPr>
        <p:spPr/>
        <p:txBody>
          <a:bodyPr/>
          <a:lstStyle/>
          <a:p>
            <a:fld id="{150F0A44-99A7-4BC4-BC02-2BBC37E8E550}" type="datetimeFigureOut">
              <a:rPr lang="en-GB" smtClean="0"/>
              <a:t>13/08/2023</a:t>
            </a:fld>
            <a:endParaRPr lang="en-GB"/>
          </a:p>
        </p:txBody>
      </p:sp>
      <p:sp>
        <p:nvSpPr>
          <p:cNvPr id="5" name="Footer Placeholder 4">
            <a:extLst>
              <a:ext uri="{FF2B5EF4-FFF2-40B4-BE49-F238E27FC236}">
                <a16:creationId xmlns:a16="http://schemas.microsoft.com/office/drawing/2014/main" id="{696EA818-C5A9-A614-FD02-55FCC6D97F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06E050-14DD-4BF1-6C3E-EB150D65EB11}"/>
              </a:ext>
            </a:extLst>
          </p:cNvPr>
          <p:cNvSpPr>
            <a:spLocks noGrp="1"/>
          </p:cNvSpPr>
          <p:nvPr>
            <p:ph type="sldNum" sz="quarter" idx="12"/>
          </p:nvPr>
        </p:nvSpPr>
        <p:spPr/>
        <p:txBody>
          <a:bodyPr/>
          <a:lstStyle/>
          <a:p>
            <a:fld id="{EDD03323-9EAB-4AEF-A100-DC77D19E3C22}" type="slidenum">
              <a:rPr lang="en-GB" smtClean="0"/>
              <a:t>‹#›</a:t>
            </a:fld>
            <a:endParaRPr lang="en-GB"/>
          </a:p>
        </p:txBody>
      </p:sp>
    </p:spTree>
    <p:extLst>
      <p:ext uri="{BB962C8B-B14F-4D97-AF65-F5344CB8AC3E}">
        <p14:creationId xmlns:p14="http://schemas.microsoft.com/office/powerpoint/2010/main" val="3424765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A048E4-F9E8-E5EA-9D4D-8DFEA31AAA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4D0910-566B-C09A-1468-5A0A861EB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F27F29-980B-48CE-538E-8D97B02884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0F0A44-99A7-4BC4-BC02-2BBC37E8E550}" type="datetimeFigureOut">
              <a:rPr lang="en-GB" smtClean="0"/>
              <a:t>13/08/2023</a:t>
            </a:fld>
            <a:endParaRPr lang="en-GB"/>
          </a:p>
        </p:txBody>
      </p:sp>
      <p:sp>
        <p:nvSpPr>
          <p:cNvPr id="5" name="Footer Placeholder 4">
            <a:extLst>
              <a:ext uri="{FF2B5EF4-FFF2-40B4-BE49-F238E27FC236}">
                <a16:creationId xmlns:a16="http://schemas.microsoft.com/office/drawing/2014/main" id="{CF9FB258-8DC7-2033-1BB7-924B38EE9B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F314BF-AC34-BAE5-9259-98219C2934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D03323-9EAB-4AEF-A100-DC77D19E3C22}" type="slidenum">
              <a:rPr lang="en-GB" smtClean="0"/>
              <a:t>‹#›</a:t>
            </a:fld>
            <a:endParaRPr lang="en-GB"/>
          </a:p>
        </p:txBody>
      </p:sp>
    </p:spTree>
    <p:extLst>
      <p:ext uri="{BB962C8B-B14F-4D97-AF65-F5344CB8AC3E}">
        <p14:creationId xmlns:p14="http://schemas.microsoft.com/office/powerpoint/2010/main" val="1675400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E61B256-7F8E-CDBE-E8B3-4909CC7C03EA}"/>
              </a:ext>
            </a:extLst>
          </p:cNvPr>
          <p:cNvSpPr/>
          <p:nvPr/>
        </p:nvSpPr>
        <p:spPr>
          <a:xfrm>
            <a:off x="104419" y="912056"/>
            <a:ext cx="2432905" cy="802444"/>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800" b="1" dirty="0"/>
              <a:t>Introduction</a:t>
            </a:r>
          </a:p>
          <a:p>
            <a:pPr algn="just"/>
            <a:r>
              <a:rPr lang="en-US" sz="800" dirty="0"/>
              <a:t>The purpose of this poster presentation is to select suitable KM framework for chosen company </a:t>
            </a:r>
            <a:r>
              <a:rPr lang="en-US" sz="800" dirty="0" err="1"/>
              <a:t>Lidl</a:t>
            </a:r>
            <a:r>
              <a:rPr lang="en-US" sz="800" dirty="0"/>
              <a:t>. The selected KM framework will be evaluated including drawbacks and benefits. In this poster how the KM framework will be used will be demonstrated.</a:t>
            </a:r>
          </a:p>
        </p:txBody>
      </p:sp>
      <p:sp>
        <p:nvSpPr>
          <p:cNvPr id="5" name="Rectangle: Rounded Corners 4">
            <a:extLst>
              <a:ext uri="{FF2B5EF4-FFF2-40B4-BE49-F238E27FC236}">
                <a16:creationId xmlns:a16="http://schemas.microsoft.com/office/drawing/2014/main" id="{147CEF1D-AB9E-01D1-9A8A-2A064D84E0F6}"/>
              </a:ext>
            </a:extLst>
          </p:cNvPr>
          <p:cNvSpPr/>
          <p:nvPr/>
        </p:nvSpPr>
        <p:spPr>
          <a:xfrm>
            <a:off x="2577913" y="-1"/>
            <a:ext cx="2654487" cy="4207100"/>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800" b="1" dirty="0"/>
              <a:t>Evaluation of the proposed KM framework</a:t>
            </a:r>
          </a:p>
          <a:p>
            <a:pPr algn="just"/>
            <a:r>
              <a:rPr lang="en-US" sz="800" dirty="0"/>
              <a:t>Zack's Knowledge Strategy Framework is selected as the suitable Knowledge Management (KM) framework for </a:t>
            </a:r>
            <a:r>
              <a:rPr lang="en-US" sz="800" dirty="0" err="1"/>
              <a:t>Lidl</a:t>
            </a:r>
            <a:r>
              <a:rPr lang="en-US" sz="800" dirty="0"/>
              <a:t> due to its emphasis on aligning organizational knowledge resources with strategic goals.</a:t>
            </a:r>
          </a:p>
          <a:p>
            <a:pPr algn="just"/>
            <a:r>
              <a:rPr lang="en-US" sz="800" dirty="0"/>
              <a:t>Benefits:</a:t>
            </a:r>
          </a:p>
          <a:p>
            <a:pPr algn="just"/>
            <a:r>
              <a:rPr lang="en-US" sz="800" i="1" dirty="0"/>
              <a:t>Alignment with Business Strategy</a:t>
            </a:r>
            <a:r>
              <a:rPr lang="en-US" sz="800" dirty="0"/>
              <a:t>: This framework ensures that knowledge management efforts directly contribute to achieving the company's goals, enhancing efficiency, and competitiveness.</a:t>
            </a:r>
          </a:p>
          <a:p>
            <a:pPr algn="just"/>
            <a:r>
              <a:rPr lang="en-US" sz="800" i="1" dirty="0"/>
              <a:t>Gap Analysis</a:t>
            </a:r>
            <a:r>
              <a:rPr lang="en-US" sz="800" dirty="0"/>
              <a:t>: By evaluating the existing knowledge and identifying gaps, </a:t>
            </a:r>
            <a:r>
              <a:rPr lang="en-US" sz="800" dirty="0" err="1"/>
              <a:t>Lidl</a:t>
            </a:r>
            <a:r>
              <a:rPr lang="en-US" sz="800" dirty="0"/>
              <a:t> can strategically invest in areas that will provide the most value, whether it's expanding into new markets or refining existing processes (</a:t>
            </a:r>
            <a:r>
              <a:rPr lang="en-US" sz="800" dirty="0" err="1"/>
              <a:t>Dehghani</a:t>
            </a:r>
            <a:r>
              <a:rPr lang="en-US" sz="800" dirty="0"/>
              <a:t> and </a:t>
            </a:r>
            <a:r>
              <a:rPr lang="en-US" sz="800" dirty="0" err="1"/>
              <a:t>Ramsin</a:t>
            </a:r>
            <a:r>
              <a:rPr lang="en-US" sz="800" dirty="0"/>
              <a:t>, 2015).</a:t>
            </a:r>
          </a:p>
          <a:p>
            <a:pPr algn="just"/>
            <a:r>
              <a:rPr lang="en-US" sz="800" i="1" dirty="0"/>
              <a:t>Focused Investment</a:t>
            </a:r>
            <a:r>
              <a:rPr lang="en-US" sz="800" dirty="0"/>
              <a:t>: </a:t>
            </a:r>
            <a:r>
              <a:rPr lang="en-US" sz="800" dirty="0" err="1"/>
              <a:t>Lidl</a:t>
            </a:r>
            <a:r>
              <a:rPr lang="en-US" sz="800" dirty="0"/>
              <a:t> can optimize its investments in knowledge management by focusing on areas that align with its strategic goals, ensuring that resources are deployed where they will have the most impact.</a:t>
            </a:r>
          </a:p>
          <a:p>
            <a:pPr algn="just"/>
            <a:r>
              <a:rPr lang="en-US" sz="800" dirty="0"/>
              <a:t>Drawbacks:</a:t>
            </a:r>
          </a:p>
          <a:p>
            <a:pPr algn="just"/>
            <a:r>
              <a:rPr lang="en-US" sz="800" i="1" dirty="0"/>
              <a:t>Complex Implementation</a:t>
            </a:r>
            <a:r>
              <a:rPr lang="en-US" sz="800" dirty="0"/>
              <a:t>: The implementation of Zack's framework requires a deep understanding of the existing knowledge landscape and the strategic goals of the company (</a:t>
            </a:r>
            <a:r>
              <a:rPr lang="en-US" sz="800" dirty="0" err="1"/>
              <a:t>Litvaj</a:t>
            </a:r>
            <a:r>
              <a:rPr lang="en-US" sz="800" dirty="0"/>
              <a:t> and </a:t>
            </a:r>
            <a:r>
              <a:rPr lang="en-US" sz="800" dirty="0" err="1"/>
              <a:t>Stancekova</a:t>
            </a:r>
            <a:r>
              <a:rPr lang="en-US" sz="800" dirty="0"/>
              <a:t>, 2015). </a:t>
            </a:r>
          </a:p>
          <a:p>
            <a:pPr algn="just"/>
            <a:r>
              <a:rPr lang="en-US" sz="800" i="1" dirty="0"/>
              <a:t>Potential Resistance</a:t>
            </a:r>
            <a:r>
              <a:rPr lang="en-US" sz="800" dirty="0"/>
              <a:t>: If not managed carefully, the shift to a new strategic framework might encounter resistance within the organization, particularly if it requires significant changes to existing practices or culture.</a:t>
            </a:r>
          </a:p>
          <a:p>
            <a:pPr algn="just"/>
            <a:r>
              <a:rPr lang="en-US" sz="800" i="1" dirty="0"/>
              <a:t>Ongoing Maintenance Required</a:t>
            </a:r>
            <a:r>
              <a:rPr lang="en-US" sz="800" dirty="0"/>
              <a:t>: Regular monitoring and updating of the strategy are required to keep it aligned with evolving business goals, which could add complexity and demands on management (</a:t>
            </a:r>
            <a:r>
              <a:rPr lang="en-US" sz="800" dirty="0" err="1"/>
              <a:t>Dehghani</a:t>
            </a:r>
            <a:r>
              <a:rPr lang="en-US" sz="800" dirty="0"/>
              <a:t> and </a:t>
            </a:r>
            <a:r>
              <a:rPr lang="en-US" sz="800" dirty="0" err="1"/>
              <a:t>Ramsin</a:t>
            </a:r>
            <a:r>
              <a:rPr lang="en-US" sz="800" dirty="0"/>
              <a:t>, 2015).</a:t>
            </a:r>
          </a:p>
        </p:txBody>
      </p:sp>
      <p:sp>
        <p:nvSpPr>
          <p:cNvPr id="6" name="Rectangle: Rounded Corners 5">
            <a:extLst>
              <a:ext uri="{FF2B5EF4-FFF2-40B4-BE49-F238E27FC236}">
                <a16:creationId xmlns:a16="http://schemas.microsoft.com/office/drawing/2014/main" id="{DC87AF7B-3D4B-25D6-EA46-CD0FB4B35D76}"/>
              </a:ext>
            </a:extLst>
          </p:cNvPr>
          <p:cNvSpPr/>
          <p:nvPr/>
        </p:nvSpPr>
        <p:spPr>
          <a:xfrm>
            <a:off x="128558" y="3048001"/>
            <a:ext cx="2292627" cy="3810000"/>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750" b="1" dirty="0"/>
              <a:t>Identifying the possible KM frameworks and describing their purposes</a:t>
            </a:r>
          </a:p>
          <a:p>
            <a:pPr algn="just"/>
            <a:r>
              <a:rPr lang="en-US" sz="750" i="1" dirty="0" err="1"/>
              <a:t>Nonaka's</a:t>
            </a:r>
            <a:r>
              <a:rPr lang="en-US" sz="750" i="1" dirty="0"/>
              <a:t> SECI Model</a:t>
            </a:r>
            <a:r>
              <a:rPr lang="en-US" sz="750" dirty="0"/>
              <a:t>: This framework is focused on the continuous conversion of tacit knowledge into explicit knowledge and vice versa (Maier and </a:t>
            </a:r>
            <a:r>
              <a:rPr lang="en-US" sz="750" dirty="0" err="1"/>
              <a:t>Hadrich</a:t>
            </a:r>
            <a:r>
              <a:rPr lang="en-US" sz="750" dirty="0"/>
              <a:t>, 2011). Its purpose is to facilitate knowledge creation and sharing by encompassing four modes: Socialization (tacit to tacit), Externalization (tacit to explicit), Combination (explicit to explicit), and Internalization (explicit to tacit). It's instrumental in organizational learning and innovation.</a:t>
            </a:r>
          </a:p>
          <a:p>
            <a:pPr algn="just"/>
            <a:r>
              <a:rPr lang="en-US" sz="750" i="1" dirty="0"/>
              <a:t>The Knowledge Value Chain (KVC) Framework</a:t>
            </a:r>
            <a:r>
              <a:rPr lang="en-US" sz="750" dirty="0"/>
              <a:t>: KVC emphasizes the transformation of knowledge into value (Becerra-Fernandez and </a:t>
            </a:r>
            <a:r>
              <a:rPr lang="en-US" sz="750" dirty="0" err="1"/>
              <a:t>Sabherwal</a:t>
            </a:r>
            <a:r>
              <a:rPr lang="en-US" sz="750" dirty="0"/>
              <a:t>, 2014). It consists of sequential activities such as knowledge acquisition, refinement, storage, transfer, application, and finally, the realization of value from knowledge. The purpose of this framework is to enable an organization to create a competitive advantage by linking knowledge management activities directly to business goals and value creation.</a:t>
            </a:r>
          </a:p>
          <a:p>
            <a:pPr algn="just"/>
            <a:r>
              <a:rPr lang="en-US" sz="750" i="1" dirty="0"/>
              <a:t>Zack's Knowledge Strategy Framework</a:t>
            </a:r>
            <a:r>
              <a:rPr lang="en-US" sz="750" dirty="0"/>
              <a:t>: This framework is designed to align an organization's knowledge resources with its strategic goals (</a:t>
            </a:r>
            <a:r>
              <a:rPr lang="en-US" sz="750" dirty="0" err="1"/>
              <a:t>Dehghani</a:t>
            </a:r>
            <a:r>
              <a:rPr lang="en-US" sz="750" dirty="0"/>
              <a:t> and </a:t>
            </a:r>
            <a:r>
              <a:rPr lang="en-US" sz="750" dirty="0" err="1"/>
              <a:t>Ramsin</a:t>
            </a:r>
            <a:r>
              <a:rPr lang="en-US" sz="750" dirty="0"/>
              <a:t>, 2015). By </a:t>
            </a:r>
            <a:r>
              <a:rPr lang="en-US" sz="750" dirty="0" err="1"/>
              <a:t>analysing</a:t>
            </a:r>
            <a:r>
              <a:rPr lang="en-US" sz="750" dirty="0"/>
              <a:t> the existing knowledge gap and the desired state of knowledge, Zack's framework helps in formulating strategies to fill those gaps. The purpose here is to ensure that an organization's KM initiatives are in sync with its overall strategic direction, promoting efficiency and competitiveness</a:t>
            </a:r>
          </a:p>
        </p:txBody>
      </p:sp>
      <p:sp>
        <p:nvSpPr>
          <p:cNvPr id="7" name="Rectangle: Rounded Corners 6">
            <a:extLst>
              <a:ext uri="{FF2B5EF4-FFF2-40B4-BE49-F238E27FC236}">
                <a16:creationId xmlns:a16="http://schemas.microsoft.com/office/drawing/2014/main" id="{BA6491B3-7121-B00C-C9A5-CD63A4EA589C}"/>
              </a:ext>
            </a:extLst>
          </p:cNvPr>
          <p:cNvSpPr/>
          <p:nvPr/>
        </p:nvSpPr>
        <p:spPr>
          <a:xfrm>
            <a:off x="2489012" y="4295425"/>
            <a:ext cx="5146862" cy="2473675"/>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800" b="1" dirty="0"/>
              <a:t>Demonstrating how it will be used</a:t>
            </a:r>
          </a:p>
          <a:p>
            <a:pPr algn="just"/>
            <a:r>
              <a:rPr lang="en-US" sz="800" i="1" dirty="0"/>
              <a:t>Screen Design</a:t>
            </a:r>
            <a:r>
              <a:rPr lang="en-US" sz="800" dirty="0"/>
              <a:t>: The user interface will be designed to provide easy navigation and access to knowledge resources. The layout will be intuitive, with clear categorization and search functionality, making it suitable for diverse user groups within </a:t>
            </a:r>
            <a:r>
              <a:rPr lang="en-US" sz="800" dirty="0" err="1"/>
              <a:t>Lidl</a:t>
            </a:r>
            <a:r>
              <a:rPr lang="en-US" sz="800" dirty="0"/>
              <a:t>.</a:t>
            </a:r>
          </a:p>
          <a:p>
            <a:pPr algn="just"/>
            <a:r>
              <a:rPr lang="en-US" sz="800" i="1" dirty="0"/>
              <a:t>Access Points</a:t>
            </a:r>
            <a:r>
              <a:rPr lang="en-US" sz="800" dirty="0"/>
              <a:t>: Different access levels will be established, tailored to different roles within the organization. Managers may have complete access, while staff may access only specific sections relevant to their roles. Multi-platform support will enable access through computers, tablets, and mobile devices.</a:t>
            </a:r>
          </a:p>
          <a:p>
            <a:pPr algn="just"/>
            <a:r>
              <a:rPr lang="en-US" sz="800" i="1" dirty="0"/>
              <a:t>Security Restrictions</a:t>
            </a:r>
            <a:r>
              <a:rPr lang="en-US" sz="800" dirty="0"/>
              <a:t>: Access controls will be implemented to ensure that sensitive information is only accessible to authorized personnel (</a:t>
            </a:r>
            <a:r>
              <a:rPr lang="en-US" sz="800" dirty="0" err="1"/>
              <a:t>Litvaj</a:t>
            </a:r>
            <a:r>
              <a:rPr lang="en-US" sz="800" dirty="0"/>
              <a:t> and </a:t>
            </a:r>
            <a:r>
              <a:rPr lang="en-US" sz="800" dirty="0" err="1"/>
              <a:t>Stancekova</a:t>
            </a:r>
            <a:r>
              <a:rPr lang="en-US" sz="800" dirty="0"/>
              <a:t>, 2015). This might include password protection, two-factor authentication, and the restriction of access based on roles or departments.</a:t>
            </a:r>
          </a:p>
          <a:p>
            <a:pPr algn="just"/>
            <a:r>
              <a:rPr lang="en-US" sz="800" i="1" dirty="0"/>
              <a:t>Integration with Existing Systems</a:t>
            </a:r>
            <a:r>
              <a:rPr lang="en-US" sz="800" dirty="0"/>
              <a:t>: The framework will be integrated with </a:t>
            </a:r>
            <a:r>
              <a:rPr lang="en-US" sz="800" dirty="0" err="1"/>
              <a:t>Lidl's</a:t>
            </a:r>
            <a:r>
              <a:rPr lang="en-US" sz="800" dirty="0"/>
              <a:t> existing IT infrastructure, allowing seamless interaction with other systems such as inventory management or customer relationship management (CRM).</a:t>
            </a:r>
          </a:p>
          <a:p>
            <a:pPr algn="just"/>
            <a:r>
              <a:rPr lang="en-US" sz="800" i="1" dirty="0"/>
              <a:t>Training and Support</a:t>
            </a:r>
            <a:r>
              <a:rPr lang="en-US" sz="800" dirty="0"/>
              <a:t>: Proper training modules will be developed to assist the staff in utilizing the new system effectively. Help-desks and online support will be made available for ongoing assistance.</a:t>
            </a:r>
          </a:p>
          <a:p>
            <a:pPr algn="just"/>
            <a:r>
              <a:rPr lang="en-US" sz="800" i="1" dirty="0"/>
              <a:t>Monitoring and Analytics</a:t>
            </a:r>
            <a:r>
              <a:rPr lang="en-US" sz="800" dirty="0"/>
              <a:t>: Continuous monitoring tools will be put in place to track usage and assess the effectiveness of the KM system (</a:t>
            </a:r>
            <a:r>
              <a:rPr lang="en-US" sz="800" dirty="0" err="1"/>
              <a:t>Sein-Echaluce</a:t>
            </a:r>
            <a:r>
              <a:rPr lang="en-US" sz="800" dirty="0"/>
              <a:t> et al., 2013). Regular reviews and updates will ensure alignment with organizational goals.</a:t>
            </a:r>
          </a:p>
          <a:p>
            <a:pPr algn="just"/>
            <a:r>
              <a:rPr lang="en-US" sz="800" i="1" dirty="0"/>
              <a:t>Compliance and Legal Considerations</a:t>
            </a:r>
            <a:r>
              <a:rPr lang="en-US" sz="800" dirty="0"/>
              <a:t>: All functionalities will adhere to legal requirements concerning data protection and intellectual property rights.</a:t>
            </a:r>
          </a:p>
        </p:txBody>
      </p:sp>
      <p:sp>
        <p:nvSpPr>
          <p:cNvPr id="8" name="Rectangle: Rounded Corners 7">
            <a:extLst>
              <a:ext uri="{FF2B5EF4-FFF2-40B4-BE49-F238E27FC236}">
                <a16:creationId xmlns:a16="http://schemas.microsoft.com/office/drawing/2014/main" id="{DC509777-68A8-D3A0-ABBB-A2721D4D96F0}"/>
              </a:ext>
            </a:extLst>
          </p:cNvPr>
          <p:cNvSpPr/>
          <p:nvPr/>
        </p:nvSpPr>
        <p:spPr>
          <a:xfrm>
            <a:off x="5272990" y="146847"/>
            <a:ext cx="6674636" cy="1427953"/>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800" b="1" dirty="0"/>
              <a:t>How will it interact with other ongoing systems</a:t>
            </a:r>
          </a:p>
          <a:p>
            <a:pPr algn="just"/>
            <a:r>
              <a:rPr lang="en-US" sz="800" dirty="0"/>
              <a:t>Zack's Knowledge Strategy Framework in </a:t>
            </a:r>
            <a:r>
              <a:rPr lang="en-US" sz="800" dirty="0" err="1"/>
              <a:t>Lidl</a:t>
            </a:r>
            <a:r>
              <a:rPr lang="en-US" sz="800" dirty="0"/>
              <a:t> will be carefully integrated with the existing systems to ensure smooth interaction and seamless functionality. The interoperability will primarily focus on:</a:t>
            </a:r>
          </a:p>
          <a:p>
            <a:pPr algn="just"/>
            <a:r>
              <a:rPr lang="en-US" sz="800" i="1" dirty="0"/>
              <a:t>Data Synchronization</a:t>
            </a:r>
            <a:r>
              <a:rPr lang="en-US" sz="800" dirty="0"/>
              <a:t>: Integration with systems like CRM and ERP will allow real-time data exchange, ensuring consistency and accessibility of information across platforms (Biscotti, D’Amico, and </a:t>
            </a:r>
            <a:r>
              <a:rPr lang="en-US" sz="800" dirty="0" err="1"/>
              <a:t>Monge</a:t>
            </a:r>
            <a:r>
              <a:rPr lang="en-US" sz="800" dirty="0"/>
              <a:t>, 2018).</a:t>
            </a:r>
          </a:p>
          <a:p>
            <a:pPr algn="just"/>
            <a:r>
              <a:rPr lang="en-US" sz="800" i="1" dirty="0"/>
              <a:t>User Authentication</a:t>
            </a:r>
            <a:r>
              <a:rPr lang="en-US" sz="800" dirty="0"/>
              <a:t>: The KM system will be linked with the organization's single sign-on (SSO) solution, streamlining user access and maintaining security protocols.</a:t>
            </a:r>
          </a:p>
          <a:p>
            <a:pPr algn="just"/>
            <a:r>
              <a:rPr lang="en-US" sz="800" i="1" dirty="0"/>
              <a:t>Collaborative Tools Interaction</a:t>
            </a:r>
            <a:r>
              <a:rPr lang="en-US" sz="800" dirty="0"/>
              <a:t>: Connecting the KM system with existing collaboration tools will facilitate team communication and project management.</a:t>
            </a:r>
          </a:p>
          <a:p>
            <a:pPr algn="just"/>
            <a:r>
              <a:rPr lang="en-US" sz="800" i="1" dirty="0"/>
              <a:t>Analytics and Reporting</a:t>
            </a:r>
            <a:r>
              <a:rPr lang="en-US" sz="800" dirty="0"/>
              <a:t>: Integration with existing reporting tools will allow combined insights from multiple systems, aiding in more comprehensive business decision-making (</a:t>
            </a:r>
            <a:r>
              <a:rPr lang="en-US" sz="800" dirty="0" err="1"/>
              <a:t>Tornøe</a:t>
            </a:r>
            <a:r>
              <a:rPr lang="en-US" sz="800" dirty="0"/>
              <a:t> et al., 2011).</a:t>
            </a:r>
          </a:p>
          <a:p>
            <a:pPr algn="just"/>
            <a:r>
              <a:rPr lang="en-US" sz="800" i="1" dirty="0"/>
              <a:t>Compliance Alignment</a:t>
            </a:r>
            <a:r>
              <a:rPr lang="en-US" sz="800" dirty="0"/>
              <a:t>: Coordination with legal and compliance tools will ensure that the new KM system aligns with ongoing regulatory requirements.</a:t>
            </a:r>
          </a:p>
        </p:txBody>
      </p:sp>
      <p:sp>
        <p:nvSpPr>
          <p:cNvPr id="9" name="Rectangle: Rounded Corners 8">
            <a:extLst>
              <a:ext uri="{FF2B5EF4-FFF2-40B4-BE49-F238E27FC236}">
                <a16:creationId xmlns:a16="http://schemas.microsoft.com/office/drawing/2014/main" id="{430CB77A-C526-72E1-AC73-5E52F6A6D32E}"/>
              </a:ext>
            </a:extLst>
          </p:cNvPr>
          <p:cNvSpPr/>
          <p:nvPr/>
        </p:nvSpPr>
        <p:spPr>
          <a:xfrm>
            <a:off x="8790889" y="4075531"/>
            <a:ext cx="3261411" cy="2544210"/>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700" b="1" dirty="0">
                <a:solidFill>
                  <a:schemeClr val="tx1"/>
                </a:solidFill>
              </a:rPr>
              <a:t>Reference</a:t>
            </a:r>
          </a:p>
          <a:p>
            <a:pPr algn="just"/>
            <a:r>
              <a:rPr lang="en-US" sz="700" dirty="0">
                <a:solidFill>
                  <a:schemeClr val="tx1"/>
                </a:solidFill>
              </a:rPr>
              <a:t>Becerra-Fernandez, I., and </a:t>
            </a:r>
            <a:r>
              <a:rPr lang="en-US" sz="700" dirty="0" err="1">
                <a:solidFill>
                  <a:schemeClr val="tx1"/>
                </a:solidFill>
              </a:rPr>
              <a:t>Sabherwal</a:t>
            </a:r>
            <a:r>
              <a:rPr lang="en-US" sz="700" dirty="0">
                <a:solidFill>
                  <a:schemeClr val="tx1"/>
                </a:solidFill>
              </a:rPr>
              <a:t>, R. (2014). Knowledge management: Systems and processes. </a:t>
            </a:r>
            <a:r>
              <a:rPr lang="en-US" sz="700" dirty="0" err="1">
                <a:solidFill>
                  <a:schemeClr val="tx1"/>
                </a:solidFill>
              </a:rPr>
              <a:t>Routledge</a:t>
            </a:r>
            <a:r>
              <a:rPr lang="en-US" sz="700" dirty="0">
                <a:solidFill>
                  <a:schemeClr val="tx1"/>
                </a:solidFill>
              </a:rPr>
              <a:t>.</a:t>
            </a:r>
          </a:p>
          <a:p>
            <a:pPr algn="just"/>
            <a:r>
              <a:rPr lang="en-US" sz="700" dirty="0">
                <a:solidFill>
                  <a:schemeClr val="tx1"/>
                </a:solidFill>
              </a:rPr>
              <a:t>Biscotti, A. M., D’Amico, E., and </a:t>
            </a:r>
            <a:r>
              <a:rPr lang="en-US" sz="700" dirty="0" err="1">
                <a:solidFill>
                  <a:schemeClr val="tx1"/>
                </a:solidFill>
              </a:rPr>
              <a:t>Monge</a:t>
            </a:r>
            <a:r>
              <a:rPr lang="en-US" sz="700" dirty="0">
                <a:solidFill>
                  <a:schemeClr val="tx1"/>
                </a:solidFill>
              </a:rPr>
              <a:t>, F. (2018). Do environmental management systems affect the knowledge management process? The impact on the learning evolution and the relevance of </a:t>
            </a:r>
            <a:r>
              <a:rPr lang="en-US" sz="700" dirty="0" err="1">
                <a:solidFill>
                  <a:schemeClr val="tx1"/>
                </a:solidFill>
              </a:rPr>
              <a:t>organisational</a:t>
            </a:r>
            <a:r>
              <a:rPr lang="en-US" sz="700" dirty="0">
                <a:solidFill>
                  <a:schemeClr val="tx1"/>
                </a:solidFill>
              </a:rPr>
              <a:t> context. Journal of Knowledge Management, 22(3), 603-620.</a:t>
            </a:r>
          </a:p>
          <a:p>
            <a:pPr algn="just"/>
            <a:r>
              <a:rPr lang="en-US" sz="700" dirty="0" err="1">
                <a:solidFill>
                  <a:schemeClr val="tx1"/>
                </a:solidFill>
              </a:rPr>
              <a:t>Dehghani</a:t>
            </a:r>
            <a:r>
              <a:rPr lang="en-US" sz="700" dirty="0">
                <a:solidFill>
                  <a:schemeClr val="tx1"/>
                </a:solidFill>
              </a:rPr>
              <a:t>, R., and </a:t>
            </a:r>
            <a:r>
              <a:rPr lang="en-US" sz="700" dirty="0" err="1">
                <a:solidFill>
                  <a:schemeClr val="tx1"/>
                </a:solidFill>
              </a:rPr>
              <a:t>Ramsin</a:t>
            </a:r>
            <a:r>
              <a:rPr lang="en-US" sz="700" dirty="0">
                <a:solidFill>
                  <a:schemeClr val="tx1"/>
                </a:solidFill>
              </a:rPr>
              <a:t>, R. (2015). Methodologies for developing knowledge management systems: an evaluation framework. Journal of Knowledge Management, 19(4), 682-710.</a:t>
            </a:r>
          </a:p>
          <a:p>
            <a:pPr algn="just"/>
            <a:r>
              <a:rPr lang="en-US" sz="700" dirty="0" err="1">
                <a:solidFill>
                  <a:schemeClr val="tx1"/>
                </a:solidFill>
              </a:rPr>
              <a:t>Litvaj</a:t>
            </a:r>
            <a:r>
              <a:rPr lang="en-US" sz="700" dirty="0">
                <a:solidFill>
                  <a:schemeClr val="tx1"/>
                </a:solidFill>
              </a:rPr>
              <a:t>, I., and </a:t>
            </a:r>
            <a:r>
              <a:rPr lang="en-US" sz="700" dirty="0" err="1">
                <a:solidFill>
                  <a:schemeClr val="tx1"/>
                </a:solidFill>
              </a:rPr>
              <a:t>Stancekova</a:t>
            </a:r>
            <a:r>
              <a:rPr lang="en-US" sz="700" dirty="0">
                <a:solidFill>
                  <a:schemeClr val="tx1"/>
                </a:solidFill>
              </a:rPr>
              <a:t>, D. (2015). Decision-making, and their relation to the knowledge management, use of knowledge management in decision-making. </a:t>
            </a:r>
            <a:r>
              <a:rPr lang="en-US" sz="700" dirty="0" err="1">
                <a:solidFill>
                  <a:schemeClr val="tx1"/>
                </a:solidFill>
              </a:rPr>
              <a:t>Procedia</a:t>
            </a:r>
            <a:r>
              <a:rPr lang="en-US" sz="700" dirty="0">
                <a:solidFill>
                  <a:schemeClr val="tx1"/>
                </a:solidFill>
              </a:rPr>
              <a:t> economics and finance, 23, 467-472.</a:t>
            </a:r>
          </a:p>
          <a:p>
            <a:pPr algn="just"/>
            <a:r>
              <a:rPr lang="en-US" sz="700" dirty="0">
                <a:solidFill>
                  <a:schemeClr val="tx1"/>
                </a:solidFill>
              </a:rPr>
              <a:t>Maier, R., and </a:t>
            </a:r>
            <a:r>
              <a:rPr lang="en-US" sz="700" dirty="0" err="1">
                <a:solidFill>
                  <a:schemeClr val="tx1"/>
                </a:solidFill>
              </a:rPr>
              <a:t>Hadrich</a:t>
            </a:r>
            <a:r>
              <a:rPr lang="en-US" sz="700" dirty="0">
                <a:solidFill>
                  <a:schemeClr val="tx1"/>
                </a:solidFill>
              </a:rPr>
              <a:t>, T. (2011). Knowledge management systems. In Encyclopedia of Knowledge Management, Second Edition (pp. 779-790). IGI Global.</a:t>
            </a:r>
          </a:p>
          <a:p>
            <a:pPr algn="just"/>
            <a:r>
              <a:rPr lang="en-US" sz="700" dirty="0" err="1">
                <a:solidFill>
                  <a:schemeClr val="tx1"/>
                </a:solidFill>
              </a:rPr>
              <a:t>Sein-Echaluce</a:t>
            </a:r>
            <a:r>
              <a:rPr lang="en-US" sz="700" dirty="0">
                <a:solidFill>
                  <a:schemeClr val="tx1"/>
                </a:solidFill>
              </a:rPr>
              <a:t>, M., </a:t>
            </a:r>
            <a:r>
              <a:rPr lang="en-US" sz="700" dirty="0" err="1">
                <a:solidFill>
                  <a:schemeClr val="tx1"/>
                </a:solidFill>
              </a:rPr>
              <a:t>Lerís</a:t>
            </a:r>
            <a:r>
              <a:rPr lang="en-US" sz="700" dirty="0">
                <a:solidFill>
                  <a:schemeClr val="tx1"/>
                </a:solidFill>
              </a:rPr>
              <a:t>, D., Blanco, Á. F., and </a:t>
            </a:r>
            <a:r>
              <a:rPr lang="en-US" sz="700" dirty="0" err="1">
                <a:solidFill>
                  <a:schemeClr val="tx1"/>
                </a:solidFill>
              </a:rPr>
              <a:t>García-Peñalvo</a:t>
            </a:r>
            <a:r>
              <a:rPr lang="en-US" sz="700" dirty="0">
                <a:solidFill>
                  <a:schemeClr val="tx1"/>
                </a:solidFill>
              </a:rPr>
              <a:t>, F. J. (2013, November). Knowledge management system for applying educational innovative experiences. In Proceedings of the First International Conference on Technological Ecosystem for Enhancing </a:t>
            </a:r>
            <a:r>
              <a:rPr lang="en-US" sz="700" dirty="0" err="1">
                <a:solidFill>
                  <a:schemeClr val="tx1"/>
                </a:solidFill>
              </a:rPr>
              <a:t>Multiculturality</a:t>
            </a:r>
            <a:r>
              <a:rPr lang="en-US" sz="700" dirty="0">
                <a:solidFill>
                  <a:schemeClr val="tx1"/>
                </a:solidFill>
              </a:rPr>
              <a:t> (pp. 405-410).</a:t>
            </a:r>
          </a:p>
          <a:p>
            <a:pPr algn="just"/>
            <a:r>
              <a:rPr lang="en-US" sz="700" dirty="0" err="1">
                <a:solidFill>
                  <a:schemeClr val="tx1"/>
                </a:solidFill>
              </a:rPr>
              <a:t>Tornøe</a:t>
            </a:r>
            <a:r>
              <a:rPr lang="en-US" sz="700" dirty="0">
                <a:solidFill>
                  <a:schemeClr val="tx1"/>
                </a:solidFill>
              </a:rPr>
              <a:t>, C. W., Garnett, C. E., Wang, Y., Florian, J., Li, M., and </a:t>
            </a:r>
            <a:r>
              <a:rPr lang="en-US" sz="700" dirty="0" err="1">
                <a:solidFill>
                  <a:schemeClr val="tx1"/>
                </a:solidFill>
              </a:rPr>
              <a:t>Gobburu</a:t>
            </a:r>
            <a:r>
              <a:rPr lang="en-US" sz="700" dirty="0">
                <a:solidFill>
                  <a:schemeClr val="tx1"/>
                </a:solidFill>
              </a:rPr>
              <a:t>, J. V. (2011). Creation of a knowledge management system for QT analyses. The Journal of Clinical Pharmacology, 51(7), 1035-1042.</a:t>
            </a:r>
          </a:p>
        </p:txBody>
      </p:sp>
      <p:sp>
        <p:nvSpPr>
          <p:cNvPr id="2" name="Rectangle 1"/>
          <p:cNvSpPr/>
          <p:nvPr/>
        </p:nvSpPr>
        <p:spPr>
          <a:xfrm>
            <a:off x="49427" y="38505"/>
            <a:ext cx="2487896" cy="729880"/>
          </a:xfrm>
          <a:prstGeom prst="rect">
            <a:avLst/>
          </a:prstGeom>
        </p:spPr>
        <p:txBody>
          <a:bodyPr wrap="square">
            <a:spAutoFit/>
          </a:bodyPr>
          <a:lstStyle/>
          <a:p>
            <a:pPr algn="ctr">
              <a:lnSpc>
                <a:spcPct val="150000"/>
              </a:lnSpc>
              <a:spcAft>
                <a:spcPts val="800"/>
              </a:spcAft>
            </a:pPr>
            <a:r>
              <a:rPr lang="en-GB" sz="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BMSW 5106</a:t>
            </a:r>
            <a:br>
              <a:rPr lang="en-GB" sz="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br>
            <a:r>
              <a:rPr lang="en-GB" sz="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Knowledge Management System in practice at Lidl</a:t>
            </a:r>
          </a:p>
          <a:p>
            <a:pPr algn="ctr">
              <a:lnSpc>
                <a:spcPct val="150000"/>
              </a:lnSpc>
              <a:spcAft>
                <a:spcPts val="800"/>
              </a:spcAft>
            </a:pPr>
            <a:r>
              <a:rPr lang="en-GB" sz="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Student: Sorin Rece 2113995</a:t>
            </a:r>
          </a:p>
        </p:txBody>
      </p:sp>
      <p:sp>
        <p:nvSpPr>
          <p:cNvPr id="11" name="Rectangle: Rounded Corners 8">
            <a:extLst>
              <a:ext uri="{FF2B5EF4-FFF2-40B4-BE49-F238E27FC236}">
                <a16:creationId xmlns:a16="http://schemas.microsoft.com/office/drawing/2014/main" id="{430CB77A-C526-72E1-AC73-5E52F6A6D32E}"/>
              </a:ext>
            </a:extLst>
          </p:cNvPr>
          <p:cNvSpPr/>
          <p:nvPr/>
        </p:nvSpPr>
        <p:spPr>
          <a:xfrm>
            <a:off x="7676463" y="4269429"/>
            <a:ext cx="1073837" cy="2350312"/>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800" b="1" dirty="0"/>
              <a:t>Conclusion</a:t>
            </a:r>
          </a:p>
          <a:p>
            <a:pPr algn="just"/>
            <a:r>
              <a:rPr lang="en-US" sz="800" dirty="0"/>
              <a:t>Zack's Knowledge Strategy Framework provides a robust approach to aligning </a:t>
            </a:r>
            <a:r>
              <a:rPr lang="en-US" sz="800" dirty="0" err="1"/>
              <a:t>Lidl's</a:t>
            </a:r>
            <a:r>
              <a:rPr lang="en-US" sz="800" dirty="0"/>
              <a:t> knowledge management practices with its strategic objectives. While there are challenges in implementation, the potential benefits in terms of efficiency, competitiveness, and strategic alignment make it a valuable choice for the company.</a:t>
            </a:r>
          </a:p>
        </p:txBody>
      </p:sp>
      <p:sp>
        <p:nvSpPr>
          <p:cNvPr id="12" name="Rectangle: Rounded Corners 8">
            <a:extLst>
              <a:ext uri="{FF2B5EF4-FFF2-40B4-BE49-F238E27FC236}">
                <a16:creationId xmlns:a16="http://schemas.microsoft.com/office/drawing/2014/main" id="{430CB77A-C526-72E1-AC73-5E52F6A6D32E}"/>
              </a:ext>
            </a:extLst>
          </p:cNvPr>
          <p:cNvSpPr/>
          <p:nvPr/>
        </p:nvSpPr>
        <p:spPr>
          <a:xfrm>
            <a:off x="5272989" y="1637131"/>
            <a:ext cx="3223311" cy="2569967"/>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800" b="1" dirty="0"/>
              <a:t>How you may implement the chosen KM system without spending much of the organization resources</a:t>
            </a:r>
          </a:p>
          <a:p>
            <a:pPr algn="just"/>
            <a:r>
              <a:rPr lang="en-US" sz="800" dirty="0"/>
              <a:t>Implementing Zack's Knowledge Strategy Framework in </a:t>
            </a:r>
            <a:r>
              <a:rPr lang="en-US" sz="800" dirty="0" err="1"/>
              <a:t>Lidl</a:t>
            </a:r>
            <a:r>
              <a:rPr lang="en-US" sz="800" dirty="0"/>
              <a:t> without consuming excessive resources can be achieved through a targeted, strategic approach:</a:t>
            </a:r>
          </a:p>
          <a:p>
            <a:pPr algn="just"/>
            <a:r>
              <a:rPr lang="en-US" sz="800" i="1" dirty="0"/>
              <a:t>Leveraging Existing Technologies</a:t>
            </a:r>
            <a:r>
              <a:rPr lang="en-US" sz="800" dirty="0"/>
              <a:t>: By utilizing existing IT infrastructure and integrating with current systems, </a:t>
            </a:r>
            <a:r>
              <a:rPr lang="en-US" sz="800" dirty="0" err="1"/>
              <a:t>Lidl</a:t>
            </a:r>
            <a:r>
              <a:rPr lang="en-US" sz="800" dirty="0"/>
              <a:t> can minimize the need for new investments in hardware and software (</a:t>
            </a:r>
            <a:r>
              <a:rPr lang="en-US" sz="800" dirty="0" err="1"/>
              <a:t>Litvaj</a:t>
            </a:r>
            <a:r>
              <a:rPr lang="en-US" sz="800" dirty="0"/>
              <a:t> and </a:t>
            </a:r>
            <a:r>
              <a:rPr lang="en-US" sz="800" dirty="0" err="1"/>
              <a:t>Stancekova</a:t>
            </a:r>
            <a:r>
              <a:rPr lang="en-US" sz="800" dirty="0"/>
              <a:t>, 2015).</a:t>
            </a:r>
          </a:p>
          <a:p>
            <a:pPr algn="just"/>
            <a:r>
              <a:rPr lang="en-US" sz="800" i="1" dirty="0"/>
              <a:t>Phased Implementation</a:t>
            </a:r>
            <a:r>
              <a:rPr lang="en-US" sz="800" dirty="0"/>
              <a:t>: Rolling out the KM system in stages, focusing initially on key areas where immediate impact is expected, can spread costs over time and allow for assessment and refinement.</a:t>
            </a:r>
          </a:p>
          <a:p>
            <a:pPr algn="just"/>
            <a:r>
              <a:rPr lang="en-US" sz="800" i="1" dirty="0"/>
              <a:t>Employee Training</a:t>
            </a:r>
            <a:r>
              <a:rPr lang="en-US" sz="800" dirty="0"/>
              <a:t>: Utilizing in-house expertise and offering peer-to-peer training sessions can reduce the need for costly external training programs.</a:t>
            </a:r>
          </a:p>
          <a:p>
            <a:pPr algn="just"/>
            <a:r>
              <a:rPr lang="en-US" sz="800" i="1" dirty="0"/>
              <a:t>Utilizing Open Source Solutions</a:t>
            </a:r>
            <a:r>
              <a:rPr lang="en-US" sz="800" dirty="0"/>
              <a:t>: Where possible, incorporating open-source or community-driven components can mitigate licensing costs.</a:t>
            </a:r>
          </a:p>
          <a:p>
            <a:pPr algn="just"/>
            <a:r>
              <a:rPr lang="en-US" sz="800" i="1" dirty="0"/>
              <a:t>Measuring and Monitoring</a:t>
            </a:r>
            <a:r>
              <a:rPr lang="en-US" sz="800" dirty="0"/>
              <a:t>: Continuous monitoring and performance evaluation ensure alignment with organizational goals, preventing unnecessary expenditures.</a:t>
            </a:r>
          </a:p>
        </p:txBody>
      </p:sp>
      <p:sp>
        <p:nvSpPr>
          <p:cNvPr id="13" name="Rectangle: Rounded Corners 8">
            <a:extLst>
              <a:ext uri="{FF2B5EF4-FFF2-40B4-BE49-F238E27FC236}">
                <a16:creationId xmlns:a16="http://schemas.microsoft.com/office/drawing/2014/main" id="{430CB77A-C526-72E1-AC73-5E52F6A6D32E}"/>
              </a:ext>
            </a:extLst>
          </p:cNvPr>
          <p:cNvSpPr/>
          <p:nvPr/>
        </p:nvSpPr>
        <p:spPr>
          <a:xfrm>
            <a:off x="8536889" y="1637131"/>
            <a:ext cx="3410737" cy="2376069"/>
          </a:xfrm>
          <a:prstGeom prst="roundRect">
            <a:avLst/>
          </a:prstGeom>
        </p:spPr>
        <p:style>
          <a:lnRef idx="2">
            <a:schemeClr val="dk1"/>
          </a:lnRef>
          <a:fillRef idx="1">
            <a:schemeClr val="lt1"/>
          </a:fillRef>
          <a:effectRef idx="0">
            <a:schemeClr val="dk1"/>
          </a:effectRef>
          <a:fontRef idx="minor">
            <a:schemeClr val="dk1"/>
          </a:fontRef>
        </p:style>
        <p:txBody>
          <a:bodyPr lIns="0" tIns="72000" rIns="0" bIns="0" rtlCol="0" anchor="ctr"/>
          <a:lstStyle/>
          <a:p>
            <a:pPr algn="just"/>
            <a:r>
              <a:rPr lang="en-US" sz="800" b="1" dirty="0"/>
              <a:t>Describing ways how you the knowledge accumulated could be </a:t>
            </a:r>
            <a:r>
              <a:rPr lang="en-US" sz="800" b="1" dirty="0" err="1"/>
              <a:t>commercialised</a:t>
            </a:r>
            <a:endParaRPr lang="en-US" sz="800" b="1" dirty="0"/>
          </a:p>
          <a:p>
            <a:pPr algn="just"/>
            <a:r>
              <a:rPr lang="en-US" sz="800" dirty="0"/>
              <a:t>The </a:t>
            </a:r>
            <a:r>
              <a:rPr lang="en-US" sz="800" dirty="0" err="1"/>
              <a:t>commercialisation</a:t>
            </a:r>
            <a:r>
              <a:rPr lang="en-US" sz="800" dirty="0"/>
              <a:t> of accumulated knowledge within </a:t>
            </a:r>
            <a:r>
              <a:rPr lang="en-US" sz="800" dirty="0" err="1"/>
              <a:t>Lidl</a:t>
            </a:r>
            <a:r>
              <a:rPr lang="en-US" sz="800" dirty="0"/>
              <a:t> can be approached through several strategies:</a:t>
            </a:r>
          </a:p>
          <a:p>
            <a:pPr algn="just"/>
            <a:r>
              <a:rPr lang="en-US" sz="800" i="1" dirty="0"/>
              <a:t>Product Innovation</a:t>
            </a:r>
            <a:r>
              <a:rPr lang="en-US" sz="800" dirty="0"/>
              <a:t>: Leveraging insights and knowledge from customer preferences and market trends to develop new products or enhance existing ones, thus driving sales (</a:t>
            </a:r>
            <a:r>
              <a:rPr lang="en-US" sz="800" dirty="0" err="1"/>
              <a:t>Tornøe</a:t>
            </a:r>
            <a:r>
              <a:rPr lang="en-US" sz="800" dirty="0"/>
              <a:t> et al., 2011).</a:t>
            </a:r>
          </a:p>
          <a:p>
            <a:pPr algn="just"/>
            <a:r>
              <a:rPr lang="en-US" sz="800" i="1" dirty="0"/>
              <a:t>Consulting and Collaboration</a:t>
            </a:r>
            <a:r>
              <a:rPr lang="en-US" sz="800" dirty="0"/>
              <a:t>: Sharing industry expertise through paid consultancy or forming strategic alliances with other businesses, vendors, or educational institutions.</a:t>
            </a:r>
          </a:p>
          <a:p>
            <a:pPr algn="just"/>
            <a:r>
              <a:rPr lang="en-US" sz="800" i="1" dirty="0"/>
              <a:t>Licensing and Intellectual Property</a:t>
            </a:r>
            <a:r>
              <a:rPr lang="en-US" sz="800" dirty="0"/>
              <a:t>: Packaging and licensing proprietary processes, methodologies, or technology to other companies, generating revenue through licensing fees (Maier and </a:t>
            </a:r>
            <a:r>
              <a:rPr lang="en-US" sz="800" dirty="0" err="1"/>
              <a:t>Hadrich</a:t>
            </a:r>
            <a:r>
              <a:rPr lang="en-US" sz="800" dirty="0"/>
              <a:t>, 2011).</a:t>
            </a:r>
          </a:p>
          <a:p>
            <a:pPr algn="just"/>
            <a:r>
              <a:rPr lang="en-US" sz="800" i="1" dirty="0"/>
              <a:t>Marketing and Brand Enhancement</a:t>
            </a:r>
            <a:r>
              <a:rPr lang="en-US" sz="800" dirty="0"/>
              <a:t>: </a:t>
            </a:r>
            <a:r>
              <a:rPr lang="en-US" sz="800" dirty="0" err="1"/>
              <a:t>Utilising</a:t>
            </a:r>
            <a:r>
              <a:rPr lang="en-US" sz="800" dirty="0"/>
              <a:t> unique knowledge and insights to create targeted marketing campaigns that resonate with specific customer segments, boosting brand value and customer loyalty.</a:t>
            </a:r>
          </a:p>
          <a:p>
            <a:pPr algn="just"/>
            <a:r>
              <a:rPr lang="en-US" sz="800" i="1" dirty="0"/>
              <a:t>Data </a:t>
            </a:r>
            <a:r>
              <a:rPr lang="en-US" sz="800" i="1" dirty="0" err="1"/>
              <a:t>Monetisation</a:t>
            </a:r>
            <a:r>
              <a:rPr lang="en-US" sz="800" dirty="0"/>
              <a:t>: </a:t>
            </a:r>
            <a:r>
              <a:rPr lang="en-US" sz="800" dirty="0" err="1"/>
              <a:t>Anonymising</a:t>
            </a:r>
            <a:r>
              <a:rPr lang="en-US" sz="800" dirty="0"/>
              <a:t> and aggregating customer data and insights to provide market research or trend analysis services to third parties.</a:t>
            </a:r>
          </a:p>
        </p:txBody>
      </p:sp>
      <p:pic>
        <p:nvPicPr>
          <p:cNvPr id="3" name="Picture 2"/>
          <p:cNvPicPr>
            <a:picLocks noChangeAspect="1"/>
          </p:cNvPicPr>
          <p:nvPr/>
        </p:nvPicPr>
        <p:blipFill>
          <a:blip r:embed="rId2"/>
          <a:stretch>
            <a:fillRect/>
          </a:stretch>
        </p:blipFill>
        <p:spPr>
          <a:xfrm>
            <a:off x="104419" y="1764128"/>
            <a:ext cx="2384593" cy="1198059"/>
          </a:xfrm>
          <a:prstGeom prst="rect">
            <a:avLst/>
          </a:prstGeom>
        </p:spPr>
      </p:pic>
    </p:spTree>
    <p:extLst>
      <p:ext uri="{BB962C8B-B14F-4D97-AF65-F5344CB8AC3E}">
        <p14:creationId xmlns:p14="http://schemas.microsoft.com/office/powerpoint/2010/main" val="3443952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1637</Words>
  <Application>Microsoft Office PowerPoint</Application>
  <PresentationFormat>Widescreen</PresentationFormat>
  <Paragraphs>57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sorin rece</cp:lastModifiedBy>
  <cp:revision>1</cp:revision>
  <dcterms:modified xsi:type="dcterms:W3CDTF">2023-08-13T21:16:29Z</dcterms:modified>
</cp:coreProperties>
</file>