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 id="2147484255" r:id="rId3"/>
    <p:sldMasterId id="2147484259" r:id="rId4"/>
  </p:sldMasterIdLst>
  <p:notesMasterIdLst>
    <p:notesMasterId r:id="rId19"/>
  </p:notesMasterIdLst>
  <p:sldIdLst>
    <p:sldId id="401" r:id="rId5"/>
    <p:sldId id="402" r:id="rId6"/>
    <p:sldId id="449" r:id="rId7"/>
    <p:sldId id="293" r:id="rId8"/>
    <p:sldId id="450" r:id="rId9"/>
    <p:sldId id="451" r:id="rId10"/>
    <p:sldId id="452" r:id="rId11"/>
    <p:sldId id="453" r:id="rId12"/>
    <p:sldId id="454" r:id="rId13"/>
    <p:sldId id="458" r:id="rId14"/>
    <p:sldId id="455" r:id="rId15"/>
    <p:sldId id="456"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46"/>
    <p:restoredTop sz="95845" autoAdjust="0"/>
  </p:normalViewPr>
  <p:slideViewPr>
    <p:cSldViewPr snapToGrid="0" snapToObjects="1">
      <p:cViewPr>
        <p:scale>
          <a:sx n="94" d="100"/>
          <a:sy n="94" d="100"/>
        </p:scale>
        <p:origin x="360" y="188"/>
      </p:cViewPr>
      <p:guideLst/>
    </p:cSldViewPr>
  </p:slideViewPr>
  <p:notesTextViewPr>
    <p:cViewPr>
      <p:scale>
        <a:sx n="1" d="1"/>
        <a:sy n="1" d="1"/>
      </p:scale>
      <p:origin x="0" y="0"/>
    </p:cViewPr>
  </p:notesTextViewPr>
  <p:sorterViewPr>
    <p:cViewPr>
      <p:scale>
        <a:sx n="190" d="100"/>
        <a:sy n="19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6/22/2024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key part of marketing, and customer relationships is alignment with organisational goals, and this feeds into all aspects of what we do. A gap analysis is a good tool to find out strategic positioning, and decision-making options.  </a:t>
            </a:r>
          </a:p>
          <a:p>
            <a:endParaRPr lang="en-GB" dirty="0"/>
          </a:p>
          <a:p>
            <a:r>
              <a:rPr lang="en-GB" dirty="0"/>
              <a:t>We can utilise tools such as this, to identify what stage are our customers in their customer journeys</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4105770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242424"/>
                </a:solidFill>
                <a:effectLst/>
                <a:latin typeface="source-serif-pro"/>
              </a:rPr>
              <a:t>Cost Leadership:</a:t>
            </a:r>
            <a:r>
              <a:rPr lang="en-GB" b="0" i="0" dirty="0">
                <a:solidFill>
                  <a:srgbClr val="242424"/>
                </a:solidFill>
                <a:effectLst/>
                <a:latin typeface="source-serif-pro"/>
              </a:rPr>
              <a:t> Cost leadership aims to make a firm the most cost-efficient producer, not at the expense of quality. By leveraging economies of scale, streamlining operations, and implementing effective cost management techniques, a company can offer its products or services at lower prices than its competitors. Although this approach is particularly effective in price-sensitive markets and can attract a large customer base, it comes with challenges such as maintaining quality standards, controlling costs, and adapting to changes in the competitive landscape. Walmart, renowned for its operational efficiency and low prices, and Ryanair, known for its cost-effective operations and affordable air travel, are prime examples of companies that have successfully implemented cost leadership strategies.</a:t>
            </a:r>
          </a:p>
          <a:p>
            <a:pPr algn="l">
              <a:buFont typeface="Arial" panose="020B0604020202020204" pitchFamily="34" charset="0"/>
              <a:buChar char="•"/>
            </a:pPr>
            <a:r>
              <a:rPr lang="en-GB" b="1" i="0" dirty="0">
                <a:solidFill>
                  <a:srgbClr val="242424"/>
                </a:solidFill>
                <a:effectLst/>
                <a:latin typeface="source-serif-pro"/>
              </a:rPr>
              <a:t>Differentiation:</a:t>
            </a:r>
            <a:r>
              <a:rPr lang="en-GB" b="0" i="0" dirty="0">
                <a:solidFill>
                  <a:srgbClr val="242424"/>
                </a:solidFill>
                <a:effectLst/>
                <a:latin typeface="source-serif-pro"/>
              </a:rPr>
              <a:t> Differentiation focuses on uniqueness, setting a company apart through innovation, quality, or brand. By emphasising factors like design, features, technology, quality, or customer service, a company can offer superior value, commanding premium prices and building customer loyalty. Successful differentiation necessitates investments in research and development, marketing, and unwavering commitment to quality. Apple’s focus on innovative design and user experience, and Nike’s emphasis on brand image and high-performance athletic products, exemplify successful differentiation strategies.</a:t>
            </a:r>
          </a:p>
          <a:p>
            <a:pPr algn="l">
              <a:buFont typeface="Arial" panose="020B0604020202020204" pitchFamily="34" charset="0"/>
              <a:buChar char="•"/>
            </a:pPr>
            <a:r>
              <a:rPr lang="en-GB" b="1" i="0" dirty="0">
                <a:solidFill>
                  <a:srgbClr val="242424"/>
                </a:solidFill>
                <a:effectLst/>
                <a:latin typeface="source-serif-pro"/>
              </a:rPr>
              <a:t>Focus:</a:t>
            </a:r>
            <a:r>
              <a:rPr lang="en-GB" b="0" i="0" dirty="0">
                <a:solidFill>
                  <a:srgbClr val="242424"/>
                </a:solidFill>
                <a:effectLst/>
                <a:latin typeface="source-serif-pro"/>
              </a:rPr>
              <a:t> This strategy involves targeting a specific market segment or niche and tailoring products, services, or marketing efforts to meet that segment’s unique needs. It can be achieved through either cost focus or differentiation focus, allowing companies to serve a narrow customer base more effectively than broader competitors. Advantages encompass customer loyalty, diminished competition, and fulfilling distinctive customer requirements. However, limited market size and shifts in customer preferences can pose challenges. An example of a company that successfully implements a focus strategy is Lululemon. Lululemon focuses on the niche market of premium athletic apparel and yoga-inspired clothing. They have tailored their products and brand image to cater to fitness enthusiasts and those seeking high-quality activewear.</a:t>
            </a:r>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84623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Geographic Segmentation:</a:t>
            </a:r>
          </a:p>
          <a:p>
            <a:r>
              <a:rPr lang="en-GB" dirty="0"/>
              <a:t>As the word suggests, the Geographic Segmentation studies the different interests, preferences customers have across different cities, states, and countries.</a:t>
            </a:r>
          </a:p>
          <a:p>
            <a:endParaRPr lang="en-GB" dirty="0"/>
          </a:p>
          <a:p>
            <a:r>
              <a:rPr lang="en-GB" dirty="0"/>
              <a:t>Psychographic Segmentation:</a:t>
            </a:r>
          </a:p>
          <a:p>
            <a:r>
              <a:rPr lang="en-GB" dirty="0"/>
              <a:t>Values, attitudes, interests, lifestyles, personalities belong to the category of Psychographic Segmentation.</a:t>
            </a:r>
          </a:p>
          <a:p>
            <a:endParaRPr lang="en-GB" dirty="0"/>
          </a:p>
          <a:p>
            <a:r>
              <a:rPr lang="en-GB" dirty="0"/>
              <a:t>Demographic Segmentation:</a:t>
            </a:r>
          </a:p>
          <a:p>
            <a:r>
              <a:rPr lang="en-GB" dirty="0"/>
              <a:t>Age, gender, education level, occupation, income, etc. falls under Demographic Segmentation.</a:t>
            </a:r>
          </a:p>
          <a:p>
            <a:endParaRPr lang="en-GB" dirty="0"/>
          </a:p>
          <a:p>
            <a:endParaRPr lang="en-GB" dirty="0"/>
          </a:p>
          <a:p>
            <a:r>
              <a:rPr lang="en-GB" dirty="0" err="1"/>
              <a:t>Behavioral</a:t>
            </a:r>
            <a:r>
              <a:rPr lang="en-GB" dirty="0"/>
              <a:t> Segmentation:</a:t>
            </a:r>
          </a:p>
          <a:p>
            <a:r>
              <a:rPr lang="en-GB" dirty="0"/>
              <a:t>This category focuses on the reasons and the process they undergo to make their purchase decision. It involves a customer’s attitude towards your brand, how they interact with your brand and what they know about your brand.</a:t>
            </a:r>
          </a:p>
          <a:p>
            <a:endParaRPr lang="en-GB" dirty="0"/>
          </a:p>
          <a:p>
            <a:r>
              <a:rPr lang="en-GB" dirty="0"/>
              <a:t>Brand Loyalty is an element in </a:t>
            </a:r>
            <a:r>
              <a:rPr lang="en-GB" dirty="0" err="1"/>
              <a:t>Behavioral</a:t>
            </a:r>
            <a:r>
              <a:rPr lang="en-GB" dirty="0"/>
              <a:t> Segmentation. Marketers study their customers to provide them what they love about the brand in order to retain their loyal customers.</a:t>
            </a:r>
          </a:p>
          <a:p>
            <a:endParaRPr lang="en-GB" dirty="0"/>
          </a:p>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25184220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Undifferentiated targeting occurs when the marketer ignores the apparent segment differences that exist within the market and uses a marketing strategy that is intended to appeal to as many people as possible.</a:t>
            </a:r>
          </a:p>
          <a:p>
            <a:endParaRPr lang="en-GB" dirty="0"/>
          </a:p>
          <a:p>
            <a:r>
              <a:rPr lang="en-GB" dirty="0"/>
              <a:t>Concentrated marketing is a marketing strategy in which a company focuses on one specific target market group for most or all of its marketing initiatives</a:t>
            </a:r>
          </a:p>
          <a:p>
            <a:endParaRPr lang="en-GB" dirty="0"/>
          </a:p>
          <a:p>
            <a:r>
              <a:rPr lang="en-GB" dirty="0"/>
              <a:t>A differentiated marketing strategy is one in which the company decides to provide separate offerings to each different market segment that it targets. It is also called </a:t>
            </a:r>
            <a:r>
              <a:rPr lang="en-GB" dirty="0" err="1"/>
              <a:t>multisegment</a:t>
            </a:r>
            <a:r>
              <a:rPr lang="en-GB" dirty="0"/>
              <a:t> marketing.</a:t>
            </a: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308252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14</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22/06/2024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22/06/2024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22/06/2024</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22/06/2024</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22/06/2024</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22/06/2024</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22/06/2024</a:t>
            </a:fld>
            <a:endParaRPr lang="en-GB"/>
          </a:p>
        </p:txBody>
      </p:sp>
      <p:sp>
        <p:nvSpPr>
          <p:cNvPr id="7" name="Slide Number Placeholder 6"/>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22/06/2024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22/06/2024</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013672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22/06/2024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32166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22/06/2024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75854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22/06/2024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787715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22/06/2024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293325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22/06/2024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286280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22/06/2024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559977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22/06/2024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712794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22/06/2024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06739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22/06/2024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8684984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22/06/2024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675463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22/06/2024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22/06/2024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517743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6.jpg"/><Relationship Id="rId1" Type="http://schemas.openxmlformats.org/officeDocument/2006/relationships/slideLayout" Target="../slideLayouts/slideLayout13.xml"/><Relationship Id="rId5" Type="http://schemas.openxmlformats.org/officeDocument/2006/relationships/hyperlink" Target="https://www.peoplematters.in/article/employee-relations/employee-experience-or-customer-experience-which-comes-first-15045"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BMSK5012</a:t>
            </a:r>
            <a:br>
              <a:rPr lang="en-GB" altLang="en-US" sz="1800" dirty="0"/>
            </a:br>
            <a:r>
              <a:rPr lang="en-GB" sz="1800" i="0" dirty="0">
                <a:effectLst/>
              </a:rPr>
              <a:t>Understanding &amp; Engaging in the Customer Experience</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8</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AF66E9-F3D1-4234-B42B-2E28008DCC0D}"/>
              </a:ext>
            </a:extLst>
          </p:cNvPr>
          <p:cNvSpPr>
            <a:spLocks noGrp="1"/>
          </p:cNvSpPr>
          <p:nvPr>
            <p:ph idx="1"/>
          </p:nvPr>
        </p:nvSpPr>
        <p:spPr>
          <a:xfrm>
            <a:off x="415413" y="163973"/>
            <a:ext cx="4831080" cy="3375025"/>
          </a:xfrm>
        </p:spPr>
        <p:txBody>
          <a:bodyPr/>
          <a:lstStyle/>
          <a:p>
            <a:pPr marL="0" indent="0" algn="ctr">
              <a:buNone/>
            </a:pPr>
            <a:r>
              <a:rPr lang="en-GB" b="1" dirty="0">
                <a:solidFill>
                  <a:srgbClr val="002060"/>
                </a:solidFill>
              </a:rPr>
              <a:t>Understanding &amp; Engaging in the Customer Experience</a:t>
            </a:r>
          </a:p>
          <a:p>
            <a:pPr marL="0" indent="0" algn="ctr">
              <a:buNone/>
            </a:pPr>
            <a:endParaRPr lang="en-GB" b="1" dirty="0">
              <a:solidFill>
                <a:srgbClr val="002060"/>
              </a:solidFill>
            </a:endParaRPr>
          </a:p>
          <a:p>
            <a:pPr marL="0" indent="0" algn="ctr">
              <a:buNone/>
            </a:pPr>
            <a:endParaRPr lang="en-GB" b="1" dirty="0">
              <a:solidFill>
                <a:srgbClr val="002060"/>
              </a:solidFill>
            </a:endParaRPr>
          </a:p>
          <a:p>
            <a:r>
              <a:rPr lang="en-GB" sz="2400" dirty="0">
                <a:solidFill>
                  <a:srgbClr val="0000CC"/>
                </a:solidFill>
              </a:rPr>
              <a:t>Loyalty</a:t>
            </a:r>
          </a:p>
          <a:p>
            <a:r>
              <a:rPr lang="en-GB" sz="2400" dirty="0">
                <a:solidFill>
                  <a:srgbClr val="0000CC"/>
                </a:solidFill>
              </a:rPr>
              <a:t>Segmentation</a:t>
            </a:r>
          </a:p>
          <a:p>
            <a:r>
              <a:rPr lang="en-GB" sz="2400" dirty="0">
                <a:solidFill>
                  <a:srgbClr val="0000CC"/>
                </a:solidFill>
              </a:rPr>
              <a:t>Targeting</a:t>
            </a:r>
          </a:p>
        </p:txBody>
      </p:sp>
      <p:pic>
        <p:nvPicPr>
          <p:cNvPr id="6" name="Picture 5" descr="Text, whiteboard&#10;&#10;Description automatically generated">
            <a:extLst>
              <a:ext uri="{FF2B5EF4-FFF2-40B4-BE49-F238E27FC236}">
                <a16:creationId xmlns:a16="http://schemas.microsoft.com/office/drawing/2014/main" id="{AFC82B04-B4E5-4ACF-980B-9BF822275A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38684" y="-1"/>
            <a:ext cx="6253316" cy="4424517"/>
          </a:xfrm>
          <a:prstGeom prst="rect">
            <a:avLst/>
          </a:prstGeom>
        </p:spPr>
      </p:pic>
      <p:pic>
        <p:nvPicPr>
          <p:cNvPr id="4" name="Picture 3" descr="Text, whiteboard&#10;&#10;Description automatically generated">
            <a:extLst>
              <a:ext uri="{FF2B5EF4-FFF2-40B4-BE49-F238E27FC236}">
                <a16:creationId xmlns:a16="http://schemas.microsoft.com/office/drawing/2014/main" id="{2286499C-3515-454A-9721-652BE3E0548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65295" y="3185652"/>
            <a:ext cx="4491428" cy="2526428"/>
          </a:xfrm>
          <a:prstGeom prst="rect">
            <a:avLst/>
          </a:prstGeom>
        </p:spPr>
      </p:pic>
    </p:spTree>
    <p:extLst>
      <p:ext uri="{BB962C8B-B14F-4D97-AF65-F5344CB8AC3E}">
        <p14:creationId xmlns:p14="http://schemas.microsoft.com/office/powerpoint/2010/main" val="91248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048284-27F3-CF0A-BE65-87DD909EEE8B}"/>
              </a:ext>
            </a:extLst>
          </p:cNvPr>
          <p:cNvSpPr>
            <a:spLocks noGrp="1"/>
          </p:cNvSpPr>
          <p:nvPr>
            <p:ph type="title"/>
          </p:nvPr>
        </p:nvSpPr>
        <p:spPr/>
        <p:txBody>
          <a:bodyPr/>
          <a:lstStyle/>
          <a:p>
            <a:endParaRPr lang="en-GB"/>
          </a:p>
        </p:txBody>
      </p:sp>
      <p:pic>
        <p:nvPicPr>
          <p:cNvPr id="10" name="Picture 9">
            <a:extLst>
              <a:ext uri="{FF2B5EF4-FFF2-40B4-BE49-F238E27FC236}">
                <a16:creationId xmlns:a16="http://schemas.microsoft.com/office/drawing/2014/main" id="{61752106-3CF9-D21E-289B-59CF32492BBE}"/>
              </a:ext>
            </a:extLst>
          </p:cNvPr>
          <p:cNvPicPr>
            <a:picLocks noChangeAspect="1"/>
          </p:cNvPicPr>
          <p:nvPr/>
        </p:nvPicPr>
        <p:blipFill>
          <a:blip r:embed="rId3"/>
          <a:stretch>
            <a:fillRect/>
          </a:stretch>
        </p:blipFill>
        <p:spPr>
          <a:xfrm>
            <a:off x="0" y="-474076"/>
            <a:ext cx="12192000" cy="6212484"/>
          </a:xfrm>
          <a:prstGeom prst="rect">
            <a:avLst/>
          </a:prstGeom>
        </p:spPr>
      </p:pic>
    </p:spTree>
    <p:extLst>
      <p:ext uri="{BB962C8B-B14F-4D97-AF65-F5344CB8AC3E}">
        <p14:creationId xmlns:p14="http://schemas.microsoft.com/office/powerpoint/2010/main" val="227506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3F853-695E-0301-C5DE-5161D36DF9C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6BE2540-AF46-956B-D65E-4A3385DDE302}"/>
              </a:ext>
            </a:extLst>
          </p:cNvPr>
          <p:cNvSpPr>
            <a:spLocks noGrp="1"/>
          </p:cNvSpPr>
          <p:nvPr>
            <p:ph type="title"/>
          </p:nvPr>
        </p:nvSpPr>
        <p:spPr>
          <a:xfrm>
            <a:off x="2389717" y="5353092"/>
            <a:ext cx="7315200" cy="566738"/>
          </a:xfrm>
        </p:spPr>
        <p:txBody>
          <a:bodyPr>
            <a:normAutofit fontScale="90000"/>
          </a:bodyPr>
          <a:lstStyle/>
          <a:p>
            <a:r>
              <a:rPr lang="en-GB" sz="2400" b="1" i="0" dirty="0">
                <a:effectLst/>
                <a:latin typeface="+mn-lt"/>
              </a:rPr>
              <a:t>Functions</a:t>
            </a:r>
            <a:r>
              <a:rPr lang="en-GB" sz="2400" b="1" i="0" dirty="0">
                <a:latin typeface="+mn-lt"/>
              </a:rPr>
              <a:t> </a:t>
            </a:r>
            <a:r>
              <a:rPr lang="en-GB" sz="2400" b="1" i="0" dirty="0">
                <a:effectLst/>
                <a:latin typeface="+mn-lt"/>
              </a:rPr>
              <a:t>of Objectives to achieve the aim and mission of the organisation</a:t>
            </a:r>
            <a:br>
              <a:rPr lang="en-GB" sz="2400" b="1" dirty="0">
                <a:effectLst/>
                <a:latin typeface="+mn-lt"/>
              </a:rPr>
            </a:br>
            <a:endParaRPr lang="en-GB" sz="2400" b="1" dirty="0">
              <a:latin typeface="+mn-lt"/>
            </a:endParaRPr>
          </a:p>
        </p:txBody>
      </p:sp>
      <p:sp>
        <p:nvSpPr>
          <p:cNvPr id="2" name="Picture Placeholder 1">
            <a:extLst>
              <a:ext uri="{FF2B5EF4-FFF2-40B4-BE49-F238E27FC236}">
                <a16:creationId xmlns:a16="http://schemas.microsoft.com/office/drawing/2014/main" id="{E92843B2-86E0-238B-8B99-51FD4433B120}"/>
              </a:ext>
            </a:extLst>
          </p:cNvPr>
          <p:cNvSpPr>
            <a:spLocks noGrp="1"/>
          </p:cNvSpPr>
          <p:nvPr>
            <p:ph type="pic" idx="1"/>
          </p:nvPr>
        </p:nvSpPr>
        <p:spPr/>
        <p:txBody>
          <a:bodyPr/>
          <a:lstStyle/>
          <a:p>
            <a:endParaRPr lang="en-GB"/>
          </a:p>
        </p:txBody>
      </p:sp>
      <p:sp>
        <p:nvSpPr>
          <p:cNvPr id="5" name="Text Placeholder 4">
            <a:extLst>
              <a:ext uri="{FF2B5EF4-FFF2-40B4-BE49-F238E27FC236}">
                <a16:creationId xmlns:a16="http://schemas.microsoft.com/office/drawing/2014/main" id="{E1057F8A-39A0-B8FB-B675-F4AFFDB36B58}"/>
              </a:ext>
            </a:extLst>
          </p:cNvPr>
          <p:cNvSpPr>
            <a:spLocks noGrp="1"/>
          </p:cNvSpPr>
          <p:nvPr>
            <p:ph type="body" sz="half" idx="2"/>
          </p:nvPr>
        </p:nvSpPr>
        <p:spPr/>
        <p:txBody>
          <a:bodyPr/>
          <a:lstStyle/>
          <a:p>
            <a:endParaRPr lang="en-GB"/>
          </a:p>
        </p:txBody>
      </p:sp>
      <p:sp>
        <p:nvSpPr>
          <p:cNvPr id="3" name="TextBox 2">
            <a:extLst>
              <a:ext uri="{FF2B5EF4-FFF2-40B4-BE49-F238E27FC236}">
                <a16:creationId xmlns:a16="http://schemas.microsoft.com/office/drawing/2014/main" id="{15EA638F-2A0E-8770-593F-A1C7560E87C9}"/>
              </a:ext>
            </a:extLst>
          </p:cNvPr>
          <p:cNvSpPr txBox="1"/>
          <p:nvPr/>
        </p:nvSpPr>
        <p:spPr>
          <a:xfrm>
            <a:off x="1803143" y="816756"/>
            <a:ext cx="8297091" cy="3785652"/>
          </a:xfrm>
          <a:prstGeom prst="rect">
            <a:avLst/>
          </a:prstGeom>
          <a:noFill/>
        </p:spPr>
        <p:txBody>
          <a:bodyPr wrap="square">
            <a:spAutoFit/>
          </a:bodyPr>
          <a:lstStyle/>
          <a:p>
            <a:endParaRPr lang="en-GB" sz="2000" dirty="0"/>
          </a:p>
          <a:p>
            <a:pPr marL="285750" indent="-285750">
              <a:buFont typeface="Arial" panose="020B0604020202020204" pitchFamily="34" charset="0"/>
              <a:buChar char="•"/>
            </a:pPr>
            <a:r>
              <a:rPr lang="en-GB" sz="2000" b="1" dirty="0"/>
              <a:t>Motivation</a:t>
            </a:r>
            <a:r>
              <a:rPr lang="en-GB" sz="2000" dirty="0"/>
              <a:t> – CRM objectives provides clear goals and help to motivate staff towards achieving excellent Customer Relationships. </a:t>
            </a:r>
          </a:p>
          <a:p>
            <a:pPr marL="285750" indent="-285750">
              <a:buFont typeface="Arial" panose="020B0604020202020204" pitchFamily="34" charset="0"/>
              <a:buChar char="•"/>
            </a:pPr>
            <a:r>
              <a:rPr lang="en-GB" sz="2000" b="1" dirty="0"/>
              <a:t>Monitoring</a:t>
            </a:r>
            <a:r>
              <a:rPr lang="en-GB" sz="2000" dirty="0"/>
              <a:t> – progress towards CRM objectives is the basis for determining the success of a CRM strategy </a:t>
            </a:r>
          </a:p>
          <a:p>
            <a:pPr marL="285750" indent="-285750">
              <a:buFont typeface="Arial" panose="020B0604020202020204" pitchFamily="34" charset="0"/>
              <a:buChar char="•"/>
            </a:pPr>
            <a:r>
              <a:rPr lang="en-GB" sz="2000" b="1" dirty="0"/>
              <a:t>Co-ordination</a:t>
            </a:r>
            <a:r>
              <a:rPr lang="en-GB" sz="2000" dirty="0"/>
              <a:t> – CRM objectives ensure that everyone is working towards the same goal. </a:t>
            </a:r>
          </a:p>
          <a:p>
            <a:pPr marL="285750" indent="-285750">
              <a:buFont typeface="Arial" panose="020B0604020202020204" pitchFamily="34" charset="0"/>
              <a:buChar char="•"/>
            </a:pPr>
            <a:r>
              <a:rPr lang="en-GB" sz="2000" b="1" dirty="0"/>
              <a:t>Communication</a:t>
            </a:r>
            <a:r>
              <a:rPr lang="en-GB" sz="2000" dirty="0"/>
              <a:t> – CRM objectives communicate the CRM strategic direction/vision throughout the organisation. </a:t>
            </a:r>
          </a:p>
          <a:p>
            <a:pPr marL="285750" indent="-285750">
              <a:buFont typeface="Arial" panose="020B0604020202020204" pitchFamily="34" charset="0"/>
              <a:buChar char="•"/>
            </a:pPr>
            <a:r>
              <a:rPr lang="en-GB" sz="2000" b="1" dirty="0"/>
              <a:t>Control</a:t>
            </a:r>
            <a:r>
              <a:rPr lang="en-GB" sz="2000" dirty="0"/>
              <a:t> – CRM objectives provide a framework for measurement. This can enable the organisation to analyse and evaluate the progress or success/failure of the CRM system.</a:t>
            </a:r>
          </a:p>
        </p:txBody>
      </p:sp>
      <p:sp>
        <p:nvSpPr>
          <p:cNvPr id="6" name="Rectangle 5">
            <a:extLst>
              <a:ext uri="{FF2B5EF4-FFF2-40B4-BE49-F238E27FC236}">
                <a16:creationId xmlns:a16="http://schemas.microsoft.com/office/drawing/2014/main" id="{C46A6AF0-17E3-578C-9AC5-94F11ABCF032}"/>
              </a:ext>
            </a:extLst>
          </p:cNvPr>
          <p:cNvSpPr/>
          <p:nvPr/>
        </p:nvSpPr>
        <p:spPr>
          <a:xfrm>
            <a:off x="11507893" y="6556587"/>
            <a:ext cx="521547" cy="301413"/>
          </a:xfrm>
          <a:prstGeom prst="rect">
            <a:avLst/>
          </a:prstGeom>
          <a:solidFill>
            <a:srgbClr val="023B59"/>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182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BAD99F-BA96-795E-D9AC-39983121225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E5F069-6221-E58F-7EA7-5F27BDF9C351}"/>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01557A1C-297B-9934-184A-E988FCFFE3F2}"/>
              </a:ext>
            </a:extLst>
          </p:cNvPr>
          <p:cNvPicPr>
            <a:picLocks noChangeAspect="1"/>
          </p:cNvPicPr>
          <p:nvPr/>
        </p:nvPicPr>
        <p:blipFill>
          <a:blip r:embed="rId2"/>
          <a:stretch>
            <a:fillRect/>
          </a:stretch>
        </p:blipFill>
        <p:spPr>
          <a:xfrm>
            <a:off x="0" y="-345028"/>
            <a:ext cx="12192000" cy="6130735"/>
          </a:xfrm>
          <a:prstGeom prst="rect">
            <a:avLst/>
          </a:prstGeom>
        </p:spPr>
      </p:pic>
    </p:spTree>
    <p:extLst>
      <p:ext uri="{BB962C8B-B14F-4D97-AF65-F5344CB8AC3E}">
        <p14:creationId xmlns:p14="http://schemas.microsoft.com/office/powerpoint/2010/main" val="3886363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8532C-2BE2-493C-A1B0-C0BCAF157B1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82644A3-259C-96F0-5551-501F7D43F801}"/>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D4BAFE79-FDC8-671D-ABDD-2C30B27B7A5F}"/>
              </a:ext>
            </a:extLst>
          </p:cNvPr>
          <p:cNvPicPr>
            <a:picLocks noChangeAspect="1"/>
          </p:cNvPicPr>
          <p:nvPr/>
        </p:nvPicPr>
        <p:blipFill>
          <a:blip r:embed="rId2"/>
          <a:stretch>
            <a:fillRect/>
          </a:stretch>
        </p:blipFill>
        <p:spPr>
          <a:xfrm>
            <a:off x="0" y="91440"/>
            <a:ext cx="12192000" cy="5425354"/>
          </a:xfrm>
          <a:prstGeom prst="rect">
            <a:avLst/>
          </a:prstGeom>
        </p:spPr>
      </p:pic>
    </p:spTree>
    <p:extLst>
      <p:ext uri="{BB962C8B-B14F-4D97-AF65-F5344CB8AC3E}">
        <p14:creationId xmlns:p14="http://schemas.microsoft.com/office/powerpoint/2010/main" val="1228856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2D9F7-4E49-ECED-2688-5AF25345885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55426C-05A9-51FA-8ACB-C0FE62DDA89F}"/>
              </a:ext>
            </a:extLst>
          </p:cNvPr>
          <p:cNvSpPr>
            <a:spLocks noGrp="1"/>
          </p:cNvSpPr>
          <p:nvPr>
            <p:ph type="title"/>
          </p:nvPr>
        </p:nvSpPr>
        <p:spPr/>
        <p:txBody>
          <a:bodyPr/>
          <a:lstStyle/>
          <a:p>
            <a:r>
              <a:rPr lang="en-GB" dirty="0"/>
              <a:t>Net Promotion</a:t>
            </a:r>
          </a:p>
        </p:txBody>
      </p:sp>
      <p:sp>
        <p:nvSpPr>
          <p:cNvPr id="3" name="TextBox 2">
            <a:extLst>
              <a:ext uri="{FF2B5EF4-FFF2-40B4-BE49-F238E27FC236}">
                <a16:creationId xmlns:a16="http://schemas.microsoft.com/office/drawing/2014/main" id="{316C5F7F-F5D6-4434-DC99-FDA4162859E0}"/>
              </a:ext>
            </a:extLst>
          </p:cNvPr>
          <p:cNvSpPr txBox="1"/>
          <p:nvPr/>
        </p:nvSpPr>
        <p:spPr>
          <a:xfrm>
            <a:off x="988423" y="1388630"/>
            <a:ext cx="5107577" cy="3416320"/>
          </a:xfrm>
          <a:prstGeom prst="rect">
            <a:avLst/>
          </a:prstGeom>
          <a:noFill/>
        </p:spPr>
        <p:txBody>
          <a:bodyPr wrap="square">
            <a:spAutoFit/>
          </a:bodyPr>
          <a:lstStyle/>
          <a:p>
            <a:r>
              <a:rPr lang="en-GB" sz="2400" b="0" i="0" dirty="0">
                <a:effectLst/>
              </a:rPr>
              <a:t>Reichheld believes companies must focus on building a loyal customer base by forming strong relationships with front line employees. By keeping profitable customers and growing relationships with them, the “loyalty leader” companies identified by Reichheld out-performed their competitors.</a:t>
            </a:r>
            <a:endParaRPr lang="en-GB" sz="2400" dirty="0"/>
          </a:p>
        </p:txBody>
      </p:sp>
      <p:sp>
        <p:nvSpPr>
          <p:cNvPr id="6" name="TextBox 5">
            <a:extLst>
              <a:ext uri="{FF2B5EF4-FFF2-40B4-BE49-F238E27FC236}">
                <a16:creationId xmlns:a16="http://schemas.microsoft.com/office/drawing/2014/main" id="{F4F2E57E-67C2-194C-5607-21685367539A}"/>
              </a:ext>
            </a:extLst>
          </p:cNvPr>
          <p:cNvSpPr txBox="1"/>
          <p:nvPr/>
        </p:nvSpPr>
        <p:spPr>
          <a:xfrm>
            <a:off x="6246223" y="1351451"/>
            <a:ext cx="4611188" cy="3785652"/>
          </a:xfrm>
          <a:prstGeom prst="rect">
            <a:avLst/>
          </a:prstGeom>
          <a:noFill/>
        </p:spPr>
        <p:txBody>
          <a:bodyPr wrap="square">
            <a:spAutoFit/>
          </a:bodyPr>
          <a:lstStyle/>
          <a:p>
            <a:r>
              <a:rPr lang="en-GB" sz="2400" b="0" i="0" dirty="0">
                <a:effectLst/>
                <a:latin typeface="YACkoB4QgTY 0"/>
              </a:rPr>
              <a:t>5 percent increase in customer retention generates as much as 90 percent gains. </a:t>
            </a:r>
            <a:endParaRPr lang="en-GB" sz="2400" dirty="0">
              <a:effectLst/>
              <a:latin typeface="YACkoB4QgTY 0"/>
            </a:endParaRPr>
          </a:p>
          <a:p>
            <a:r>
              <a:rPr lang="en-GB" sz="2400" b="0" i="0" dirty="0">
                <a:effectLst/>
                <a:latin typeface="YACkoB4QgTY 0"/>
              </a:rPr>
              <a:t>Reichheld concludes that companies can only build a sustainable competitive edge by creating enduring, mutually beneficial relationships built on trust with employees, customers and suppliers</a:t>
            </a:r>
            <a:endParaRPr lang="en-GB" sz="2400" dirty="0">
              <a:effectLst/>
              <a:latin typeface="YACkoB4QgTY 0"/>
            </a:endParaRPr>
          </a:p>
        </p:txBody>
      </p:sp>
      <p:sp>
        <p:nvSpPr>
          <p:cNvPr id="8" name="TextBox 7">
            <a:extLst>
              <a:ext uri="{FF2B5EF4-FFF2-40B4-BE49-F238E27FC236}">
                <a16:creationId xmlns:a16="http://schemas.microsoft.com/office/drawing/2014/main" id="{55CC667F-FD70-3E39-0D39-3561AA182CEC}"/>
              </a:ext>
            </a:extLst>
          </p:cNvPr>
          <p:cNvSpPr txBox="1"/>
          <p:nvPr/>
        </p:nvSpPr>
        <p:spPr>
          <a:xfrm>
            <a:off x="9629502" y="5154075"/>
            <a:ext cx="2455817" cy="369332"/>
          </a:xfrm>
          <a:prstGeom prst="rect">
            <a:avLst/>
          </a:prstGeom>
          <a:noFill/>
        </p:spPr>
        <p:txBody>
          <a:bodyPr wrap="square">
            <a:spAutoFit/>
          </a:bodyPr>
          <a:lstStyle/>
          <a:p>
            <a:r>
              <a:rPr lang="en-GB" b="0" i="0" dirty="0">
                <a:effectLst/>
              </a:rPr>
              <a:t>REICHHELD (2003)</a:t>
            </a:r>
            <a:endParaRPr lang="en-GB" dirty="0"/>
          </a:p>
        </p:txBody>
      </p:sp>
    </p:spTree>
    <p:extLst>
      <p:ext uri="{BB962C8B-B14F-4D97-AF65-F5344CB8AC3E}">
        <p14:creationId xmlns:p14="http://schemas.microsoft.com/office/powerpoint/2010/main" val="687221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AE4E7-6DCB-B414-A85C-9539FC91BAE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3315132-FB88-1B1C-91FA-59D176ACC94A}"/>
              </a:ext>
            </a:extLst>
          </p:cNvPr>
          <p:cNvSpPr>
            <a:spLocks noGrp="1"/>
          </p:cNvSpPr>
          <p:nvPr>
            <p:ph type="title"/>
          </p:nvPr>
        </p:nvSpPr>
        <p:spPr/>
        <p:txBody>
          <a:bodyPr/>
          <a:lstStyle/>
          <a:p>
            <a:r>
              <a:rPr lang="en-GB" dirty="0"/>
              <a:t>Segmentation</a:t>
            </a:r>
          </a:p>
        </p:txBody>
      </p:sp>
      <p:sp>
        <p:nvSpPr>
          <p:cNvPr id="3" name="TextBox 2">
            <a:extLst>
              <a:ext uri="{FF2B5EF4-FFF2-40B4-BE49-F238E27FC236}">
                <a16:creationId xmlns:a16="http://schemas.microsoft.com/office/drawing/2014/main" id="{AB5B959D-1A80-96EF-1D86-F0C769287799}"/>
              </a:ext>
            </a:extLst>
          </p:cNvPr>
          <p:cNvSpPr txBox="1"/>
          <p:nvPr/>
        </p:nvSpPr>
        <p:spPr>
          <a:xfrm>
            <a:off x="535578" y="1684935"/>
            <a:ext cx="5290456" cy="3785652"/>
          </a:xfrm>
          <a:prstGeom prst="rect">
            <a:avLst/>
          </a:prstGeom>
          <a:noFill/>
        </p:spPr>
        <p:txBody>
          <a:bodyPr wrap="square">
            <a:spAutoFit/>
          </a:bodyPr>
          <a:lstStyle/>
          <a:p>
            <a:pPr>
              <a:buFont typeface="Arial" panose="020B0604020202020204" pitchFamily="34" charset="0"/>
              <a:buChar char="•"/>
            </a:pPr>
            <a:r>
              <a:rPr lang="en-GB" sz="2000" b="0" i="0" dirty="0">
                <a:solidFill>
                  <a:srgbClr val="000000"/>
                </a:solidFill>
                <a:effectLst/>
              </a:rPr>
              <a:t>Which customers should we invest in/ aim to have a relationship with?</a:t>
            </a:r>
            <a:endParaRPr lang="en-GB" sz="2000" dirty="0"/>
          </a:p>
          <a:p>
            <a:pPr>
              <a:buFont typeface="Arial" panose="020B0604020202020204" pitchFamily="34" charset="0"/>
              <a:buChar char="•"/>
            </a:pPr>
            <a:r>
              <a:rPr lang="en-GB" sz="2000" b="0" i="0" dirty="0">
                <a:solidFill>
                  <a:srgbClr val="000000"/>
                </a:solidFill>
                <a:effectLst/>
              </a:rPr>
              <a:t>Which should we neglect/dis-connect with?</a:t>
            </a:r>
            <a:endParaRPr lang="en-GB" sz="2000" dirty="0"/>
          </a:p>
          <a:p>
            <a:pPr>
              <a:buFont typeface="Arial" panose="020B0604020202020204" pitchFamily="34" charset="0"/>
              <a:buChar char="•"/>
            </a:pPr>
            <a:r>
              <a:rPr lang="en-GB" sz="2000" b="0" i="0" dirty="0">
                <a:solidFill>
                  <a:srgbClr val="000000"/>
                </a:solidFill>
                <a:effectLst/>
              </a:rPr>
              <a:t>Companies do not always want each and every consumer- do not fit with their strategy ?</a:t>
            </a:r>
            <a:endParaRPr lang="en-GB" sz="2000" dirty="0"/>
          </a:p>
          <a:p>
            <a:pPr>
              <a:buFont typeface="Arial" panose="020B0604020202020204" pitchFamily="34" charset="0"/>
              <a:buChar char="•"/>
            </a:pPr>
            <a:r>
              <a:rPr lang="en-GB" sz="2000" b="0" i="0" dirty="0">
                <a:solidFill>
                  <a:srgbClr val="000000"/>
                </a:solidFill>
                <a:effectLst/>
              </a:rPr>
              <a:t>Marketers need to know who to try to engage in the relationship</a:t>
            </a:r>
            <a:endParaRPr lang="en-GB" sz="2000" dirty="0"/>
          </a:p>
          <a:p>
            <a:pPr>
              <a:buFont typeface="Arial" panose="020B0604020202020204" pitchFamily="34" charset="0"/>
              <a:buChar char="•"/>
            </a:pPr>
            <a:r>
              <a:rPr lang="en-GB" sz="2000" b="0" i="0" dirty="0">
                <a:solidFill>
                  <a:srgbClr val="000000"/>
                </a:solidFill>
                <a:effectLst/>
              </a:rPr>
              <a:t>A segmented market can maximise profitability and target relationships- reduce marketing and admin. costs</a:t>
            </a:r>
            <a:endParaRPr lang="en-GB" sz="2000" dirty="0"/>
          </a:p>
          <a:p>
            <a:pPr>
              <a:buFont typeface="Arial" panose="020B0604020202020204" pitchFamily="34" charset="0"/>
              <a:buChar char="•"/>
            </a:pPr>
            <a:r>
              <a:rPr lang="en-GB" sz="2000" b="0" i="0" dirty="0">
                <a:solidFill>
                  <a:srgbClr val="000000"/>
                </a:solidFill>
                <a:effectLst/>
              </a:rPr>
              <a:t>Makes marketing more manageable and helps provide focus</a:t>
            </a:r>
            <a:endParaRPr lang="en-GB" sz="2000" dirty="0"/>
          </a:p>
        </p:txBody>
      </p:sp>
      <p:sp>
        <p:nvSpPr>
          <p:cNvPr id="6" name="TextBox 5">
            <a:extLst>
              <a:ext uri="{FF2B5EF4-FFF2-40B4-BE49-F238E27FC236}">
                <a16:creationId xmlns:a16="http://schemas.microsoft.com/office/drawing/2014/main" id="{85A2D7FD-43D2-2C79-57D5-F9C10CE9C114}"/>
              </a:ext>
            </a:extLst>
          </p:cNvPr>
          <p:cNvSpPr txBox="1"/>
          <p:nvPr/>
        </p:nvSpPr>
        <p:spPr>
          <a:xfrm>
            <a:off x="6219008" y="1666118"/>
            <a:ext cx="4741817" cy="2554545"/>
          </a:xfrm>
          <a:prstGeom prst="rect">
            <a:avLst/>
          </a:prstGeom>
          <a:noFill/>
        </p:spPr>
        <p:txBody>
          <a:bodyPr wrap="square">
            <a:spAutoFit/>
          </a:bodyPr>
          <a:lstStyle/>
          <a:p>
            <a:pPr>
              <a:buFont typeface="Arial" panose="020B0604020202020204" pitchFamily="34" charset="0"/>
              <a:buChar char="•"/>
            </a:pPr>
            <a:r>
              <a:rPr lang="en-GB" sz="2000" b="0" i="0" dirty="0">
                <a:solidFill>
                  <a:srgbClr val="000000"/>
                </a:solidFill>
                <a:effectLst/>
              </a:rPr>
              <a:t>How do we identify which segmentation strategy will best work for the organisation- Data collection/analysis on current/prospective customers.</a:t>
            </a:r>
            <a:endParaRPr lang="en-GB" sz="2000" dirty="0"/>
          </a:p>
          <a:p>
            <a:pPr>
              <a:buFont typeface="Arial" panose="020B0604020202020204" pitchFamily="34" charset="0"/>
              <a:buChar char="•"/>
            </a:pPr>
            <a:r>
              <a:rPr lang="en-GB" sz="2000" b="0" i="0" dirty="0">
                <a:solidFill>
                  <a:srgbClr val="000000"/>
                </a:solidFill>
                <a:effectLst/>
              </a:rPr>
              <a:t>Evaluation of our ‘competitors’ segmentation strategies.</a:t>
            </a:r>
            <a:endParaRPr lang="en-GB" sz="2000" dirty="0"/>
          </a:p>
          <a:p>
            <a:pPr>
              <a:buFont typeface="Arial" panose="020B0604020202020204" pitchFamily="34" charset="0"/>
              <a:buChar char="•"/>
            </a:pPr>
            <a:r>
              <a:rPr lang="en-GB" sz="2000" b="0" i="0" dirty="0">
                <a:solidFill>
                  <a:srgbClr val="000000"/>
                </a:solidFill>
                <a:effectLst/>
              </a:rPr>
              <a:t>How can we use this information to start/continue/improve CRM.</a:t>
            </a:r>
            <a:endParaRPr lang="en-GB" sz="2000" dirty="0"/>
          </a:p>
        </p:txBody>
      </p:sp>
    </p:spTree>
    <p:extLst>
      <p:ext uri="{BB962C8B-B14F-4D97-AF65-F5344CB8AC3E}">
        <p14:creationId xmlns:p14="http://schemas.microsoft.com/office/powerpoint/2010/main" val="2792286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B0BE3-5C38-3094-3E4F-6B71AD724E44}"/>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5F63C214-F377-B7FF-6A42-3376C695701F}"/>
              </a:ext>
            </a:extLst>
          </p:cNvPr>
          <p:cNvSpPr>
            <a:spLocks noGrp="1"/>
          </p:cNvSpPr>
          <p:nvPr>
            <p:ph type="title"/>
          </p:nvPr>
        </p:nvSpPr>
        <p:spPr/>
        <p:txBody>
          <a:bodyPr/>
          <a:lstStyle/>
          <a:p>
            <a:r>
              <a:rPr lang="en-GB" dirty="0"/>
              <a:t>Porters (1980) Generic </a:t>
            </a:r>
            <a:br>
              <a:rPr lang="en-GB" dirty="0"/>
            </a:br>
            <a:r>
              <a:rPr lang="en-GB" dirty="0"/>
              <a:t>Strategies</a:t>
            </a:r>
          </a:p>
        </p:txBody>
      </p:sp>
      <p:pic>
        <p:nvPicPr>
          <p:cNvPr id="8" name="Picture 7">
            <a:extLst>
              <a:ext uri="{FF2B5EF4-FFF2-40B4-BE49-F238E27FC236}">
                <a16:creationId xmlns:a16="http://schemas.microsoft.com/office/drawing/2014/main" id="{99960784-08BA-0DC7-C519-39FA2E3DB1C3}"/>
              </a:ext>
            </a:extLst>
          </p:cNvPr>
          <p:cNvPicPr>
            <a:picLocks noChangeAspect="1"/>
          </p:cNvPicPr>
          <p:nvPr/>
        </p:nvPicPr>
        <p:blipFill>
          <a:blip r:embed="rId3"/>
          <a:stretch>
            <a:fillRect/>
          </a:stretch>
        </p:blipFill>
        <p:spPr>
          <a:xfrm>
            <a:off x="6284140" y="0"/>
            <a:ext cx="5900240" cy="5715000"/>
          </a:xfrm>
          <a:prstGeom prst="rect">
            <a:avLst/>
          </a:prstGeom>
        </p:spPr>
      </p:pic>
      <p:sp>
        <p:nvSpPr>
          <p:cNvPr id="10" name="TextBox 9">
            <a:extLst>
              <a:ext uri="{FF2B5EF4-FFF2-40B4-BE49-F238E27FC236}">
                <a16:creationId xmlns:a16="http://schemas.microsoft.com/office/drawing/2014/main" id="{513851D1-6362-574A-0FAE-6C86637956AB}"/>
              </a:ext>
            </a:extLst>
          </p:cNvPr>
          <p:cNvSpPr txBox="1"/>
          <p:nvPr/>
        </p:nvSpPr>
        <p:spPr>
          <a:xfrm>
            <a:off x="709661" y="2316724"/>
            <a:ext cx="5198200" cy="1323439"/>
          </a:xfrm>
          <a:prstGeom prst="rect">
            <a:avLst/>
          </a:prstGeom>
          <a:noFill/>
        </p:spPr>
        <p:txBody>
          <a:bodyPr wrap="square">
            <a:spAutoFit/>
          </a:bodyPr>
          <a:lstStyle/>
          <a:p>
            <a:r>
              <a:rPr lang="en-GB" sz="2000" b="0" i="0" dirty="0">
                <a:solidFill>
                  <a:srgbClr val="242424"/>
                </a:solidFill>
                <a:effectLst/>
                <a:latin typeface="source-serif-pro"/>
              </a:rPr>
              <a:t>Porter’s competitive strategies outline three core paths to competitive advantage: cost leadership, differentiation, and focus, each offering a distinct route to market supremacy.</a:t>
            </a:r>
            <a:endParaRPr lang="en-GB" sz="2000" dirty="0"/>
          </a:p>
        </p:txBody>
      </p:sp>
    </p:spTree>
    <p:extLst>
      <p:ext uri="{BB962C8B-B14F-4D97-AF65-F5344CB8AC3E}">
        <p14:creationId xmlns:p14="http://schemas.microsoft.com/office/powerpoint/2010/main" val="1264700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FB35B-C93E-F321-E259-EF411E58849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C2D86B6-D8BF-D171-F0A5-2F9C08F96989}"/>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294400EC-25D5-B6DD-6937-F5D6F231C82A}"/>
              </a:ext>
            </a:extLst>
          </p:cNvPr>
          <p:cNvPicPr>
            <a:picLocks noChangeAspect="1"/>
          </p:cNvPicPr>
          <p:nvPr/>
        </p:nvPicPr>
        <p:blipFill>
          <a:blip r:embed="rId3"/>
          <a:stretch>
            <a:fillRect/>
          </a:stretch>
        </p:blipFill>
        <p:spPr>
          <a:xfrm>
            <a:off x="0" y="0"/>
            <a:ext cx="12192000" cy="5694777"/>
          </a:xfrm>
          <a:prstGeom prst="rect">
            <a:avLst/>
          </a:prstGeom>
        </p:spPr>
      </p:pic>
    </p:spTree>
    <p:extLst>
      <p:ext uri="{BB962C8B-B14F-4D97-AF65-F5344CB8AC3E}">
        <p14:creationId xmlns:p14="http://schemas.microsoft.com/office/powerpoint/2010/main" val="2275337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57A7E-71A1-AC33-B435-A206F21410F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D7C1A9D-0071-4753-FCE5-63AB4128ECCE}"/>
              </a:ext>
            </a:extLst>
          </p:cNvPr>
          <p:cNvSpPr>
            <a:spLocks noGrp="1"/>
          </p:cNvSpPr>
          <p:nvPr>
            <p:ph type="title"/>
          </p:nvPr>
        </p:nvSpPr>
        <p:spPr/>
        <p:txBody>
          <a:bodyPr/>
          <a:lstStyle/>
          <a:p>
            <a:r>
              <a:rPr lang="en-GB" dirty="0"/>
              <a:t>Targeting</a:t>
            </a:r>
          </a:p>
        </p:txBody>
      </p:sp>
      <p:sp>
        <p:nvSpPr>
          <p:cNvPr id="3" name="TextBox 2">
            <a:extLst>
              <a:ext uri="{FF2B5EF4-FFF2-40B4-BE49-F238E27FC236}">
                <a16:creationId xmlns:a16="http://schemas.microsoft.com/office/drawing/2014/main" id="{2AEDA0C4-511E-7C50-E09A-BF755DC1424D}"/>
              </a:ext>
            </a:extLst>
          </p:cNvPr>
          <p:cNvSpPr txBox="1"/>
          <p:nvPr/>
        </p:nvSpPr>
        <p:spPr>
          <a:xfrm>
            <a:off x="634365" y="1298683"/>
            <a:ext cx="6115050" cy="3785652"/>
          </a:xfrm>
          <a:prstGeom prst="rect">
            <a:avLst/>
          </a:prstGeom>
          <a:noFill/>
        </p:spPr>
        <p:txBody>
          <a:bodyPr wrap="square">
            <a:spAutoFit/>
          </a:bodyPr>
          <a:lstStyle/>
          <a:p>
            <a:pPr>
              <a:buFont typeface="Arial" panose="020B0604020202020204" pitchFamily="34" charset="0"/>
              <a:buChar char="•"/>
            </a:pPr>
            <a:r>
              <a:rPr lang="en-GB" sz="2000" b="0" i="0" dirty="0">
                <a:effectLst/>
              </a:rPr>
              <a:t>How many segments to aim at</a:t>
            </a:r>
          </a:p>
          <a:p>
            <a:pPr>
              <a:buFont typeface="Arial" panose="020B0604020202020204" pitchFamily="34" charset="0"/>
              <a:buChar char="•"/>
            </a:pPr>
            <a:endParaRPr lang="en-GB" sz="2000" dirty="0"/>
          </a:p>
          <a:p>
            <a:pPr>
              <a:buFont typeface="Arial" panose="020B0604020202020204" pitchFamily="34" charset="0"/>
              <a:buChar char="•"/>
            </a:pPr>
            <a:r>
              <a:rPr lang="en-GB" sz="2000" b="0" i="0" dirty="0">
                <a:effectLst/>
              </a:rPr>
              <a:t>How to reach these segments</a:t>
            </a:r>
          </a:p>
          <a:p>
            <a:pPr>
              <a:buFont typeface="Arial" panose="020B0604020202020204" pitchFamily="34" charset="0"/>
              <a:buChar char="•"/>
            </a:pPr>
            <a:endParaRPr lang="en-GB" sz="2000" dirty="0"/>
          </a:p>
          <a:p>
            <a:pPr>
              <a:buFont typeface="Arial" panose="020B0604020202020204" pitchFamily="34" charset="0"/>
              <a:buChar char="•"/>
            </a:pPr>
            <a:r>
              <a:rPr lang="en-GB" sz="2000" b="0" i="0" dirty="0">
                <a:effectLst/>
              </a:rPr>
              <a:t>There are 3 main types of targeting:</a:t>
            </a:r>
            <a:endParaRPr lang="en-GB" sz="2000" dirty="0"/>
          </a:p>
          <a:p>
            <a:pPr marL="742950" lvl="1" indent="-285750">
              <a:buFont typeface="Arial" panose="020B0604020202020204" pitchFamily="34" charset="0"/>
              <a:buChar char="•"/>
            </a:pPr>
            <a:r>
              <a:rPr lang="en-GB" sz="2000" b="0" i="0" dirty="0">
                <a:effectLst/>
              </a:rPr>
              <a:t>Undifferentiated-sending the same promotional message to all.</a:t>
            </a:r>
            <a:endParaRPr lang="en-GB" sz="2000" dirty="0"/>
          </a:p>
          <a:p>
            <a:pPr marL="742950" lvl="1" indent="-285750">
              <a:buFont typeface="Arial" panose="020B0604020202020204" pitchFamily="34" charset="0"/>
              <a:buChar char="•"/>
            </a:pPr>
            <a:r>
              <a:rPr lang="en-GB" sz="2000" b="0" i="0" dirty="0">
                <a:effectLst/>
              </a:rPr>
              <a:t>Concentrated-design a promotional message that suits a single specific segment.</a:t>
            </a:r>
            <a:endParaRPr lang="en-GB" sz="2000" dirty="0"/>
          </a:p>
          <a:p>
            <a:pPr marL="742950" lvl="1" indent="-285750">
              <a:buFont typeface="Arial" panose="020B0604020202020204" pitchFamily="34" charset="0"/>
              <a:buChar char="•"/>
            </a:pPr>
            <a:r>
              <a:rPr lang="en-GB" sz="2000" b="0" i="0" dirty="0">
                <a:effectLst/>
              </a:rPr>
              <a:t>Differentiated-design more than one promotional message, with each communicating different benefits.</a:t>
            </a:r>
            <a:endParaRPr lang="en-GB" sz="2000" dirty="0"/>
          </a:p>
        </p:txBody>
      </p:sp>
      <p:pic>
        <p:nvPicPr>
          <p:cNvPr id="6" name="Picture 5">
            <a:extLst>
              <a:ext uri="{FF2B5EF4-FFF2-40B4-BE49-F238E27FC236}">
                <a16:creationId xmlns:a16="http://schemas.microsoft.com/office/drawing/2014/main" id="{951952A3-B73E-B227-46A3-DCDE36456C22}"/>
              </a:ext>
            </a:extLst>
          </p:cNvPr>
          <p:cNvPicPr>
            <a:picLocks noChangeAspect="1"/>
          </p:cNvPicPr>
          <p:nvPr/>
        </p:nvPicPr>
        <p:blipFill>
          <a:blip r:embed="rId3"/>
          <a:stretch>
            <a:fillRect/>
          </a:stretch>
        </p:blipFill>
        <p:spPr>
          <a:xfrm>
            <a:off x="7160894" y="-117566"/>
            <a:ext cx="5438807" cy="5832567"/>
          </a:xfrm>
          <a:prstGeom prst="rect">
            <a:avLst/>
          </a:prstGeom>
        </p:spPr>
      </p:pic>
    </p:spTree>
    <p:extLst>
      <p:ext uri="{BB962C8B-B14F-4D97-AF65-F5344CB8AC3E}">
        <p14:creationId xmlns:p14="http://schemas.microsoft.com/office/powerpoint/2010/main" val="15880620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a:xfrm>
            <a:off x="1683026" y="365130"/>
            <a:ext cx="8356324" cy="732151"/>
          </a:xfrm>
        </p:spPr>
        <p:txBody>
          <a:bodyPr/>
          <a:lstStyle/>
          <a:p>
            <a:r>
              <a:rPr lang="en-GB" sz="3600" b="1" dirty="0">
                <a:latin typeface="+mn-lt"/>
              </a:rPr>
              <a:t>Summary</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a:xfrm>
            <a:off x="1826150" y="1825625"/>
            <a:ext cx="8213200" cy="2412420"/>
          </a:xfrm>
        </p:spPr>
        <p:txBody>
          <a:bodyPr/>
          <a:lstStyle/>
          <a:p>
            <a:r>
              <a:rPr lang="en-GB" sz="2400"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9F92E14-77D9-4F48-B96D-6FE17F31658D}"/>
              </a:ext>
            </a:extLst>
          </p:cNvPr>
          <p:cNvSpPr>
            <a:spLocks noGrp="1"/>
          </p:cNvSpPr>
          <p:nvPr>
            <p:ph type="title"/>
          </p:nvPr>
        </p:nvSpPr>
        <p:spPr>
          <a:xfrm>
            <a:off x="3002935" y="126752"/>
            <a:ext cx="6172200" cy="666754"/>
          </a:xfrm>
        </p:spPr>
        <p:txBody>
          <a:bodyPr>
            <a:normAutofit/>
          </a:bodyPr>
          <a:lstStyle/>
          <a:p>
            <a:r>
              <a:rPr lang="en-US" sz="2000" dirty="0"/>
              <a:t>Understanding the Customer Experience</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40439105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4.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1119</Words>
  <Application>Microsoft Office PowerPoint</Application>
  <PresentationFormat>Widescreen</PresentationFormat>
  <Paragraphs>78</Paragraphs>
  <Slides>14</Slides>
  <Notes>7</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14</vt:i4>
      </vt:variant>
    </vt:vector>
  </HeadingPairs>
  <TitlesOfParts>
    <vt:vector size="25" baseType="lpstr">
      <vt:lpstr>-apple-system</vt:lpstr>
      <vt:lpstr>Myriad Pro</vt:lpstr>
      <vt:lpstr>source-serif-pro</vt:lpstr>
      <vt:lpstr>YACkoB4QgTY 0</vt:lpstr>
      <vt:lpstr>Arial</vt:lpstr>
      <vt:lpstr>Calibri</vt:lpstr>
      <vt:lpstr>Calibri Light</vt:lpstr>
      <vt:lpstr>20140311PresentationUWTSDTemplate</vt:lpstr>
      <vt:lpstr>UWTSD 200 B</vt:lpstr>
      <vt:lpstr>Title Slide 1</vt:lpstr>
      <vt:lpstr>ALAMO22</vt:lpstr>
      <vt:lpstr>BA Applied Leadership and Management in the Workplace    Module: BMSK5012 Understanding &amp; Engaging in the Customer Experience    </vt:lpstr>
      <vt:lpstr>PowerPoint Presentation</vt:lpstr>
      <vt:lpstr>PowerPoint Presentation</vt:lpstr>
      <vt:lpstr>PowerPoint Presentation</vt:lpstr>
      <vt:lpstr>Functions of Objectives to achieve the aim and mission of the organisation </vt:lpstr>
      <vt:lpstr>PowerPoint Presentation</vt:lpstr>
      <vt:lpstr>PowerPoint Presentation</vt:lpstr>
      <vt:lpstr>Net Promotion</vt:lpstr>
      <vt:lpstr>Segmentation</vt:lpstr>
      <vt:lpstr>Porters (1980) Generic  Strategies</vt:lpstr>
      <vt:lpstr>PowerPoint Presentation</vt:lpstr>
      <vt:lpstr>Targeting</vt:lpstr>
      <vt:lpstr>Summary</vt:lpstr>
      <vt:lpstr>Understanding the Customer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Christian Felices</cp:lastModifiedBy>
  <cp:revision>28</cp:revision>
  <dcterms:created xsi:type="dcterms:W3CDTF">2020-06-08T16:11:31Z</dcterms:created>
  <dcterms:modified xsi:type="dcterms:W3CDTF">2024-06-22T17:43:30Z</dcterms:modified>
</cp:coreProperties>
</file>